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275" r:id="rId5"/>
    <p:sldId id="288" r:id="rId6"/>
    <p:sldId id="586" r:id="rId7"/>
    <p:sldId id="498" r:id="rId8"/>
    <p:sldId id="451" r:id="rId9"/>
    <p:sldId id="439" r:id="rId10"/>
    <p:sldId id="440" r:id="rId11"/>
    <p:sldId id="458" r:id="rId12"/>
    <p:sldId id="364" r:id="rId13"/>
    <p:sldId id="446" r:id="rId14"/>
    <p:sldId id="449" r:id="rId15"/>
    <p:sldId id="433" r:id="rId16"/>
    <p:sldId id="447" r:id="rId17"/>
    <p:sldId id="448" r:id="rId18"/>
    <p:sldId id="452" r:id="rId19"/>
    <p:sldId id="462" r:id="rId20"/>
    <p:sldId id="455" r:id="rId21"/>
    <p:sldId id="456" r:id="rId22"/>
    <p:sldId id="434" r:id="rId23"/>
    <p:sldId id="496" r:id="rId24"/>
    <p:sldId id="432" r:id="rId25"/>
    <p:sldId id="395" r:id="rId26"/>
    <p:sldId id="365" r:id="rId27"/>
    <p:sldId id="464" r:id="rId28"/>
    <p:sldId id="454" r:id="rId29"/>
    <p:sldId id="495" r:id="rId30"/>
    <p:sldId id="463" r:id="rId31"/>
    <p:sldId id="436" r:id="rId32"/>
    <p:sldId id="467" r:id="rId33"/>
    <p:sldId id="468" r:id="rId34"/>
    <p:sldId id="465" r:id="rId35"/>
    <p:sldId id="493" r:id="rId36"/>
    <p:sldId id="340" r:id="rId37"/>
    <p:sldId id="466" r:id="rId38"/>
    <p:sldId id="494" r:id="rId39"/>
    <p:sldId id="492" r:id="rId40"/>
    <p:sldId id="502" r:id="rId41"/>
    <p:sldId id="503" r:id="rId42"/>
    <p:sldId id="343" r:id="rId43"/>
    <p:sldId id="326" r:id="rId44"/>
    <p:sldId id="363" r:id="rId45"/>
    <p:sldId id="500" r:id="rId46"/>
    <p:sldId id="501" r:id="rId47"/>
    <p:sldId id="587" r:id="rId48"/>
    <p:sldId id="49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3"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3A0"/>
    <a:srgbClr val="E6E6E6"/>
    <a:srgbClr val="308C8A"/>
    <a:srgbClr val="FDDE00"/>
    <a:srgbClr val="6ECECB"/>
    <a:srgbClr val="F7981D"/>
    <a:srgbClr val="BDD7EE"/>
    <a:srgbClr val="92DAD8"/>
    <a:srgbClr val="A9D18E"/>
    <a:srgbClr val="D6ED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0705" autoAdjust="0"/>
  </p:normalViewPr>
  <p:slideViewPr>
    <p:cSldViewPr snapToGrid="0" snapToObjects="1">
      <p:cViewPr varScale="1">
        <p:scale>
          <a:sx n="50" d="100"/>
          <a:sy n="50" d="100"/>
        </p:scale>
        <p:origin x="1320" y="48"/>
      </p:cViewPr>
      <p:guideLst>
        <p:guide orient="horz" pos="2160"/>
        <p:guide pos="384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FM-SERVER\10_projetos\2019\diversos\detour\2_execucao\io3\fm_modules\modules\2_wellbeing_new_era\info\multiTimeline%20(1).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'multiTimeline (1)'!$B$3</c:f>
              <c:strCache>
                <c:ptCount val="1"/>
                <c:pt idx="0">
                  <c:v>wellbeing: (A nÃ­vel mundial)</c:v>
                </c:pt>
              </c:strCache>
            </c:strRef>
          </c:tx>
          <c:spPr>
            <a:ln w="28575" cap="rnd">
              <a:solidFill>
                <a:srgbClr val="F7981D"/>
              </a:solidFill>
              <a:round/>
            </a:ln>
            <a:effectLst/>
          </c:spPr>
          <c:marker>
            <c:symbol val="none"/>
          </c:marker>
          <c:cat>
            <c:numRef>
              <c:f>'multiTimeline (1)'!$A$4:$A$210</c:f>
              <c:numCache>
                <c:formatCode>General</c:formatCode>
                <c:ptCount val="207"/>
                <c:pt idx="0" formatCode="00">
                  <c:v>4</c:v>
                </c:pt>
                <c:pt idx="12" formatCode="00">
                  <c:v>5</c:v>
                </c:pt>
                <c:pt idx="24" formatCode="00">
                  <c:v>6</c:v>
                </c:pt>
                <c:pt idx="36" formatCode="00">
                  <c:v>7</c:v>
                </c:pt>
                <c:pt idx="48" formatCode="00">
                  <c:v>8</c:v>
                </c:pt>
                <c:pt idx="60" formatCode="00">
                  <c:v>9</c:v>
                </c:pt>
                <c:pt idx="72" formatCode="00">
                  <c:v>10</c:v>
                </c:pt>
                <c:pt idx="84" formatCode="00">
                  <c:v>11</c:v>
                </c:pt>
                <c:pt idx="96" formatCode="00">
                  <c:v>12</c:v>
                </c:pt>
                <c:pt idx="108" formatCode="00">
                  <c:v>13</c:v>
                </c:pt>
                <c:pt idx="120" formatCode="00">
                  <c:v>14</c:v>
                </c:pt>
                <c:pt idx="132" formatCode="00">
                  <c:v>15</c:v>
                </c:pt>
                <c:pt idx="144" formatCode="00">
                  <c:v>16</c:v>
                </c:pt>
                <c:pt idx="156" formatCode="00">
                  <c:v>17</c:v>
                </c:pt>
                <c:pt idx="168" formatCode="00">
                  <c:v>18</c:v>
                </c:pt>
                <c:pt idx="180" formatCode="00">
                  <c:v>19</c:v>
                </c:pt>
                <c:pt idx="192" formatCode="00">
                  <c:v>20</c:v>
                </c:pt>
                <c:pt idx="204" formatCode="00">
                  <c:v>21</c:v>
                </c:pt>
              </c:numCache>
            </c:numRef>
          </c:cat>
          <c:val>
            <c:numRef>
              <c:f>'multiTimeline (1)'!$B$4:$B$210</c:f>
              <c:numCache>
                <c:formatCode>General</c:formatCode>
                <c:ptCount val="207"/>
                <c:pt idx="0">
                  <c:v>17</c:v>
                </c:pt>
                <c:pt idx="1">
                  <c:v>14</c:v>
                </c:pt>
                <c:pt idx="2">
                  <c:v>18</c:v>
                </c:pt>
                <c:pt idx="3">
                  <c:v>20</c:v>
                </c:pt>
                <c:pt idx="4">
                  <c:v>13</c:v>
                </c:pt>
                <c:pt idx="5">
                  <c:v>20</c:v>
                </c:pt>
                <c:pt idx="6">
                  <c:v>14</c:v>
                </c:pt>
                <c:pt idx="7">
                  <c:v>20</c:v>
                </c:pt>
                <c:pt idx="8">
                  <c:v>21</c:v>
                </c:pt>
                <c:pt idx="9">
                  <c:v>16</c:v>
                </c:pt>
                <c:pt idx="10">
                  <c:v>21</c:v>
                </c:pt>
                <c:pt idx="11">
                  <c:v>17</c:v>
                </c:pt>
                <c:pt idx="12">
                  <c:v>22</c:v>
                </c:pt>
                <c:pt idx="13">
                  <c:v>20</c:v>
                </c:pt>
                <c:pt idx="14">
                  <c:v>17</c:v>
                </c:pt>
                <c:pt idx="15">
                  <c:v>16</c:v>
                </c:pt>
                <c:pt idx="16">
                  <c:v>19</c:v>
                </c:pt>
                <c:pt idx="17">
                  <c:v>21</c:v>
                </c:pt>
                <c:pt idx="18">
                  <c:v>26</c:v>
                </c:pt>
                <c:pt idx="19">
                  <c:v>25</c:v>
                </c:pt>
                <c:pt idx="20">
                  <c:v>22</c:v>
                </c:pt>
                <c:pt idx="21">
                  <c:v>31</c:v>
                </c:pt>
                <c:pt idx="22">
                  <c:v>25</c:v>
                </c:pt>
                <c:pt idx="23">
                  <c:v>16</c:v>
                </c:pt>
                <c:pt idx="24">
                  <c:v>24</c:v>
                </c:pt>
                <c:pt idx="25">
                  <c:v>15</c:v>
                </c:pt>
                <c:pt idx="26">
                  <c:v>14</c:v>
                </c:pt>
                <c:pt idx="27">
                  <c:v>14</c:v>
                </c:pt>
                <c:pt idx="28">
                  <c:v>16</c:v>
                </c:pt>
                <c:pt idx="29">
                  <c:v>15</c:v>
                </c:pt>
                <c:pt idx="30">
                  <c:v>18</c:v>
                </c:pt>
                <c:pt idx="31">
                  <c:v>23</c:v>
                </c:pt>
                <c:pt idx="32">
                  <c:v>20</c:v>
                </c:pt>
                <c:pt idx="33">
                  <c:v>21</c:v>
                </c:pt>
                <c:pt idx="34">
                  <c:v>19</c:v>
                </c:pt>
                <c:pt idx="35">
                  <c:v>11</c:v>
                </c:pt>
                <c:pt idx="36">
                  <c:v>19</c:v>
                </c:pt>
                <c:pt idx="37">
                  <c:v>19</c:v>
                </c:pt>
                <c:pt idx="38">
                  <c:v>18</c:v>
                </c:pt>
                <c:pt idx="39">
                  <c:v>18</c:v>
                </c:pt>
                <c:pt idx="40">
                  <c:v>18</c:v>
                </c:pt>
                <c:pt idx="41">
                  <c:v>16</c:v>
                </c:pt>
                <c:pt idx="42">
                  <c:v>17</c:v>
                </c:pt>
                <c:pt idx="43">
                  <c:v>17</c:v>
                </c:pt>
                <c:pt idx="44">
                  <c:v>19</c:v>
                </c:pt>
                <c:pt idx="45">
                  <c:v>18</c:v>
                </c:pt>
                <c:pt idx="46">
                  <c:v>18</c:v>
                </c:pt>
                <c:pt idx="47">
                  <c:v>13</c:v>
                </c:pt>
                <c:pt idx="48">
                  <c:v>17</c:v>
                </c:pt>
                <c:pt idx="49">
                  <c:v>19</c:v>
                </c:pt>
                <c:pt idx="50">
                  <c:v>20</c:v>
                </c:pt>
                <c:pt idx="51">
                  <c:v>17</c:v>
                </c:pt>
                <c:pt idx="52">
                  <c:v>19</c:v>
                </c:pt>
                <c:pt idx="53">
                  <c:v>14</c:v>
                </c:pt>
                <c:pt idx="54">
                  <c:v>18</c:v>
                </c:pt>
                <c:pt idx="55">
                  <c:v>14</c:v>
                </c:pt>
                <c:pt idx="56">
                  <c:v>18</c:v>
                </c:pt>
                <c:pt idx="57">
                  <c:v>19</c:v>
                </c:pt>
                <c:pt idx="58">
                  <c:v>17</c:v>
                </c:pt>
                <c:pt idx="59">
                  <c:v>12</c:v>
                </c:pt>
                <c:pt idx="60">
                  <c:v>19</c:v>
                </c:pt>
                <c:pt idx="61">
                  <c:v>18</c:v>
                </c:pt>
                <c:pt idx="62">
                  <c:v>17</c:v>
                </c:pt>
                <c:pt idx="63">
                  <c:v>16</c:v>
                </c:pt>
                <c:pt idx="64">
                  <c:v>16</c:v>
                </c:pt>
                <c:pt idx="65">
                  <c:v>18</c:v>
                </c:pt>
                <c:pt idx="66">
                  <c:v>15</c:v>
                </c:pt>
                <c:pt idx="67">
                  <c:v>17</c:v>
                </c:pt>
                <c:pt idx="68">
                  <c:v>18</c:v>
                </c:pt>
                <c:pt idx="69">
                  <c:v>23</c:v>
                </c:pt>
                <c:pt idx="70">
                  <c:v>19</c:v>
                </c:pt>
                <c:pt idx="71">
                  <c:v>16</c:v>
                </c:pt>
                <c:pt idx="72">
                  <c:v>20</c:v>
                </c:pt>
                <c:pt idx="73">
                  <c:v>21</c:v>
                </c:pt>
                <c:pt idx="74">
                  <c:v>25</c:v>
                </c:pt>
                <c:pt idx="75">
                  <c:v>19</c:v>
                </c:pt>
                <c:pt idx="76">
                  <c:v>22</c:v>
                </c:pt>
                <c:pt idx="77">
                  <c:v>19</c:v>
                </c:pt>
                <c:pt idx="78">
                  <c:v>16</c:v>
                </c:pt>
                <c:pt idx="79">
                  <c:v>18</c:v>
                </c:pt>
                <c:pt idx="80">
                  <c:v>18</c:v>
                </c:pt>
                <c:pt idx="81">
                  <c:v>19</c:v>
                </c:pt>
                <c:pt idx="82">
                  <c:v>21</c:v>
                </c:pt>
                <c:pt idx="83">
                  <c:v>15</c:v>
                </c:pt>
                <c:pt idx="84">
                  <c:v>18</c:v>
                </c:pt>
                <c:pt idx="85">
                  <c:v>20</c:v>
                </c:pt>
                <c:pt idx="86">
                  <c:v>21</c:v>
                </c:pt>
                <c:pt idx="87">
                  <c:v>19</c:v>
                </c:pt>
                <c:pt idx="88">
                  <c:v>22</c:v>
                </c:pt>
                <c:pt idx="89">
                  <c:v>22</c:v>
                </c:pt>
                <c:pt idx="90">
                  <c:v>21</c:v>
                </c:pt>
                <c:pt idx="91">
                  <c:v>19</c:v>
                </c:pt>
                <c:pt idx="92">
                  <c:v>22</c:v>
                </c:pt>
                <c:pt idx="93">
                  <c:v>23</c:v>
                </c:pt>
                <c:pt idx="94">
                  <c:v>22</c:v>
                </c:pt>
                <c:pt idx="95">
                  <c:v>17</c:v>
                </c:pt>
                <c:pt idx="96">
                  <c:v>21</c:v>
                </c:pt>
                <c:pt idx="97">
                  <c:v>24</c:v>
                </c:pt>
                <c:pt idx="98">
                  <c:v>23</c:v>
                </c:pt>
                <c:pt idx="99">
                  <c:v>19</c:v>
                </c:pt>
                <c:pt idx="100">
                  <c:v>24</c:v>
                </c:pt>
                <c:pt idx="101">
                  <c:v>21</c:v>
                </c:pt>
                <c:pt idx="102">
                  <c:v>21</c:v>
                </c:pt>
                <c:pt idx="103">
                  <c:v>22</c:v>
                </c:pt>
                <c:pt idx="104">
                  <c:v>23</c:v>
                </c:pt>
                <c:pt idx="105">
                  <c:v>24</c:v>
                </c:pt>
                <c:pt idx="106">
                  <c:v>25</c:v>
                </c:pt>
                <c:pt idx="107">
                  <c:v>17</c:v>
                </c:pt>
                <c:pt idx="108">
                  <c:v>24</c:v>
                </c:pt>
                <c:pt idx="109">
                  <c:v>24</c:v>
                </c:pt>
                <c:pt idx="110">
                  <c:v>24</c:v>
                </c:pt>
                <c:pt idx="111">
                  <c:v>24</c:v>
                </c:pt>
                <c:pt idx="112">
                  <c:v>24</c:v>
                </c:pt>
                <c:pt idx="113">
                  <c:v>22</c:v>
                </c:pt>
                <c:pt idx="114">
                  <c:v>22</c:v>
                </c:pt>
                <c:pt idx="115">
                  <c:v>23</c:v>
                </c:pt>
                <c:pt idx="116">
                  <c:v>22</c:v>
                </c:pt>
                <c:pt idx="117">
                  <c:v>27</c:v>
                </c:pt>
                <c:pt idx="118">
                  <c:v>27</c:v>
                </c:pt>
                <c:pt idx="119">
                  <c:v>19</c:v>
                </c:pt>
                <c:pt idx="120">
                  <c:v>28</c:v>
                </c:pt>
                <c:pt idx="121">
                  <c:v>27</c:v>
                </c:pt>
                <c:pt idx="122">
                  <c:v>29</c:v>
                </c:pt>
                <c:pt idx="123">
                  <c:v>28</c:v>
                </c:pt>
                <c:pt idx="124">
                  <c:v>29</c:v>
                </c:pt>
                <c:pt idx="125">
                  <c:v>25</c:v>
                </c:pt>
                <c:pt idx="126">
                  <c:v>26</c:v>
                </c:pt>
                <c:pt idx="127">
                  <c:v>25</c:v>
                </c:pt>
                <c:pt idx="128">
                  <c:v>29</c:v>
                </c:pt>
                <c:pt idx="129">
                  <c:v>32</c:v>
                </c:pt>
                <c:pt idx="130">
                  <c:v>28</c:v>
                </c:pt>
                <c:pt idx="131">
                  <c:v>23</c:v>
                </c:pt>
                <c:pt idx="132">
                  <c:v>29</c:v>
                </c:pt>
                <c:pt idx="133">
                  <c:v>33</c:v>
                </c:pt>
                <c:pt idx="134">
                  <c:v>33</c:v>
                </c:pt>
                <c:pt idx="135">
                  <c:v>31</c:v>
                </c:pt>
                <c:pt idx="136">
                  <c:v>30</c:v>
                </c:pt>
                <c:pt idx="137">
                  <c:v>29</c:v>
                </c:pt>
                <c:pt idx="138">
                  <c:v>28</c:v>
                </c:pt>
                <c:pt idx="139">
                  <c:v>29</c:v>
                </c:pt>
                <c:pt idx="140">
                  <c:v>32</c:v>
                </c:pt>
                <c:pt idx="141">
                  <c:v>34</c:v>
                </c:pt>
                <c:pt idx="142">
                  <c:v>34</c:v>
                </c:pt>
                <c:pt idx="143">
                  <c:v>26</c:v>
                </c:pt>
                <c:pt idx="144">
                  <c:v>34</c:v>
                </c:pt>
                <c:pt idx="145">
                  <c:v>37</c:v>
                </c:pt>
                <c:pt idx="146">
                  <c:v>37</c:v>
                </c:pt>
                <c:pt idx="147">
                  <c:v>37</c:v>
                </c:pt>
                <c:pt idx="148">
                  <c:v>36</c:v>
                </c:pt>
                <c:pt idx="149">
                  <c:v>32</c:v>
                </c:pt>
                <c:pt idx="150">
                  <c:v>32</c:v>
                </c:pt>
                <c:pt idx="151">
                  <c:v>35</c:v>
                </c:pt>
                <c:pt idx="152">
                  <c:v>36</c:v>
                </c:pt>
                <c:pt idx="153">
                  <c:v>38</c:v>
                </c:pt>
                <c:pt idx="154">
                  <c:v>37</c:v>
                </c:pt>
                <c:pt idx="155">
                  <c:v>31</c:v>
                </c:pt>
                <c:pt idx="156">
                  <c:v>40</c:v>
                </c:pt>
                <c:pt idx="157">
                  <c:v>43</c:v>
                </c:pt>
                <c:pt idx="158">
                  <c:v>46</c:v>
                </c:pt>
                <c:pt idx="159">
                  <c:v>40</c:v>
                </c:pt>
                <c:pt idx="160">
                  <c:v>42</c:v>
                </c:pt>
                <c:pt idx="161">
                  <c:v>39</c:v>
                </c:pt>
                <c:pt idx="162">
                  <c:v>35</c:v>
                </c:pt>
                <c:pt idx="163">
                  <c:v>41</c:v>
                </c:pt>
                <c:pt idx="164">
                  <c:v>40</c:v>
                </c:pt>
                <c:pt idx="165">
                  <c:v>46</c:v>
                </c:pt>
                <c:pt idx="166">
                  <c:v>46</c:v>
                </c:pt>
                <c:pt idx="167">
                  <c:v>34</c:v>
                </c:pt>
                <c:pt idx="168">
                  <c:v>45</c:v>
                </c:pt>
                <c:pt idx="169">
                  <c:v>47</c:v>
                </c:pt>
                <c:pt idx="170">
                  <c:v>47</c:v>
                </c:pt>
                <c:pt idx="171">
                  <c:v>44</c:v>
                </c:pt>
                <c:pt idx="172">
                  <c:v>45</c:v>
                </c:pt>
                <c:pt idx="173">
                  <c:v>44</c:v>
                </c:pt>
                <c:pt idx="174">
                  <c:v>38</c:v>
                </c:pt>
                <c:pt idx="175">
                  <c:v>48</c:v>
                </c:pt>
                <c:pt idx="176">
                  <c:v>50</c:v>
                </c:pt>
                <c:pt idx="177">
                  <c:v>56</c:v>
                </c:pt>
                <c:pt idx="178">
                  <c:v>57</c:v>
                </c:pt>
                <c:pt idx="179">
                  <c:v>42</c:v>
                </c:pt>
                <c:pt idx="180">
                  <c:v>52</c:v>
                </c:pt>
                <c:pt idx="181">
                  <c:v>58</c:v>
                </c:pt>
                <c:pt idx="182">
                  <c:v>56</c:v>
                </c:pt>
                <c:pt idx="183">
                  <c:v>51</c:v>
                </c:pt>
                <c:pt idx="184">
                  <c:v>57</c:v>
                </c:pt>
                <c:pt idx="185">
                  <c:v>55</c:v>
                </c:pt>
                <c:pt idx="186">
                  <c:v>49</c:v>
                </c:pt>
                <c:pt idx="187">
                  <c:v>54</c:v>
                </c:pt>
                <c:pt idx="188">
                  <c:v>65</c:v>
                </c:pt>
                <c:pt idx="189">
                  <c:v>60</c:v>
                </c:pt>
                <c:pt idx="190">
                  <c:v>61</c:v>
                </c:pt>
                <c:pt idx="191">
                  <c:v>47</c:v>
                </c:pt>
                <c:pt idx="192">
                  <c:v>62</c:v>
                </c:pt>
                <c:pt idx="193">
                  <c:v>66</c:v>
                </c:pt>
                <c:pt idx="194">
                  <c:v>65</c:v>
                </c:pt>
                <c:pt idx="195">
                  <c:v>60</c:v>
                </c:pt>
                <c:pt idx="196">
                  <c:v>100</c:v>
                </c:pt>
                <c:pt idx="197">
                  <c:v>81</c:v>
                </c:pt>
                <c:pt idx="198">
                  <c:v>62</c:v>
                </c:pt>
                <c:pt idx="199">
                  <c:v>62</c:v>
                </c:pt>
                <c:pt idx="200">
                  <c:v>69</c:v>
                </c:pt>
                <c:pt idx="201">
                  <c:v>61</c:v>
                </c:pt>
                <c:pt idx="202">
                  <c:v>61</c:v>
                </c:pt>
                <c:pt idx="203">
                  <c:v>50</c:v>
                </c:pt>
                <c:pt idx="204">
                  <c:v>61</c:v>
                </c:pt>
                <c:pt idx="205">
                  <c:v>65</c:v>
                </c:pt>
                <c:pt idx="206">
                  <c:v>65</c:v>
                </c:pt>
              </c:numCache>
            </c:numRef>
          </c:val>
          <c:smooth val="0"/>
          <c:extLst>
            <c:ext xmlns:c16="http://schemas.microsoft.com/office/drawing/2014/chart" uri="{C3380CC4-5D6E-409C-BE32-E72D297353CC}">
              <c16:uniqueId val="{00000000-B64C-47A8-8276-5BB3AF83C81A}"/>
            </c:ext>
          </c:extLst>
        </c:ser>
        <c:dLbls>
          <c:showLegendKey val="0"/>
          <c:showVal val="0"/>
          <c:showCatName val="0"/>
          <c:showSerName val="0"/>
          <c:showPercent val="0"/>
          <c:showBubbleSize val="0"/>
        </c:dLbls>
        <c:smooth val="0"/>
        <c:axId val="542105400"/>
        <c:axId val="542105728"/>
      </c:lineChart>
      <c:catAx>
        <c:axId val="542105400"/>
        <c:scaling>
          <c:orientation val="minMax"/>
        </c:scaling>
        <c:delete val="0"/>
        <c:axPos val="b"/>
        <c:numFmt formatCode="0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mn-lt"/>
                <a:ea typeface="+mn-ea"/>
                <a:cs typeface="+mn-cs"/>
              </a:defRPr>
            </a:pPr>
            <a:endParaRPr lang="en-US"/>
          </a:p>
        </c:txPr>
        <c:crossAx val="542105728"/>
        <c:crosses val="autoZero"/>
        <c:auto val="1"/>
        <c:lblAlgn val="ctr"/>
        <c:lblOffset val="100"/>
        <c:tickMarkSkip val="12"/>
        <c:noMultiLvlLbl val="0"/>
      </c:catAx>
      <c:valAx>
        <c:axId val="54210572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mn-lt"/>
                <a:ea typeface="+mn-ea"/>
                <a:cs typeface="+mn-cs"/>
              </a:defRPr>
            </a:pPr>
            <a:endParaRPr lang="en-US"/>
          </a:p>
        </c:txPr>
        <c:crossAx val="542105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o.int/news/item/28-05-2019-burn-out-an-occupational-phenomenon-international-classification-of-diseas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1200"/>
              </a:spcAft>
              <a:buClr>
                <a:srgbClr val="6ECECB"/>
              </a:buClr>
            </a:pPr>
            <a:endParaRPr lang="en-GB"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3960364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baseline="0" dirty="0"/>
              <a:t>A Spectrum of Wellbeing and Examples of Types of Tourism: Smith, M.K. and </a:t>
            </a:r>
            <a:r>
              <a:rPr lang="en-US" b="0" i="0" u="none" strike="noStrike" baseline="0" dirty="0" err="1"/>
              <a:t>Diekmann</a:t>
            </a:r>
            <a:r>
              <a:rPr lang="en-US" b="0" i="0" u="none" strike="noStrike" baseline="0" dirty="0"/>
              <a:t>, A. (2017). Tourism and wellbeing. </a:t>
            </a:r>
            <a:r>
              <a:rPr lang="en-US" b="0" i="1" u="none" strike="noStrike" baseline="0" dirty="0"/>
              <a:t>Annals of Tourism Research</a:t>
            </a:r>
            <a:r>
              <a:rPr lang="en-US" b="0" i="0" u="none" strike="noStrike" baseline="0" dirty="0"/>
              <a:t>, 66, 1-13.</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23</a:t>
            </a:fld>
            <a:endParaRPr lang="en-US"/>
          </a:p>
        </p:txBody>
      </p:sp>
    </p:spTree>
    <p:extLst>
      <p:ext uri="{BB962C8B-B14F-4D97-AF65-F5344CB8AC3E}">
        <p14:creationId xmlns:p14="http://schemas.microsoft.com/office/powerpoint/2010/main" val="130037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b="0" i="0" u="none" strike="noStrike" baseline="0" dirty="0"/>
              <a:t>Smith, M.K. and </a:t>
            </a:r>
            <a:r>
              <a:rPr lang="en-US" b="0" i="0" u="none" strike="noStrike" baseline="0" dirty="0" err="1"/>
              <a:t>Diekmann</a:t>
            </a:r>
            <a:r>
              <a:rPr lang="en-US" b="0" i="0" u="none" strike="noStrike" baseline="0" dirty="0"/>
              <a:t>, A. (2017). Tourism and wellbeing. </a:t>
            </a:r>
            <a:r>
              <a:rPr lang="en-US" b="0" i="1" u="none" strike="noStrike" baseline="0" dirty="0"/>
              <a:t>Annals of Tourism Research</a:t>
            </a:r>
            <a:r>
              <a:rPr lang="en-US" b="0" i="0" u="none" strike="noStrike" baseline="0" dirty="0"/>
              <a:t>, 66, 1-13.</a:t>
            </a:r>
            <a:endParaRPr lang="en-US" dirty="0"/>
          </a:p>
          <a:p>
            <a:r>
              <a:rPr lang="sl-SI" dirty="0"/>
              <a:t>‚Optimalna‘</a:t>
            </a:r>
            <a:r>
              <a:rPr lang="en-US" dirty="0"/>
              <a:t> </a:t>
            </a:r>
            <a:r>
              <a:rPr lang="sl-SI" dirty="0"/>
              <a:t>kakovost življenja izhaja iz</a:t>
            </a:r>
            <a:r>
              <a:rPr lang="en-US" dirty="0"/>
              <a:t> 1) </a:t>
            </a:r>
            <a:r>
              <a:rPr lang="sl-SI" dirty="0"/>
              <a:t>užitka in hedonizma</a:t>
            </a:r>
            <a:r>
              <a:rPr lang="en-US" dirty="0"/>
              <a:t>; 2) </a:t>
            </a:r>
            <a:r>
              <a:rPr lang="sl-SI" dirty="0"/>
              <a:t>izkušnje osebnega pomena</a:t>
            </a:r>
            <a:r>
              <a:rPr lang="en-US" dirty="0"/>
              <a:t>; </a:t>
            </a:r>
            <a:r>
              <a:rPr lang="sl-SI" dirty="0"/>
              <a:t>ter</a:t>
            </a:r>
            <a:r>
              <a:rPr lang="en-US" dirty="0"/>
              <a:t> 3) </a:t>
            </a:r>
            <a:r>
              <a:rPr lang="sl-SI" dirty="0"/>
              <a:t>altruističnih aktivnosti</a:t>
            </a:r>
            <a:r>
              <a:rPr lang="en-US" dirty="0"/>
              <a:t>. </a:t>
            </a:r>
            <a:r>
              <a:rPr lang="sl-SI" dirty="0"/>
              <a:t>Vse našteto je težko doseči na enem samem potovanju, saj imajo turisti v različnih obdobjih življenja različne potrebe, ki so odvisne od številnih faktorjev</a:t>
            </a:r>
            <a:r>
              <a:rPr lang="en-US" dirty="0"/>
              <a:t>. </a:t>
            </a:r>
            <a:r>
              <a:rPr lang="sl-SI" dirty="0"/>
              <a:t>Kljub temu, to ni nemogoče. Potrebno je le natančno načrtovanje in izbor paketa, ki odpre tudi nove poslovne priložnosti</a:t>
            </a:r>
            <a:r>
              <a:rPr lang="en-US" sz="1800" b="0" i="0" u="none" strike="noStrike" baseline="0" dirty="0">
                <a:latin typeface="AdvGulliv-R"/>
              </a:rPr>
              <a:t>.</a:t>
            </a:r>
            <a:endParaRPr lang="en-US"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983654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175969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1975479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Dobrodošlica pomeni predvsem graditev in vzpostavitev odnosa z gostom. Če prijazno sprejmete obiskovalce in jim omogočite, da spoznajo, da vas resnično zanimajo, ste postavili osnovo za dolgotrajnejše odnose. Gostje čutijo, da nekdo skrbi zanje in da so na pravem mestu ter uživajo v izkušnji. Iz tega razloga se bodo morda želeli vrniti, ponoviti izkušnjo  in vas priporočiti svojcem in prijateljem.</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163651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sl-SI" dirty="0"/>
              <a:t>Najpomembnejši je prvi vtis</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l-SI" b="1" dirty="0"/>
              <a:t>Videz</a:t>
            </a:r>
            <a:r>
              <a:rPr lang="en-GB" b="1" dirty="0"/>
              <a:t>: </a:t>
            </a:r>
            <a:r>
              <a:rPr lang="sl-SI" sz="1200" dirty="0">
                <a:solidFill>
                  <a:schemeClr val="tx1"/>
                </a:solidFill>
              </a:rPr>
              <a:t>Izraža profesionalnost</a:t>
            </a:r>
            <a:r>
              <a:rPr lang="en-GB" sz="1200" dirty="0">
                <a:solidFill>
                  <a:schemeClr val="tx1"/>
                </a:solidFill>
              </a:rPr>
              <a:t>. </a:t>
            </a:r>
            <a:r>
              <a:rPr lang="sl-SI" sz="1200" dirty="0">
                <a:solidFill>
                  <a:schemeClr val="tx1"/>
                </a:solidFill>
              </a:rPr>
              <a:t>Potrebno je biti oblečen v skladu z vrednotami podjetja in bistvom znamke</a:t>
            </a:r>
            <a:r>
              <a:rPr lang="en-GB" sz="1200" dirty="0">
                <a:solidFill>
                  <a:schemeClr val="tx1"/>
                </a:solidFill>
              </a:rPr>
              <a:t>. </a:t>
            </a:r>
            <a:r>
              <a:rPr lang="sl-SI" sz="1200" dirty="0">
                <a:solidFill>
                  <a:schemeClr val="tx1"/>
                </a:solidFill>
              </a:rPr>
              <a:t>V 5* hotelu boste morda morali nadeti obleko in kravato, med tem, ko bo potrebno na pohodu biti oblečen v športna oblačila</a:t>
            </a:r>
            <a:r>
              <a:rPr lang="en-GB" sz="1200" dirty="0">
                <a:solidFill>
                  <a:schemeClr val="tx1"/>
                </a:solidFill>
              </a:rPr>
              <a:t>. </a:t>
            </a:r>
            <a:r>
              <a:rPr lang="sl-SI" sz="1200" dirty="0">
                <a:solidFill>
                  <a:schemeClr val="tx1"/>
                </a:solidFill>
              </a:rPr>
              <a:t>Ne glede na vse – oblečeni bodite primerno in vzdržujte čist videz</a:t>
            </a:r>
            <a:r>
              <a:rPr lang="en-GB" sz="1200" dirty="0">
                <a:solidFill>
                  <a:schemeClr val="tx1"/>
                </a:solidFill>
              </a:rPr>
              <a:t>. </a:t>
            </a:r>
            <a:r>
              <a:rPr lang="sl-SI" sz="1200" dirty="0">
                <a:solidFill>
                  <a:schemeClr val="tx1"/>
                </a:solidFill>
              </a:rPr>
              <a:t>Nekdo, ki ne zmore skrbeti zase, bo postil vtis, da ni zmožen skrbeti za gosta</a:t>
            </a:r>
            <a:r>
              <a:rPr lang="en-GB" sz="1200" dirty="0">
                <a:solidFill>
                  <a:schemeClr val="tx1"/>
                </a:solidFill>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l-SI" sz="1200" b="1" dirty="0">
                <a:solidFill>
                  <a:schemeClr val="tx1"/>
                </a:solidFill>
              </a:rPr>
              <a:t>Očesni kontakt</a:t>
            </a:r>
            <a:r>
              <a:rPr lang="en-GB" sz="1200" b="1" dirty="0">
                <a:solidFill>
                  <a:schemeClr val="tx1"/>
                </a:solidFill>
              </a:rPr>
              <a:t>:</a:t>
            </a:r>
            <a:r>
              <a:rPr lang="en-GB" sz="1200" dirty="0">
                <a:solidFill>
                  <a:schemeClr val="tx1"/>
                </a:solidFill>
              </a:rPr>
              <a:t> </a:t>
            </a:r>
            <a:r>
              <a:rPr lang="sl-SI" sz="1200" dirty="0">
                <a:solidFill>
                  <a:schemeClr val="tx1"/>
                </a:solidFill>
              </a:rPr>
              <a:t>oči naj ne begajo, direkten pogled izžareva samozavest in zaupanje</a:t>
            </a:r>
            <a:r>
              <a:rPr lang="en-GB" sz="1200" dirty="0">
                <a:solidFill>
                  <a:schemeClr val="tx1"/>
                </a:solidFill>
              </a:rPr>
              <a:t>. </a:t>
            </a:r>
            <a:r>
              <a:rPr lang="sl-SI" sz="1200" dirty="0">
                <a:solidFill>
                  <a:schemeClr val="tx1"/>
                </a:solidFill>
              </a:rPr>
              <a:t>Ne dajaj vtisa neprimernosti</a:t>
            </a:r>
            <a:r>
              <a:rPr lang="en-GB" sz="1200" dirty="0">
                <a:solidFill>
                  <a:schemeClr val="tx1"/>
                </a:solidFill>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l-SI" sz="1200" b="1" dirty="0">
                <a:solidFill>
                  <a:schemeClr val="tx1"/>
                </a:solidFill>
              </a:rPr>
              <a:t>Nasmej se</a:t>
            </a:r>
            <a:r>
              <a:rPr lang="en-GB" sz="1200" b="1" dirty="0">
                <a:solidFill>
                  <a:schemeClr val="tx1"/>
                </a:solidFill>
              </a:rPr>
              <a:t> (</a:t>
            </a:r>
            <a:r>
              <a:rPr lang="sl-SI" sz="1200" b="1" dirty="0">
                <a:solidFill>
                  <a:schemeClr val="tx1"/>
                </a:solidFill>
              </a:rPr>
              <a:t>pogosto!!</a:t>
            </a:r>
            <a:r>
              <a:rPr lang="en-GB" sz="1200" b="1" dirty="0">
                <a:solidFill>
                  <a:schemeClr val="tx1"/>
                </a:solidFill>
              </a:rPr>
              <a:t>):</a:t>
            </a:r>
            <a:r>
              <a:rPr lang="en-GB" sz="1200" dirty="0">
                <a:solidFill>
                  <a:schemeClr val="tx1"/>
                </a:solidFill>
              </a:rPr>
              <a:t> </a:t>
            </a:r>
            <a:r>
              <a:rPr lang="sl-SI" sz="1200" dirty="0">
                <a:solidFill>
                  <a:schemeClr val="tx1"/>
                </a:solidFill>
              </a:rPr>
              <a:t>smeh izraža dobrodošlico in slednje si morajo gosti vtisniti v spomin ob začetku obiska</a:t>
            </a:r>
            <a:r>
              <a:rPr lang="en-GB" sz="1200" dirty="0">
                <a:solidFill>
                  <a:schemeClr val="tx1"/>
                </a:solidFill>
              </a:rPr>
              <a:t>. </a:t>
            </a:r>
            <a:r>
              <a:rPr lang="sl-SI" sz="1200" dirty="0">
                <a:solidFill>
                  <a:schemeClr val="tx1"/>
                </a:solidFill>
              </a:rPr>
              <a:t>Nasmeh povezuje ljudi</a:t>
            </a:r>
            <a:r>
              <a:rPr lang="en-GB" sz="1200" dirty="0">
                <a:solidFill>
                  <a:schemeClr val="tx1"/>
                </a:solidFill>
              </a:rPr>
              <a:t>. </a:t>
            </a:r>
            <a:r>
              <a:rPr lang="sl-SI" sz="1200" dirty="0">
                <a:solidFill>
                  <a:schemeClr val="tx1"/>
                </a:solidFill>
              </a:rPr>
              <a:t>Nasmeh naj bo iskren, naj izraža odprtost in odkritosrčnost, prijaznost in dostopnost</a:t>
            </a:r>
            <a:r>
              <a:rPr lang="en-GB" sz="1200" dirty="0">
                <a:solidFill>
                  <a:schemeClr val="tx1"/>
                </a:solidFill>
              </a:rPr>
              <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l-SI" sz="1200" b="1" dirty="0">
                <a:solidFill>
                  <a:schemeClr val="tx1"/>
                </a:solidFill>
              </a:rPr>
              <a:t>Drža telesa</a:t>
            </a:r>
            <a:r>
              <a:rPr lang="en-GB" sz="1200" b="1" dirty="0">
                <a:solidFill>
                  <a:schemeClr val="tx1"/>
                </a:solidFill>
              </a:rPr>
              <a:t>:</a:t>
            </a:r>
            <a:r>
              <a:rPr lang="en-GB" sz="1200" dirty="0">
                <a:solidFill>
                  <a:schemeClr val="tx1"/>
                </a:solidFill>
              </a:rPr>
              <a:t> </a:t>
            </a:r>
            <a:r>
              <a:rPr lang="sl-SI" sz="1200" dirty="0">
                <a:solidFill>
                  <a:schemeClr val="tx1"/>
                </a:solidFill>
              </a:rPr>
              <a:t>drža telesa ‚govori‘ zase </a:t>
            </a:r>
            <a:r>
              <a:rPr lang="en-GB" sz="1200" dirty="0">
                <a:solidFill>
                  <a:schemeClr val="tx1"/>
                </a:solidFill>
              </a:rPr>
              <a:t>(</a:t>
            </a:r>
            <a:r>
              <a:rPr lang="sl-SI" sz="1200" dirty="0">
                <a:solidFill>
                  <a:schemeClr val="tx1"/>
                </a:solidFill>
              </a:rPr>
              <a:t>čustva in počutje</a:t>
            </a:r>
            <a:r>
              <a:rPr lang="en-GB" sz="1200" dirty="0">
                <a:solidFill>
                  <a:schemeClr val="tx1"/>
                </a:solidFill>
              </a:rPr>
              <a:t>). </a:t>
            </a:r>
            <a:r>
              <a:rPr lang="sl-SI" sz="1200" dirty="0">
                <a:solidFill>
                  <a:schemeClr val="tx1"/>
                </a:solidFill>
              </a:rPr>
              <a:t>Izražaj odprtost, odstranjuj ‚ovire‘</a:t>
            </a:r>
            <a:r>
              <a:rPr lang="en-GB" sz="1200" dirty="0">
                <a:solidFill>
                  <a:schemeClr val="tx1"/>
                </a:solidFill>
              </a:rPr>
              <a:t>.</a:t>
            </a:r>
            <a:r>
              <a:rPr lang="sl-SI" sz="1200" dirty="0">
                <a:solidFill>
                  <a:schemeClr val="tx1"/>
                </a:solidFill>
              </a:rPr>
              <a:t> Skloni se, prikimaj, drži se vzravnano, uporabljaj geste z odprto dlanjo</a:t>
            </a:r>
            <a:r>
              <a:rPr lang="en-GB" sz="1200" dirty="0">
                <a:solidFill>
                  <a:schemeClr val="tx1"/>
                </a:solidFill>
              </a:rPr>
              <a:t>. </a:t>
            </a:r>
            <a:r>
              <a:rPr lang="sl-SI" sz="1200" dirty="0">
                <a:solidFill>
                  <a:schemeClr val="tx1"/>
                </a:solidFill>
              </a:rPr>
              <a:t>Izogibaj se obrambni drži in gestam</a:t>
            </a:r>
            <a:r>
              <a:rPr lang="en-GB" sz="1200" dirty="0">
                <a:solidFill>
                  <a:schemeClr val="tx1"/>
                </a:solidFill>
              </a:rPr>
              <a:t>, </a:t>
            </a:r>
            <a:r>
              <a:rPr lang="sl-SI" sz="1200" dirty="0">
                <a:solidFill>
                  <a:schemeClr val="tx1"/>
                </a:solidFill>
              </a:rPr>
              <a:t>avtoritativni drži</a:t>
            </a:r>
            <a:r>
              <a:rPr lang="en-GB" sz="1200" dirty="0">
                <a:solidFill>
                  <a:schemeClr val="tx1"/>
                </a:solidFill>
              </a:rPr>
              <a:t>, </a:t>
            </a:r>
            <a:r>
              <a:rPr lang="sl-SI" sz="1200" dirty="0">
                <a:solidFill>
                  <a:schemeClr val="tx1"/>
                </a:solidFill>
              </a:rPr>
              <a:t>napetosti ali neprestanemu gledanju v telefon, računalnik ali kak drug predmet</a:t>
            </a:r>
            <a:r>
              <a:rPr lang="en-GB" sz="1200" dirty="0">
                <a:solidFill>
                  <a:schemeClr val="tx1"/>
                </a:solidFill>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l-SI" sz="1200" b="1" dirty="0">
                <a:solidFill>
                  <a:schemeClr val="tx1"/>
                </a:solidFill>
              </a:rPr>
              <a:t>Odnos</a:t>
            </a:r>
            <a:r>
              <a:rPr lang="en-GB" sz="1200" b="1" dirty="0">
                <a:solidFill>
                  <a:schemeClr val="tx1"/>
                </a:solidFill>
              </a:rPr>
              <a:t>:</a:t>
            </a:r>
            <a:r>
              <a:rPr lang="en-GB" sz="1200" dirty="0">
                <a:solidFill>
                  <a:schemeClr val="tx1"/>
                </a:solidFill>
              </a:rPr>
              <a:t> </a:t>
            </a:r>
            <a:r>
              <a:rPr lang="sl-SI" sz="1200" dirty="0">
                <a:solidFill>
                  <a:schemeClr val="tx1"/>
                </a:solidFill>
              </a:rPr>
              <a:t>obdrži pozitiven odnos in prijeten ton glasu</a:t>
            </a:r>
            <a:r>
              <a:rPr lang="en-GB" sz="1200" dirty="0">
                <a:solidFill>
                  <a:schemeClr val="tx1"/>
                </a:solidFill>
              </a:rPr>
              <a:t>. </a:t>
            </a:r>
            <a:r>
              <a:rPr lang="sl-SI" sz="1200" dirty="0">
                <a:solidFill>
                  <a:schemeClr val="tx1"/>
                </a:solidFill>
              </a:rPr>
              <a:t>Izražaj interes za gosta, pogovor, njegove probleme ali navdušenost.</a:t>
            </a:r>
            <a:r>
              <a:rPr lang="en-GB" sz="1200" dirty="0">
                <a:solidFill>
                  <a:schemeClr val="tx1"/>
                </a:solidFill>
              </a:rPr>
              <a:t> </a:t>
            </a:r>
            <a:r>
              <a:rPr lang="sl-SI" sz="1200" dirty="0">
                <a:solidFill>
                  <a:schemeClr val="tx1"/>
                </a:solidFill>
              </a:rPr>
              <a:t>Vzdržuj pozitivno raven komunikacije ter profesionalizem, da se ljudje počutijo sproščene</a:t>
            </a:r>
            <a:r>
              <a:rPr lang="en-GB" sz="1200" dirty="0">
                <a:solidFill>
                  <a:schemeClr val="tx1"/>
                </a:solidFill>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l-SI" sz="1200" b="1" dirty="0">
                <a:solidFill>
                  <a:schemeClr val="tx1"/>
                </a:solidFill>
              </a:rPr>
              <a:t>Način govora</a:t>
            </a:r>
            <a:r>
              <a:rPr lang="en-GB" sz="1200" b="1" dirty="0">
                <a:solidFill>
                  <a:schemeClr val="tx1"/>
                </a:solidFill>
              </a:rPr>
              <a:t> (&amp; </a:t>
            </a:r>
            <a:r>
              <a:rPr lang="sl-SI" sz="1200" b="1" dirty="0">
                <a:solidFill>
                  <a:schemeClr val="tx1"/>
                </a:solidFill>
              </a:rPr>
              <a:t>Jezik</a:t>
            </a:r>
            <a:r>
              <a:rPr lang="en-GB" sz="1200" b="1" dirty="0">
                <a:solidFill>
                  <a:schemeClr val="tx1"/>
                </a:solidFill>
              </a:rPr>
              <a:t>): </a:t>
            </a:r>
            <a:r>
              <a:rPr lang="sl-SI" sz="1200" dirty="0">
                <a:solidFill>
                  <a:schemeClr val="tx1"/>
                </a:solidFill>
              </a:rPr>
              <a:t>govori jasno in razločno</a:t>
            </a:r>
            <a:r>
              <a:rPr lang="en-GB" sz="1200" dirty="0">
                <a:solidFill>
                  <a:schemeClr val="tx1"/>
                </a:solidFill>
              </a:rPr>
              <a:t>. </a:t>
            </a:r>
            <a:r>
              <a:rPr lang="sl-SI" sz="1200" dirty="0">
                <a:solidFill>
                  <a:schemeClr val="tx1"/>
                </a:solidFill>
              </a:rPr>
              <a:t>Ne hiti, ne uporabljaj pogovornega jezika ali mašil</a:t>
            </a:r>
            <a:r>
              <a:rPr lang="en-GB" sz="1200" dirty="0">
                <a:solidFill>
                  <a:schemeClr val="tx1"/>
                </a:solidFill>
              </a:rPr>
              <a:t>. </a:t>
            </a:r>
            <a:r>
              <a:rPr lang="sl-SI" sz="1200" dirty="0">
                <a:solidFill>
                  <a:schemeClr val="tx1"/>
                </a:solidFill>
              </a:rPr>
              <a:t>Vsako besedo izrazi jasno</a:t>
            </a:r>
            <a:r>
              <a:rPr lang="en-GB" sz="1200" dirty="0">
                <a:solidFill>
                  <a:schemeClr val="tx1"/>
                </a:solidFill>
              </a:rPr>
              <a:t>. </a:t>
            </a:r>
            <a:r>
              <a:rPr lang="sl-SI" sz="1200" dirty="0">
                <a:solidFill>
                  <a:schemeClr val="tx1"/>
                </a:solidFill>
              </a:rPr>
              <a:t>V mislih imej, da nekateri turisti ne govorijo lokalnega jezika oz. imajo omejeno razumevanje tujega jezika (prim. angleščina ali francoščina)</a:t>
            </a:r>
            <a:r>
              <a:rPr lang="en-GB" sz="1200" dirty="0">
                <a:solidFill>
                  <a:schemeClr val="tx1"/>
                </a:solidFill>
              </a:rPr>
              <a:t>. </a:t>
            </a:r>
            <a:r>
              <a:rPr lang="sl-SI" sz="1200" dirty="0">
                <a:solidFill>
                  <a:schemeClr val="tx1"/>
                </a:solidFill>
              </a:rPr>
              <a:t>Izogibaj se tehničnemu jeziku in uporabljaj jasno komunikacijo.</a:t>
            </a:r>
            <a:r>
              <a:rPr lang="en-GB" sz="1200" dirty="0">
                <a:solidFill>
                  <a:schemeClr val="tx1"/>
                </a:solidFill>
              </a:rPr>
              <a:t> </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263121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2637312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300408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spcAft>
                <a:spcPts val="600"/>
              </a:spcAft>
              <a:buClr>
                <a:srgbClr val="6ECECB"/>
              </a:buClr>
              <a:buFont typeface="Arial" panose="020B0604020202020204" pitchFamily="34" charset="0"/>
              <a:buNone/>
            </a:pP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160900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111928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365648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3126707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9429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b="1" i="0" dirty="0">
                <a:solidFill>
                  <a:srgbClr val="3C4245"/>
                </a:solidFill>
                <a:effectLst/>
                <a:latin typeface="Arial" panose="020B0604020202020204" pitchFamily="34" charset="0"/>
              </a:rPr>
              <a:t>Izgorelost</a:t>
            </a:r>
            <a:r>
              <a:rPr lang="en-US" b="1" i="0" dirty="0">
                <a:solidFill>
                  <a:srgbClr val="3C4245"/>
                </a:solidFill>
                <a:effectLst/>
                <a:latin typeface="Arial" panose="020B0604020202020204" pitchFamily="34" charset="0"/>
              </a:rPr>
              <a:t>: </a:t>
            </a:r>
            <a:r>
              <a:rPr lang="sl-SI" b="0" i="0" dirty="0">
                <a:solidFill>
                  <a:srgbClr val="3C4245"/>
                </a:solidFill>
                <a:effectLst/>
                <a:latin typeface="Arial" panose="020B0604020202020204" pitchFamily="34" charset="0"/>
              </a:rPr>
              <a:t>občutek pomanjkanja energije in izčrpanosti</a:t>
            </a:r>
            <a:r>
              <a:rPr lang="en-US" b="0" i="0" dirty="0">
                <a:solidFill>
                  <a:srgbClr val="3C4245"/>
                </a:solidFill>
                <a:effectLst/>
                <a:latin typeface="Arial" panose="020B0604020202020204" pitchFamily="34" charset="0"/>
              </a:rPr>
              <a:t>; </a:t>
            </a:r>
            <a:r>
              <a:rPr lang="sl-SI" b="0" i="0" dirty="0">
                <a:solidFill>
                  <a:srgbClr val="3C4245"/>
                </a:solidFill>
                <a:effectLst/>
                <a:latin typeface="Arial" panose="020B0604020202020204" pitchFamily="34" charset="0"/>
              </a:rPr>
              <a:t>občutek odtujenosti in nemotiviranosti za delo, negativno ali cinično razmišljanje; negativen odnos do dela</a:t>
            </a:r>
            <a:r>
              <a:rPr lang="en-US" b="0" i="0" dirty="0">
                <a:solidFill>
                  <a:srgbClr val="3C4245"/>
                </a:solidFill>
                <a:effectLst/>
                <a:latin typeface="Arial" panose="020B0604020202020204" pitchFamily="34" charset="0"/>
              </a:rPr>
              <a:t>.</a:t>
            </a:r>
          </a:p>
          <a:p>
            <a:r>
              <a:rPr lang="en-GB" dirty="0">
                <a:hlinkClick r:id="rId3"/>
              </a:rPr>
              <a:t>https://www.who.int/news/item/28-05-2019-burn-out-an-occupational-phenomenon-international-classification-of-diseases</a:t>
            </a:r>
            <a:endParaRPr lang="en-GB"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183974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355737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b="1" dirty="0"/>
              <a:t>Skift Megatrends: </a:t>
            </a:r>
            <a:r>
              <a:rPr lang="sl-SI" sz="1200" b="1" dirty="0"/>
              <a:t>Pogled v </a:t>
            </a:r>
            <a:r>
              <a:rPr lang="en-GB" sz="1200" b="1" dirty="0"/>
              <a:t>2025 </a:t>
            </a:r>
            <a:r>
              <a:rPr lang="en-GB" sz="1200" b="0" dirty="0"/>
              <a:t>(</a:t>
            </a:r>
            <a:r>
              <a:rPr lang="en-GB" dirty="0"/>
              <a:t>https://skift.com/2021/01/13/skift-megatrends-2025-download-your-copy-now/)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13</a:t>
            </a:fld>
            <a:endParaRPr lang="en-US"/>
          </a:p>
        </p:txBody>
      </p:sp>
    </p:spTree>
    <p:extLst>
      <p:ext uri="{BB962C8B-B14F-4D97-AF65-F5344CB8AC3E}">
        <p14:creationId xmlns:p14="http://schemas.microsoft.com/office/powerpoint/2010/main" val="422126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b="0" dirty="0" err="1"/>
              <a:t>Tripadvisor’s</a:t>
            </a:r>
            <a:r>
              <a:rPr lang="en-GB" b="0" dirty="0"/>
              <a:t> </a:t>
            </a:r>
            <a:r>
              <a:rPr lang="sl-SI" b="0" dirty="0"/>
              <a:t>dokument</a:t>
            </a:r>
            <a:r>
              <a:rPr lang="en-GB" b="0" dirty="0"/>
              <a:t> “Beyond Covid-19: The Road to Recovery for the Travel Industry” </a:t>
            </a:r>
            <a:r>
              <a:rPr lang="sl-SI" b="0" dirty="0"/>
              <a:t>opredeljuje </a:t>
            </a:r>
            <a:r>
              <a:rPr lang="sl-SI" dirty="0"/>
              <a:t>vrsto posebnih ukrepov za različne sektorje v podporo okrevanju turizma. Čeprav so nekateri ukrepi neposredno povezani, so drugi očitno globlji, ki bodo dolgoročno vplivali na celotno turistično industrijo.</a:t>
            </a:r>
            <a:endParaRPr lang="en-GB" b="0" dirty="0"/>
          </a:p>
          <a:p>
            <a:endParaRPr lang="en-GB" b="0" dirty="0"/>
          </a:p>
          <a:p>
            <a:r>
              <a:rPr lang="sl-SI" b="1" dirty="0"/>
              <a:t>Destinacije</a:t>
            </a:r>
            <a:r>
              <a:rPr lang="en-GB" b="1" dirty="0"/>
              <a:t>: </a:t>
            </a:r>
            <a:r>
              <a:rPr lang="sl-SI" dirty="0"/>
              <a:t>1. Najprej usmerite prizadevanja na domač trg / 2. Promovirajte atrakcije, kjer lahko potrošniki izvajajo pravila socialne distance / 3. Vzpostavite zaupanje v čistočo / 4. Pomagajte potrošnikom, da se spet sprostijo</a:t>
            </a:r>
            <a:endParaRPr lang="en-US" dirty="0"/>
          </a:p>
          <a:p>
            <a:r>
              <a:rPr lang="sl-SI" b="1" dirty="0"/>
              <a:t>Namestitve</a:t>
            </a:r>
            <a:r>
              <a:rPr lang="en-GB" b="1" dirty="0"/>
              <a:t>: </a:t>
            </a:r>
            <a:r>
              <a:rPr lang="sl-SI" dirty="0"/>
              <a:t>1. Varnost, prilagodljivost in preglednost so ključni za ponovno vzpostavitev samozavesti potnikov / 2. Vzemite si čas za poenostavitev in pripravo / 3. Diferenciacija je ključnega pomena 4. Vzpostavite pravilnik poslovanja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t>
            </a:r>
            <a:r>
              <a:rPr lang="sl-SI" b="1" dirty="0"/>
              <a:t>ure &amp; atrakcije</a:t>
            </a:r>
            <a:r>
              <a:rPr lang="en-GB" b="1" dirty="0"/>
              <a:t>:</a:t>
            </a:r>
            <a:r>
              <a:rPr lang="sl-SI" b="1" dirty="0"/>
              <a:t> </a:t>
            </a:r>
            <a:r>
              <a:rPr lang="sl-SI" dirty="0"/>
              <a:t>Objavite svoje protokole / ponudite možnosti za zasebne ali majhne skupine / prilagodljivost je ključnega pomena</a:t>
            </a:r>
            <a:endParaRPr lang="en-GB" dirty="0"/>
          </a:p>
          <a:p>
            <a:r>
              <a:rPr lang="en-GB" b="1" dirty="0"/>
              <a:t>Rest</a:t>
            </a:r>
            <a:r>
              <a:rPr lang="sl-SI" b="1" dirty="0" err="1"/>
              <a:t>avracije</a:t>
            </a:r>
            <a:r>
              <a:rPr lang="en-GB" b="1" dirty="0"/>
              <a:t>: </a:t>
            </a:r>
            <a:r>
              <a:rPr lang="sl-SI" dirty="0"/>
              <a:t>1. Osredotočite se na trženje / 2. Bodite pozorni na posodobitve poslovanja / 3. Razmislite o načinih za nadaljnjo diverzifikacijo vašega podjetja / 4. Naj jedilniki spregovorijo svojo zgodbo</a:t>
            </a:r>
          </a:p>
          <a:p>
            <a:r>
              <a:rPr lang="sl-SI" b="1" dirty="0"/>
              <a:t>Znamke</a:t>
            </a:r>
            <a:r>
              <a:rPr lang="en-US" b="1" dirty="0"/>
              <a:t>: </a:t>
            </a:r>
            <a:r>
              <a:rPr lang="sl-SI" dirty="0"/>
              <a:t>1. Oglas mora odražati trenutno stanje / 2. Vrednost za denar / 3. Potrošniki iščejo "pomočnike"</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1652200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Razumeti pojma, kot sta sreča in dobro počutje, je težko</a:t>
            </a:r>
            <a:r>
              <a:rPr lang="en-GB" dirty="0"/>
              <a:t>. Po</a:t>
            </a:r>
            <a:r>
              <a:rPr lang="sl-SI" dirty="0" err="1"/>
              <a:t>sitive</a:t>
            </a:r>
            <a:r>
              <a:rPr lang="sl-SI" dirty="0"/>
              <a:t> </a:t>
            </a:r>
            <a:r>
              <a:rPr lang="en-GB" dirty="0"/>
              <a:t>Psychology </a:t>
            </a:r>
            <a:r>
              <a:rPr lang="sl-SI" dirty="0"/>
              <a:t>(pozitivna psihologija) preučuje človekovo delovanje, subjektivno pojmovanje sreče in dobrega počutja, z namenom večje kakovosti življenja</a:t>
            </a: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Gre za modern vejo psihologije, ki je osredotočena na </a:t>
            </a:r>
            <a:r>
              <a:rPr lang="en-GB" dirty="0"/>
              <a:t>“</a:t>
            </a:r>
            <a:r>
              <a:rPr lang="sl-SI" dirty="0"/>
              <a:t>pozitivno stran življenja</a:t>
            </a:r>
            <a:r>
              <a:rPr lang="en-GB" dirty="0"/>
              <a:t>” </a:t>
            </a:r>
            <a:r>
              <a:rPr lang="sl-SI" dirty="0"/>
              <a:t>in njene koristi, napram ukvarjanju s problemi in negativnimi zadevami</a:t>
            </a:r>
            <a:r>
              <a:rPr lang="en-GB" dirty="0"/>
              <a:t>. </a:t>
            </a:r>
            <a:r>
              <a:rPr lang="sl-SI" dirty="0"/>
              <a:t>Namenjena je optimizaciji osebnega dobrega počutja. Razumevanje te veje psihologije je v pomoč pri ukvarjanju z ljudmi, ki si želijo izboljšati lastno dobro počutje</a:t>
            </a:r>
            <a:r>
              <a:rPr lang="en-GB" dirty="0"/>
              <a:t>.</a:t>
            </a:r>
            <a:r>
              <a:rPr lang="sl-SI" dirty="0"/>
              <a:t> Na slednje se navezuje tudi turizem.</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865680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US" b="0" i="0" dirty="0" err="1">
                <a:solidFill>
                  <a:srgbClr val="333333"/>
                </a:solidFill>
                <a:effectLst/>
                <a:latin typeface="Helvetica Neue"/>
              </a:rPr>
              <a:t>Hedometer</a:t>
            </a:r>
            <a:r>
              <a:rPr lang="en-US" b="0" i="0" dirty="0">
                <a:solidFill>
                  <a:srgbClr val="333333"/>
                </a:solidFill>
                <a:effectLst/>
                <a:latin typeface="Helvetica Neue"/>
              </a:rPr>
              <a:t> </a:t>
            </a:r>
            <a:r>
              <a:rPr lang="sl-SI" b="0" i="0" dirty="0">
                <a:solidFill>
                  <a:srgbClr val="333333"/>
                </a:solidFill>
                <a:effectLst/>
                <a:latin typeface="Helvetica Neue"/>
              </a:rPr>
              <a:t>predstavlja raziskovalni projekt, ki je namenjen merjenju sreče prebivalstva skozi čas</a:t>
            </a:r>
            <a:r>
              <a:rPr lang="en-US" b="0" i="0" dirty="0">
                <a:solidFill>
                  <a:srgbClr val="333333"/>
                </a:solidFill>
                <a:effectLst/>
                <a:latin typeface="Helvetica Neue"/>
              </a:rPr>
              <a:t>.</a:t>
            </a:r>
            <a:r>
              <a:rPr lang="sl-SI" b="0" i="0" dirty="0">
                <a:solidFill>
                  <a:srgbClr val="333333"/>
                </a:solidFill>
                <a:effectLst/>
                <a:latin typeface="Helvetica Neue"/>
              </a:rPr>
              <a:t> Temelji na aktivnosti prebivalstva na socialnih omrežjih</a:t>
            </a:r>
            <a:r>
              <a:rPr lang="en-US" b="0" i="0" dirty="0">
                <a:solidFill>
                  <a:srgbClr val="333333"/>
                </a:solidFill>
                <a:effectLst/>
                <a:latin typeface="Helvetica Neue"/>
              </a:rPr>
              <a:t>. </a:t>
            </a:r>
            <a:r>
              <a:rPr lang="sl-SI" b="0" i="0" dirty="0">
                <a:solidFill>
                  <a:srgbClr val="333333"/>
                </a:solidFill>
                <a:effectLst/>
                <a:latin typeface="Helvetica Neue"/>
              </a:rPr>
              <a:t>Meri način, na katerega se ljudje predstavljajo zunanjemu svetu</a:t>
            </a:r>
            <a:r>
              <a:rPr lang="en-US" b="0" i="0" dirty="0">
                <a:solidFill>
                  <a:srgbClr val="333333"/>
                </a:solidFill>
                <a:effectLst/>
                <a:latin typeface="Helvetica Neue"/>
              </a:rPr>
              <a:t>.</a:t>
            </a:r>
          </a:p>
          <a:p>
            <a:r>
              <a:rPr lang="sl-SI" b="0" i="0" dirty="0">
                <a:solidFill>
                  <a:srgbClr val="333333"/>
                </a:solidFill>
                <a:effectLst/>
                <a:latin typeface="Helvetica Neue"/>
              </a:rPr>
              <a:t>Pripomoček na zanimiv način predstavlja, kaj osrečuje ljudi ter kako odreagirajo na določene besede v določenih trenutkih</a:t>
            </a:r>
            <a:r>
              <a:rPr lang="en-US" b="0" i="0" dirty="0">
                <a:solidFill>
                  <a:srgbClr val="333333"/>
                </a:solidFill>
                <a:effectLst/>
                <a:latin typeface="Helvetica Neue"/>
              </a:rPr>
              <a:t>. </a:t>
            </a:r>
            <a:r>
              <a:rPr lang="sl-SI" b="0" i="0" dirty="0">
                <a:solidFill>
                  <a:srgbClr val="333333"/>
                </a:solidFill>
                <a:effectLst/>
                <a:latin typeface="Helvetica Neue"/>
              </a:rPr>
              <a:t>Pripomoček je v pomoč pri načinu komuniciranja ter pripravi in načrtovanju izkustev</a:t>
            </a:r>
            <a:r>
              <a:rPr lang="en-US" b="0" i="0" dirty="0">
                <a:solidFill>
                  <a:srgbClr val="333333"/>
                </a:solidFill>
                <a:effectLst/>
                <a:latin typeface="Helvetica Neue"/>
              </a:rPr>
              <a:t>.</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312501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dirty="0" err="1">
                <a:effectLst>
                  <a:outerShdw blurRad="38100" dist="38100" dir="2700000" algn="tl">
                    <a:srgbClr val="000000">
                      <a:alpha val="43137"/>
                    </a:srgbClr>
                  </a:outerShdw>
                </a:effectLst>
                <a:ea typeface="Times New Roman" panose="02020603050405020304" pitchFamily="18" charset="0"/>
              </a:rPr>
              <a:t>Filep</a:t>
            </a:r>
            <a:r>
              <a:rPr lang="pt-PT" sz="1200" b="0" dirty="0">
                <a:effectLst>
                  <a:outerShdw blurRad="38100" dist="38100" dir="2700000" algn="tl">
                    <a:srgbClr val="000000">
                      <a:alpha val="43137"/>
                    </a:srgbClr>
                  </a:outerShdw>
                </a:effectLst>
                <a:ea typeface="Times New Roman" panose="02020603050405020304" pitchFamily="18" charset="0"/>
              </a:rPr>
              <a:t>, S. </a:t>
            </a:r>
            <a:r>
              <a:rPr lang="pt-PT" sz="1200" b="0" dirty="0" err="1">
                <a:effectLst>
                  <a:outerShdw blurRad="38100" dist="38100" dir="2700000" algn="tl">
                    <a:srgbClr val="000000">
                      <a:alpha val="43137"/>
                    </a:srgbClr>
                  </a:outerShdw>
                </a:effectLst>
                <a:ea typeface="Times New Roman" panose="02020603050405020304" pitchFamily="18" charset="0"/>
              </a:rPr>
              <a:t>and</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Deery</a:t>
            </a:r>
            <a:r>
              <a:rPr lang="pt-PT" sz="1200" b="0" dirty="0">
                <a:effectLst>
                  <a:outerShdw blurRad="38100" dist="38100" dir="2700000" algn="tl">
                    <a:srgbClr val="000000">
                      <a:alpha val="43137"/>
                    </a:srgbClr>
                  </a:outerShdw>
                </a:effectLst>
                <a:ea typeface="Times New Roman" panose="02020603050405020304" pitchFamily="18" charset="0"/>
              </a:rPr>
              <a:t>, M. (2010). </a:t>
            </a:r>
            <a:r>
              <a:rPr lang="pt-PT" sz="1200" b="0" dirty="0" err="1">
                <a:effectLst>
                  <a:outerShdw blurRad="38100" dist="38100" dir="2700000" algn="tl">
                    <a:srgbClr val="000000">
                      <a:alpha val="43137"/>
                    </a:srgbClr>
                  </a:outerShdw>
                </a:effectLst>
                <a:ea typeface="Times New Roman" panose="02020603050405020304" pitchFamily="18" charset="0"/>
              </a:rPr>
              <a:t>Towards</a:t>
            </a:r>
            <a:r>
              <a:rPr lang="pt-PT" sz="1200" b="0" dirty="0">
                <a:effectLst>
                  <a:outerShdw blurRad="38100" dist="38100" dir="2700000" algn="tl">
                    <a:srgbClr val="000000">
                      <a:alpha val="43137"/>
                    </a:srgbClr>
                  </a:outerShdw>
                </a:effectLst>
                <a:ea typeface="Times New Roman" panose="02020603050405020304" pitchFamily="18" charset="0"/>
              </a:rPr>
              <a:t> a Picture </a:t>
            </a:r>
            <a:r>
              <a:rPr lang="pt-PT" sz="1200" b="0" dirty="0" err="1">
                <a:effectLst>
                  <a:outerShdw blurRad="38100" dist="38100" dir="2700000" algn="tl">
                    <a:srgbClr val="000000">
                      <a:alpha val="43137"/>
                    </a:srgbClr>
                  </a:outerShdw>
                </a:effectLst>
                <a:ea typeface="Times New Roman" panose="02020603050405020304" pitchFamily="18" charset="0"/>
              </a:rPr>
              <a:t>of</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Tourist’s</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Happiness</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An</a:t>
            </a:r>
            <a:r>
              <a:rPr lang="pt-PT" sz="1200" b="0" dirty="0">
                <a:effectLst>
                  <a:outerShdw blurRad="38100" dist="38100" dir="2700000" algn="tl">
                    <a:srgbClr val="000000">
                      <a:alpha val="43137"/>
                    </a:srgbClr>
                  </a:outerShdw>
                </a:effectLst>
                <a:ea typeface="Times New Roman" panose="02020603050405020304" pitchFamily="18" charset="0"/>
              </a:rPr>
              <a:t> Insight </a:t>
            </a:r>
            <a:r>
              <a:rPr lang="pt-PT" sz="1200" b="0" dirty="0" err="1">
                <a:effectLst>
                  <a:outerShdw blurRad="38100" dist="38100" dir="2700000" algn="tl">
                    <a:srgbClr val="000000">
                      <a:alpha val="43137"/>
                    </a:srgbClr>
                  </a:outerShdw>
                </a:effectLst>
                <a:ea typeface="Times New Roman" panose="02020603050405020304" pitchFamily="18" charset="0"/>
              </a:rPr>
              <a:t>from</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dirty="0" err="1">
                <a:effectLst>
                  <a:outerShdw blurRad="38100" dist="38100" dir="2700000" algn="tl">
                    <a:srgbClr val="000000">
                      <a:alpha val="43137"/>
                    </a:srgbClr>
                  </a:outerShdw>
                </a:effectLst>
                <a:ea typeface="Times New Roman" panose="02020603050405020304" pitchFamily="18" charset="0"/>
              </a:rPr>
              <a:t>Psychology</a:t>
            </a:r>
            <a:r>
              <a:rPr lang="pt-PT" sz="1200" b="0" dirty="0">
                <a:effectLst>
                  <a:outerShdw blurRad="38100" dist="38100" dir="2700000" algn="tl">
                    <a:srgbClr val="000000">
                      <a:alpha val="43137"/>
                    </a:srgbClr>
                  </a:outerShdw>
                </a:effectLst>
                <a:ea typeface="Times New Roman" panose="02020603050405020304" pitchFamily="18" charset="0"/>
              </a:rPr>
              <a:t>. </a:t>
            </a:r>
            <a:r>
              <a:rPr lang="pt-PT" sz="1200" b="0" i="1" dirty="0" err="1">
                <a:effectLst>
                  <a:outerShdw blurRad="38100" dist="38100" dir="2700000" algn="tl">
                    <a:srgbClr val="000000">
                      <a:alpha val="43137"/>
                    </a:srgbClr>
                  </a:outerShdw>
                </a:effectLst>
                <a:ea typeface="Times New Roman" panose="02020603050405020304" pitchFamily="18" charset="0"/>
              </a:rPr>
              <a:t>Tourism</a:t>
            </a:r>
            <a:r>
              <a:rPr lang="pt-PT" sz="1200" b="0" i="1" dirty="0">
                <a:effectLst>
                  <a:outerShdw blurRad="38100" dist="38100" dir="2700000" algn="tl">
                    <a:srgbClr val="000000">
                      <a:alpha val="43137"/>
                    </a:srgbClr>
                  </a:outerShdw>
                </a:effectLst>
                <a:ea typeface="Times New Roman" panose="02020603050405020304" pitchFamily="18" charset="0"/>
              </a:rPr>
              <a:t> </a:t>
            </a:r>
            <a:r>
              <a:rPr lang="pt-PT" sz="1200" b="0" i="1" dirty="0" err="1">
                <a:effectLst>
                  <a:outerShdw blurRad="38100" dist="38100" dir="2700000" algn="tl">
                    <a:srgbClr val="000000">
                      <a:alpha val="43137"/>
                    </a:srgbClr>
                  </a:outerShdw>
                </a:effectLst>
                <a:ea typeface="Times New Roman" panose="02020603050405020304" pitchFamily="18" charset="0"/>
              </a:rPr>
              <a:t>Analysis</a:t>
            </a:r>
            <a:r>
              <a:rPr lang="pt-PT" sz="1200" b="0" dirty="0">
                <a:effectLst>
                  <a:outerShdw blurRad="38100" dist="38100" dir="2700000" algn="tl">
                    <a:srgbClr val="000000">
                      <a:alpha val="43137"/>
                    </a:srgbClr>
                  </a:outerShdw>
                </a:effectLst>
                <a:ea typeface="Times New Roman" panose="02020603050405020304" pitchFamily="18" charset="0"/>
              </a:rPr>
              <a:t>, 14 (4), 399-410.</a:t>
            </a:r>
          </a:p>
          <a:p>
            <a:pPr>
              <a:buClr>
                <a:srgbClr val="6ECECB"/>
              </a:buClr>
              <a:buFont typeface="Calibri" panose="020F0502020204030204" pitchFamily="34" charset="0"/>
              <a:buChar char="→"/>
            </a:pPr>
            <a:r>
              <a:rPr lang="sl-SI" b="1" dirty="0">
                <a:solidFill>
                  <a:schemeClr val="tx1"/>
                </a:solidFill>
              </a:rPr>
              <a:t>Veselje</a:t>
            </a:r>
            <a:r>
              <a:rPr lang="en-GB" b="1" dirty="0">
                <a:solidFill>
                  <a:schemeClr val="tx1"/>
                </a:solidFill>
              </a:rPr>
              <a:t>:</a:t>
            </a:r>
            <a:r>
              <a:rPr lang="en-GB" dirty="0">
                <a:solidFill>
                  <a:schemeClr val="tx1"/>
                </a:solidFill>
              </a:rPr>
              <a:t> </a:t>
            </a:r>
            <a:r>
              <a:rPr lang="sl-SI" dirty="0">
                <a:solidFill>
                  <a:schemeClr val="tx1"/>
                </a:solidFill>
              </a:rPr>
              <a:t>biti igriv</a:t>
            </a:r>
            <a:r>
              <a:rPr lang="en-GB" dirty="0">
                <a:solidFill>
                  <a:schemeClr val="tx1"/>
                </a:solidFill>
              </a:rPr>
              <a:t>; </a:t>
            </a:r>
            <a:r>
              <a:rPr lang="sl-SI" dirty="0">
                <a:solidFill>
                  <a:schemeClr val="tx1"/>
                </a:solidFill>
              </a:rPr>
              <a:t>prestavljati meje mogočega</a:t>
            </a:r>
            <a:r>
              <a:rPr lang="en-GB" dirty="0">
                <a:solidFill>
                  <a:schemeClr val="tx1"/>
                </a:solidFill>
              </a:rPr>
              <a:t>; </a:t>
            </a:r>
            <a:r>
              <a:rPr lang="sl-SI" dirty="0">
                <a:solidFill>
                  <a:schemeClr val="tx1"/>
                </a:solidFill>
              </a:rPr>
              <a:t>biti kreativen</a:t>
            </a:r>
            <a:endParaRPr lang="en-GB" dirty="0">
              <a:solidFill>
                <a:schemeClr val="tx1"/>
              </a:solidFill>
            </a:endParaRPr>
          </a:p>
          <a:p>
            <a:pPr>
              <a:buClr>
                <a:srgbClr val="6ECECB"/>
              </a:buClr>
              <a:buFont typeface="Calibri" panose="020F0502020204030204" pitchFamily="34" charset="0"/>
              <a:buChar char="→"/>
            </a:pPr>
            <a:r>
              <a:rPr lang="sl-SI" b="1" dirty="0">
                <a:solidFill>
                  <a:schemeClr val="tx1"/>
                </a:solidFill>
              </a:rPr>
              <a:t>Interes, zanimanje</a:t>
            </a:r>
            <a:r>
              <a:rPr lang="en-GB" b="1" dirty="0">
                <a:solidFill>
                  <a:schemeClr val="tx1"/>
                </a:solidFill>
              </a:rPr>
              <a:t>:</a:t>
            </a:r>
            <a:r>
              <a:rPr lang="en-GB" dirty="0">
                <a:solidFill>
                  <a:schemeClr val="tx1"/>
                </a:solidFill>
              </a:rPr>
              <a:t> </a:t>
            </a:r>
            <a:r>
              <a:rPr lang="sl-SI" dirty="0">
                <a:solidFill>
                  <a:schemeClr val="tx1"/>
                </a:solidFill>
              </a:rPr>
              <a:t>veselje po raziskovanju</a:t>
            </a:r>
            <a:r>
              <a:rPr lang="en-GB" dirty="0">
                <a:solidFill>
                  <a:schemeClr val="tx1"/>
                </a:solidFill>
              </a:rPr>
              <a:t>; </a:t>
            </a:r>
            <a:r>
              <a:rPr lang="sl-SI" dirty="0">
                <a:solidFill>
                  <a:schemeClr val="tx1"/>
                </a:solidFill>
              </a:rPr>
              <a:t>nove informacije in nova izkustva</a:t>
            </a:r>
            <a:r>
              <a:rPr lang="en-GB" dirty="0">
                <a:solidFill>
                  <a:schemeClr val="tx1"/>
                </a:solidFill>
              </a:rPr>
              <a:t>; </a:t>
            </a:r>
            <a:r>
              <a:rPr lang="sl-SI" dirty="0">
                <a:solidFill>
                  <a:schemeClr val="tx1"/>
                </a:solidFill>
              </a:rPr>
              <a:t>razširiti lastna obzorja</a:t>
            </a:r>
          </a:p>
          <a:p>
            <a:pPr>
              <a:buClr>
                <a:srgbClr val="6ECECB"/>
              </a:buClr>
              <a:buFont typeface="Calibri" panose="020F0502020204030204" pitchFamily="34" charset="0"/>
              <a:buChar char="→"/>
            </a:pPr>
            <a:r>
              <a:rPr lang="sl-SI" b="1" dirty="0">
                <a:solidFill>
                  <a:schemeClr val="tx1"/>
                </a:solidFill>
              </a:rPr>
              <a:t>Zadovoljstvo</a:t>
            </a:r>
            <a:r>
              <a:rPr lang="en-GB" b="1" dirty="0">
                <a:solidFill>
                  <a:schemeClr val="tx1"/>
                </a:solidFill>
              </a:rPr>
              <a:t>:</a:t>
            </a:r>
            <a:r>
              <a:rPr lang="en-GB" dirty="0">
                <a:solidFill>
                  <a:schemeClr val="tx1"/>
                </a:solidFill>
              </a:rPr>
              <a:t> </a:t>
            </a:r>
            <a:r>
              <a:rPr lang="sl-SI" dirty="0">
                <a:solidFill>
                  <a:schemeClr val="tx1"/>
                </a:solidFill>
              </a:rPr>
              <a:t>veseliti se sedanjega trenutka</a:t>
            </a:r>
            <a:endParaRPr lang="en-GB" dirty="0">
              <a:solidFill>
                <a:schemeClr val="tx1"/>
              </a:solidFill>
            </a:endParaRPr>
          </a:p>
          <a:p>
            <a:pPr>
              <a:buClr>
                <a:srgbClr val="6ECECB"/>
              </a:buClr>
              <a:buFont typeface="Calibri" panose="020F0502020204030204" pitchFamily="34" charset="0"/>
              <a:buChar char="→"/>
            </a:pPr>
            <a:r>
              <a:rPr lang="en-GB" b="1" dirty="0">
                <a:solidFill>
                  <a:schemeClr val="tx1"/>
                </a:solidFill>
              </a:rPr>
              <a:t>L</a:t>
            </a:r>
            <a:r>
              <a:rPr lang="sl-SI" b="1" dirty="0" err="1">
                <a:solidFill>
                  <a:schemeClr val="tx1"/>
                </a:solidFill>
              </a:rPr>
              <a:t>jubezen</a:t>
            </a:r>
            <a:r>
              <a:rPr lang="en-GB" b="1" dirty="0">
                <a:solidFill>
                  <a:schemeClr val="tx1"/>
                </a:solidFill>
              </a:rPr>
              <a:t>: </a:t>
            </a:r>
            <a:r>
              <a:rPr lang="sl-SI" dirty="0" err="1">
                <a:solidFill>
                  <a:schemeClr val="tx1"/>
                </a:solidFill>
              </a:rPr>
              <a:t>izkustiti</a:t>
            </a:r>
            <a:r>
              <a:rPr lang="sl-SI" dirty="0">
                <a:solidFill>
                  <a:schemeClr val="tx1"/>
                </a:solidFill>
              </a:rPr>
              <a:t> veselje, zadovoljstvo in interes</a:t>
            </a:r>
            <a:endParaRPr lang="en-GB"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ea typeface="Times New Roman" panose="02020603050405020304" pitchFamily="18" charset="0"/>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dirty="0"/>
          </a:p>
        </p:txBody>
      </p:sp>
    </p:spTree>
    <p:extLst>
      <p:ext uri="{BB962C8B-B14F-4D97-AF65-F5344CB8AC3E}">
        <p14:creationId xmlns:p14="http://schemas.microsoft.com/office/powerpoint/2010/main" val="2411128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trendwatching.com/quarterly/2019-11/5-trends-2020/"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info.trendwatching.com/21-trends-for-2021" TargetMode="Externa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tripadvisor.com/Covid19WhitepaperMay2020"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xaO3SoJkXSc" TargetMode="External"/><Relationship Id="rId2" Type="http://schemas.openxmlformats.org/officeDocument/2006/relationships/slideLayout" Target="../slideLayouts/slideLayout20.xml"/><Relationship Id="rId1" Type="http://schemas.openxmlformats.org/officeDocument/2006/relationships/video" Target="https://www.youtube.com/embed/xaO3SoJkXSc?feature=oembed" TargetMode="External"/><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PPbjK3MmjL0" TargetMode="External"/><Relationship Id="rId2" Type="http://schemas.openxmlformats.org/officeDocument/2006/relationships/slideLayout" Target="../slideLayouts/slideLayout20.xml"/><Relationship Id="rId1" Type="http://schemas.openxmlformats.org/officeDocument/2006/relationships/video" Target="https://www.youtube.com/embed/PPbjK3MmjL0?feature=oembed" TargetMode="External"/><Relationship Id="rId5" Type="http://schemas.openxmlformats.org/officeDocument/2006/relationships/image" Target="../media/image27.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hedonometer.org/timeseries/en_al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hyperlink" Target="https://youtu.be/g3bBBrI2A2w" TargetMode="External"/><Relationship Id="rId3" Type="http://schemas.openxmlformats.org/officeDocument/2006/relationships/video" Target="https://www.youtube.com/embed/g3bBBrI2A2w?feature=oembed" TargetMode="External"/><Relationship Id="rId7" Type="http://schemas.openxmlformats.org/officeDocument/2006/relationships/hyperlink" Target="https://youtu.be/mOa6cIwMa8A" TargetMode="External"/><Relationship Id="rId12" Type="http://schemas.openxmlformats.org/officeDocument/2006/relationships/image" Target="../media/image32.jpeg"/><Relationship Id="rId2" Type="http://schemas.openxmlformats.org/officeDocument/2006/relationships/video" Target="https://www.youtube.com/embed/gdLGZQnhLRs?feature=oembed" TargetMode="External"/><Relationship Id="rId1" Type="http://schemas.openxmlformats.org/officeDocument/2006/relationships/video" Target="https://www.youtube.com/embed/mOa6cIwMa8A?feature=oembed" TargetMode="External"/><Relationship Id="rId6" Type="http://schemas.openxmlformats.org/officeDocument/2006/relationships/image" Target="../media/image29.png"/><Relationship Id="rId11" Type="http://schemas.openxmlformats.org/officeDocument/2006/relationships/image" Target="../media/image31.jpeg"/><Relationship Id="rId5" Type="http://schemas.openxmlformats.org/officeDocument/2006/relationships/image" Target="../media/image4.png"/><Relationship Id="rId10" Type="http://schemas.openxmlformats.org/officeDocument/2006/relationships/image" Target="../media/image30.jpeg"/><Relationship Id="rId4" Type="http://schemas.openxmlformats.org/officeDocument/2006/relationships/slideLayout" Target="../slideLayouts/slideLayout5.xml"/><Relationship Id="rId9" Type="http://schemas.openxmlformats.org/officeDocument/2006/relationships/hyperlink" Target="https://youtu.be/gdLGZQnhLR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ideo" Target="https://www.youtube.com/embed/scJifQA2rjw?feature=oembed" TargetMode="External"/><Relationship Id="rId6" Type="http://schemas.openxmlformats.org/officeDocument/2006/relationships/image" Target="../media/image33.jpeg"/><Relationship Id="rId5" Type="http://schemas.openxmlformats.org/officeDocument/2006/relationships/image" Target="../media/image29.png"/><Relationship Id="rId4" Type="http://schemas.openxmlformats.org/officeDocument/2006/relationships/hyperlink" Target="https://youtu.be/scJifQA2rjw"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hyperlink" Target="https://youtu.be/zVDu0tJHTnY" TargetMode="External"/><Relationship Id="rId2" Type="http://schemas.openxmlformats.org/officeDocument/2006/relationships/slideLayout" Target="../slideLayouts/slideLayout20.xml"/><Relationship Id="rId1" Type="http://schemas.openxmlformats.org/officeDocument/2006/relationships/video" Target="https://www.youtube.com/embed/zVDu0tJHTnY?feature=oembed" TargetMode="External"/><Relationship Id="rId5" Type="http://schemas.openxmlformats.org/officeDocument/2006/relationships/image" Target="../media/image35.jpe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0.xml"/><Relationship Id="rId1" Type="http://schemas.openxmlformats.org/officeDocument/2006/relationships/video" Target="https://www.youtube.com/embed/xmyOSfzv4-0?feature=oembed" TargetMode="External"/><Relationship Id="rId6" Type="http://schemas.openxmlformats.org/officeDocument/2006/relationships/image" Target="../media/image46.jpeg"/><Relationship Id="rId5" Type="http://schemas.openxmlformats.org/officeDocument/2006/relationships/image" Target="../media/image24.png"/><Relationship Id="rId4" Type="http://schemas.openxmlformats.org/officeDocument/2006/relationships/hyperlink" Target="https://youtu.be/xmyOSfzv4-0"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0.xml"/><Relationship Id="rId1" Type="http://schemas.openxmlformats.org/officeDocument/2006/relationships/video" Target="https://www.youtube.com/embed/Atf_Af1q_5w?feature=oembed" TargetMode="External"/><Relationship Id="rId6" Type="http://schemas.openxmlformats.org/officeDocument/2006/relationships/image" Target="../media/image47.jpeg"/><Relationship Id="rId5" Type="http://schemas.openxmlformats.org/officeDocument/2006/relationships/image" Target="../media/image29.png"/><Relationship Id="rId4" Type="http://schemas.openxmlformats.org/officeDocument/2006/relationships/hyperlink" Target="https://youtu.be/Atf_Af1q_5w"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hyperlink" Target="https://happiness-report.s3.amazonaws.com/2021/WHR+21.pdf" TargetMode="External"/><Relationship Id="rId3" Type="http://schemas.openxmlformats.org/officeDocument/2006/relationships/hyperlink" Target="https://insights.ehotelier.com/insights/2016/05/06/the-importance-of-a-welcome/" TargetMode="External"/><Relationship Id="rId7" Type="http://schemas.openxmlformats.org/officeDocument/2006/relationships/hyperlink" Target="https://www.hospitalitynet.org/opinion/4053586.html" TargetMode="External"/><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hyperlink" Target="https://www.mindtools.com/pages/article/Body_Language.htm" TargetMode="External"/><Relationship Id="rId5" Type="http://schemas.openxmlformats.org/officeDocument/2006/relationships/hyperlink" Target="https://insights.ehotelier.com/insights/2019/08/08/how-to-integrate-wellness-into-hospitality-for-guest-satisfaction-and-owner-return/" TargetMode="External"/><Relationship Id="rId4" Type="http://schemas.openxmlformats.org/officeDocument/2006/relationships/hyperlink" Target="https://www.globalwellnesssummit.com/trends-2021/" TargetMode="External"/><Relationship Id="rId9" Type="http://schemas.openxmlformats.org/officeDocument/2006/relationships/hyperlink" Target="http://www.the-authentic-luxury.com/en/the-art-of-welcom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3097161" y="4129225"/>
            <a:ext cx="8751824" cy="697353"/>
          </a:xfrm>
        </p:spPr>
        <p:txBody>
          <a:bodyPr/>
          <a:lstStyle/>
          <a:p>
            <a:r>
              <a:rPr lang="sl-SI" sz="4400" dirty="0">
                <a:solidFill>
                  <a:schemeClr val="bg1"/>
                </a:solidFill>
                <a:effectLst>
                  <a:outerShdw blurRad="38100" dist="38100" dir="2700000" algn="tl">
                    <a:srgbClr val="000000">
                      <a:alpha val="43137"/>
                    </a:srgbClr>
                  </a:outerShdw>
                </a:effectLst>
              </a:rPr>
              <a:t>Trendi </a:t>
            </a:r>
          </a:p>
          <a:p>
            <a:r>
              <a:rPr lang="sl-SI" sz="4400" dirty="0">
                <a:solidFill>
                  <a:schemeClr val="bg1"/>
                </a:solidFill>
                <a:effectLst>
                  <a:outerShdw blurRad="38100" dist="38100" dir="2700000" algn="tl">
                    <a:srgbClr val="000000">
                      <a:alpha val="43137"/>
                    </a:srgbClr>
                  </a:outerShdw>
                </a:effectLst>
              </a:rPr>
              <a:t>na področju dobrega počutja</a:t>
            </a:r>
            <a:endParaRPr lang="en-US" sz="44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4267200" y="5758051"/>
            <a:ext cx="5546155" cy="697353"/>
          </a:xfrm>
        </p:spPr>
        <p:txBody>
          <a:bodyPr/>
          <a:lstStyle/>
          <a:p>
            <a:r>
              <a:rPr lang="en-US" b="1" dirty="0"/>
              <a:t>Modul 2</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ta: Para a Direita 9">
            <a:extLst>
              <a:ext uri="{FF2B5EF4-FFF2-40B4-BE49-F238E27FC236}">
                <a16:creationId xmlns:a16="http://schemas.microsoft.com/office/drawing/2014/main" id="{8FF14463-5A29-4222-8AB3-A72D39754A28}"/>
              </a:ext>
            </a:extLst>
          </p:cNvPr>
          <p:cNvSpPr/>
          <p:nvPr/>
        </p:nvSpPr>
        <p:spPr>
          <a:xfrm>
            <a:off x="0" y="1061801"/>
            <a:ext cx="4876800" cy="3240000"/>
          </a:xfrm>
          <a:prstGeom prst="rightArrow">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698660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Trendi s področja dobrega počutja</a:t>
            </a:r>
            <a:endParaRPr lang="en-US" sz="3600" b="1" dirty="0"/>
          </a:p>
        </p:txBody>
      </p:sp>
      <p:graphicFrame>
        <p:nvGraphicFramePr>
          <p:cNvPr id="18" name="Gráfico 17">
            <a:extLst>
              <a:ext uri="{FF2B5EF4-FFF2-40B4-BE49-F238E27FC236}">
                <a16:creationId xmlns:a16="http://schemas.microsoft.com/office/drawing/2014/main" id="{3B34F333-7DFA-4F87-90A1-01F881695732}"/>
              </a:ext>
            </a:extLst>
          </p:cNvPr>
          <p:cNvGraphicFramePr>
            <a:graphicFrameLocks/>
          </p:cNvGraphicFramePr>
          <p:nvPr>
            <p:extLst>
              <p:ext uri="{D42A27DB-BD31-4B8C-83A1-F6EECF244321}">
                <p14:modId xmlns:p14="http://schemas.microsoft.com/office/powerpoint/2010/main" val="2822815685"/>
              </p:ext>
            </p:extLst>
          </p:nvPr>
        </p:nvGraphicFramePr>
        <p:xfrm>
          <a:off x="5143500" y="771423"/>
          <a:ext cx="6836062" cy="3657702"/>
        </p:xfrm>
        <a:graphic>
          <a:graphicData uri="http://schemas.openxmlformats.org/drawingml/2006/chart">
            <c:chart xmlns:c="http://schemas.openxmlformats.org/drawingml/2006/chart" xmlns:r="http://schemas.openxmlformats.org/officeDocument/2006/relationships" r:id="rId2"/>
          </a:graphicData>
        </a:graphic>
      </p:graphicFrame>
      <p:sp>
        <p:nvSpPr>
          <p:cNvPr id="22" name="CaixaDeTexto 21">
            <a:extLst>
              <a:ext uri="{FF2B5EF4-FFF2-40B4-BE49-F238E27FC236}">
                <a16:creationId xmlns:a16="http://schemas.microsoft.com/office/drawing/2014/main" id="{0F29ABED-2B98-4FB9-92AC-19195C513211}"/>
              </a:ext>
            </a:extLst>
          </p:cNvPr>
          <p:cNvSpPr txBox="1"/>
          <p:nvPr/>
        </p:nvSpPr>
        <p:spPr>
          <a:xfrm>
            <a:off x="342901" y="4082330"/>
            <a:ext cx="8798940" cy="2092881"/>
          </a:xfrm>
          <a:prstGeom prst="rect">
            <a:avLst/>
          </a:prstGeom>
          <a:noFill/>
        </p:spPr>
        <p:txBody>
          <a:bodyPr wrap="square" rtlCol="0">
            <a:spAutoFit/>
          </a:bodyPr>
          <a:lstStyle/>
          <a:p>
            <a:pPr>
              <a:spcAft>
                <a:spcPts val="1200"/>
              </a:spcAft>
            </a:pPr>
            <a:r>
              <a:rPr lang="sl-SI" sz="2800" b="1" dirty="0">
                <a:solidFill>
                  <a:srgbClr val="F7981D"/>
                </a:solidFill>
              </a:rPr>
              <a:t>Poudarki</a:t>
            </a:r>
            <a:endParaRPr lang="en-GB" sz="2800" b="1" dirty="0">
              <a:solidFill>
                <a:srgbClr val="F7981D"/>
              </a:solidFill>
            </a:endParaRPr>
          </a:p>
          <a:p>
            <a:pPr marL="342900" indent="-342900">
              <a:spcAft>
                <a:spcPts val="1200"/>
              </a:spcAft>
              <a:buClr>
                <a:srgbClr val="6ECECB"/>
              </a:buClr>
              <a:buFont typeface="Calibri" panose="020F0502020204030204" pitchFamily="34" charset="0"/>
              <a:buChar char="↘"/>
            </a:pPr>
            <a:r>
              <a:rPr lang="sl-SI" sz="2400" dirty="0"/>
              <a:t>Iskanje besede pogostejše po </a:t>
            </a:r>
            <a:r>
              <a:rPr lang="en-GB" sz="2400" dirty="0"/>
              <a:t>2011 (</a:t>
            </a:r>
            <a:r>
              <a:rPr lang="sl-SI" sz="2400" dirty="0"/>
              <a:t>finančna kriza</a:t>
            </a:r>
            <a:r>
              <a:rPr lang="en-GB" sz="2400" dirty="0"/>
              <a:t>).</a:t>
            </a:r>
          </a:p>
          <a:p>
            <a:pPr marL="342900" indent="-342900">
              <a:spcAft>
                <a:spcPts val="1200"/>
              </a:spcAft>
              <a:buClr>
                <a:srgbClr val="6ECECB"/>
              </a:buClr>
              <a:buFont typeface="Calibri" panose="020F0502020204030204" pitchFamily="34" charset="0"/>
              <a:buChar char="↘"/>
            </a:pPr>
            <a:r>
              <a:rPr lang="sl-SI" sz="2400" dirty="0"/>
              <a:t>Iskanje besede manj pogosto v času božičnih praznikov</a:t>
            </a:r>
            <a:r>
              <a:rPr lang="en-GB" sz="2400" dirty="0"/>
              <a:t>.</a:t>
            </a:r>
          </a:p>
          <a:p>
            <a:pPr marL="342900" indent="-342900">
              <a:spcAft>
                <a:spcPts val="1200"/>
              </a:spcAft>
              <a:buClr>
                <a:srgbClr val="6ECECB"/>
              </a:buClr>
              <a:buFont typeface="Calibri" panose="020F0502020204030204" pitchFamily="34" charset="0"/>
              <a:buChar char="↘"/>
            </a:pPr>
            <a:r>
              <a:rPr lang="sl-SI" sz="2400" dirty="0"/>
              <a:t>Iskanje besed pogostejše v času globalnega </a:t>
            </a:r>
            <a:r>
              <a:rPr lang="en-GB" sz="2400" dirty="0"/>
              <a:t>lockdown</a:t>
            </a:r>
            <a:r>
              <a:rPr lang="sl-SI" sz="2400" dirty="0"/>
              <a:t>a</a:t>
            </a:r>
            <a:r>
              <a:rPr lang="en-GB" sz="2400" dirty="0"/>
              <a:t> (</a:t>
            </a:r>
            <a:r>
              <a:rPr lang="sl-SI" sz="2400" dirty="0"/>
              <a:t>maj</a:t>
            </a:r>
            <a:r>
              <a:rPr lang="en-GB" sz="2400" dirty="0"/>
              <a:t> 2020).</a:t>
            </a:r>
          </a:p>
        </p:txBody>
      </p:sp>
      <p:pic>
        <p:nvPicPr>
          <p:cNvPr id="1026" name="Picture 2" descr="Google Trends: Best Kept SEO Secret | G.P.S. by Greta Rose">
            <a:extLst>
              <a:ext uri="{FF2B5EF4-FFF2-40B4-BE49-F238E27FC236}">
                <a16:creationId xmlns:a16="http://schemas.microsoft.com/office/drawing/2014/main" id="{8E2D8537-21EB-454E-92F6-37D3CBA08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748" y="933278"/>
            <a:ext cx="1754909" cy="986222"/>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D4A95AE2-8E89-4F57-A9E6-9E598D492950}"/>
              </a:ext>
            </a:extLst>
          </p:cNvPr>
          <p:cNvSpPr txBox="1"/>
          <p:nvPr/>
        </p:nvSpPr>
        <p:spPr>
          <a:xfrm>
            <a:off x="342901" y="1824853"/>
            <a:ext cx="3638549" cy="1717393"/>
          </a:xfrm>
          <a:prstGeom prst="rect">
            <a:avLst/>
          </a:prstGeom>
          <a:noFill/>
        </p:spPr>
        <p:txBody>
          <a:bodyPr wrap="square" rtlCol="0">
            <a:spAutoFit/>
          </a:bodyPr>
          <a:lstStyle/>
          <a:p>
            <a:pPr algn="ctr">
              <a:lnSpc>
                <a:spcPct val="120000"/>
              </a:lnSpc>
            </a:pPr>
            <a:r>
              <a:rPr lang="sl-SI" sz="3000" dirty="0"/>
              <a:t>Beseda</a:t>
            </a:r>
            <a:r>
              <a:rPr lang="en-GB" sz="3000" dirty="0"/>
              <a:t> </a:t>
            </a:r>
            <a:r>
              <a:rPr lang="en-GB" sz="3000" b="1" dirty="0">
                <a:solidFill>
                  <a:srgbClr val="FDDE00"/>
                </a:solidFill>
                <a:effectLst>
                  <a:outerShdw blurRad="38100" dist="38100" dir="2700000" algn="tl">
                    <a:srgbClr val="000000">
                      <a:alpha val="43137"/>
                    </a:srgbClr>
                  </a:outerShdw>
                </a:effectLst>
              </a:rPr>
              <a:t>“wellbeing” </a:t>
            </a:r>
          </a:p>
          <a:p>
            <a:pPr algn="ctr">
              <a:lnSpc>
                <a:spcPct val="120000"/>
              </a:lnSpc>
            </a:pPr>
            <a:r>
              <a:rPr lang="sl-SI" sz="3000" dirty="0"/>
              <a:t>v</a:t>
            </a:r>
            <a:r>
              <a:rPr lang="en-GB" sz="3000" dirty="0"/>
              <a:t> Google </a:t>
            </a:r>
            <a:r>
              <a:rPr lang="sl-SI" sz="3000" dirty="0"/>
              <a:t>iskalniku </a:t>
            </a:r>
            <a:r>
              <a:rPr lang="en-GB" sz="3000" dirty="0"/>
              <a:t>2004-2021</a:t>
            </a:r>
          </a:p>
        </p:txBody>
      </p:sp>
    </p:spTree>
    <p:extLst>
      <p:ext uri="{BB962C8B-B14F-4D97-AF65-F5344CB8AC3E}">
        <p14:creationId xmlns:p14="http://schemas.microsoft.com/office/powerpoint/2010/main" val="771901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eta: Para a Direita 31">
            <a:extLst>
              <a:ext uri="{FF2B5EF4-FFF2-40B4-BE49-F238E27FC236}">
                <a16:creationId xmlns:a16="http://schemas.microsoft.com/office/drawing/2014/main" id="{1A5540D6-3B11-483F-8C7F-230E178A3BF6}"/>
              </a:ext>
            </a:extLst>
          </p:cNvPr>
          <p:cNvSpPr/>
          <p:nvPr/>
        </p:nvSpPr>
        <p:spPr>
          <a:xfrm>
            <a:off x="0" y="3550011"/>
            <a:ext cx="6096000" cy="2787400"/>
          </a:xfrm>
          <a:prstGeom prst="rightArrow">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tângulo 32">
            <a:extLst>
              <a:ext uri="{FF2B5EF4-FFF2-40B4-BE49-F238E27FC236}">
                <a16:creationId xmlns:a16="http://schemas.microsoft.com/office/drawing/2014/main" id="{A9AB6719-296D-429A-A539-7AD6D44A44B5}"/>
              </a:ext>
            </a:extLst>
          </p:cNvPr>
          <p:cNvSpPr/>
          <p:nvPr/>
        </p:nvSpPr>
        <p:spPr>
          <a:xfrm>
            <a:off x="300134" y="4162425"/>
            <a:ext cx="3057525" cy="1528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tângulo 30">
            <a:extLst>
              <a:ext uri="{FF2B5EF4-FFF2-40B4-BE49-F238E27FC236}">
                <a16:creationId xmlns:a16="http://schemas.microsoft.com/office/drawing/2014/main" id="{08379422-B9C0-444B-B80C-4995817AB02B}"/>
              </a:ext>
            </a:extLst>
          </p:cNvPr>
          <p:cNvSpPr/>
          <p:nvPr/>
        </p:nvSpPr>
        <p:spPr>
          <a:xfrm>
            <a:off x="0" y="1046457"/>
            <a:ext cx="5981700" cy="2382543"/>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Nenhuma descrição de foto disponível.">
            <a:extLst>
              <a:ext uri="{FF2B5EF4-FFF2-40B4-BE49-F238E27FC236}">
                <a16:creationId xmlns:a16="http://schemas.microsoft.com/office/drawing/2014/main" id="{C925576F-B27D-4B23-B7A6-0BEEB62DDF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63" r="5771" b="43333"/>
          <a:stretch/>
        </p:blipFill>
        <p:spPr bwMode="auto">
          <a:xfrm rot="5400000">
            <a:off x="1101893" y="3537481"/>
            <a:ext cx="1454009" cy="28520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402850" y="228093"/>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Trendi s področja dobrega počutja</a:t>
            </a:r>
            <a:endParaRPr lang="en-US" sz="3600" b="1" dirty="0"/>
          </a:p>
        </p:txBody>
      </p:sp>
      <p:pic>
        <p:nvPicPr>
          <p:cNvPr id="1028" name="Picture 4" descr="Understand the WHO Guidance on Children and Masks: Q&amp;A With Dr. April  Baller | Every Woman Every Child">
            <a:extLst>
              <a:ext uri="{FF2B5EF4-FFF2-40B4-BE49-F238E27FC236}">
                <a16:creationId xmlns:a16="http://schemas.microsoft.com/office/drawing/2014/main" id="{7DD5D7CD-1F98-4089-900D-8E5F4F679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13" y="1446803"/>
            <a:ext cx="1508616" cy="1581849"/>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4B9CF0B9-A937-4195-98A6-02929766F4D4}"/>
              </a:ext>
            </a:extLst>
          </p:cNvPr>
          <p:cNvSpPr txBox="1"/>
          <p:nvPr/>
        </p:nvSpPr>
        <p:spPr>
          <a:xfrm>
            <a:off x="1657529" y="1255952"/>
            <a:ext cx="4303237" cy="1923604"/>
          </a:xfrm>
          <a:prstGeom prst="rect">
            <a:avLst/>
          </a:prstGeom>
          <a:noFill/>
        </p:spPr>
        <p:txBody>
          <a:bodyPr wrap="square" rtlCol="0">
            <a:spAutoFit/>
          </a:bodyPr>
          <a:lstStyle/>
          <a:p>
            <a:pPr algn="ctr">
              <a:spcAft>
                <a:spcPts val="600"/>
              </a:spcAft>
            </a:pPr>
            <a:r>
              <a:rPr lang="en-GB" sz="2400" b="1" dirty="0"/>
              <a:t>2019</a:t>
            </a:r>
          </a:p>
          <a:p>
            <a:pPr algn="ctr">
              <a:spcAft>
                <a:spcPts val="600"/>
              </a:spcAft>
            </a:pPr>
            <a:r>
              <a:rPr lang="sl-SI" sz="3600" b="1" dirty="0">
                <a:solidFill>
                  <a:srgbClr val="F7981D"/>
                </a:solidFill>
                <a:effectLst>
                  <a:outerShdw blurRad="38100" dist="38100" dir="2700000" algn="tl">
                    <a:srgbClr val="000000">
                      <a:alpha val="43137"/>
                    </a:srgbClr>
                  </a:outerShdw>
                </a:effectLst>
              </a:rPr>
              <a:t>IZGORELOST</a:t>
            </a:r>
            <a:r>
              <a:rPr lang="en-GB" sz="3600" b="1" dirty="0">
                <a:effectLst>
                  <a:outerShdw blurRad="38100" dist="38100" dir="2700000" algn="tl">
                    <a:srgbClr val="000000">
                      <a:alpha val="43137"/>
                    </a:srgbClr>
                  </a:outerShdw>
                </a:effectLst>
              </a:rPr>
              <a:t> </a:t>
            </a:r>
          </a:p>
          <a:p>
            <a:pPr algn="ctr">
              <a:spcAft>
                <a:spcPts val="600"/>
              </a:spcAft>
            </a:pPr>
            <a:r>
              <a:rPr lang="sl-SI" sz="2400" b="1" dirty="0"/>
              <a:t>poklicna izgorelost</a:t>
            </a:r>
            <a:endParaRPr lang="en-GB" sz="2400" b="1" dirty="0"/>
          </a:p>
          <a:p>
            <a:pPr algn="ctr">
              <a:spcAft>
                <a:spcPts val="600"/>
              </a:spcAft>
            </a:pPr>
            <a:r>
              <a:rPr lang="en-GB" sz="2000" dirty="0"/>
              <a:t>(International Classification of Diseases)</a:t>
            </a:r>
            <a:endParaRPr lang="en-GB" sz="2400" dirty="0"/>
          </a:p>
        </p:txBody>
      </p:sp>
      <p:sp>
        <p:nvSpPr>
          <p:cNvPr id="12" name="CaixaDeTexto 11">
            <a:extLst>
              <a:ext uri="{FF2B5EF4-FFF2-40B4-BE49-F238E27FC236}">
                <a16:creationId xmlns:a16="http://schemas.microsoft.com/office/drawing/2014/main" id="{0DC9BDF2-F259-40A2-9B87-29EFB9B5C6FF}"/>
              </a:ext>
            </a:extLst>
          </p:cNvPr>
          <p:cNvSpPr txBox="1"/>
          <p:nvPr/>
        </p:nvSpPr>
        <p:spPr>
          <a:xfrm>
            <a:off x="3216844" y="4347882"/>
            <a:ext cx="2879155" cy="1015663"/>
          </a:xfrm>
          <a:prstGeom prst="rect">
            <a:avLst/>
          </a:prstGeom>
          <a:noFill/>
        </p:spPr>
        <p:txBody>
          <a:bodyPr wrap="square">
            <a:spAutoFit/>
          </a:bodyPr>
          <a:lstStyle/>
          <a:p>
            <a:pPr algn="ctr">
              <a:spcAft>
                <a:spcPts val="1200"/>
              </a:spcAft>
            </a:pPr>
            <a:r>
              <a:rPr lang="en-US" sz="3000" b="1" dirty="0">
                <a:effectLst>
                  <a:outerShdw blurRad="38100" dist="38100" dir="2700000" algn="tl">
                    <a:srgbClr val="000000">
                      <a:alpha val="43137"/>
                    </a:srgbClr>
                  </a:outerShdw>
                </a:effectLst>
              </a:rPr>
              <a:t>5 </a:t>
            </a:r>
            <a:r>
              <a:rPr lang="sl-SI" sz="3000" b="1" dirty="0">
                <a:effectLst>
                  <a:outerShdw blurRad="38100" dist="38100" dir="2700000" algn="tl">
                    <a:srgbClr val="000000">
                      <a:alpha val="43137"/>
                    </a:srgbClr>
                  </a:outerShdw>
                </a:effectLst>
              </a:rPr>
              <a:t>največjih trendov v </a:t>
            </a:r>
            <a:r>
              <a:rPr lang="en-US" sz="3000" b="1" dirty="0">
                <a:effectLst>
                  <a:outerShdw blurRad="38100" dist="38100" dir="2700000" algn="tl">
                    <a:srgbClr val="000000">
                      <a:alpha val="43137"/>
                    </a:srgbClr>
                  </a:outerShdw>
                </a:effectLst>
              </a:rPr>
              <a:t>2020</a:t>
            </a:r>
          </a:p>
        </p:txBody>
      </p:sp>
      <p:sp>
        <p:nvSpPr>
          <p:cNvPr id="14" name="CaixaDeTexto 13">
            <a:extLst>
              <a:ext uri="{FF2B5EF4-FFF2-40B4-BE49-F238E27FC236}">
                <a16:creationId xmlns:a16="http://schemas.microsoft.com/office/drawing/2014/main" id="{B5D6F2BE-D89E-4486-8A55-11D8AF3D9B98}"/>
              </a:ext>
            </a:extLst>
          </p:cNvPr>
          <p:cNvSpPr txBox="1"/>
          <p:nvPr/>
        </p:nvSpPr>
        <p:spPr>
          <a:xfrm>
            <a:off x="730446" y="5976987"/>
            <a:ext cx="3968357" cy="246221"/>
          </a:xfrm>
          <a:prstGeom prst="rect">
            <a:avLst/>
          </a:prstGeom>
          <a:noFill/>
        </p:spPr>
        <p:txBody>
          <a:bodyPr wrap="square">
            <a:spAutoFit/>
          </a:bodyPr>
          <a:lstStyle/>
          <a:p>
            <a:pPr algn="r"/>
            <a:r>
              <a:rPr lang="en-GB" sz="1000" b="1" dirty="0"/>
              <a:t>Source: </a:t>
            </a:r>
            <a:r>
              <a:rPr lang="en-GB" sz="1000" dirty="0">
                <a:hlinkClick r:id="rId5"/>
              </a:rPr>
              <a:t>https://trendwatching.com/quarterly/2019-11/5-trends-2020/</a:t>
            </a:r>
            <a:r>
              <a:rPr lang="en-GB" sz="1000" dirty="0"/>
              <a:t> </a:t>
            </a:r>
          </a:p>
        </p:txBody>
      </p:sp>
      <p:sp>
        <p:nvSpPr>
          <p:cNvPr id="29" name="CaixaDeTexto 28">
            <a:extLst>
              <a:ext uri="{FF2B5EF4-FFF2-40B4-BE49-F238E27FC236}">
                <a16:creationId xmlns:a16="http://schemas.microsoft.com/office/drawing/2014/main" id="{48D9F2E6-3C46-46C0-8A87-16FF2E483163}"/>
              </a:ext>
            </a:extLst>
          </p:cNvPr>
          <p:cNvSpPr txBox="1"/>
          <p:nvPr/>
        </p:nvSpPr>
        <p:spPr>
          <a:xfrm>
            <a:off x="6321621" y="164706"/>
            <a:ext cx="5534025" cy="6555641"/>
          </a:xfrm>
          <a:prstGeom prst="rect">
            <a:avLst/>
          </a:prstGeom>
          <a:noFill/>
        </p:spPr>
        <p:txBody>
          <a:bodyPr wrap="square">
            <a:spAutoFit/>
          </a:bodyPr>
          <a:lstStyle/>
          <a:p>
            <a:pPr algn="l">
              <a:spcAft>
                <a:spcPts val="1800"/>
              </a:spcAft>
            </a:pPr>
            <a:r>
              <a:rPr lang="en-US" sz="2400" b="1" i="0" dirty="0">
                <a:solidFill>
                  <a:srgbClr val="000000"/>
                </a:solidFill>
                <a:effectLst/>
              </a:rPr>
              <a:t>1. </a:t>
            </a:r>
            <a:r>
              <a:rPr lang="sl-SI" sz="2400" b="1" dirty="0">
                <a:solidFill>
                  <a:srgbClr val="6ECECB"/>
                </a:solidFill>
              </a:rPr>
              <a:t>Socialni pritisk k ‚naravnemu, zelenemu‘</a:t>
            </a:r>
            <a:br>
              <a:rPr lang="en-US" sz="2400" b="0" i="0" dirty="0">
                <a:solidFill>
                  <a:srgbClr val="000000"/>
                </a:solidFill>
                <a:effectLst/>
              </a:rPr>
            </a:br>
            <a:r>
              <a:rPr lang="sl-SI" sz="2400" dirty="0">
                <a:solidFill>
                  <a:schemeClr val="bg1">
                    <a:lumMod val="50000"/>
                  </a:schemeClr>
                </a:solidFill>
              </a:rPr>
              <a:t>V </a:t>
            </a:r>
            <a:r>
              <a:rPr lang="en-US" sz="2400" b="0" i="0" dirty="0">
                <a:solidFill>
                  <a:schemeClr val="bg1">
                    <a:lumMod val="50000"/>
                  </a:schemeClr>
                </a:solidFill>
                <a:effectLst/>
              </a:rPr>
              <a:t>2020</a:t>
            </a:r>
            <a:r>
              <a:rPr lang="sl-SI" sz="2400" b="0" i="0" dirty="0">
                <a:solidFill>
                  <a:schemeClr val="bg1">
                    <a:lumMod val="50000"/>
                  </a:schemeClr>
                </a:solidFill>
                <a:effectLst/>
              </a:rPr>
              <a:t> so se potrošniki odvrnili od </a:t>
            </a:r>
            <a:r>
              <a:rPr lang="en-US" sz="2400" b="0" i="0" dirty="0">
                <a:solidFill>
                  <a:schemeClr val="bg1">
                    <a:lumMod val="50000"/>
                  </a:schemeClr>
                </a:solidFill>
                <a:effectLst/>
              </a:rPr>
              <a:t>eco-</a:t>
            </a:r>
            <a:r>
              <a:rPr lang="sl-SI" sz="2400" b="0" i="0" dirty="0">
                <a:solidFill>
                  <a:schemeClr val="bg1">
                    <a:lumMod val="50000"/>
                  </a:schemeClr>
                </a:solidFill>
                <a:effectLst/>
              </a:rPr>
              <a:t>zagovornikov k</a:t>
            </a:r>
            <a:r>
              <a:rPr lang="en-US" sz="2400" b="0" i="0" dirty="0">
                <a:solidFill>
                  <a:schemeClr val="bg1">
                    <a:lumMod val="50000"/>
                  </a:schemeClr>
                </a:solidFill>
                <a:effectLst/>
              </a:rPr>
              <a:t> eco-</a:t>
            </a:r>
            <a:r>
              <a:rPr lang="sl-SI" sz="2400" i="1" dirty="0">
                <a:solidFill>
                  <a:schemeClr val="bg1">
                    <a:lumMod val="50000"/>
                  </a:schemeClr>
                </a:solidFill>
              </a:rPr>
              <a:t>zasramovanju</a:t>
            </a:r>
            <a:r>
              <a:rPr lang="en-US" sz="2400" b="0" i="0" dirty="0">
                <a:solidFill>
                  <a:schemeClr val="bg1">
                    <a:lumMod val="50000"/>
                  </a:schemeClr>
                </a:solidFill>
                <a:effectLst/>
              </a:rPr>
              <a:t>.</a:t>
            </a:r>
          </a:p>
          <a:p>
            <a:pPr algn="l">
              <a:spcAft>
                <a:spcPts val="1800"/>
              </a:spcAft>
            </a:pPr>
            <a:r>
              <a:rPr lang="en-US" sz="2400" b="1" i="0" dirty="0">
                <a:solidFill>
                  <a:srgbClr val="000000"/>
                </a:solidFill>
                <a:effectLst/>
              </a:rPr>
              <a:t>2. </a:t>
            </a:r>
            <a:r>
              <a:rPr lang="sl-SI" sz="2400" b="1" i="0" dirty="0">
                <a:solidFill>
                  <a:srgbClr val="6ECECB"/>
                </a:solidFill>
              </a:rPr>
              <a:t>BRAND AVATARS</a:t>
            </a:r>
            <a:br>
              <a:rPr lang="en-US" sz="2400" b="0" i="0" dirty="0">
                <a:solidFill>
                  <a:srgbClr val="000000"/>
                </a:solidFill>
                <a:effectLst/>
              </a:rPr>
            </a:br>
            <a:r>
              <a:rPr lang="sl-SI" sz="2400" dirty="0">
                <a:solidFill>
                  <a:schemeClr val="bg1">
                    <a:lumMod val="50000"/>
                  </a:schemeClr>
                </a:solidFill>
              </a:rPr>
              <a:t>Osebne blagovne znamke pridobivajo na pomenu.</a:t>
            </a:r>
            <a:endParaRPr lang="en-US" sz="2400" b="0" i="0" dirty="0">
              <a:solidFill>
                <a:schemeClr val="bg1">
                  <a:lumMod val="50000"/>
                </a:schemeClr>
              </a:solidFill>
              <a:effectLst/>
            </a:endParaRPr>
          </a:p>
          <a:p>
            <a:pPr algn="l">
              <a:spcAft>
                <a:spcPts val="1800"/>
              </a:spcAft>
            </a:pPr>
            <a:r>
              <a:rPr lang="en-US" sz="2400" b="1" i="0" dirty="0">
                <a:solidFill>
                  <a:srgbClr val="000000"/>
                </a:solidFill>
                <a:effectLst/>
              </a:rPr>
              <a:t>3. </a:t>
            </a:r>
            <a:r>
              <a:rPr lang="en-US" sz="2400" b="1" dirty="0">
                <a:solidFill>
                  <a:srgbClr val="6ECECB"/>
                </a:solidFill>
              </a:rPr>
              <a:t>METAMORPHIC DESIGN</a:t>
            </a:r>
            <a:br>
              <a:rPr lang="en-US" sz="2400" b="0" i="0" dirty="0">
                <a:solidFill>
                  <a:srgbClr val="000000"/>
                </a:solidFill>
                <a:effectLst/>
              </a:rPr>
            </a:br>
            <a:r>
              <a:rPr lang="sl-SI" sz="2400" b="0" i="0" dirty="0">
                <a:solidFill>
                  <a:schemeClr val="bg1">
                    <a:lumMod val="50000"/>
                  </a:schemeClr>
                </a:solidFill>
                <a:effectLst/>
              </a:rPr>
              <a:t>Poistovetenje z znamko – personifikacija znamke.</a:t>
            </a:r>
            <a:endParaRPr lang="en-US" sz="2400" b="0" i="0" dirty="0">
              <a:solidFill>
                <a:schemeClr val="bg1">
                  <a:lumMod val="50000"/>
                </a:schemeClr>
              </a:solidFill>
              <a:effectLst/>
            </a:endParaRPr>
          </a:p>
          <a:p>
            <a:pPr algn="l">
              <a:spcAft>
                <a:spcPts val="1800"/>
              </a:spcAft>
            </a:pPr>
            <a:r>
              <a:rPr lang="en-US" sz="2400" b="1" i="0" dirty="0">
                <a:solidFill>
                  <a:srgbClr val="000000"/>
                </a:solidFill>
                <a:effectLst/>
              </a:rPr>
              <a:t>4. </a:t>
            </a:r>
            <a:r>
              <a:rPr lang="sl-SI" sz="2400" b="1" i="0" dirty="0">
                <a:solidFill>
                  <a:srgbClr val="F7981D"/>
                </a:solidFill>
                <a:effectLst/>
              </a:rPr>
              <a:t>IZGORELOST</a:t>
            </a:r>
            <a:br>
              <a:rPr lang="en-US" sz="2400" b="0" i="0" dirty="0">
                <a:solidFill>
                  <a:srgbClr val="000000"/>
                </a:solidFill>
                <a:effectLst/>
              </a:rPr>
            </a:br>
            <a:r>
              <a:rPr lang="sl-SI" sz="2400" dirty="0">
                <a:solidFill>
                  <a:schemeClr val="bg1">
                    <a:lumMod val="50000"/>
                  </a:schemeClr>
                </a:solidFill>
              </a:rPr>
              <a:t>Pametne znamke zamenjujejo preživele in izgorele znamke</a:t>
            </a:r>
            <a:r>
              <a:rPr lang="en-US" sz="2400" b="0" i="0" dirty="0">
                <a:solidFill>
                  <a:schemeClr val="bg1">
                    <a:lumMod val="50000"/>
                  </a:schemeClr>
                </a:solidFill>
                <a:effectLst/>
              </a:rPr>
              <a:t>.</a:t>
            </a:r>
          </a:p>
          <a:p>
            <a:pPr algn="l">
              <a:spcAft>
                <a:spcPts val="1800"/>
              </a:spcAft>
            </a:pPr>
            <a:r>
              <a:rPr lang="en-US" sz="2400" b="1" i="0" dirty="0">
                <a:solidFill>
                  <a:srgbClr val="000000"/>
                </a:solidFill>
                <a:effectLst/>
              </a:rPr>
              <a:t>5. </a:t>
            </a:r>
            <a:r>
              <a:rPr lang="sl-SI" sz="2400" b="1" i="0" dirty="0">
                <a:solidFill>
                  <a:srgbClr val="6ECECB"/>
                </a:solidFill>
                <a:effectLst/>
              </a:rPr>
              <a:t>SOCIALNI MEDIJI</a:t>
            </a:r>
            <a:br>
              <a:rPr lang="en-US" sz="2400" b="0" i="0" dirty="0">
                <a:solidFill>
                  <a:srgbClr val="000000"/>
                </a:solidFill>
                <a:effectLst/>
              </a:rPr>
            </a:br>
            <a:r>
              <a:rPr lang="sl-SI" sz="2400" b="0" i="0" dirty="0">
                <a:solidFill>
                  <a:schemeClr val="bg1">
                    <a:lumMod val="50000"/>
                  </a:schemeClr>
                </a:solidFill>
                <a:effectLst/>
              </a:rPr>
              <a:t>P</a:t>
            </a:r>
            <a:r>
              <a:rPr lang="sl-SI" sz="2400" dirty="0">
                <a:solidFill>
                  <a:schemeClr val="bg1">
                    <a:lumMod val="50000"/>
                  </a:schemeClr>
                </a:solidFill>
              </a:rPr>
              <a:t>rihodnost socialnih medijev</a:t>
            </a:r>
            <a:r>
              <a:rPr lang="en-US" sz="2400" b="0" i="0" dirty="0">
                <a:solidFill>
                  <a:schemeClr val="bg1">
                    <a:lumMod val="50000"/>
                  </a:schemeClr>
                </a:solidFill>
                <a:effectLst/>
              </a:rPr>
              <a:t>.</a:t>
            </a:r>
          </a:p>
        </p:txBody>
      </p:sp>
      <p:sp>
        <p:nvSpPr>
          <p:cNvPr id="28" name="Retângulo: Cantos Arredondados 27">
            <a:extLst>
              <a:ext uri="{FF2B5EF4-FFF2-40B4-BE49-F238E27FC236}">
                <a16:creationId xmlns:a16="http://schemas.microsoft.com/office/drawing/2014/main" id="{2D0A1A53-0E40-47CF-82FD-81261931A263}"/>
              </a:ext>
            </a:extLst>
          </p:cNvPr>
          <p:cNvSpPr/>
          <p:nvPr/>
        </p:nvSpPr>
        <p:spPr>
          <a:xfrm>
            <a:off x="6068939" y="2986575"/>
            <a:ext cx="5775718" cy="1362075"/>
          </a:xfrm>
          <a:prstGeom prst="roundRect">
            <a:avLst>
              <a:gd name="adj" fmla="val 50000"/>
            </a:avLst>
          </a:prstGeom>
          <a:noFill/>
          <a:ln w="34925"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3318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nhuma descrição de foto disponível.">
            <a:extLst>
              <a:ext uri="{FF2B5EF4-FFF2-40B4-BE49-F238E27FC236}">
                <a16:creationId xmlns:a16="http://schemas.microsoft.com/office/drawing/2014/main" id="{C925576F-B27D-4B23-B7A6-0BEEB62DDF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63" r="5771" b="43333"/>
          <a:stretch/>
        </p:blipFill>
        <p:spPr bwMode="auto">
          <a:xfrm rot="5400000">
            <a:off x="1238321" y="629251"/>
            <a:ext cx="1317052" cy="2583448"/>
          </a:xfrm>
          <a:prstGeom prst="rect">
            <a:avLst/>
          </a:prstGeom>
          <a:noFill/>
          <a:extLst>
            <a:ext uri="{909E8E84-426E-40DD-AFC4-6F175D3DCCD1}">
              <a14:hiddenFill xmlns:a14="http://schemas.microsoft.com/office/drawing/2010/main">
                <a:solidFill>
                  <a:srgbClr val="FFFFFF"/>
                </a:solidFill>
              </a14:hiddenFill>
            </a:ext>
          </a:extLst>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79979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Trendi s področja dobrega počutja</a:t>
            </a:r>
            <a:endParaRPr lang="en-US" sz="3600" b="1" dirty="0"/>
          </a:p>
          <a:p>
            <a:endParaRPr lang="en-US" sz="3600" b="1" dirty="0"/>
          </a:p>
        </p:txBody>
      </p:sp>
      <p:pic>
        <p:nvPicPr>
          <p:cNvPr id="5" name="Imagem 4">
            <a:extLst>
              <a:ext uri="{FF2B5EF4-FFF2-40B4-BE49-F238E27FC236}">
                <a16:creationId xmlns:a16="http://schemas.microsoft.com/office/drawing/2014/main" id="{4585ED10-5499-404D-A806-1E1B6A920045}"/>
              </a:ext>
            </a:extLst>
          </p:cNvPr>
          <p:cNvPicPr>
            <a:picLocks noChangeAspect="1"/>
          </p:cNvPicPr>
          <p:nvPr/>
        </p:nvPicPr>
        <p:blipFill rotWithShape="1">
          <a:blip r:embed="rId4"/>
          <a:srcRect l="18864" t="12256" r="19697" b="58843"/>
          <a:stretch/>
        </p:blipFill>
        <p:spPr>
          <a:xfrm>
            <a:off x="333375" y="2893533"/>
            <a:ext cx="11527251" cy="3050068"/>
          </a:xfrm>
          <a:prstGeom prst="rect">
            <a:avLst/>
          </a:prstGeom>
        </p:spPr>
      </p:pic>
      <p:sp>
        <p:nvSpPr>
          <p:cNvPr id="8" name="CaixaDeTexto 7">
            <a:extLst>
              <a:ext uri="{FF2B5EF4-FFF2-40B4-BE49-F238E27FC236}">
                <a16:creationId xmlns:a16="http://schemas.microsoft.com/office/drawing/2014/main" id="{78E1AB6C-9396-4345-8F1F-D06D87157984}"/>
              </a:ext>
            </a:extLst>
          </p:cNvPr>
          <p:cNvSpPr txBox="1"/>
          <p:nvPr/>
        </p:nvSpPr>
        <p:spPr>
          <a:xfrm>
            <a:off x="6814457" y="6051338"/>
            <a:ext cx="5072743" cy="230832"/>
          </a:xfrm>
          <a:prstGeom prst="rect">
            <a:avLst/>
          </a:prstGeom>
          <a:noFill/>
        </p:spPr>
        <p:txBody>
          <a:bodyPr wrap="square">
            <a:spAutoFit/>
          </a:bodyPr>
          <a:lstStyle/>
          <a:p>
            <a:pPr algn="r"/>
            <a:r>
              <a:rPr lang="en-GB" sz="900" dirty="0"/>
              <a:t>Source: </a:t>
            </a:r>
            <a:r>
              <a:rPr lang="en-GB" sz="900" dirty="0">
                <a:hlinkClick r:id="rId5"/>
              </a:rPr>
              <a:t>https://info.trendwatching.com/21-trends-for-2021</a:t>
            </a:r>
            <a:r>
              <a:rPr lang="en-GB" sz="900" dirty="0"/>
              <a:t> </a:t>
            </a:r>
          </a:p>
        </p:txBody>
      </p:sp>
      <p:sp>
        <p:nvSpPr>
          <p:cNvPr id="15" name="CaixaDeTexto 14">
            <a:extLst>
              <a:ext uri="{FF2B5EF4-FFF2-40B4-BE49-F238E27FC236}">
                <a16:creationId xmlns:a16="http://schemas.microsoft.com/office/drawing/2014/main" id="{316692EC-ECBB-4A35-8A6A-4BBCF309D73E}"/>
              </a:ext>
            </a:extLst>
          </p:cNvPr>
          <p:cNvSpPr txBox="1"/>
          <p:nvPr/>
        </p:nvSpPr>
        <p:spPr>
          <a:xfrm>
            <a:off x="3217450" y="1122014"/>
            <a:ext cx="8738576" cy="1538883"/>
          </a:xfrm>
          <a:prstGeom prst="rect">
            <a:avLst/>
          </a:prstGeom>
          <a:noFill/>
        </p:spPr>
        <p:txBody>
          <a:bodyPr wrap="square">
            <a:spAutoFit/>
          </a:bodyPr>
          <a:lstStyle/>
          <a:p>
            <a:pPr algn="ctr">
              <a:spcAft>
                <a:spcPts val="1200"/>
              </a:spcAft>
            </a:pPr>
            <a:r>
              <a:rPr lang="en-US" sz="3600" b="1" i="0" dirty="0">
                <a:solidFill>
                  <a:srgbClr val="F7981D"/>
                </a:solidFill>
                <a:effectLst/>
              </a:rPr>
              <a:t>“21 </a:t>
            </a:r>
            <a:r>
              <a:rPr lang="sl-SI" sz="3600" b="1" i="0" dirty="0">
                <a:solidFill>
                  <a:srgbClr val="F7981D"/>
                </a:solidFill>
                <a:effectLst/>
              </a:rPr>
              <a:t>naj inovacij v </a:t>
            </a:r>
            <a:r>
              <a:rPr lang="en-US" sz="3600" b="1" i="0" dirty="0">
                <a:solidFill>
                  <a:srgbClr val="F7981D"/>
                </a:solidFill>
                <a:effectLst/>
              </a:rPr>
              <a:t>2021”</a:t>
            </a:r>
          </a:p>
          <a:p>
            <a:pPr algn="ctr"/>
            <a:r>
              <a:rPr lang="en-US" sz="2400" b="1" dirty="0">
                <a:solidFill>
                  <a:schemeClr val="bg1">
                    <a:lumMod val="50000"/>
                  </a:schemeClr>
                </a:solidFill>
              </a:rPr>
              <a:t>(3 </a:t>
            </a:r>
            <a:r>
              <a:rPr lang="sl-SI" sz="2400" b="1" dirty="0">
                <a:solidFill>
                  <a:schemeClr val="bg1">
                    <a:lumMod val="50000"/>
                  </a:schemeClr>
                </a:solidFill>
              </a:rPr>
              <a:t>med njimi so vezane na področje dobrega počutja in osebne rasti</a:t>
            </a:r>
            <a:r>
              <a:rPr lang="en-US" sz="2400" b="1" dirty="0">
                <a:solidFill>
                  <a:schemeClr val="bg1">
                    <a:lumMod val="50000"/>
                  </a:schemeClr>
                </a:solidFill>
              </a:rPr>
              <a:t>)</a:t>
            </a:r>
            <a:endParaRPr lang="en-US" sz="3000" b="1" i="0" dirty="0">
              <a:solidFill>
                <a:schemeClr val="bg1">
                  <a:lumMod val="50000"/>
                </a:schemeClr>
              </a:solidFill>
              <a:effectLst/>
            </a:endParaRPr>
          </a:p>
        </p:txBody>
      </p:sp>
    </p:spTree>
    <p:extLst>
      <p:ext uri="{BB962C8B-B14F-4D97-AF65-F5344CB8AC3E}">
        <p14:creationId xmlns:p14="http://schemas.microsoft.com/office/powerpoint/2010/main" val="425516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81A9EC7D-A02E-41ED-9F2F-F26A5612BCE7}"/>
              </a:ext>
            </a:extLst>
          </p:cNvPr>
          <p:cNvSpPr/>
          <p:nvPr/>
        </p:nvSpPr>
        <p:spPr>
          <a:xfrm>
            <a:off x="6286500" y="542925"/>
            <a:ext cx="5895976" cy="5792316"/>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m 15">
            <a:extLst>
              <a:ext uri="{FF2B5EF4-FFF2-40B4-BE49-F238E27FC236}">
                <a16:creationId xmlns:a16="http://schemas.microsoft.com/office/drawing/2014/main" id="{F14DAAC1-CB03-4C15-916A-EA738629D356}"/>
              </a:ext>
            </a:extLst>
          </p:cNvPr>
          <p:cNvPicPr>
            <a:picLocks noChangeAspect="1"/>
          </p:cNvPicPr>
          <p:nvPr/>
        </p:nvPicPr>
        <p:blipFill>
          <a:blip r:embed="rId3"/>
          <a:stretch>
            <a:fillRect/>
          </a:stretch>
        </p:blipFill>
        <p:spPr>
          <a:xfrm rot="2108868" flipV="1">
            <a:off x="613485" y="2778276"/>
            <a:ext cx="1343117" cy="1343117"/>
          </a:xfrm>
          <a:prstGeom prst="rect">
            <a:avLst/>
          </a:prstGeom>
          <a:ln>
            <a:noFill/>
          </a:ln>
        </p:spPr>
      </p:pic>
      <p:sp>
        <p:nvSpPr>
          <p:cNvPr id="12" name="Retângulo 11">
            <a:extLst>
              <a:ext uri="{FF2B5EF4-FFF2-40B4-BE49-F238E27FC236}">
                <a16:creationId xmlns:a16="http://schemas.microsoft.com/office/drawing/2014/main" id="{E103F1BA-B8EB-4266-B6AB-8D6E9757B68E}"/>
              </a:ext>
            </a:extLst>
          </p:cNvPr>
          <p:cNvSpPr/>
          <p:nvPr/>
        </p:nvSpPr>
        <p:spPr>
          <a:xfrm>
            <a:off x="6296025" y="533400"/>
            <a:ext cx="5895976" cy="5781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157607" y="215753"/>
            <a:ext cx="682854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Trendi s področja dobrega počutja in potovanj</a:t>
            </a:r>
            <a:endParaRPr lang="en-US" sz="3600" b="1" dirty="0"/>
          </a:p>
        </p:txBody>
      </p:sp>
      <p:sp>
        <p:nvSpPr>
          <p:cNvPr id="2" name="CaixaDeTexto 1">
            <a:extLst>
              <a:ext uri="{FF2B5EF4-FFF2-40B4-BE49-F238E27FC236}">
                <a16:creationId xmlns:a16="http://schemas.microsoft.com/office/drawing/2014/main" id="{0015727D-54B6-477E-B1F6-D5FBDA76BAB0}"/>
              </a:ext>
            </a:extLst>
          </p:cNvPr>
          <p:cNvSpPr txBox="1"/>
          <p:nvPr/>
        </p:nvSpPr>
        <p:spPr>
          <a:xfrm>
            <a:off x="1495428" y="1414406"/>
            <a:ext cx="4676772" cy="1200329"/>
          </a:xfrm>
          <a:prstGeom prst="rect">
            <a:avLst/>
          </a:prstGeom>
          <a:noFill/>
        </p:spPr>
        <p:txBody>
          <a:bodyPr wrap="square" rtlCol="0">
            <a:spAutoFit/>
          </a:bodyPr>
          <a:lstStyle/>
          <a:p>
            <a:r>
              <a:rPr lang="en-GB" sz="3600" b="1" dirty="0"/>
              <a:t>Skift Megatrends:</a:t>
            </a:r>
          </a:p>
          <a:p>
            <a:r>
              <a:rPr lang="sl-SI" sz="3600" b="1" dirty="0"/>
              <a:t>Pogled v leto </a:t>
            </a:r>
            <a:r>
              <a:rPr lang="en-GB" sz="3600" b="1" dirty="0"/>
              <a:t>2025</a:t>
            </a:r>
          </a:p>
        </p:txBody>
      </p:sp>
      <p:sp>
        <p:nvSpPr>
          <p:cNvPr id="6" name="CaixaDeTexto 5">
            <a:extLst>
              <a:ext uri="{FF2B5EF4-FFF2-40B4-BE49-F238E27FC236}">
                <a16:creationId xmlns:a16="http://schemas.microsoft.com/office/drawing/2014/main" id="{BA9C007E-57B9-4A0A-91D6-A881F80FEC72}"/>
              </a:ext>
            </a:extLst>
          </p:cNvPr>
          <p:cNvSpPr txBox="1"/>
          <p:nvPr/>
        </p:nvSpPr>
        <p:spPr>
          <a:xfrm>
            <a:off x="6543679" y="564430"/>
            <a:ext cx="5648322" cy="6140142"/>
          </a:xfrm>
          <a:prstGeom prst="rect">
            <a:avLst/>
          </a:prstGeom>
          <a:noFill/>
        </p:spPr>
        <p:txBody>
          <a:bodyPr wrap="square">
            <a:spAutoFit/>
          </a:bodyPr>
          <a:lstStyle/>
          <a:p>
            <a:pPr marL="180000" indent="-252000" algn="l">
              <a:spcAft>
                <a:spcPts val="1400"/>
              </a:spcAft>
              <a:buClr>
                <a:srgbClr val="FDDE00"/>
              </a:buClr>
              <a:buFont typeface="Calibri" panose="020F0502020204030204" pitchFamily="34" charset="0"/>
              <a:buChar char="↘"/>
            </a:pPr>
            <a:r>
              <a:rPr lang="en-US" sz="2400" i="0" dirty="0">
                <a:effectLst/>
              </a:rPr>
              <a:t> </a:t>
            </a:r>
            <a:r>
              <a:rPr lang="sl-SI" sz="2400" dirty="0"/>
              <a:t>Več premišljenih odločitev</a:t>
            </a:r>
            <a:r>
              <a:rPr lang="en-US" sz="2400" i="0" dirty="0">
                <a:effectLst/>
              </a:rPr>
              <a:t>.</a:t>
            </a:r>
          </a:p>
          <a:p>
            <a:pPr marL="180000" indent="-252000" algn="l">
              <a:spcAft>
                <a:spcPts val="1400"/>
              </a:spcAft>
              <a:buClr>
                <a:srgbClr val="FDDE00"/>
              </a:buClr>
              <a:buFont typeface="Calibri" panose="020F0502020204030204" pitchFamily="34" charset="0"/>
              <a:buChar char="↘"/>
            </a:pPr>
            <a:r>
              <a:rPr lang="en-US" sz="2400" dirty="0"/>
              <a:t> Po</a:t>
            </a:r>
            <a:r>
              <a:rPr lang="sl-SI" sz="2400" dirty="0" err="1"/>
              <a:t>zitiven</a:t>
            </a:r>
            <a:r>
              <a:rPr lang="sl-SI" sz="2400" dirty="0"/>
              <a:t> vpliv na lokalno prebivalstvo</a:t>
            </a:r>
            <a:r>
              <a:rPr lang="en-US" sz="2400" dirty="0"/>
              <a:t>.</a:t>
            </a:r>
          </a:p>
          <a:p>
            <a:pPr marL="180000" indent="-252000" algn="l">
              <a:spcAft>
                <a:spcPts val="1400"/>
              </a:spcAft>
              <a:buClr>
                <a:srgbClr val="FDDE00"/>
              </a:buClr>
              <a:buFont typeface="Calibri" panose="020F0502020204030204" pitchFamily="34" charset="0"/>
              <a:buChar char="↘"/>
            </a:pPr>
            <a:r>
              <a:rPr lang="en-US" sz="2400" dirty="0"/>
              <a:t> </a:t>
            </a:r>
            <a:r>
              <a:rPr lang="sl-SI" sz="2400" dirty="0"/>
              <a:t>Pozitiven vpliv na lokalno okolje</a:t>
            </a:r>
            <a:r>
              <a:rPr lang="en-US" sz="2400" i="0" dirty="0">
                <a:effectLst/>
              </a:rPr>
              <a:t>.</a:t>
            </a:r>
          </a:p>
          <a:p>
            <a:pPr marL="180000" indent="-252000" algn="l">
              <a:spcAft>
                <a:spcPts val="1400"/>
              </a:spcAft>
              <a:buClr>
                <a:srgbClr val="FDDE00"/>
              </a:buClr>
              <a:buFont typeface="Calibri" panose="020F0502020204030204" pitchFamily="34" charset="0"/>
              <a:buChar char="↘"/>
            </a:pPr>
            <a:r>
              <a:rPr lang="en-US" sz="2400" i="0" dirty="0">
                <a:effectLst/>
              </a:rPr>
              <a:t> </a:t>
            </a:r>
            <a:r>
              <a:rPr lang="sl-SI" sz="2400" dirty="0"/>
              <a:t>S</a:t>
            </a:r>
            <a:r>
              <a:rPr lang="en-US" sz="2400" i="0" dirty="0">
                <a:effectLst/>
              </a:rPr>
              <a:t>low travel</a:t>
            </a:r>
            <a:r>
              <a:rPr lang="sl-SI" sz="2400" i="0" dirty="0">
                <a:effectLst/>
              </a:rPr>
              <a:t> (doživljajski turizem)</a:t>
            </a:r>
            <a:r>
              <a:rPr lang="en-US" sz="2400" i="0" dirty="0">
                <a:effectLst/>
              </a:rPr>
              <a:t>.</a:t>
            </a:r>
          </a:p>
          <a:p>
            <a:pPr marL="180000" indent="-252000" algn="l">
              <a:spcAft>
                <a:spcPts val="1400"/>
              </a:spcAft>
              <a:buClr>
                <a:srgbClr val="FDDE00"/>
              </a:buClr>
              <a:buFont typeface="Calibri" panose="020F0502020204030204" pitchFamily="34" charset="0"/>
              <a:buChar char="↘"/>
            </a:pPr>
            <a:r>
              <a:rPr lang="en-US" sz="2400" dirty="0"/>
              <a:t> </a:t>
            </a:r>
            <a:r>
              <a:rPr lang="sl-SI" sz="2400" dirty="0"/>
              <a:t>Prostovoljstvo</a:t>
            </a:r>
            <a:r>
              <a:rPr lang="en-US" sz="2400" dirty="0"/>
              <a:t> (1 or 2 </a:t>
            </a:r>
            <a:r>
              <a:rPr lang="sl-SI" sz="2400" dirty="0"/>
              <a:t>dneva/potovanje</a:t>
            </a:r>
            <a:r>
              <a:rPr lang="en-US" sz="2400" dirty="0"/>
              <a:t>).</a:t>
            </a:r>
          </a:p>
          <a:p>
            <a:pPr marL="180000" indent="-252000" algn="l">
              <a:spcAft>
                <a:spcPts val="1400"/>
              </a:spcAft>
              <a:buClr>
                <a:srgbClr val="FDDE00"/>
              </a:buClr>
              <a:buFont typeface="Calibri" panose="020F0502020204030204" pitchFamily="34" charset="0"/>
              <a:buChar char="↘"/>
            </a:pPr>
            <a:r>
              <a:rPr lang="en-US" sz="2400" i="0" dirty="0">
                <a:effectLst/>
              </a:rPr>
              <a:t> </a:t>
            </a:r>
            <a:r>
              <a:rPr lang="sl-SI" sz="2400" i="0" dirty="0">
                <a:effectLst/>
              </a:rPr>
              <a:t>Omejitve potovanj</a:t>
            </a:r>
            <a:r>
              <a:rPr lang="en-US" sz="2400" dirty="0"/>
              <a:t>.</a:t>
            </a:r>
          </a:p>
          <a:p>
            <a:pPr marL="180000" indent="-252000" algn="l">
              <a:spcAft>
                <a:spcPts val="1400"/>
              </a:spcAft>
              <a:buClr>
                <a:srgbClr val="FDDE00"/>
              </a:buClr>
              <a:buFont typeface="Calibri" panose="020F0502020204030204" pitchFamily="34" charset="0"/>
              <a:buChar char="↘"/>
            </a:pPr>
            <a:r>
              <a:rPr lang="en-US" sz="2400" dirty="0"/>
              <a:t> </a:t>
            </a:r>
            <a:r>
              <a:rPr lang="sl-SI" sz="2400" dirty="0"/>
              <a:t>Destinacije masovnega turizma v zatonu</a:t>
            </a:r>
            <a:r>
              <a:rPr lang="en-US" sz="2400" dirty="0"/>
              <a:t>.</a:t>
            </a:r>
          </a:p>
          <a:p>
            <a:pPr marL="180000" indent="-252000" algn="l">
              <a:spcAft>
                <a:spcPts val="1400"/>
              </a:spcAft>
              <a:buClr>
                <a:srgbClr val="FDDE00"/>
              </a:buClr>
              <a:buFont typeface="Calibri" panose="020F0502020204030204" pitchFamily="34" charset="0"/>
              <a:buChar char="↘"/>
            </a:pPr>
            <a:r>
              <a:rPr lang="en-US" sz="2400" dirty="0"/>
              <a:t> </a:t>
            </a:r>
            <a:r>
              <a:rPr lang="sl-SI" sz="2400" dirty="0"/>
              <a:t>Ponovno odpiranje hotelov</a:t>
            </a:r>
            <a:r>
              <a:rPr lang="en-US" sz="2400" dirty="0"/>
              <a:t>.</a:t>
            </a:r>
          </a:p>
          <a:p>
            <a:pPr marL="180000" indent="-252000" algn="l">
              <a:spcAft>
                <a:spcPts val="1400"/>
              </a:spcAft>
              <a:buClr>
                <a:srgbClr val="FDDE00"/>
              </a:buClr>
              <a:buFont typeface="Calibri" panose="020F0502020204030204" pitchFamily="34" charset="0"/>
              <a:buChar char="↘"/>
            </a:pPr>
            <a:r>
              <a:rPr lang="en-US" sz="2400" i="0" dirty="0">
                <a:effectLst/>
              </a:rPr>
              <a:t> </a:t>
            </a:r>
            <a:r>
              <a:rPr lang="sl-SI" sz="2400" dirty="0"/>
              <a:t>V porastu so intimnejše</a:t>
            </a:r>
            <a:r>
              <a:rPr lang="sl-SI" sz="2400" i="0" dirty="0">
                <a:effectLst/>
              </a:rPr>
              <a:t>, zasebne, domišljene počitnice, namenjene osebni rasti.</a:t>
            </a:r>
            <a:endParaRPr lang="en-US" sz="2400" i="0" dirty="0">
              <a:effectLst/>
            </a:endParaRPr>
          </a:p>
          <a:p>
            <a:pPr marL="180000" indent="-252000" algn="l">
              <a:spcAft>
                <a:spcPts val="1400"/>
              </a:spcAft>
              <a:buClr>
                <a:srgbClr val="FDDE00"/>
              </a:buClr>
              <a:buFont typeface="Calibri" panose="020F0502020204030204" pitchFamily="34" charset="0"/>
              <a:buChar char="↘"/>
            </a:pPr>
            <a:r>
              <a:rPr lang="en-US" sz="2400" i="0" dirty="0">
                <a:effectLst/>
              </a:rPr>
              <a:t> </a:t>
            </a:r>
            <a:r>
              <a:rPr lang="sl-SI" sz="2400" i="0" dirty="0">
                <a:effectLst/>
              </a:rPr>
              <a:t>Ljudje so željni potovanj</a:t>
            </a:r>
            <a:r>
              <a:rPr lang="en-US" sz="2400" i="0" dirty="0">
                <a:effectLst/>
              </a:rPr>
              <a:t>. </a:t>
            </a:r>
          </a:p>
        </p:txBody>
      </p:sp>
      <p:pic>
        <p:nvPicPr>
          <p:cNvPr id="2052" name="Picture 4" descr="Megatrends 2025">
            <a:extLst>
              <a:ext uri="{FF2B5EF4-FFF2-40B4-BE49-F238E27FC236}">
                <a16:creationId xmlns:a16="http://schemas.microsoft.com/office/drawing/2014/main" id="{E1BC6EBF-06EE-4AC0-9A8B-8E064E40C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1" y="1219726"/>
            <a:ext cx="1200150" cy="1200150"/>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B80ED702-00E1-487E-88E2-0AD459C3BCCF}"/>
              </a:ext>
            </a:extLst>
          </p:cNvPr>
          <p:cNvSpPr txBox="1"/>
          <p:nvPr/>
        </p:nvSpPr>
        <p:spPr>
          <a:xfrm>
            <a:off x="1728795" y="2748398"/>
            <a:ext cx="4176706" cy="1200329"/>
          </a:xfrm>
          <a:prstGeom prst="rect">
            <a:avLst/>
          </a:prstGeom>
          <a:noFill/>
        </p:spPr>
        <p:txBody>
          <a:bodyPr wrap="square" rtlCol="0">
            <a:spAutoFit/>
          </a:bodyPr>
          <a:lstStyle/>
          <a:p>
            <a:r>
              <a:rPr lang="sl-SI" sz="2400" dirty="0" err="1"/>
              <a:t>Skift</a:t>
            </a:r>
            <a:r>
              <a:rPr lang="sl-SI" sz="2400" dirty="0"/>
              <a:t> je imenoval </a:t>
            </a:r>
            <a:r>
              <a:rPr lang="en-GB" sz="2400" dirty="0"/>
              <a:t>14 mega</a:t>
            </a:r>
            <a:r>
              <a:rPr lang="sl-SI" sz="2400" dirty="0"/>
              <a:t>trendov</a:t>
            </a:r>
            <a:r>
              <a:rPr lang="en-GB" sz="2400" dirty="0"/>
              <a:t>. </a:t>
            </a:r>
          </a:p>
          <a:p>
            <a:r>
              <a:rPr lang="sl-SI" sz="2400" dirty="0"/>
              <a:t>Eden izmed njih</a:t>
            </a:r>
            <a:r>
              <a:rPr lang="en-GB" sz="2400" dirty="0"/>
              <a:t>:</a:t>
            </a:r>
          </a:p>
        </p:txBody>
      </p:sp>
      <p:sp>
        <p:nvSpPr>
          <p:cNvPr id="15" name="Seta: Para a Direita 14">
            <a:extLst>
              <a:ext uri="{FF2B5EF4-FFF2-40B4-BE49-F238E27FC236}">
                <a16:creationId xmlns:a16="http://schemas.microsoft.com/office/drawing/2014/main" id="{9E0A91BD-BBF8-4A3A-83DB-7C52C0F81B69}"/>
              </a:ext>
            </a:extLst>
          </p:cNvPr>
          <p:cNvSpPr/>
          <p:nvPr/>
        </p:nvSpPr>
        <p:spPr>
          <a:xfrm>
            <a:off x="-1" y="3550010"/>
            <a:ext cx="6276975" cy="3115723"/>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ixaDeTexto 7">
            <a:extLst>
              <a:ext uri="{FF2B5EF4-FFF2-40B4-BE49-F238E27FC236}">
                <a16:creationId xmlns:a16="http://schemas.microsoft.com/office/drawing/2014/main" id="{BD7BEEF7-C1AD-45DF-9E53-1174DB0902E7}"/>
              </a:ext>
            </a:extLst>
          </p:cNvPr>
          <p:cNvSpPr txBox="1"/>
          <p:nvPr/>
        </p:nvSpPr>
        <p:spPr>
          <a:xfrm>
            <a:off x="176410" y="4389989"/>
            <a:ext cx="5729091" cy="1477328"/>
          </a:xfrm>
          <a:prstGeom prst="rect">
            <a:avLst/>
          </a:prstGeom>
          <a:noFill/>
        </p:spPr>
        <p:txBody>
          <a:bodyPr wrap="square">
            <a:spAutoFit/>
          </a:bodyPr>
          <a:lstStyle/>
          <a:p>
            <a:pPr algn="ctr"/>
            <a:r>
              <a:rPr lang="sl-SI" sz="3000" b="1" i="0" dirty="0">
                <a:effectLst>
                  <a:outerShdw blurRad="38100" dist="38100" dir="2700000" algn="tl">
                    <a:srgbClr val="000000">
                      <a:alpha val="43137"/>
                    </a:srgbClr>
                  </a:outerShdw>
                </a:effectLst>
              </a:rPr>
              <a:t>Potovanja so dandanes načrtovana, domišljena, namenjena osebni rasti in razvoju.</a:t>
            </a:r>
            <a:endParaRPr lang="en-US" sz="3000" b="1" i="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1842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98324" y="349104"/>
            <a:ext cx="827415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Trendi s področja dobrega počutja in potovanj</a:t>
            </a:r>
            <a:endParaRPr lang="en-US" sz="3600" b="1" dirty="0"/>
          </a:p>
          <a:p>
            <a:endParaRPr lang="en-US" sz="3600" b="1" dirty="0"/>
          </a:p>
        </p:txBody>
      </p:sp>
      <p:sp>
        <p:nvSpPr>
          <p:cNvPr id="6" name="CaixaDeTexto 5">
            <a:extLst>
              <a:ext uri="{FF2B5EF4-FFF2-40B4-BE49-F238E27FC236}">
                <a16:creationId xmlns:a16="http://schemas.microsoft.com/office/drawing/2014/main" id="{94E0AFAA-0CBB-4608-ABC6-4D9342C61BB5}"/>
              </a:ext>
            </a:extLst>
          </p:cNvPr>
          <p:cNvSpPr txBox="1"/>
          <p:nvPr/>
        </p:nvSpPr>
        <p:spPr>
          <a:xfrm>
            <a:off x="8372474" y="717945"/>
            <a:ext cx="3819525" cy="246221"/>
          </a:xfrm>
          <a:prstGeom prst="rect">
            <a:avLst/>
          </a:prstGeom>
          <a:noFill/>
        </p:spPr>
        <p:txBody>
          <a:bodyPr wrap="square">
            <a:spAutoFit/>
          </a:bodyPr>
          <a:lstStyle/>
          <a:p>
            <a:r>
              <a:rPr lang="en-GB" sz="1000" b="1" dirty="0"/>
              <a:t>Adapted: </a:t>
            </a:r>
            <a:r>
              <a:rPr lang="en-GB" sz="1000" dirty="0">
                <a:hlinkClick r:id="rId3"/>
              </a:rPr>
              <a:t>https://www.tripadvisor.com/Covid19WhitepaperMay2020</a:t>
            </a:r>
            <a:r>
              <a:rPr lang="en-GB" sz="1000" dirty="0"/>
              <a:t> </a:t>
            </a:r>
          </a:p>
        </p:txBody>
      </p:sp>
      <p:pic>
        <p:nvPicPr>
          <p:cNvPr id="12" name="Picture 4" descr="BAR HINTZE RIBEIRO, Ponta Delgada - Comentários de restaurantes -  Tripadvisor">
            <a:extLst>
              <a:ext uri="{FF2B5EF4-FFF2-40B4-BE49-F238E27FC236}">
                <a16:creationId xmlns:a16="http://schemas.microsoft.com/office/drawing/2014/main" id="{2F3C34AF-51B4-4F89-93F4-E609FC075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1994" y="2419350"/>
            <a:ext cx="3568012" cy="2400300"/>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5F899AAA-7CF4-475F-9E2A-BF005B094FAA}"/>
              </a:ext>
            </a:extLst>
          </p:cNvPr>
          <p:cNvSpPr/>
          <p:nvPr/>
        </p:nvSpPr>
        <p:spPr>
          <a:xfrm>
            <a:off x="3285795" y="1828800"/>
            <a:ext cx="5620080" cy="3683347"/>
          </a:xfrm>
          <a:prstGeom prst="ellipse">
            <a:avLst/>
          </a:prstGeom>
          <a:noFill/>
          <a:ln w="57150">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ixaDeTexto 10">
            <a:extLst>
              <a:ext uri="{FF2B5EF4-FFF2-40B4-BE49-F238E27FC236}">
                <a16:creationId xmlns:a16="http://schemas.microsoft.com/office/drawing/2014/main" id="{E19823B5-9477-4FD8-A1E0-D9BC306A3DF8}"/>
              </a:ext>
            </a:extLst>
          </p:cNvPr>
          <p:cNvSpPr txBox="1"/>
          <p:nvPr/>
        </p:nvSpPr>
        <p:spPr>
          <a:xfrm>
            <a:off x="5010150" y="1501423"/>
            <a:ext cx="2171700" cy="553998"/>
          </a:xfrm>
          <a:prstGeom prst="rect">
            <a:avLst/>
          </a:prstGeom>
          <a:solidFill>
            <a:schemeClr val="bg1"/>
          </a:solidFill>
        </p:spPr>
        <p:txBody>
          <a:bodyPr wrap="square" rtlCol="0">
            <a:spAutoFit/>
          </a:bodyPr>
          <a:lstStyle/>
          <a:p>
            <a:pPr algn="ctr"/>
            <a:r>
              <a:rPr lang="en-GB" sz="3000" b="1" dirty="0" err="1">
                <a:solidFill>
                  <a:schemeClr val="bg1">
                    <a:lumMod val="50000"/>
                  </a:schemeClr>
                </a:solidFill>
              </a:rPr>
              <a:t>Destina</a:t>
            </a:r>
            <a:r>
              <a:rPr lang="sl-SI" sz="3000" b="1" dirty="0" err="1">
                <a:solidFill>
                  <a:schemeClr val="bg1">
                    <a:lumMod val="50000"/>
                  </a:schemeClr>
                </a:solidFill>
              </a:rPr>
              <a:t>cije</a:t>
            </a:r>
            <a:endParaRPr lang="en-GB" sz="3000" b="1" dirty="0">
              <a:solidFill>
                <a:schemeClr val="bg1">
                  <a:lumMod val="50000"/>
                </a:schemeClr>
              </a:solidFill>
            </a:endParaRPr>
          </a:p>
        </p:txBody>
      </p:sp>
      <p:sp>
        <p:nvSpPr>
          <p:cNvPr id="14" name="CaixaDeTexto 13">
            <a:extLst>
              <a:ext uri="{FF2B5EF4-FFF2-40B4-BE49-F238E27FC236}">
                <a16:creationId xmlns:a16="http://schemas.microsoft.com/office/drawing/2014/main" id="{75E556D9-B044-4B2C-BC88-55D2D463AA07}"/>
              </a:ext>
            </a:extLst>
          </p:cNvPr>
          <p:cNvSpPr txBox="1"/>
          <p:nvPr/>
        </p:nvSpPr>
        <p:spPr>
          <a:xfrm>
            <a:off x="7437149" y="2539700"/>
            <a:ext cx="2937452" cy="553998"/>
          </a:xfrm>
          <a:prstGeom prst="rect">
            <a:avLst/>
          </a:prstGeom>
          <a:solidFill>
            <a:schemeClr val="bg1"/>
          </a:solidFill>
        </p:spPr>
        <p:txBody>
          <a:bodyPr wrap="square" rtlCol="0">
            <a:spAutoFit/>
          </a:bodyPr>
          <a:lstStyle/>
          <a:p>
            <a:r>
              <a:rPr lang="sl-SI" sz="3000" b="1" dirty="0">
                <a:solidFill>
                  <a:schemeClr val="bg1">
                    <a:lumMod val="50000"/>
                  </a:schemeClr>
                </a:solidFill>
              </a:rPr>
              <a:t>Namestitve</a:t>
            </a:r>
            <a:endParaRPr lang="en-GB" sz="3000" b="1" dirty="0">
              <a:solidFill>
                <a:schemeClr val="bg1">
                  <a:lumMod val="50000"/>
                </a:schemeClr>
              </a:solidFill>
            </a:endParaRPr>
          </a:p>
        </p:txBody>
      </p:sp>
      <p:sp>
        <p:nvSpPr>
          <p:cNvPr id="15" name="CaixaDeTexto 14">
            <a:extLst>
              <a:ext uri="{FF2B5EF4-FFF2-40B4-BE49-F238E27FC236}">
                <a16:creationId xmlns:a16="http://schemas.microsoft.com/office/drawing/2014/main" id="{2BB6FC15-9B8C-407C-ADD2-5426C0D23CE1}"/>
              </a:ext>
            </a:extLst>
          </p:cNvPr>
          <p:cNvSpPr txBox="1"/>
          <p:nvPr/>
        </p:nvSpPr>
        <p:spPr>
          <a:xfrm>
            <a:off x="6842760" y="4629581"/>
            <a:ext cx="4592278" cy="553998"/>
          </a:xfrm>
          <a:prstGeom prst="rect">
            <a:avLst/>
          </a:prstGeom>
          <a:solidFill>
            <a:schemeClr val="bg1"/>
          </a:solidFill>
        </p:spPr>
        <p:txBody>
          <a:bodyPr wrap="square" rtlCol="0">
            <a:spAutoFit/>
          </a:bodyPr>
          <a:lstStyle/>
          <a:p>
            <a:r>
              <a:rPr lang="sl-SI" sz="3000" b="1" dirty="0">
                <a:solidFill>
                  <a:schemeClr val="bg1">
                    <a:lumMod val="50000"/>
                  </a:schemeClr>
                </a:solidFill>
              </a:rPr>
              <a:t>Potovanja in znamenitosti</a:t>
            </a:r>
            <a:endParaRPr lang="en-GB" sz="3000" b="1" dirty="0">
              <a:solidFill>
                <a:schemeClr val="bg1">
                  <a:lumMod val="50000"/>
                </a:schemeClr>
              </a:solidFill>
            </a:endParaRPr>
          </a:p>
        </p:txBody>
      </p:sp>
      <p:sp>
        <p:nvSpPr>
          <p:cNvPr id="16" name="CaixaDeTexto 15">
            <a:extLst>
              <a:ext uri="{FF2B5EF4-FFF2-40B4-BE49-F238E27FC236}">
                <a16:creationId xmlns:a16="http://schemas.microsoft.com/office/drawing/2014/main" id="{166E0C86-1663-47C2-96F3-7E413C74C7C5}"/>
              </a:ext>
            </a:extLst>
          </p:cNvPr>
          <p:cNvSpPr txBox="1"/>
          <p:nvPr/>
        </p:nvSpPr>
        <p:spPr>
          <a:xfrm>
            <a:off x="2700393" y="4629581"/>
            <a:ext cx="2336918" cy="553998"/>
          </a:xfrm>
          <a:prstGeom prst="rect">
            <a:avLst/>
          </a:prstGeom>
          <a:solidFill>
            <a:schemeClr val="bg1"/>
          </a:solidFill>
        </p:spPr>
        <p:txBody>
          <a:bodyPr wrap="square" rtlCol="0">
            <a:spAutoFit/>
          </a:bodyPr>
          <a:lstStyle/>
          <a:p>
            <a:r>
              <a:rPr lang="en-GB" sz="3000" b="1" dirty="0">
                <a:solidFill>
                  <a:schemeClr val="bg1">
                    <a:lumMod val="50000"/>
                  </a:schemeClr>
                </a:solidFill>
              </a:rPr>
              <a:t>Rest</a:t>
            </a:r>
            <a:r>
              <a:rPr lang="sl-SI" sz="3000" b="1" dirty="0" err="1">
                <a:solidFill>
                  <a:schemeClr val="bg1">
                    <a:lumMod val="50000"/>
                  </a:schemeClr>
                </a:solidFill>
              </a:rPr>
              <a:t>avracije</a:t>
            </a:r>
            <a:endParaRPr lang="en-GB" sz="3000" b="1" dirty="0">
              <a:solidFill>
                <a:schemeClr val="bg1">
                  <a:lumMod val="50000"/>
                </a:schemeClr>
              </a:solidFill>
            </a:endParaRPr>
          </a:p>
        </p:txBody>
      </p:sp>
      <p:sp>
        <p:nvSpPr>
          <p:cNvPr id="17" name="CaixaDeTexto 16">
            <a:extLst>
              <a:ext uri="{FF2B5EF4-FFF2-40B4-BE49-F238E27FC236}">
                <a16:creationId xmlns:a16="http://schemas.microsoft.com/office/drawing/2014/main" id="{C125B6A2-2036-4BFF-BA30-DA5A874C2619}"/>
              </a:ext>
            </a:extLst>
          </p:cNvPr>
          <p:cNvSpPr txBox="1"/>
          <p:nvPr/>
        </p:nvSpPr>
        <p:spPr>
          <a:xfrm>
            <a:off x="2700392" y="2539700"/>
            <a:ext cx="1803518" cy="553998"/>
          </a:xfrm>
          <a:prstGeom prst="rect">
            <a:avLst/>
          </a:prstGeom>
          <a:solidFill>
            <a:schemeClr val="bg1"/>
          </a:solidFill>
        </p:spPr>
        <p:txBody>
          <a:bodyPr wrap="square" rtlCol="0">
            <a:spAutoFit/>
          </a:bodyPr>
          <a:lstStyle/>
          <a:p>
            <a:r>
              <a:rPr lang="sl-SI" sz="3000" b="1" dirty="0">
                <a:solidFill>
                  <a:schemeClr val="bg1">
                    <a:lumMod val="50000"/>
                  </a:schemeClr>
                </a:solidFill>
              </a:rPr>
              <a:t>Znamke</a:t>
            </a:r>
            <a:endParaRPr lang="en-GB" sz="3000" b="1" dirty="0">
              <a:solidFill>
                <a:schemeClr val="bg1">
                  <a:lumMod val="50000"/>
                </a:schemeClr>
              </a:solidFill>
            </a:endParaRPr>
          </a:p>
        </p:txBody>
      </p:sp>
      <p:sp>
        <p:nvSpPr>
          <p:cNvPr id="18" name="CaixaDeTexto 17">
            <a:extLst>
              <a:ext uri="{FF2B5EF4-FFF2-40B4-BE49-F238E27FC236}">
                <a16:creationId xmlns:a16="http://schemas.microsoft.com/office/drawing/2014/main" id="{12F63AD0-6021-40EB-97E5-BBA57B0E1CBD}"/>
              </a:ext>
            </a:extLst>
          </p:cNvPr>
          <p:cNvSpPr txBox="1"/>
          <p:nvPr/>
        </p:nvSpPr>
        <p:spPr>
          <a:xfrm>
            <a:off x="7647963" y="1189331"/>
            <a:ext cx="1781787" cy="461665"/>
          </a:xfrm>
          <a:prstGeom prst="rect">
            <a:avLst/>
          </a:prstGeom>
          <a:noFill/>
        </p:spPr>
        <p:txBody>
          <a:bodyPr wrap="square" rtlCol="0">
            <a:spAutoFit/>
          </a:bodyPr>
          <a:lstStyle/>
          <a:p>
            <a:r>
              <a:rPr lang="sl-SI" sz="2400" b="1" dirty="0">
                <a:solidFill>
                  <a:srgbClr val="37A3A0"/>
                </a:solidFill>
              </a:rPr>
              <a:t>Čistoča</a:t>
            </a:r>
            <a:endParaRPr lang="en-GB" sz="2400" b="1" dirty="0">
              <a:solidFill>
                <a:srgbClr val="37A3A0"/>
              </a:solidFill>
            </a:endParaRPr>
          </a:p>
        </p:txBody>
      </p:sp>
      <p:sp>
        <p:nvSpPr>
          <p:cNvPr id="20" name="CaixaDeTexto 19">
            <a:extLst>
              <a:ext uri="{FF2B5EF4-FFF2-40B4-BE49-F238E27FC236}">
                <a16:creationId xmlns:a16="http://schemas.microsoft.com/office/drawing/2014/main" id="{3B70691E-E8DD-4D7D-9B97-9C1E781D9083}"/>
              </a:ext>
            </a:extLst>
          </p:cNvPr>
          <p:cNvSpPr txBox="1"/>
          <p:nvPr/>
        </p:nvSpPr>
        <p:spPr>
          <a:xfrm>
            <a:off x="9694628" y="1698861"/>
            <a:ext cx="1871203" cy="461665"/>
          </a:xfrm>
          <a:prstGeom prst="rect">
            <a:avLst/>
          </a:prstGeom>
          <a:noFill/>
        </p:spPr>
        <p:txBody>
          <a:bodyPr wrap="square" rtlCol="0">
            <a:spAutoFit/>
          </a:bodyPr>
          <a:lstStyle/>
          <a:p>
            <a:r>
              <a:rPr lang="sl-SI" sz="2400" b="1" dirty="0">
                <a:solidFill>
                  <a:srgbClr val="37A3A0"/>
                </a:solidFill>
              </a:rPr>
              <a:t>Sprostitev</a:t>
            </a:r>
            <a:endParaRPr lang="en-GB" sz="2400" b="1" dirty="0">
              <a:solidFill>
                <a:srgbClr val="37A3A0"/>
              </a:solidFill>
            </a:endParaRPr>
          </a:p>
        </p:txBody>
      </p:sp>
      <p:sp>
        <p:nvSpPr>
          <p:cNvPr id="21" name="CaixaDeTexto 20">
            <a:extLst>
              <a:ext uri="{FF2B5EF4-FFF2-40B4-BE49-F238E27FC236}">
                <a16:creationId xmlns:a16="http://schemas.microsoft.com/office/drawing/2014/main" id="{61F156A4-DBE2-403F-9196-402355075121}"/>
              </a:ext>
            </a:extLst>
          </p:cNvPr>
          <p:cNvSpPr txBox="1"/>
          <p:nvPr/>
        </p:nvSpPr>
        <p:spPr>
          <a:xfrm>
            <a:off x="10517477" y="2629725"/>
            <a:ext cx="1304370" cy="461665"/>
          </a:xfrm>
          <a:prstGeom prst="rect">
            <a:avLst/>
          </a:prstGeom>
          <a:noFill/>
        </p:spPr>
        <p:txBody>
          <a:bodyPr wrap="square" rtlCol="0">
            <a:spAutoFit/>
          </a:bodyPr>
          <a:lstStyle/>
          <a:p>
            <a:r>
              <a:rPr lang="sl-SI" sz="2400" b="1" dirty="0">
                <a:solidFill>
                  <a:srgbClr val="37A3A0"/>
                </a:solidFill>
              </a:rPr>
              <a:t>Varnost</a:t>
            </a:r>
            <a:endParaRPr lang="en-GB" sz="2400" b="1" dirty="0">
              <a:solidFill>
                <a:srgbClr val="37A3A0"/>
              </a:solidFill>
            </a:endParaRPr>
          </a:p>
        </p:txBody>
      </p:sp>
      <p:sp>
        <p:nvSpPr>
          <p:cNvPr id="22" name="CaixaDeTexto 21">
            <a:extLst>
              <a:ext uri="{FF2B5EF4-FFF2-40B4-BE49-F238E27FC236}">
                <a16:creationId xmlns:a16="http://schemas.microsoft.com/office/drawing/2014/main" id="{BBA23952-4008-473B-9575-F3394E0C25DE}"/>
              </a:ext>
            </a:extLst>
          </p:cNvPr>
          <p:cNvSpPr txBox="1"/>
          <p:nvPr/>
        </p:nvSpPr>
        <p:spPr>
          <a:xfrm>
            <a:off x="9630104" y="3710457"/>
            <a:ext cx="2000250" cy="461665"/>
          </a:xfrm>
          <a:prstGeom prst="rect">
            <a:avLst/>
          </a:prstGeom>
          <a:noFill/>
        </p:spPr>
        <p:txBody>
          <a:bodyPr wrap="square" rtlCol="0">
            <a:spAutoFit/>
          </a:bodyPr>
          <a:lstStyle/>
          <a:p>
            <a:r>
              <a:rPr lang="en-GB" sz="2400" b="1" dirty="0" err="1">
                <a:solidFill>
                  <a:srgbClr val="37A3A0"/>
                </a:solidFill>
              </a:rPr>
              <a:t>Fle</a:t>
            </a:r>
            <a:r>
              <a:rPr lang="sl-SI" sz="2400" b="1" dirty="0" err="1">
                <a:solidFill>
                  <a:srgbClr val="37A3A0"/>
                </a:solidFill>
              </a:rPr>
              <a:t>ksibilnost</a:t>
            </a:r>
            <a:endParaRPr lang="en-GB" sz="2400" b="1" dirty="0">
              <a:solidFill>
                <a:srgbClr val="37A3A0"/>
              </a:solidFill>
            </a:endParaRPr>
          </a:p>
        </p:txBody>
      </p:sp>
      <p:sp>
        <p:nvSpPr>
          <p:cNvPr id="23" name="CaixaDeTexto 22">
            <a:extLst>
              <a:ext uri="{FF2B5EF4-FFF2-40B4-BE49-F238E27FC236}">
                <a16:creationId xmlns:a16="http://schemas.microsoft.com/office/drawing/2014/main" id="{AC3C4598-232E-47BA-8395-8FD5720E4FE0}"/>
              </a:ext>
            </a:extLst>
          </p:cNvPr>
          <p:cNvSpPr txBox="1"/>
          <p:nvPr/>
        </p:nvSpPr>
        <p:spPr>
          <a:xfrm>
            <a:off x="9547124" y="5252855"/>
            <a:ext cx="2462412" cy="461665"/>
          </a:xfrm>
          <a:prstGeom prst="rect">
            <a:avLst/>
          </a:prstGeom>
          <a:noFill/>
        </p:spPr>
        <p:txBody>
          <a:bodyPr wrap="square" rtlCol="0">
            <a:spAutoFit/>
          </a:bodyPr>
          <a:lstStyle/>
          <a:p>
            <a:r>
              <a:rPr lang="sl-SI" sz="2400" b="1" dirty="0">
                <a:solidFill>
                  <a:srgbClr val="37A3A0"/>
                </a:solidFill>
              </a:rPr>
              <a:t>Transparentnost</a:t>
            </a:r>
            <a:endParaRPr lang="en-GB" sz="2400" b="1" dirty="0">
              <a:solidFill>
                <a:srgbClr val="37A3A0"/>
              </a:solidFill>
            </a:endParaRPr>
          </a:p>
        </p:txBody>
      </p:sp>
      <p:sp>
        <p:nvSpPr>
          <p:cNvPr id="24" name="CaixaDeTexto 23">
            <a:extLst>
              <a:ext uri="{FF2B5EF4-FFF2-40B4-BE49-F238E27FC236}">
                <a16:creationId xmlns:a16="http://schemas.microsoft.com/office/drawing/2014/main" id="{DCF81136-F3AB-4C8B-BA6F-11BB22A2FA32}"/>
              </a:ext>
            </a:extLst>
          </p:cNvPr>
          <p:cNvSpPr txBox="1"/>
          <p:nvPr/>
        </p:nvSpPr>
        <p:spPr>
          <a:xfrm>
            <a:off x="7115175" y="5800828"/>
            <a:ext cx="1464945" cy="461665"/>
          </a:xfrm>
          <a:prstGeom prst="rect">
            <a:avLst/>
          </a:prstGeom>
          <a:noFill/>
        </p:spPr>
        <p:txBody>
          <a:bodyPr wrap="square" rtlCol="0">
            <a:spAutoFit/>
          </a:bodyPr>
          <a:lstStyle/>
          <a:p>
            <a:r>
              <a:rPr lang="sl-SI" sz="2400" b="1" dirty="0">
                <a:solidFill>
                  <a:srgbClr val="37A3A0"/>
                </a:solidFill>
              </a:rPr>
              <a:t>Zaupanje</a:t>
            </a:r>
            <a:endParaRPr lang="en-GB" sz="2400" b="1" dirty="0">
              <a:solidFill>
                <a:srgbClr val="37A3A0"/>
              </a:solidFill>
            </a:endParaRPr>
          </a:p>
        </p:txBody>
      </p:sp>
      <p:sp>
        <p:nvSpPr>
          <p:cNvPr id="25" name="CaixaDeTexto 24">
            <a:extLst>
              <a:ext uri="{FF2B5EF4-FFF2-40B4-BE49-F238E27FC236}">
                <a16:creationId xmlns:a16="http://schemas.microsoft.com/office/drawing/2014/main" id="{EC3C2570-5E9A-4F6A-86F6-B36E766AA5F9}"/>
              </a:ext>
            </a:extLst>
          </p:cNvPr>
          <p:cNvSpPr txBox="1"/>
          <p:nvPr/>
        </p:nvSpPr>
        <p:spPr>
          <a:xfrm>
            <a:off x="3703646" y="5814978"/>
            <a:ext cx="2116130" cy="461665"/>
          </a:xfrm>
          <a:prstGeom prst="rect">
            <a:avLst/>
          </a:prstGeom>
          <a:noFill/>
        </p:spPr>
        <p:txBody>
          <a:bodyPr wrap="square" rtlCol="0">
            <a:spAutoFit/>
          </a:bodyPr>
          <a:lstStyle/>
          <a:p>
            <a:r>
              <a:rPr lang="sl-SI" sz="2400" b="1" dirty="0">
                <a:solidFill>
                  <a:srgbClr val="37A3A0"/>
                </a:solidFill>
              </a:rPr>
              <a:t>Diferenciacija</a:t>
            </a:r>
            <a:endParaRPr lang="en-GB" sz="2400" b="1" dirty="0">
              <a:solidFill>
                <a:srgbClr val="37A3A0"/>
              </a:solidFill>
            </a:endParaRPr>
          </a:p>
        </p:txBody>
      </p:sp>
      <p:sp>
        <p:nvSpPr>
          <p:cNvPr id="26" name="CaixaDeTexto 25">
            <a:extLst>
              <a:ext uri="{FF2B5EF4-FFF2-40B4-BE49-F238E27FC236}">
                <a16:creationId xmlns:a16="http://schemas.microsoft.com/office/drawing/2014/main" id="{8E1058B4-FF43-4EC8-90F5-F996005108D7}"/>
              </a:ext>
            </a:extLst>
          </p:cNvPr>
          <p:cNvSpPr txBox="1"/>
          <p:nvPr/>
        </p:nvSpPr>
        <p:spPr>
          <a:xfrm>
            <a:off x="756962" y="5607685"/>
            <a:ext cx="2222619" cy="461665"/>
          </a:xfrm>
          <a:prstGeom prst="rect">
            <a:avLst/>
          </a:prstGeom>
          <a:noFill/>
        </p:spPr>
        <p:txBody>
          <a:bodyPr wrap="square" rtlCol="0">
            <a:spAutoFit/>
          </a:bodyPr>
          <a:lstStyle/>
          <a:p>
            <a:r>
              <a:rPr lang="sl-SI" sz="2400" b="1" dirty="0">
                <a:solidFill>
                  <a:srgbClr val="37A3A0"/>
                </a:solidFill>
              </a:rPr>
              <a:t>Manjše skupine</a:t>
            </a:r>
            <a:endParaRPr lang="en-GB" sz="2400" b="1" dirty="0">
              <a:solidFill>
                <a:srgbClr val="37A3A0"/>
              </a:solidFill>
            </a:endParaRPr>
          </a:p>
        </p:txBody>
      </p:sp>
      <p:sp>
        <p:nvSpPr>
          <p:cNvPr id="27" name="CaixaDeTexto 26">
            <a:extLst>
              <a:ext uri="{FF2B5EF4-FFF2-40B4-BE49-F238E27FC236}">
                <a16:creationId xmlns:a16="http://schemas.microsoft.com/office/drawing/2014/main" id="{F9BF666E-AE68-4DF9-A6DE-841DB0413940}"/>
              </a:ext>
            </a:extLst>
          </p:cNvPr>
          <p:cNvSpPr txBox="1"/>
          <p:nvPr/>
        </p:nvSpPr>
        <p:spPr>
          <a:xfrm>
            <a:off x="436103" y="4557133"/>
            <a:ext cx="1526919" cy="461665"/>
          </a:xfrm>
          <a:prstGeom prst="rect">
            <a:avLst/>
          </a:prstGeom>
          <a:noFill/>
        </p:spPr>
        <p:txBody>
          <a:bodyPr wrap="square" rtlCol="0">
            <a:spAutoFit/>
          </a:bodyPr>
          <a:lstStyle/>
          <a:p>
            <a:r>
              <a:rPr lang="en-GB" sz="2400" b="1" dirty="0">
                <a:solidFill>
                  <a:srgbClr val="37A3A0"/>
                </a:solidFill>
              </a:rPr>
              <a:t>Marketing</a:t>
            </a:r>
          </a:p>
        </p:txBody>
      </p:sp>
      <p:sp>
        <p:nvSpPr>
          <p:cNvPr id="28" name="CaixaDeTexto 27">
            <a:extLst>
              <a:ext uri="{FF2B5EF4-FFF2-40B4-BE49-F238E27FC236}">
                <a16:creationId xmlns:a16="http://schemas.microsoft.com/office/drawing/2014/main" id="{E508A01B-6D81-49D3-AF5F-287A5569975A}"/>
              </a:ext>
            </a:extLst>
          </p:cNvPr>
          <p:cNvSpPr txBox="1"/>
          <p:nvPr/>
        </p:nvSpPr>
        <p:spPr>
          <a:xfrm>
            <a:off x="967218" y="3402318"/>
            <a:ext cx="2222620" cy="461665"/>
          </a:xfrm>
          <a:prstGeom prst="rect">
            <a:avLst/>
          </a:prstGeom>
          <a:noFill/>
        </p:spPr>
        <p:txBody>
          <a:bodyPr wrap="square" rtlCol="0">
            <a:spAutoFit/>
          </a:bodyPr>
          <a:lstStyle/>
          <a:p>
            <a:r>
              <a:rPr lang="en-GB" sz="2400" b="1" dirty="0">
                <a:solidFill>
                  <a:srgbClr val="37A3A0"/>
                </a:solidFill>
              </a:rPr>
              <a:t>Word-of-Mouth</a:t>
            </a:r>
          </a:p>
        </p:txBody>
      </p:sp>
      <p:sp>
        <p:nvSpPr>
          <p:cNvPr id="29" name="CaixaDeTexto 28">
            <a:extLst>
              <a:ext uri="{FF2B5EF4-FFF2-40B4-BE49-F238E27FC236}">
                <a16:creationId xmlns:a16="http://schemas.microsoft.com/office/drawing/2014/main" id="{FCE22381-1A2B-4F9F-B2C0-A75CD5159EEA}"/>
              </a:ext>
            </a:extLst>
          </p:cNvPr>
          <p:cNvSpPr txBox="1"/>
          <p:nvPr/>
        </p:nvSpPr>
        <p:spPr>
          <a:xfrm>
            <a:off x="276647" y="2149010"/>
            <a:ext cx="2964390" cy="461665"/>
          </a:xfrm>
          <a:prstGeom prst="rect">
            <a:avLst/>
          </a:prstGeom>
          <a:noFill/>
        </p:spPr>
        <p:txBody>
          <a:bodyPr wrap="square" rtlCol="0">
            <a:spAutoFit/>
          </a:bodyPr>
          <a:lstStyle/>
          <a:p>
            <a:r>
              <a:rPr lang="en-GB" sz="2400" b="1" dirty="0">
                <a:solidFill>
                  <a:srgbClr val="37A3A0"/>
                </a:solidFill>
              </a:rPr>
              <a:t>Keep up-to-date</a:t>
            </a:r>
          </a:p>
        </p:txBody>
      </p:sp>
      <p:sp>
        <p:nvSpPr>
          <p:cNvPr id="30" name="CaixaDeTexto 29">
            <a:extLst>
              <a:ext uri="{FF2B5EF4-FFF2-40B4-BE49-F238E27FC236}">
                <a16:creationId xmlns:a16="http://schemas.microsoft.com/office/drawing/2014/main" id="{54A81907-0B9A-4DF7-A2F5-6BC751494F95}"/>
              </a:ext>
            </a:extLst>
          </p:cNvPr>
          <p:cNvSpPr txBox="1"/>
          <p:nvPr/>
        </p:nvSpPr>
        <p:spPr>
          <a:xfrm>
            <a:off x="1490869" y="1335639"/>
            <a:ext cx="2821125" cy="461665"/>
          </a:xfrm>
          <a:prstGeom prst="rect">
            <a:avLst/>
          </a:prstGeom>
          <a:noFill/>
        </p:spPr>
        <p:txBody>
          <a:bodyPr wrap="square" rtlCol="0">
            <a:spAutoFit/>
          </a:bodyPr>
          <a:lstStyle/>
          <a:p>
            <a:r>
              <a:rPr lang="sl-SI" sz="2400" b="1" dirty="0">
                <a:solidFill>
                  <a:srgbClr val="37A3A0"/>
                </a:solidFill>
              </a:rPr>
              <a:t>Pomoč in skupnost</a:t>
            </a:r>
            <a:endParaRPr lang="en-GB" sz="2400" b="1" dirty="0">
              <a:solidFill>
                <a:srgbClr val="37A3A0"/>
              </a:solidFill>
            </a:endParaRPr>
          </a:p>
        </p:txBody>
      </p:sp>
      <p:sp>
        <p:nvSpPr>
          <p:cNvPr id="31" name="CaixaDeTexto 30">
            <a:extLst>
              <a:ext uri="{FF2B5EF4-FFF2-40B4-BE49-F238E27FC236}">
                <a16:creationId xmlns:a16="http://schemas.microsoft.com/office/drawing/2014/main" id="{F951F027-4A77-46A3-8F38-D0ECFF0FF3D6}"/>
              </a:ext>
            </a:extLst>
          </p:cNvPr>
          <p:cNvSpPr txBox="1"/>
          <p:nvPr/>
        </p:nvSpPr>
        <p:spPr>
          <a:xfrm>
            <a:off x="4963513" y="904854"/>
            <a:ext cx="2264644" cy="461665"/>
          </a:xfrm>
          <a:prstGeom prst="rect">
            <a:avLst/>
          </a:prstGeom>
          <a:noFill/>
        </p:spPr>
        <p:txBody>
          <a:bodyPr wrap="square" rtlCol="0">
            <a:spAutoFit/>
          </a:bodyPr>
          <a:lstStyle/>
          <a:p>
            <a:pPr algn="ctr"/>
            <a:r>
              <a:rPr lang="en-GB" sz="2400" b="1" dirty="0">
                <a:solidFill>
                  <a:srgbClr val="37A3A0"/>
                </a:solidFill>
              </a:rPr>
              <a:t>Value for money</a:t>
            </a:r>
          </a:p>
        </p:txBody>
      </p:sp>
    </p:spTree>
    <p:extLst>
      <p:ext uri="{BB962C8B-B14F-4D97-AF65-F5344CB8AC3E}">
        <p14:creationId xmlns:p14="http://schemas.microsoft.com/office/powerpoint/2010/main" val="119121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https://youtu.be/xaO3SoJkXSc</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5" name="Multimédia Online 4" title="Travel Trends after Coronavirus">
            <a:hlinkClick r:id="" action="ppaction://media"/>
            <a:extLst>
              <a:ext uri="{FF2B5EF4-FFF2-40B4-BE49-F238E27FC236}">
                <a16:creationId xmlns:a16="http://schemas.microsoft.com/office/drawing/2014/main" id="{6410CF8D-1926-4A5E-87B7-D30006382156}"/>
              </a:ext>
            </a:extLst>
          </p:cNvPr>
          <p:cNvPicPr>
            <a:picLocks noRot="1"/>
          </p:cNvPicPr>
          <p:nvPr>
            <a:videoFile r:link="rId1"/>
          </p:nvPr>
        </p:nvPicPr>
        <p:blipFill>
          <a:blip r:embed="rId5"/>
          <a:stretch>
            <a:fillRect/>
          </a:stretch>
        </p:blipFill>
        <p:spPr>
          <a:xfrm>
            <a:off x="2673350" y="1287000"/>
            <a:ext cx="6948000" cy="4284000"/>
          </a:xfrm>
          <a:prstGeom prst="rect">
            <a:avLst/>
          </a:prstGeom>
        </p:spPr>
      </p:pic>
      <p:sp>
        <p:nvSpPr>
          <p:cNvPr id="10" name="CaixaDeTexto 9">
            <a:extLst>
              <a:ext uri="{FF2B5EF4-FFF2-40B4-BE49-F238E27FC236}">
                <a16:creationId xmlns:a16="http://schemas.microsoft.com/office/drawing/2014/main" id="{8530E2F8-9F9D-488D-883D-FD30E9EA75EF}"/>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Travel Trends after Coronavirus</a:t>
            </a:r>
            <a:endParaRPr lang="en-GB" sz="2400" b="1" i="1" dirty="0">
              <a:solidFill>
                <a:schemeClr val="bg1">
                  <a:lumMod val="65000"/>
                </a:schemeClr>
              </a:solidFill>
            </a:endParaRPr>
          </a:p>
        </p:txBody>
      </p:sp>
    </p:spTree>
    <p:extLst>
      <p:ext uri="{BB962C8B-B14F-4D97-AF65-F5344CB8AC3E}">
        <p14:creationId xmlns:p14="http://schemas.microsoft.com/office/powerpoint/2010/main" val="218770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Posição da Imagem 12">
            <a:extLst>
              <a:ext uri="{FF2B5EF4-FFF2-40B4-BE49-F238E27FC236}">
                <a16:creationId xmlns:a16="http://schemas.microsoft.com/office/drawing/2014/main" id="{BBA80A01-6FED-43CB-ACF4-282E12BC6056}"/>
              </a:ext>
            </a:extLst>
          </p:cNvPr>
          <p:cNvPicPr>
            <a:picLocks noGrp="1" noChangeAspect="1"/>
          </p:cNvPicPr>
          <p:nvPr>
            <p:ph type="pic" sz="quarter" idx="19"/>
          </p:nvPr>
        </p:nvPicPr>
        <p:blipFill rotWithShape="1">
          <a:blip r:embed="rId2"/>
          <a:srcRect t="10523" b="10523"/>
          <a:stretch/>
        </p:blipFill>
        <p:spPr/>
      </p:pic>
      <p:sp>
        <p:nvSpPr>
          <p:cNvPr id="7" name="Text Placeholder 1">
            <a:extLst>
              <a:ext uri="{FF2B5EF4-FFF2-40B4-BE49-F238E27FC236}">
                <a16:creationId xmlns:a16="http://schemas.microsoft.com/office/drawing/2014/main" id="{8005CD36-5B1F-4321-A9D8-A4A7974DC877}"/>
              </a:ext>
            </a:extLst>
          </p:cNvPr>
          <p:cNvSpPr>
            <a:spLocks noGrp="1"/>
          </p:cNvSpPr>
          <p:nvPr>
            <p:ph type="body" sz="quarter" idx="13"/>
          </p:nvPr>
        </p:nvSpPr>
        <p:spPr>
          <a:xfrm>
            <a:off x="205213" y="936395"/>
            <a:ext cx="3058492" cy="3297980"/>
          </a:xfrm>
        </p:spPr>
        <p:txBody>
          <a:bodyPr wrap="none" lIns="0" rIns="0">
            <a:noAutofit/>
          </a:bodyPr>
          <a:lstStyle/>
          <a:p>
            <a:r>
              <a:rPr lang="en-US" sz="9600" dirty="0">
                <a:solidFill>
                  <a:schemeClr val="bg1"/>
                </a:solidFill>
                <a:effectLst>
                  <a:outerShdw blurRad="38100" dist="38100" dir="2700000" algn="tl">
                    <a:srgbClr val="000000">
                      <a:alpha val="43137"/>
                    </a:srgbClr>
                  </a:outerShdw>
                </a:effectLst>
              </a:rPr>
              <a:t>2.2.</a:t>
            </a:r>
          </a:p>
          <a:p>
            <a:r>
              <a:rPr lang="sl-SI" sz="4400" dirty="0">
                <a:solidFill>
                  <a:schemeClr val="bg1"/>
                </a:solidFill>
                <a:effectLst>
                  <a:outerShdw blurRad="38100" dist="38100" dir="2700000" algn="tl">
                    <a:srgbClr val="000000">
                      <a:alpha val="43137"/>
                    </a:srgbClr>
                  </a:outerShdw>
                </a:effectLst>
              </a:rPr>
              <a:t>Sreča in </a:t>
            </a:r>
          </a:p>
          <a:p>
            <a:r>
              <a:rPr lang="sl-SI" sz="4400" dirty="0">
                <a:solidFill>
                  <a:schemeClr val="bg1"/>
                </a:solidFill>
                <a:effectLst>
                  <a:outerShdw blurRad="38100" dist="38100" dir="2700000" algn="tl">
                    <a:srgbClr val="000000">
                      <a:alpha val="43137"/>
                    </a:srgbClr>
                  </a:outerShdw>
                </a:effectLst>
              </a:rPr>
              <a:t>dobro počutje</a:t>
            </a:r>
            <a:endParaRPr lang="en-US" sz="44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4671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Sreča in dobro počutje</a:t>
            </a:r>
            <a:endParaRPr lang="en-US" sz="3600" b="1" dirty="0"/>
          </a:p>
        </p:txBody>
      </p:sp>
      <p:sp>
        <p:nvSpPr>
          <p:cNvPr id="7" name="CaixaDeTexto 6">
            <a:extLst>
              <a:ext uri="{FF2B5EF4-FFF2-40B4-BE49-F238E27FC236}">
                <a16:creationId xmlns:a16="http://schemas.microsoft.com/office/drawing/2014/main" id="{BF509138-6B65-4357-A068-32CC55A552B7}"/>
              </a:ext>
            </a:extLst>
          </p:cNvPr>
          <p:cNvSpPr txBox="1"/>
          <p:nvPr/>
        </p:nvSpPr>
        <p:spPr>
          <a:xfrm>
            <a:off x="4161779" y="2147862"/>
            <a:ext cx="3534421" cy="1200329"/>
          </a:xfrm>
          <a:prstGeom prst="rect">
            <a:avLst/>
          </a:prstGeom>
          <a:noFill/>
        </p:spPr>
        <p:txBody>
          <a:bodyPr wrap="square" rtlCol="0">
            <a:spAutoFit/>
          </a:bodyPr>
          <a:lstStyle/>
          <a:p>
            <a:pPr algn="ctr"/>
            <a:r>
              <a:rPr lang="sl-SI" sz="3600" b="1" dirty="0">
                <a:effectLst>
                  <a:outerShdw blurRad="38100" dist="38100" dir="2700000" algn="tl">
                    <a:srgbClr val="000000">
                      <a:alpha val="43137"/>
                    </a:srgbClr>
                  </a:outerShdw>
                </a:effectLst>
              </a:rPr>
              <a:t>Subjektivno dobro počutje</a:t>
            </a:r>
            <a:endParaRPr lang="en-GB" sz="3600" b="1" dirty="0">
              <a:effectLst>
                <a:outerShdw blurRad="38100" dist="38100" dir="2700000" algn="tl">
                  <a:srgbClr val="000000">
                    <a:alpha val="43137"/>
                  </a:srgbClr>
                </a:outerShdw>
              </a:effectLst>
            </a:endParaRPr>
          </a:p>
        </p:txBody>
      </p:sp>
      <p:sp>
        <p:nvSpPr>
          <p:cNvPr id="9" name="CaixaDeTexto 8">
            <a:extLst>
              <a:ext uri="{FF2B5EF4-FFF2-40B4-BE49-F238E27FC236}">
                <a16:creationId xmlns:a16="http://schemas.microsoft.com/office/drawing/2014/main" id="{C93257CC-823B-4006-AF4A-2373A13B33AA}"/>
              </a:ext>
            </a:extLst>
          </p:cNvPr>
          <p:cNvSpPr txBox="1"/>
          <p:nvPr/>
        </p:nvSpPr>
        <p:spPr>
          <a:xfrm>
            <a:off x="1967202" y="5515753"/>
            <a:ext cx="1856888" cy="1200329"/>
          </a:xfrm>
          <a:prstGeom prst="rect">
            <a:avLst/>
          </a:prstGeom>
          <a:noFill/>
        </p:spPr>
        <p:txBody>
          <a:bodyPr wrap="square" rtlCol="0">
            <a:spAutoFit/>
          </a:bodyPr>
          <a:lstStyle/>
          <a:p>
            <a:pPr algn="ctr"/>
            <a:r>
              <a:rPr lang="sl-SI" sz="2400" b="1" dirty="0">
                <a:solidFill>
                  <a:schemeClr val="bg1">
                    <a:lumMod val="50000"/>
                  </a:schemeClr>
                </a:solidFill>
              </a:rPr>
              <a:t>Kaj vse vpliva na srečo?</a:t>
            </a:r>
            <a:endParaRPr lang="en-GB" sz="2400" b="1" dirty="0">
              <a:solidFill>
                <a:schemeClr val="bg1">
                  <a:lumMod val="50000"/>
                </a:schemeClr>
              </a:solidFill>
            </a:endParaRPr>
          </a:p>
        </p:txBody>
      </p:sp>
      <p:sp>
        <p:nvSpPr>
          <p:cNvPr id="10" name="CaixaDeTexto 9">
            <a:extLst>
              <a:ext uri="{FF2B5EF4-FFF2-40B4-BE49-F238E27FC236}">
                <a16:creationId xmlns:a16="http://schemas.microsoft.com/office/drawing/2014/main" id="{787A0626-206A-4750-9A43-E9578C3E96BA}"/>
              </a:ext>
            </a:extLst>
          </p:cNvPr>
          <p:cNvSpPr txBox="1"/>
          <p:nvPr/>
        </p:nvSpPr>
        <p:spPr>
          <a:xfrm>
            <a:off x="262190" y="4980546"/>
            <a:ext cx="1705012" cy="830997"/>
          </a:xfrm>
          <a:prstGeom prst="rect">
            <a:avLst/>
          </a:prstGeom>
          <a:noFill/>
        </p:spPr>
        <p:txBody>
          <a:bodyPr wrap="square" rtlCol="0">
            <a:spAutoFit/>
          </a:bodyPr>
          <a:lstStyle/>
          <a:p>
            <a:pPr algn="ctr"/>
            <a:r>
              <a:rPr lang="sl-SI" sz="2400" b="1" dirty="0">
                <a:solidFill>
                  <a:schemeClr val="bg1">
                    <a:lumMod val="50000"/>
                  </a:schemeClr>
                </a:solidFill>
              </a:rPr>
              <a:t>Kako jo dosežemo?</a:t>
            </a:r>
            <a:endParaRPr lang="en-GB" sz="2400" b="1" dirty="0">
              <a:solidFill>
                <a:schemeClr val="bg1">
                  <a:lumMod val="50000"/>
                </a:schemeClr>
              </a:solidFill>
            </a:endParaRPr>
          </a:p>
        </p:txBody>
      </p:sp>
      <p:sp>
        <p:nvSpPr>
          <p:cNvPr id="18" name="Oval 17">
            <a:extLst>
              <a:ext uri="{FF2B5EF4-FFF2-40B4-BE49-F238E27FC236}">
                <a16:creationId xmlns:a16="http://schemas.microsoft.com/office/drawing/2014/main" id="{29DD76DF-9F2D-4F75-B74B-DFC1D1FF8295}"/>
              </a:ext>
            </a:extLst>
          </p:cNvPr>
          <p:cNvSpPr/>
          <p:nvPr/>
        </p:nvSpPr>
        <p:spPr>
          <a:xfrm>
            <a:off x="337800" y="2079000"/>
            <a:ext cx="2930183" cy="27000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b="1" dirty="0">
                <a:effectLst>
                  <a:outerShdw blurRad="38100" dist="38100" dir="2700000" algn="tl">
                    <a:srgbClr val="000000">
                      <a:alpha val="43137"/>
                    </a:srgbClr>
                  </a:outerShdw>
                </a:effectLst>
              </a:rPr>
              <a:t>Kaj je sreča?</a:t>
            </a:r>
            <a:endParaRPr lang="en-GB" sz="3200" b="1" dirty="0">
              <a:effectLst>
                <a:outerShdw blurRad="38100" dist="38100" dir="2700000" algn="tl">
                  <a:srgbClr val="000000">
                    <a:alpha val="43137"/>
                  </a:srgbClr>
                </a:outerShdw>
              </a:effectLst>
            </a:endParaRPr>
          </a:p>
        </p:txBody>
      </p:sp>
      <p:sp>
        <p:nvSpPr>
          <p:cNvPr id="22" name="Oval 21">
            <a:extLst>
              <a:ext uri="{FF2B5EF4-FFF2-40B4-BE49-F238E27FC236}">
                <a16:creationId xmlns:a16="http://schemas.microsoft.com/office/drawing/2014/main" id="{897813B6-6BFF-4021-8BF6-8DA9E4417CE2}"/>
              </a:ext>
            </a:extLst>
          </p:cNvPr>
          <p:cNvSpPr/>
          <p:nvPr/>
        </p:nvSpPr>
        <p:spPr>
          <a:xfrm>
            <a:off x="8924018" y="2079000"/>
            <a:ext cx="2930400" cy="2700000"/>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b="1" dirty="0">
                <a:effectLst>
                  <a:outerShdw blurRad="38100" dist="38100" dir="2700000" algn="tl">
                    <a:srgbClr val="000000">
                      <a:alpha val="43137"/>
                    </a:srgbClr>
                  </a:outerShdw>
                </a:effectLst>
              </a:rPr>
              <a:t>Kaj je dobro počutje</a:t>
            </a:r>
            <a:r>
              <a:rPr lang="en-GB" sz="3200" b="1" dirty="0">
                <a:effectLst>
                  <a:outerShdw blurRad="38100" dist="38100" dir="2700000" algn="tl">
                    <a:srgbClr val="000000">
                      <a:alpha val="43137"/>
                    </a:srgbClr>
                  </a:outerShdw>
                </a:effectLst>
              </a:rPr>
              <a:t>?</a:t>
            </a:r>
          </a:p>
        </p:txBody>
      </p:sp>
      <p:sp>
        <p:nvSpPr>
          <p:cNvPr id="23" name="CaixaDeTexto 22">
            <a:extLst>
              <a:ext uri="{FF2B5EF4-FFF2-40B4-BE49-F238E27FC236}">
                <a16:creationId xmlns:a16="http://schemas.microsoft.com/office/drawing/2014/main" id="{0C5A3EF3-514D-4EF2-87C8-E9E972A7BBB4}"/>
              </a:ext>
            </a:extLst>
          </p:cNvPr>
          <p:cNvSpPr txBox="1"/>
          <p:nvPr/>
        </p:nvSpPr>
        <p:spPr>
          <a:xfrm>
            <a:off x="6494540" y="5515752"/>
            <a:ext cx="1856888" cy="830997"/>
          </a:xfrm>
          <a:prstGeom prst="rect">
            <a:avLst/>
          </a:prstGeom>
          <a:noFill/>
        </p:spPr>
        <p:txBody>
          <a:bodyPr wrap="square" rtlCol="0">
            <a:spAutoFit/>
          </a:bodyPr>
          <a:lstStyle/>
          <a:p>
            <a:pPr algn="ctr"/>
            <a:r>
              <a:rPr lang="sl-SI" sz="2400" b="1" dirty="0">
                <a:solidFill>
                  <a:schemeClr val="bg1">
                    <a:lumMod val="50000"/>
                  </a:schemeClr>
                </a:solidFill>
              </a:rPr>
              <a:t>Posameznik : skupnost</a:t>
            </a:r>
            <a:endParaRPr lang="en-GB" sz="2400" b="1" dirty="0">
              <a:solidFill>
                <a:schemeClr val="bg1">
                  <a:lumMod val="50000"/>
                </a:schemeClr>
              </a:solidFill>
            </a:endParaRPr>
          </a:p>
        </p:txBody>
      </p:sp>
      <p:sp>
        <p:nvSpPr>
          <p:cNvPr id="24" name="CaixaDeTexto 23">
            <a:extLst>
              <a:ext uri="{FF2B5EF4-FFF2-40B4-BE49-F238E27FC236}">
                <a16:creationId xmlns:a16="http://schemas.microsoft.com/office/drawing/2014/main" id="{13D07331-FE21-4881-85E7-0FC7CD8893DA}"/>
              </a:ext>
            </a:extLst>
          </p:cNvPr>
          <p:cNvSpPr txBox="1"/>
          <p:nvPr/>
        </p:nvSpPr>
        <p:spPr>
          <a:xfrm>
            <a:off x="8459775" y="5026712"/>
            <a:ext cx="2174904" cy="830997"/>
          </a:xfrm>
          <a:prstGeom prst="rect">
            <a:avLst/>
          </a:prstGeom>
          <a:noFill/>
        </p:spPr>
        <p:txBody>
          <a:bodyPr wrap="square" rtlCol="0">
            <a:spAutoFit/>
          </a:bodyPr>
          <a:lstStyle/>
          <a:p>
            <a:pPr algn="ctr"/>
            <a:r>
              <a:rPr lang="sl-SI" sz="2400" b="1" dirty="0">
                <a:solidFill>
                  <a:schemeClr val="bg1">
                    <a:lumMod val="50000"/>
                  </a:schemeClr>
                </a:solidFill>
              </a:rPr>
              <a:t>Posledice in koristi</a:t>
            </a:r>
            <a:r>
              <a:rPr lang="en-GB" sz="2400" b="1" dirty="0">
                <a:solidFill>
                  <a:schemeClr val="bg1">
                    <a:lumMod val="50000"/>
                  </a:schemeClr>
                </a:solidFill>
              </a:rPr>
              <a:t>?</a:t>
            </a:r>
          </a:p>
        </p:txBody>
      </p:sp>
      <p:sp>
        <p:nvSpPr>
          <p:cNvPr id="25" name="CaixaDeTexto 24">
            <a:extLst>
              <a:ext uri="{FF2B5EF4-FFF2-40B4-BE49-F238E27FC236}">
                <a16:creationId xmlns:a16="http://schemas.microsoft.com/office/drawing/2014/main" id="{C5447726-6F05-475B-BEE3-1C89E52C1B5F}"/>
              </a:ext>
            </a:extLst>
          </p:cNvPr>
          <p:cNvSpPr txBox="1"/>
          <p:nvPr/>
        </p:nvSpPr>
        <p:spPr>
          <a:xfrm>
            <a:off x="4161779" y="5253026"/>
            <a:ext cx="1995072" cy="1200329"/>
          </a:xfrm>
          <a:prstGeom prst="rect">
            <a:avLst/>
          </a:prstGeom>
          <a:noFill/>
        </p:spPr>
        <p:txBody>
          <a:bodyPr wrap="square" rtlCol="0">
            <a:spAutoFit/>
          </a:bodyPr>
          <a:lstStyle/>
          <a:p>
            <a:pPr algn="ctr"/>
            <a:r>
              <a:rPr lang="sl-SI" sz="2400" b="1" dirty="0">
                <a:solidFill>
                  <a:schemeClr val="bg1">
                    <a:lumMod val="50000"/>
                  </a:schemeClr>
                </a:solidFill>
              </a:rPr>
              <a:t>Preteklost, sedanjost, prihodnost</a:t>
            </a:r>
            <a:r>
              <a:rPr lang="en-GB" sz="2400" b="1" dirty="0">
                <a:solidFill>
                  <a:schemeClr val="bg1">
                    <a:lumMod val="50000"/>
                  </a:schemeClr>
                </a:solidFill>
              </a:rPr>
              <a:t>?</a:t>
            </a:r>
          </a:p>
        </p:txBody>
      </p:sp>
      <p:sp>
        <p:nvSpPr>
          <p:cNvPr id="26" name="CaixaDeTexto 25">
            <a:extLst>
              <a:ext uri="{FF2B5EF4-FFF2-40B4-BE49-F238E27FC236}">
                <a16:creationId xmlns:a16="http://schemas.microsoft.com/office/drawing/2014/main" id="{718BD68A-64B7-45CC-9C5B-F1338B38951D}"/>
              </a:ext>
            </a:extLst>
          </p:cNvPr>
          <p:cNvSpPr txBox="1"/>
          <p:nvPr/>
        </p:nvSpPr>
        <p:spPr>
          <a:xfrm>
            <a:off x="10607355" y="5432038"/>
            <a:ext cx="1295131" cy="830997"/>
          </a:xfrm>
          <a:prstGeom prst="rect">
            <a:avLst/>
          </a:prstGeom>
          <a:noFill/>
        </p:spPr>
        <p:txBody>
          <a:bodyPr wrap="square" rtlCol="0">
            <a:spAutoFit/>
          </a:bodyPr>
          <a:lstStyle/>
          <a:p>
            <a:pPr algn="ctr"/>
            <a:r>
              <a:rPr lang="sl-SI" sz="2400" b="1" dirty="0">
                <a:solidFill>
                  <a:schemeClr val="bg1">
                    <a:lumMod val="50000"/>
                  </a:schemeClr>
                </a:solidFill>
              </a:rPr>
              <a:t>Vpliv na zdravje</a:t>
            </a:r>
            <a:r>
              <a:rPr lang="en-GB" sz="2400" b="1" dirty="0">
                <a:solidFill>
                  <a:schemeClr val="bg1">
                    <a:lumMod val="50000"/>
                  </a:schemeClr>
                </a:solidFill>
              </a:rPr>
              <a:t>?</a:t>
            </a:r>
          </a:p>
        </p:txBody>
      </p:sp>
      <p:cxnSp>
        <p:nvCxnSpPr>
          <p:cNvPr id="29" name="Conexão: Curva 28">
            <a:extLst>
              <a:ext uri="{FF2B5EF4-FFF2-40B4-BE49-F238E27FC236}">
                <a16:creationId xmlns:a16="http://schemas.microsoft.com/office/drawing/2014/main" id="{460827A7-EF4D-41B1-8079-B81180C92185}"/>
              </a:ext>
            </a:extLst>
          </p:cNvPr>
          <p:cNvCxnSpPr>
            <a:cxnSpLocks/>
            <a:stCxn id="22" idx="1"/>
            <a:endCxn id="18" idx="7"/>
          </p:cNvCxnSpPr>
          <p:nvPr/>
        </p:nvCxnSpPr>
        <p:spPr>
          <a:xfrm rot="16200000" flipV="1">
            <a:off x="6096017" y="-782743"/>
            <a:ext cx="12700" cy="6514297"/>
          </a:xfrm>
          <a:prstGeom prst="curvedConnector3">
            <a:avLst>
              <a:gd name="adj1" fmla="val 4913433"/>
            </a:avLst>
          </a:prstGeom>
          <a:ln w="76200">
            <a:solidFill>
              <a:srgbClr val="F7981D"/>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xão: Curva 35">
            <a:extLst>
              <a:ext uri="{FF2B5EF4-FFF2-40B4-BE49-F238E27FC236}">
                <a16:creationId xmlns:a16="http://schemas.microsoft.com/office/drawing/2014/main" id="{BA50F974-F121-440D-8B99-1FFFB73ECFD7}"/>
              </a:ext>
            </a:extLst>
          </p:cNvPr>
          <p:cNvCxnSpPr>
            <a:cxnSpLocks/>
            <a:stCxn id="18" idx="5"/>
            <a:endCxn id="22" idx="3"/>
          </p:cNvCxnSpPr>
          <p:nvPr/>
        </p:nvCxnSpPr>
        <p:spPr>
          <a:xfrm rot="16200000" flipH="1">
            <a:off x="6096016" y="1126445"/>
            <a:ext cx="12700" cy="6514297"/>
          </a:xfrm>
          <a:prstGeom prst="curvedConnector3">
            <a:avLst>
              <a:gd name="adj1" fmla="val 4913433"/>
            </a:avLst>
          </a:prstGeom>
          <a:ln w="76200">
            <a:solidFill>
              <a:srgbClr val="F7981D"/>
            </a:solidFill>
            <a:tailEnd type="triangle"/>
          </a:ln>
        </p:spPr>
        <p:style>
          <a:lnRef idx="1">
            <a:schemeClr val="accent1"/>
          </a:lnRef>
          <a:fillRef idx="0">
            <a:schemeClr val="accent1"/>
          </a:fillRef>
          <a:effectRef idx="0">
            <a:schemeClr val="accent1"/>
          </a:effectRef>
          <a:fontRef idx="minor">
            <a:schemeClr val="tx1"/>
          </a:fontRef>
        </p:style>
      </p:cxnSp>
      <p:sp>
        <p:nvSpPr>
          <p:cNvPr id="55" name="CaixaDeTexto 54">
            <a:extLst>
              <a:ext uri="{FF2B5EF4-FFF2-40B4-BE49-F238E27FC236}">
                <a16:creationId xmlns:a16="http://schemas.microsoft.com/office/drawing/2014/main" id="{6E39C8E3-65CC-4C40-B241-C76538F6FF4F}"/>
              </a:ext>
            </a:extLst>
          </p:cNvPr>
          <p:cNvSpPr txBox="1"/>
          <p:nvPr/>
        </p:nvSpPr>
        <p:spPr>
          <a:xfrm>
            <a:off x="38292" y="1536335"/>
            <a:ext cx="1418923" cy="461665"/>
          </a:xfrm>
          <a:prstGeom prst="rect">
            <a:avLst/>
          </a:prstGeom>
          <a:noFill/>
        </p:spPr>
        <p:txBody>
          <a:bodyPr wrap="square" rtlCol="0">
            <a:spAutoFit/>
          </a:bodyPr>
          <a:lstStyle/>
          <a:p>
            <a:pPr algn="ctr"/>
            <a:r>
              <a:rPr lang="en-GB" sz="2400" b="1" dirty="0">
                <a:solidFill>
                  <a:schemeClr val="bg1">
                    <a:lumMod val="50000"/>
                  </a:schemeClr>
                </a:solidFill>
              </a:rPr>
              <a:t>V</a:t>
            </a:r>
            <a:r>
              <a:rPr lang="sl-SI" sz="2400" b="1" dirty="0" err="1">
                <a:solidFill>
                  <a:schemeClr val="bg1">
                    <a:lumMod val="50000"/>
                  </a:schemeClr>
                </a:solidFill>
              </a:rPr>
              <a:t>rednote</a:t>
            </a:r>
            <a:endParaRPr lang="en-GB" sz="2400" b="1" dirty="0">
              <a:solidFill>
                <a:schemeClr val="bg1">
                  <a:lumMod val="50000"/>
                </a:schemeClr>
              </a:solidFill>
            </a:endParaRPr>
          </a:p>
        </p:txBody>
      </p:sp>
      <p:sp>
        <p:nvSpPr>
          <p:cNvPr id="56" name="CaixaDeTexto 55">
            <a:extLst>
              <a:ext uri="{FF2B5EF4-FFF2-40B4-BE49-F238E27FC236}">
                <a16:creationId xmlns:a16="http://schemas.microsoft.com/office/drawing/2014/main" id="{37DA7652-31C6-46CC-88DA-BEAB2F842D27}"/>
              </a:ext>
            </a:extLst>
          </p:cNvPr>
          <p:cNvSpPr txBox="1"/>
          <p:nvPr/>
        </p:nvSpPr>
        <p:spPr>
          <a:xfrm>
            <a:off x="1689333" y="1280088"/>
            <a:ext cx="1295131" cy="461665"/>
          </a:xfrm>
          <a:prstGeom prst="rect">
            <a:avLst/>
          </a:prstGeom>
          <a:noFill/>
        </p:spPr>
        <p:txBody>
          <a:bodyPr wrap="square" rtlCol="0">
            <a:spAutoFit/>
          </a:bodyPr>
          <a:lstStyle/>
          <a:p>
            <a:pPr algn="ctr"/>
            <a:r>
              <a:rPr lang="en-GB" sz="2400" b="1" dirty="0">
                <a:solidFill>
                  <a:schemeClr val="bg1">
                    <a:lumMod val="50000"/>
                  </a:schemeClr>
                </a:solidFill>
              </a:rPr>
              <a:t>Et</a:t>
            </a:r>
            <a:r>
              <a:rPr lang="sl-SI" sz="2400" b="1" dirty="0" err="1">
                <a:solidFill>
                  <a:schemeClr val="bg1">
                    <a:lumMod val="50000"/>
                  </a:schemeClr>
                </a:solidFill>
              </a:rPr>
              <a:t>ičnost</a:t>
            </a:r>
            <a:endParaRPr lang="en-GB" sz="2400" b="1" dirty="0">
              <a:solidFill>
                <a:schemeClr val="bg1">
                  <a:lumMod val="50000"/>
                </a:schemeClr>
              </a:solidFill>
            </a:endParaRPr>
          </a:p>
        </p:txBody>
      </p:sp>
      <p:sp>
        <p:nvSpPr>
          <p:cNvPr id="57" name="CaixaDeTexto 56">
            <a:extLst>
              <a:ext uri="{FF2B5EF4-FFF2-40B4-BE49-F238E27FC236}">
                <a16:creationId xmlns:a16="http://schemas.microsoft.com/office/drawing/2014/main" id="{3FF5172F-9915-4CFF-B658-0DA50111C975}"/>
              </a:ext>
            </a:extLst>
          </p:cNvPr>
          <p:cNvSpPr txBox="1"/>
          <p:nvPr/>
        </p:nvSpPr>
        <p:spPr>
          <a:xfrm>
            <a:off x="2985724" y="1138575"/>
            <a:ext cx="1700534" cy="830997"/>
          </a:xfrm>
          <a:prstGeom prst="rect">
            <a:avLst/>
          </a:prstGeom>
          <a:noFill/>
        </p:spPr>
        <p:txBody>
          <a:bodyPr wrap="square" rtlCol="0">
            <a:spAutoFit/>
          </a:bodyPr>
          <a:lstStyle/>
          <a:p>
            <a:pPr algn="ctr"/>
            <a:r>
              <a:rPr lang="sl-SI" sz="2400" b="1" dirty="0">
                <a:solidFill>
                  <a:schemeClr val="bg1">
                    <a:lumMod val="50000"/>
                  </a:schemeClr>
                </a:solidFill>
              </a:rPr>
              <a:t>Versko prepričanje</a:t>
            </a:r>
            <a:endParaRPr lang="en-GB" sz="2400" b="1" dirty="0">
              <a:solidFill>
                <a:schemeClr val="bg1">
                  <a:lumMod val="50000"/>
                </a:schemeClr>
              </a:solidFill>
            </a:endParaRPr>
          </a:p>
        </p:txBody>
      </p:sp>
      <p:sp>
        <p:nvSpPr>
          <p:cNvPr id="58" name="CaixaDeTexto 57">
            <a:extLst>
              <a:ext uri="{FF2B5EF4-FFF2-40B4-BE49-F238E27FC236}">
                <a16:creationId xmlns:a16="http://schemas.microsoft.com/office/drawing/2014/main" id="{55B3C673-CF80-4CBA-B138-69ACC3AC685E}"/>
              </a:ext>
            </a:extLst>
          </p:cNvPr>
          <p:cNvSpPr txBox="1"/>
          <p:nvPr/>
        </p:nvSpPr>
        <p:spPr>
          <a:xfrm>
            <a:off x="4999622" y="1049112"/>
            <a:ext cx="1700534" cy="830997"/>
          </a:xfrm>
          <a:prstGeom prst="rect">
            <a:avLst/>
          </a:prstGeom>
          <a:noFill/>
        </p:spPr>
        <p:txBody>
          <a:bodyPr wrap="square" rtlCol="0">
            <a:spAutoFit/>
          </a:bodyPr>
          <a:lstStyle/>
          <a:p>
            <a:pPr algn="ctr"/>
            <a:r>
              <a:rPr lang="sl-SI" sz="2400" b="1" dirty="0">
                <a:solidFill>
                  <a:schemeClr val="bg1">
                    <a:lumMod val="50000"/>
                  </a:schemeClr>
                </a:solidFill>
              </a:rPr>
              <a:t>Druga prepričanja</a:t>
            </a:r>
            <a:endParaRPr lang="en-GB" sz="2400" b="1" dirty="0">
              <a:solidFill>
                <a:schemeClr val="bg1">
                  <a:lumMod val="50000"/>
                </a:schemeClr>
              </a:solidFill>
            </a:endParaRPr>
          </a:p>
        </p:txBody>
      </p:sp>
      <p:sp>
        <p:nvSpPr>
          <p:cNvPr id="59" name="CaixaDeTexto 58">
            <a:extLst>
              <a:ext uri="{FF2B5EF4-FFF2-40B4-BE49-F238E27FC236}">
                <a16:creationId xmlns:a16="http://schemas.microsoft.com/office/drawing/2014/main" id="{FBAF8387-BCE0-4320-AF3B-BFB09BFB45D0}"/>
              </a:ext>
            </a:extLst>
          </p:cNvPr>
          <p:cNvSpPr txBox="1"/>
          <p:nvPr/>
        </p:nvSpPr>
        <p:spPr>
          <a:xfrm>
            <a:off x="6860558" y="1280087"/>
            <a:ext cx="1449353" cy="461665"/>
          </a:xfrm>
          <a:prstGeom prst="rect">
            <a:avLst/>
          </a:prstGeom>
          <a:noFill/>
        </p:spPr>
        <p:txBody>
          <a:bodyPr wrap="square" rtlCol="0">
            <a:spAutoFit/>
          </a:bodyPr>
          <a:lstStyle/>
          <a:p>
            <a:pPr algn="ctr"/>
            <a:r>
              <a:rPr lang="sl-SI" sz="2400" b="1" dirty="0">
                <a:solidFill>
                  <a:schemeClr val="bg1">
                    <a:lumMod val="50000"/>
                  </a:schemeClr>
                </a:solidFill>
              </a:rPr>
              <a:t>Pomen</a:t>
            </a:r>
            <a:endParaRPr lang="en-GB" sz="2400" b="1" dirty="0">
              <a:solidFill>
                <a:schemeClr val="bg1">
                  <a:lumMod val="50000"/>
                </a:schemeClr>
              </a:solidFill>
            </a:endParaRPr>
          </a:p>
        </p:txBody>
      </p:sp>
      <p:sp>
        <p:nvSpPr>
          <p:cNvPr id="60" name="CaixaDeTexto 59">
            <a:extLst>
              <a:ext uri="{FF2B5EF4-FFF2-40B4-BE49-F238E27FC236}">
                <a16:creationId xmlns:a16="http://schemas.microsoft.com/office/drawing/2014/main" id="{545D6F65-2C07-4796-BD72-F36A5ED6C692}"/>
              </a:ext>
            </a:extLst>
          </p:cNvPr>
          <p:cNvSpPr txBox="1"/>
          <p:nvPr/>
        </p:nvSpPr>
        <p:spPr>
          <a:xfrm>
            <a:off x="8351428" y="1418444"/>
            <a:ext cx="1903623" cy="461665"/>
          </a:xfrm>
          <a:prstGeom prst="rect">
            <a:avLst/>
          </a:prstGeom>
          <a:noFill/>
        </p:spPr>
        <p:txBody>
          <a:bodyPr wrap="square" rtlCol="0">
            <a:spAutoFit/>
          </a:bodyPr>
          <a:lstStyle/>
          <a:p>
            <a:pPr algn="ctr"/>
            <a:r>
              <a:rPr lang="sl-SI" sz="2400" b="1" dirty="0">
                <a:solidFill>
                  <a:schemeClr val="bg1">
                    <a:lumMod val="50000"/>
                  </a:schemeClr>
                </a:solidFill>
              </a:rPr>
              <a:t>Pričakovanja</a:t>
            </a:r>
            <a:endParaRPr lang="en-GB" sz="2400" b="1" dirty="0">
              <a:solidFill>
                <a:schemeClr val="bg1">
                  <a:lumMod val="50000"/>
                </a:schemeClr>
              </a:solidFill>
            </a:endParaRPr>
          </a:p>
        </p:txBody>
      </p:sp>
      <p:sp>
        <p:nvSpPr>
          <p:cNvPr id="61" name="CaixaDeTexto 60">
            <a:extLst>
              <a:ext uri="{FF2B5EF4-FFF2-40B4-BE49-F238E27FC236}">
                <a16:creationId xmlns:a16="http://schemas.microsoft.com/office/drawing/2014/main" id="{02E31AAF-6840-4C60-9735-E89BF31AF499}"/>
              </a:ext>
            </a:extLst>
          </p:cNvPr>
          <p:cNvSpPr txBox="1"/>
          <p:nvPr/>
        </p:nvSpPr>
        <p:spPr>
          <a:xfrm>
            <a:off x="10611190" y="1493479"/>
            <a:ext cx="1295131" cy="461665"/>
          </a:xfrm>
          <a:prstGeom prst="rect">
            <a:avLst/>
          </a:prstGeom>
          <a:noFill/>
        </p:spPr>
        <p:txBody>
          <a:bodyPr wrap="square" rtlCol="0">
            <a:spAutoFit/>
          </a:bodyPr>
          <a:lstStyle/>
          <a:p>
            <a:pPr algn="ctr"/>
            <a:r>
              <a:rPr lang="sl-SI" sz="2400" b="1" dirty="0">
                <a:solidFill>
                  <a:schemeClr val="bg1">
                    <a:lumMod val="50000"/>
                  </a:schemeClr>
                </a:solidFill>
              </a:rPr>
              <a:t>Kultura</a:t>
            </a:r>
            <a:endParaRPr lang="en-GB" sz="2400" b="1" dirty="0">
              <a:solidFill>
                <a:schemeClr val="bg1">
                  <a:lumMod val="50000"/>
                </a:schemeClr>
              </a:solidFill>
            </a:endParaRPr>
          </a:p>
        </p:txBody>
      </p:sp>
      <p:sp>
        <p:nvSpPr>
          <p:cNvPr id="64" name="CaixaDeTexto 63">
            <a:extLst>
              <a:ext uri="{FF2B5EF4-FFF2-40B4-BE49-F238E27FC236}">
                <a16:creationId xmlns:a16="http://schemas.microsoft.com/office/drawing/2014/main" id="{B71DD4AA-343F-48E8-95DB-A35A091105F8}"/>
              </a:ext>
            </a:extLst>
          </p:cNvPr>
          <p:cNvSpPr txBox="1"/>
          <p:nvPr/>
        </p:nvSpPr>
        <p:spPr>
          <a:xfrm>
            <a:off x="3567491" y="3514161"/>
            <a:ext cx="5083078" cy="830997"/>
          </a:xfrm>
          <a:prstGeom prst="rect">
            <a:avLst/>
          </a:prstGeom>
          <a:noFill/>
        </p:spPr>
        <p:txBody>
          <a:bodyPr wrap="square">
            <a:spAutoFit/>
          </a:bodyPr>
          <a:lstStyle/>
          <a:p>
            <a:pPr algn="ctr"/>
            <a:r>
              <a:rPr lang="sl-SI" sz="2400" dirty="0"/>
              <a:t>Zavedanje, kako ljudje doživljajo lastno kakovost življenja, vključno s srečo</a:t>
            </a:r>
            <a:endParaRPr lang="en-GB" sz="2400" dirty="0"/>
          </a:p>
        </p:txBody>
      </p:sp>
    </p:spTree>
    <p:extLst>
      <p:ext uri="{BB962C8B-B14F-4D97-AF65-F5344CB8AC3E}">
        <p14:creationId xmlns:p14="http://schemas.microsoft.com/office/powerpoint/2010/main" val="2595100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https://youtu.be/PPbjK3MmjL0</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pic>
        <p:nvPicPr>
          <p:cNvPr id="5" name="Multimédia Online 4" title="The science of Subjective Well Being, a.k.a Happiness.">
            <a:hlinkClick r:id="" action="ppaction://media"/>
            <a:extLst>
              <a:ext uri="{FF2B5EF4-FFF2-40B4-BE49-F238E27FC236}">
                <a16:creationId xmlns:a16="http://schemas.microsoft.com/office/drawing/2014/main" id="{EA45FBF1-F3F0-45AD-A4BF-F8215410B59B}"/>
              </a:ext>
            </a:extLst>
          </p:cNvPr>
          <p:cNvPicPr>
            <a:picLocks noRot="1"/>
          </p:cNvPicPr>
          <p:nvPr>
            <a:videoFile r:link="rId1"/>
          </p:nvPr>
        </p:nvPicPr>
        <p:blipFill>
          <a:blip r:embed="rId5"/>
          <a:stretch>
            <a:fillRect/>
          </a:stretch>
        </p:blipFill>
        <p:spPr>
          <a:xfrm>
            <a:off x="2658941" y="1287000"/>
            <a:ext cx="6948000" cy="4284000"/>
          </a:xfrm>
          <a:prstGeom prst="rect">
            <a:avLst/>
          </a:prstGeom>
          <a:ln>
            <a:noFill/>
          </a:ln>
        </p:spPr>
      </p:pic>
      <p:sp>
        <p:nvSpPr>
          <p:cNvPr id="6" name="CaixaDeTexto 5">
            <a:extLst>
              <a:ext uri="{FF2B5EF4-FFF2-40B4-BE49-F238E27FC236}">
                <a16:creationId xmlns:a16="http://schemas.microsoft.com/office/drawing/2014/main" id="{23EBB5AA-6CA4-4946-85B1-E9F6467B7EEE}"/>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The science of Subjective Well Being, </a:t>
            </a:r>
            <a:r>
              <a:rPr lang="en-US" sz="2400" b="1" i="1" dirty="0" err="1">
                <a:solidFill>
                  <a:schemeClr val="bg1">
                    <a:lumMod val="65000"/>
                  </a:schemeClr>
                </a:solidFill>
              </a:rPr>
              <a:t>a.k.a</a:t>
            </a:r>
            <a:r>
              <a:rPr lang="en-US" sz="2400" b="1" i="1" dirty="0">
                <a:solidFill>
                  <a:schemeClr val="bg1">
                    <a:lumMod val="65000"/>
                  </a:schemeClr>
                </a:solidFill>
              </a:rPr>
              <a:t> Happiness.</a:t>
            </a:r>
            <a:endParaRPr lang="en-GB" sz="2400" b="1" i="1" dirty="0">
              <a:solidFill>
                <a:schemeClr val="bg1">
                  <a:lumMod val="65000"/>
                </a:schemeClr>
              </a:solidFill>
            </a:endParaRPr>
          </a:p>
        </p:txBody>
      </p:sp>
    </p:spTree>
    <p:extLst>
      <p:ext uri="{BB962C8B-B14F-4D97-AF65-F5344CB8AC3E}">
        <p14:creationId xmlns:p14="http://schemas.microsoft.com/office/powerpoint/2010/main" val="22289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2D7E462D-2649-474D-8925-D4EBD8702E2E}"/>
              </a:ext>
            </a:extLst>
          </p:cNvPr>
          <p:cNvSpPr/>
          <p:nvPr/>
        </p:nvSpPr>
        <p:spPr>
          <a:xfrm>
            <a:off x="192023" y="1764793"/>
            <a:ext cx="5756239" cy="291093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ângulo 1">
            <a:extLst>
              <a:ext uri="{FF2B5EF4-FFF2-40B4-BE49-F238E27FC236}">
                <a16:creationId xmlns:a16="http://schemas.microsoft.com/office/drawing/2014/main" id="{E5725844-BBB5-406A-B044-C056E2640846}"/>
              </a:ext>
            </a:extLst>
          </p:cNvPr>
          <p:cNvSpPr/>
          <p:nvPr/>
        </p:nvSpPr>
        <p:spPr>
          <a:xfrm>
            <a:off x="347075" y="1265337"/>
            <a:ext cx="2743200" cy="697353"/>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err="1">
                <a:effectLst>
                  <a:outerShdw blurRad="38100" dist="38100" dir="2700000" algn="tl">
                    <a:srgbClr val="000000">
                      <a:alpha val="43137"/>
                    </a:srgbClr>
                  </a:outerShdw>
                </a:effectLst>
              </a:rPr>
              <a:t>Hed</a:t>
            </a:r>
            <a:r>
              <a:rPr lang="sl-SI" sz="3000" b="1" dirty="0" err="1">
                <a:effectLst>
                  <a:outerShdw blurRad="38100" dist="38100" dir="2700000" algn="tl">
                    <a:srgbClr val="000000">
                      <a:alpha val="43137"/>
                    </a:srgbClr>
                  </a:outerShdw>
                </a:effectLst>
              </a:rPr>
              <a:t>onizem</a:t>
            </a:r>
            <a:endParaRPr lang="en-GB" sz="3000" b="1" dirty="0">
              <a:effectLst>
                <a:outerShdw blurRad="38100" dist="38100" dir="2700000" algn="tl">
                  <a:srgbClr val="000000">
                    <a:alpha val="43137"/>
                  </a:srgbClr>
                </a:outerShdw>
              </a:effectLst>
            </a:endParaRPr>
          </a:p>
        </p:txBody>
      </p:sp>
      <p:sp>
        <p:nvSpPr>
          <p:cNvPr id="26" name="Seta: Para a Direita 25">
            <a:extLst>
              <a:ext uri="{FF2B5EF4-FFF2-40B4-BE49-F238E27FC236}">
                <a16:creationId xmlns:a16="http://schemas.microsoft.com/office/drawing/2014/main" id="{831D8F37-BCE0-4330-9D69-F7501D0D0148}"/>
              </a:ext>
            </a:extLst>
          </p:cNvPr>
          <p:cNvSpPr/>
          <p:nvPr/>
        </p:nvSpPr>
        <p:spPr>
          <a:xfrm flipH="1">
            <a:off x="3090274" y="1092176"/>
            <a:ext cx="3012225" cy="1200329"/>
          </a:xfrm>
          <a:prstGeom prst="rightArrow">
            <a:avLst/>
          </a:prstGeom>
          <a:solidFill>
            <a:schemeClr val="bg1"/>
          </a:solidFill>
          <a:ln>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ângulo 21">
            <a:extLst>
              <a:ext uri="{FF2B5EF4-FFF2-40B4-BE49-F238E27FC236}">
                <a16:creationId xmlns:a16="http://schemas.microsoft.com/office/drawing/2014/main" id="{D0F87416-BEEC-4F7D-A564-887403E128C7}"/>
              </a:ext>
            </a:extLst>
          </p:cNvPr>
          <p:cNvSpPr/>
          <p:nvPr/>
        </p:nvSpPr>
        <p:spPr>
          <a:xfrm>
            <a:off x="6243735" y="1764792"/>
            <a:ext cx="5756239" cy="2910935"/>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Kako postati srečen?</a:t>
            </a:r>
            <a:endParaRPr lang="en-US" sz="3600" b="1" dirty="0"/>
          </a:p>
        </p:txBody>
      </p:sp>
      <p:sp>
        <p:nvSpPr>
          <p:cNvPr id="13" name="Retângulo 12">
            <a:extLst>
              <a:ext uri="{FF2B5EF4-FFF2-40B4-BE49-F238E27FC236}">
                <a16:creationId xmlns:a16="http://schemas.microsoft.com/office/drawing/2014/main" id="{45629E68-4DE7-4252-85CB-A46E656D7900}"/>
              </a:ext>
            </a:extLst>
          </p:cNvPr>
          <p:cNvSpPr/>
          <p:nvPr/>
        </p:nvSpPr>
        <p:spPr>
          <a:xfrm>
            <a:off x="9120015" y="1265337"/>
            <a:ext cx="2743200" cy="697353"/>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err="1">
                <a:effectLst>
                  <a:outerShdw blurRad="38100" dist="38100" dir="2700000" algn="tl">
                    <a:srgbClr val="000000">
                      <a:alpha val="43137"/>
                    </a:srgbClr>
                  </a:outerShdw>
                </a:effectLst>
              </a:rPr>
              <a:t>Eudai</a:t>
            </a:r>
            <a:r>
              <a:rPr lang="sl-SI" sz="3000" b="1" dirty="0">
                <a:effectLst>
                  <a:outerShdw blurRad="38100" dist="38100" dir="2700000" algn="tl">
                    <a:srgbClr val="000000">
                      <a:alpha val="43137"/>
                    </a:srgbClr>
                  </a:outerShdw>
                </a:effectLst>
              </a:rPr>
              <a:t>monizem</a:t>
            </a:r>
            <a:endParaRPr lang="en-GB" sz="3000" b="1" dirty="0">
              <a:effectLst>
                <a:outerShdw blurRad="38100" dist="38100" dir="2700000" algn="tl">
                  <a:srgbClr val="000000">
                    <a:alpha val="43137"/>
                  </a:srgbClr>
                </a:outerShdw>
              </a:effectLst>
            </a:endParaRPr>
          </a:p>
        </p:txBody>
      </p:sp>
      <p:sp>
        <p:nvSpPr>
          <p:cNvPr id="6" name="CaixaDeTexto 5">
            <a:extLst>
              <a:ext uri="{FF2B5EF4-FFF2-40B4-BE49-F238E27FC236}">
                <a16:creationId xmlns:a16="http://schemas.microsoft.com/office/drawing/2014/main" id="{612BC79D-66E2-4D46-A9CC-534604E6BF19}"/>
              </a:ext>
            </a:extLst>
          </p:cNvPr>
          <p:cNvSpPr txBox="1"/>
          <p:nvPr/>
        </p:nvSpPr>
        <p:spPr>
          <a:xfrm>
            <a:off x="201168" y="2460564"/>
            <a:ext cx="5747094" cy="461665"/>
          </a:xfrm>
          <a:prstGeom prst="rect">
            <a:avLst/>
          </a:prstGeom>
          <a:noFill/>
        </p:spPr>
        <p:txBody>
          <a:bodyPr wrap="square" rtlCol="0">
            <a:spAutoFit/>
          </a:bodyPr>
          <a:lstStyle/>
          <a:p>
            <a:pPr>
              <a:buClr>
                <a:srgbClr val="6ECECB"/>
              </a:buClr>
              <a:buFont typeface="Calibri" panose="020F0502020204030204" pitchFamily="34" charset="0"/>
              <a:buChar char="↘"/>
            </a:pPr>
            <a:r>
              <a:rPr lang="en-GB" sz="2400" dirty="0"/>
              <a:t> </a:t>
            </a:r>
            <a:r>
              <a:rPr lang="sl-SI" sz="2400" dirty="0"/>
              <a:t>Užitek</a:t>
            </a:r>
            <a:r>
              <a:rPr lang="en-GB" sz="2400" dirty="0"/>
              <a:t>, </a:t>
            </a:r>
            <a:r>
              <a:rPr lang="sl-SI" sz="2400" dirty="0"/>
              <a:t>udobje in veseljačenje</a:t>
            </a:r>
            <a:r>
              <a:rPr lang="en-GB" sz="2400" dirty="0"/>
              <a:t>.</a:t>
            </a:r>
          </a:p>
        </p:txBody>
      </p:sp>
      <p:sp>
        <p:nvSpPr>
          <p:cNvPr id="15" name="CaixaDeTexto 14">
            <a:extLst>
              <a:ext uri="{FF2B5EF4-FFF2-40B4-BE49-F238E27FC236}">
                <a16:creationId xmlns:a16="http://schemas.microsoft.com/office/drawing/2014/main" id="{817BDD91-86F2-4714-995F-EC09F6BE378C}"/>
              </a:ext>
            </a:extLst>
          </p:cNvPr>
          <p:cNvSpPr txBox="1"/>
          <p:nvPr/>
        </p:nvSpPr>
        <p:spPr>
          <a:xfrm>
            <a:off x="6243735" y="2460564"/>
            <a:ext cx="5756241" cy="830997"/>
          </a:xfrm>
          <a:prstGeom prst="rect">
            <a:avLst/>
          </a:prstGeom>
          <a:noFill/>
          <a:ln>
            <a:noFill/>
          </a:ln>
        </p:spPr>
        <p:txBody>
          <a:bodyPr wrap="square" rtlCol="0">
            <a:spAutoFit/>
          </a:bodyPr>
          <a:lstStyle/>
          <a:p>
            <a:pPr>
              <a:buClr>
                <a:srgbClr val="FDDE00"/>
              </a:buClr>
              <a:buFont typeface="Calibri" panose="020F0502020204030204" pitchFamily="34" charset="0"/>
              <a:buChar char="↘"/>
            </a:pPr>
            <a:r>
              <a:rPr lang="sl-SI" sz="2400" dirty="0"/>
              <a:t>Kompleksnejši cilji, lastni posamezniku in družbi</a:t>
            </a:r>
            <a:r>
              <a:rPr lang="en-US" sz="2400" dirty="0"/>
              <a:t>.</a:t>
            </a:r>
            <a:endParaRPr lang="en-GB" sz="2400" dirty="0"/>
          </a:p>
        </p:txBody>
      </p:sp>
      <p:sp>
        <p:nvSpPr>
          <p:cNvPr id="14" name="CaixaDeTexto 13">
            <a:extLst>
              <a:ext uri="{FF2B5EF4-FFF2-40B4-BE49-F238E27FC236}">
                <a16:creationId xmlns:a16="http://schemas.microsoft.com/office/drawing/2014/main" id="{689A6198-28B2-485B-B925-F65BA2508E59}"/>
              </a:ext>
            </a:extLst>
          </p:cNvPr>
          <p:cNvSpPr txBox="1"/>
          <p:nvPr/>
        </p:nvSpPr>
        <p:spPr>
          <a:xfrm>
            <a:off x="201005" y="5318932"/>
            <a:ext cx="5742439" cy="461665"/>
          </a:xfrm>
          <a:prstGeom prst="rect">
            <a:avLst/>
          </a:prstGeom>
          <a:solidFill>
            <a:srgbClr val="FDDE00">
              <a:alpha val="30196"/>
            </a:srgbClr>
          </a:solidFill>
        </p:spPr>
        <p:txBody>
          <a:bodyPr wrap="square" rtlCol="0">
            <a:spAutoFit/>
          </a:bodyPr>
          <a:lstStyle/>
          <a:p>
            <a:pPr>
              <a:buClr>
                <a:srgbClr val="6ECECB"/>
              </a:buClr>
            </a:pPr>
            <a:r>
              <a:rPr lang="sl-SI" sz="2400" i="1" dirty="0">
                <a:solidFill>
                  <a:schemeClr val="bg1">
                    <a:lumMod val="50000"/>
                  </a:schemeClr>
                </a:solidFill>
              </a:rPr>
              <a:t>Preživeti en dan na sanjski plaži</a:t>
            </a:r>
            <a:r>
              <a:rPr lang="en-GB" sz="2400" i="1" dirty="0">
                <a:solidFill>
                  <a:schemeClr val="bg1">
                    <a:lumMod val="50000"/>
                  </a:schemeClr>
                </a:solidFill>
              </a:rPr>
              <a:t>.</a:t>
            </a:r>
          </a:p>
        </p:txBody>
      </p:sp>
      <p:sp>
        <p:nvSpPr>
          <p:cNvPr id="17" name="CaixaDeTexto 16">
            <a:extLst>
              <a:ext uri="{FF2B5EF4-FFF2-40B4-BE49-F238E27FC236}">
                <a16:creationId xmlns:a16="http://schemas.microsoft.com/office/drawing/2014/main" id="{CD51B30F-2BA9-45D1-8EDA-8F9DF3CF3144}"/>
              </a:ext>
            </a:extLst>
          </p:cNvPr>
          <p:cNvSpPr txBox="1"/>
          <p:nvPr/>
        </p:nvSpPr>
        <p:spPr>
          <a:xfrm>
            <a:off x="6243735" y="5318932"/>
            <a:ext cx="5756241" cy="1569660"/>
          </a:xfrm>
          <a:prstGeom prst="rect">
            <a:avLst/>
          </a:prstGeom>
          <a:solidFill>
            <a:srgbClr val="F7981D">
              <a:alpha val="30196"/>
            </a:srgbClr>
          </a:solidFill>
        </p:spPr>
        <p:txBody>
          <a:bodyPr wrap="square" rtlCol="0">
            <a:spAutoFit/>
          </a:bodyPr>
          <a:lstStyle/>
          <a:p>
            <a:pPr>
              <a:buClr>
                <a:srgbClr val="FDDE00"/>
              </a:buClr>
            </a:pPr>
            <a:r>
              <a:rPr lang="sl-SI" sz="2400" i="1" dirty="0">
                <a:solidFill>
                  <a:schemeClr val="bg1">
                    <a:lumMod val="50000"/>
                  </a:schemeClr>
                </a:solidFill>
              </a:rPr>
              <a:t>Počitnice preživeti z namenom, da se nekaj dni (ali celotno potovanje) posveti zasajanju dreves ali poučevanju otrok v oddaljenem podeželskem kraju.</a:t>
            </a:r>
            <a:endParaRPr lang="en-GB" sz="2400" i="1" dirty="0">
              <a:solidFill>
                <a:schemeClr val="bg1">
                  <a:lumMod val="50000"/>
                </a:schemeClr>
              </a:solidFill>
            </a:endParaRPr>
          </a:p>
        </p:txBody>
      </p:sp>
      <p:sp>
        <p:nvSpPr>
          <p:cNvPr id="19" name="CaixaDeTexto 18">
            <a:extLst>
              <a:ext uri="{FF2B5EF4-FFF2-40B4-BE49-F238E27FC236}">
                <a16:creationId xmlns:a16="http://schemas.microsoft.com/office/drawing/2014/main" id="{63FCFDFB-0128-400F-920E-F98ED6282139}"/>
              </a:ext>
            </a:extLst>
          </p:cNvPr>
          <p:cNvSpPr txBox="1"/>
          <p:nvPr/>
        </p:nvSpPr>
        <p:spPr>
          <a:xfrm>
            <a:off x="201005" y="3359411"/>
            <a:ext cx="5742439" cy="830997"/>
          </a:xfrm>
          <a:prstGeom prst="rect">
            <a:avLst/>
          </a:prstGeom>
          <a:noFill/>
        </p:spPr>
        <p:txBody>
          <a:bodyPr wrap="square" rtlCol="0">
            <a:spAutoFit/>
          </a:bodyPr>
          <a:lstStyle/>
          <a:p>
            <a:pPr>
              <a:buClr>
                <a:srgbClr val="6ECECB"/>
              </a:buClr>
              <a:buFont typeface="Calibri" panose="020F0502020204030204" pitchFamily="34" charset="0"/>
              <a:buChar char="↘"/>
            </a:pPr>
            <a:r>
              <a:rPr lang="en-GB" sz="2400" dirty="0"/>
              <a:t> </a:t>
            </a:r>
            <a:r>
              <a:rPr lang="sl-SI" sz="2400" dirty="0"/>
              <a:t>Pozitiven učinek hedonizma, odsotnost negativnih učinkov.</a:t>
            </a:r>
            <a:endParaRPr lang="en-GB" sz="2400" dirty="0"/>
          </a:p>
        </p:txBody>
      </p:sp>
      <p:sp>
        <p:nvSpPr>
          <p:cNvPr id="20" name="CaixaDeTexto 19">
            <a:extLst>
              <a:ext uri="{FF2B5EF4-FFF2-40B4-BE49-F238E27FC236}">
                <a16:creationId xmlns:a16="http://schemas.microsoft.com/office/drawing/2014/main" id="{B13165F7-1293-43CD-ABFB-B303B01EE1CF}"/>
              </a:ext>
            </a:extLst>
          </p:cNvPr>
          <p:cNvSpPr txBox="1"/>
          <p:nvPr/>
        </p:nvSpPr>
        <p:spPr>
          <a:xfrm>
            <a:off x="6243735" y="3359411"/>
            <a:ext cx="5756241" cy="830997"/>
          </a:xfrm>
          <a:prstGeom prst="rect">
            <a:avLst/>
          </a:prstGeom>
          <a:noFill/>
        </p:spPr>
        <p:txBody>
          <a:bodyPr wrap="square" rtlCol="0">
            <a:spAutoFit/>
          </a:bodyPr>
          <a:lstStyle/>
          <a:p>
            <a:pPr>
              <a:buClr>
                <a:srgbClr val="FDDE00"/>
              </a:buClr>
              <a:buFont typeface="Calibri" panose="020F0502020204030204" pitchFamily="34" charset="0"/>
              <a:buChar char="↘"/>
            </a:pPr>
            <a:r>
              <a:rPr lang="sl-SI" sz="2400" dirty="0"/>
              <a:t>Ker gre za učinke na dolgi rok, ni trenutnih pozitivnih učinkov, kljub vlaganju truda.</a:t>
            </a:r>
            <a:endParaRPr lang="en-GB" sz="2400" dirty="0"/>
          </a:p>
        </p:txBody>
      </p:sp>
      <p:sp>
        <p:nvSpPr>
          <p:cNvPr id="23" name="CaixaDeTexto 22">
            <a:extLst>
              <a:ext uri="{FF2B5EF4-FFF2-40B4-BE49-F238E27FC236}">
                <a16:creationId xmlns:a16="http://schemas.microsoft.com/office/drawing/2014/main" id="{D74B52D6-A0E3-4E9D-9FF1-494BBE81CB4D}"/>
              </a:ext>
            </a:extLst>
          </p:cNvPr>
          <p:cNvSpPr txBox="1"/>
          <p:nvPr/>
        </p:nvSpPr>
        <p:spPr>
          <a:xfrm>
            <a:off x="4591815" y="4806697"/>
            <a:ext cx="4049265" cy="461665"/>
          </a:xfrm>
          <a:prstGeom prst="rect">
            <a:avLst/>
          </a:prstGeom>
          <a:solidFill>
            <a:schemeClr val="bg1"/>
          </a:solidFill>
        </p:spPr>
        <p:txBody>
          <a:bodyPr wrap="square" rtlCol="0">
            <a:spAutoFit/>
          </a:bodyPr>
          <a:lstStyle/>
          <a:p>
            <a:pPr algn="ctr"/>
            <a:r>
              <a:rPr lang="sl-SI" sz="2400" b="1" dirty="0"/>
              <a:t>Primeri s področja turizma</a:t>
            </a:r>
            <a:endParaRPr lang="en-GB" sz="2400" b="1" dirty="0"/>
          </a:p>
        </p:txBody>
      </p:sp>
      <p:sp>
        <p:nvSpPr>
          <p:cNvPr id="24" name="Seta: Para a Direita 23">
            <a:extLst>
              <a:ext uri="{FF2B5EF4-FFF2-40B4-BE49-F238E27FC236}">
                <a16:creationId xmlns:a16="http://schemas.microsoft.com/office/drawing/2014/main" id="{6BC958B7-B8BB-4184-97CD-4BDC561D99D6}"/>
              </a:ext>
            </a:extLst>
          </p:cNvPr>
          <p:cNvSpPr/>
          <p:nvPr/>
        </p:nvSpPr>
        <p:spPr>
          <a:xfrm>
            <a:off x="6111645" y="1092177"/>
            <a:ext cx="3008367" cy="1200329"/>
          </a:xfrm>
          <a:prstGeom prst="rightArrow">
            <a:avLst/>
          </a:prstGeom>
          <a:solidFill>
            <a:schemeClr val="bg1"/>
          </a:solidFill>
          <a:ln>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ixaDeTexto 15">
            <a:extLst>
              <a:ext uri="{FF2B5EF4-FFF2-40B4-BE49-F238E27FC236}">
                <a16:creationId xmlns:a16="http://schemas.microsoft.com/office/drawing/2014/main" id="{2733C35E-D963-41A9-A81E-791259261776}"/>
              </a:ext>
            </a:extLst>
          </p:cNvPr>
          <p:cNvSpPr txBox="1"/>
          <p:nvPr/>
        </p:nvSpPr>
        <p:spPr>
          <a:xfrm>
            <a:off x="4607460" y="1131693"/>
            <a:ext cx="300836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sl-SI" sz="2400" b="1" dirty="0">
                <a:solidFill>
                  <a:schemeClr val="bg1">
                    <a:lumMod val="50000"/>
                  </a:schemeClr>
                </a:solidFill>
              </a:rPr>
              <a:t>Dva nasprotna filozofska vidika</a:t>
            </a:r>
            <a:endParaRPr lang="en-GB" sz="2400" b="1" dirty="0">
              <a:solidFill>
                <a:schemeClr val="bg1">
                  <a:lumMod val="50000"/>
                </a:schemeClr>
              </a:solidFill>
            </a:endParaRPr>
          </a:p>
        </p:txBody>
      </p:sp>
    </p:spTree>
    <p:extLst>
      <p:ext uri="{BB962C8B-B14F-4D97-AF65-F5344CB8AC3E}">
        <p14:creationId xmlns:p14="http://schemas.microsoft.com/office/powerpoint/2010/main" val="417842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77500" lnSpcReduction="20000"/>
          </a:bodyPr>
          <a:lstStyle/>
          <a:p>
            <a:pPr>
              <a:lnSpc>
                <a:spcPct val="120000"/>
              </a:lnSpc>
            </a:pPr>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32986" r="24530"/>
          <a:stretch/>
        </p:blipFill>
        <p:spPr>
          <a:xfrm>
            <a:off x="5299729" y="-1"/>
            <a:ext cx="436939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Hedometer</a:t>
            </a:r>
            <a:endParaRPr lang="en-US" sz="3600" b="1" dirty="0"/>
          </a:p>
        </p:txBody>
      </p:sp>
      <p:pic>
        <p:nvPicPr>
          <p:cNvPr id="4" name="Imagem 3">
            <a:extLst>
              <a:ext uri="{FF2B5EF4-FFF2-40B4-BE49-F238E27FC236}">
                <a16:creationId xmlns:a16="http://schemas.microsoft.com/office/drawing/2014/main" id="{28676625-37A0-46B0-8BDF-7D7555FD94FC}"/>
              </a:ext>
            </a:extLst>
          </p:cNvPr>
          <p:cNvPicPr>
            <a:picLocks noChangeAspect="1"/>
          </p:cNvPicPr>
          <p:nvPr/>
        </p:nvPicPr>
        <p:blipFill rotWithShape="1">
          <a:blip r:embed="rId3"/>
          <a:srcRect t="8237"/>
          <a:stretch/>
        </p:blipFill>
        <p:spPr>
          <a:xfrm>
            <a:off x="2525187" y="1428750"/>
            <a:ext cx="9542987" cy="4747002"/>
          </a:xfrm>
          <a:prstGeom prst="rect">
            <a:avLst/>
          </a:prstGeom>
        </p:spPr>
      </p:pic>
      <p:sp>
        <p:nvSpPr>
          <p:cNvPr id="25" name="CaixaDeTexto 24">
            <a:extLst>
              <a:ext uri="{FF2B5EF4-FFF2-40B4-BE49-F238E27FC236}">
                <a16:creationId xmlns:a16="http://schemas.microsoft.com/office/drawing/2014/main" id="{F49C70A4-909D-4CB9-BDC6-3459C66186D1}"/>
              </a:ext>
            </a:extLst>
          </p:cNvPr>
          <p:cNvSpPr txBox="1"/>
          <p:nvPr/>
        </p:nvSpPr>
        <p:spPr>
          <a:xfrm>
            <a:off x="304799" y="1043989"/>
            <a:ext cx="5324476" cy="1143070"/>
          </a:xfrm>
          <a:prstGeom prst="rect">
            <a:avLst/>
          </a:prstGeom>
          <a:solidFill>
            <a:srgbClr val="FDDE00"/>
          </a:solidFill>
        </p:spPr>
        <p:txBody>
          <a:bodyPr wrap="square">
            <a:spAutoFit/>
          </a:bodyPr>
          <a:lstStyle/>
          <a:p>
            <a:pPr>
              <a:lnSpc>
                <a:spcPct val="150000"/>
              </a:lnSpc>
            </a:pPr>
            <a:r>
              <a:rPr lang="en-US" sz="2400" b="1" i="0" dirty="0">
                <a:solidFill>
                  <a:srgbClr val="333333"/>
                </a:solidFill>
                <a:effectLst/>
              </a:rPr>
              <a:t>M</a:t>
            </a:r>
            <a:r>
              <a:rPr lang="sl-SI" sz="2400" b="1" i="0" dirty="0" err="1">
                <a:solidFill>
                  <a:srgbClr val="333333"/>
                </a:solidFill>
                <a:effectLst/>
              </a:rPr>
              <a:t>erjenje</a:t>
            </a:r>
            <a:r>
              <a:rPr lang="sl-SI" sz="2400" b="1" i="0" dirty="0">
                <a:solidFill>
                  <a:srgbClr val="333333"/>
                </a:solidFill>
                <a:effectLst/>
              </a:rPr>
              <a:t> sreče prebivalstva na podlagi podatkov s socialnega omrežja.</a:t>
            </a:r>
            <a:endParaRPr lang="en-GB" sz="2400" b="1" dirty="0"/>
          </a:p>
        </p:txBody>
      </p:sp>
      <p:sp>
        <p:nvSpPr>
          <p:cNvPr id="27" name="CaixaDeTexto 26">
            <a:extLst>
              <a:ext uri="{FF2B5EF4-FFF2-40B4-BE49-F238E27FC236}">
                <a16:creationId xmlns:a16="http://schemas.microsoft.com/office/drawing/2014/main" id="{FF4B2A23-A802-4365-A8A5-7D096051A3BC}"/>
              </a:ext>
            </a:extLst>
          </p:cNvPr>
          <p:cNvSpPr txBox="1"/>
          <p:nvPr/>
        </p:nvSpPr>
        <p:spPr>
          <a:xfrm>
            <a:off x="9096375" y="920878"/>
            <a:ext cx="2876550" cy="246221"/>
          </a:xfrm>
          <a:prstGeom prst="rect">
            <a:avLst/>
          </a:prstGeom>
          <a:noFill/>
        </p:spPr>
        <p:txBody>
          <a:bodyPr wrap="square">
            <a:spAutoFit/>
          </a:bodyPr>
          <a:lstStyle/>
          <a:p>
            <a:r>
              <a:rPr lang="en-GB" sz="1000" dirty="0"/>
              <a:t>Source: </a:t>
            </a:r>
            <a:r>
              <a:rPr lang="en-GB" sz="1000" dirty="0">
                <a:hlinkClick r:id="rId4"/>
              </a:rPr>
              <a:t>http://hedonometer.org/timeseries/en_all/</a:t>
            </a:r>
            <a:r>
              <a:rPr lang="en-GB" sz="1000" dirty="0"/>
              <a:t> </a:t>
            </a:r>
          </a:p>
        </p:txBody>
      </p:sp>
      <p:sp>
        <p:nvSpPr>
          <p:cNvPr id="9" name="CaixaDeTexto 8">
            <a:extLst>
              <a:ext uri="{FF2B5EF4-FFF2-40B4-BE49-F238E27FC236}">
                <a16:creationId xmlns:a16="http://schemas.microsoft.com/office/drawing/2014/main" id="{A34B7B5E-0BB8-46C2-AB2A-CE19E3D9547C}"/>
              </a:ext>
            </a:extLst>
          </p:cNvPr>
          <p:cNvSpPr txBox="1"/>
          <p:nvPr/>
        </p:nvSpPr>
        <p:spPr>
          <a:xfrm>
            <a:off x="304797" y="2857321"/>
            <a:ext cx="2266951" cy="830997"/>
          </a:xfrm>
          <a:prstGeom prst="rect">
            <a:avLst/>
          </a:prstGeom>
          <a:solidFill>
            <a:srgbClr val="6ECECB"/>
          </a:solidFill>
        </p:spPr>
        <p:txBody>
          <a:bodyPr wrap="square" rtlCol="0">
            <a:spAutoFit/>
          </a:bodyPr>
          <a:lstStyle/>
          <a:p>
            <a:pPr algn="ctr"/>
            <a:r>
              <a:rPr lang="sl-SI" sz="2400" dirty="0"/>
              <a:t>Dogodki</a:t>
            </a:r>
            <a:endParaRPr lang="en-GB" sz="2400" dirty="0"/>
          </a:p>
          <a:p>
            <a:pPr algn="ctr"/>
            <a:r>
              <a:rPr lang="sl-SI" sz="2400" dirty="0"/>
              <a:t>Ključne besede</a:t>
            </a:r>
            <a:endParaRPr lang="en-GB" sz="2400" dirty="0"/>
          </a:p>
        </p:txBody>
      </p:sp>
      <p:sp>
        <p:nvSpPr>
          <p:cNvPr id="28" name="CaixaDeTexto 27">
            <a:extLst>
              <a:ext uri="{FF2B5EF4-FFF2-40B4-BE49-F238E27FC236}">
                <a16:creationId xmlns:a16="http://schemas.microsoft.com/office/drawing/2014/main" id="{E1DF271D-995E-4E91-BE8E-D817F3D55B04}"/>
              </a:ext>
            </a:extLst>
          </p:cNvPr>
          <p:cNvSpPr txBox="1"/>
          <p:nvPr/>
        </p:nvSpPr>
        <p:spPr>
          <a:xfrm>
            <a:off x="304798" y="4670942"/>
            <a:ext cx="2266951" cy="1200329"/>
          </a:xfrm>
          <a:prstGeom prst="rect">
            <a:avLst/>
          </a:prstGeom>
          <a:solidFill>
            <a:srgbClr val="FDDE00"/>
          </a:solidFill>
        </p:spPr>
        <p:txBody>
          <a:bodyPr wrap="square" rtlCol="0">
            <a:spAutoFit/>
          </a:bodyPr>
          <a:lstStyle/>
          <a:p>
            <a:pPr algn="ctr"/>
            <a:r>
              <a:rPr lang="en-GB" sz="2400" dirty="0" err="1"/>
              <a:t>Inspi</a:t>
            </a:r>
            <a:r>
              <a:rPr lang="sl-SI" sz="2400" dirty="0"/>
              <a:t>racije</a:t>
            </a:r>
            <a:endParaRPr lang="en-GB" sz="2400" dirty="0"/>
          </a:p>
          <a:p>
            <a:pPr algn="ctr"/>
            <a:r>
              <a:rPr lang="en-GB" sz="2400" dirty="0"/>
              <a:t>Trend</a:t>
            </a:r>
            <a:r>
              <a:rPr lang="sl-SI" sz="2400" dirty="0"/>
              <a:t>i</a:t>
            </a:r>
            <a:endParaRPr lang="en-GB" sz="2400" dirty="0"/>
          </a:p>
          <a:p>
            <a:pPr algn="ctr"/>
            <a:r>
              <a:rPr lang="en-GB" sz="2400" dirty="0"/>
              <a:t>K</a:t>
            </a:r>
            <a:r>
              <a:rPr lang="sl-SI" sz="2400" dirty="0" err="1"/>
              <a:t>ljučni</a:t>
            </a:r>
            <a:r>
              <a:rPr lang="sl-SI" sz="2400" dirty="0"/>
              <a:t> momenti</a:t>
            </a:r>
            <a:endParaRPr lang="en-GB" sz="2400" dirty="0"/>
          </a:p>
        </p:txBody>
      </p:sp>
      <p:cxnSp>
        <p:nvCxnSpPr>
          <p:cNvPr id="11" name="Conexão reta 10">
            <a:extLst>
              <a:ext uri="{FF2B5EF4-FFF2-40B4-BE49-F238E27FC236}">
                <a16:creationId xmlns:a16="http://schemas.microsoft.com/office/drawing/2014/main" id="{2BB69842-6C5D-44DF-8CDC-1BEBD5968B55}"/>
              </a:ext>
            </a:extLst>
          </p:cNvPr>
          <p:cNvCxnSpPr>
            <a:stCxn id="9" idx="0"/>
          </p:cNvCxnSpPr>
          <p:nvPr/>
        </p:nvCxnSpPr>
        <p:spPr>
          <a:xfrm flipV="1">
            <a:off x="1438273" y="2187059"/>
            <a:ext cx="0" cy="670262"/>
          </a:xfrm>
          <a:prstGeom prst="line">
            <a:avLst/>
          </a:prstGeom>
          <a:ln w="57150">
            <a:solidFill>
              <a:srgbClr val="F7981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Conexão reta 28">
            <a:extLst>
              <a:ext uri="{FF2B5EF4-FFF2-40B4-BE49-F238E27FC236}">
                <a16:creationId xmlns:a16="http://schemas.microsoft.com/office/drawing/2014/main" id="{4268367A-AFBF-4511-9C63-248B30B139EE}"/>
              </a:ext>
            </a:extLst>
          </p:cNvPr>
          <p:cNvCxnSpPr>
            <a:stCxn id="9" idx="2"/>
            <a:endCxn id="28" idx="0"/>
          </p:cNvCxnSpPr>
          <p:nvPr/>
        </p:nvCxnSpPr>
        <p:spPr>
          <a:xfrm>
            <a:off x="1438273" y="3688318"/>
            <a:ext cx="1" cy="982624"/>
          </a:xfrm>
          <a:prstGeom prst="line">
            <a:avLst/>
          </a:prstGeom>
          <a:ln w="57150">
            <a:solidFill>
              <a:srgbClr val="F7981D"/>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6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Sreča in turisti</a:t>
            </a:r>
            <a:endParaRPr lang="en-US" sz="3600" b="1" dirty="0"/>
          </a:p>
        </p:txBody>
      </p:sp>
      <p:sp>
        <p:nvSpPr>
          <p:cNvPr id="7" name="Retângulo 6">
            <a:extLst>
              <a:ext uri="{FF2B5EF4-FFF2-40B4-BE49-F238E27FC236}">
                <a16:creationId xmlns:a16="http://schemas.microsoft.com/office/drawing/2014/main" id="{B40B7757-88D7-4EFC-8C1E-EFC6186986CC}"/>
              </a:ext>
            </a:extLst>
          </p:cNvPr>
          <p:cNvSpPr/>
          <p:nvPr/>
        </p:nvSpPr>
        <p:spPr>
          <a:xfrm>
            <a:off x="1945214" y="1058771"/>
            <a:ext cx="8329064" cy="953582"/>
          </a:xfrm>
          <a:prstGeom prst="rect">
            <a:avLst/>
          </a:prstGeom>
          <a:solidFill>
            <a:srgbClr val="D6EDF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sl-SI" sz="2400" b="1" dirty="0">
                <a:solidFill>
                  <a:schemeClr val="tx1"/>
                </a:solidFill>
              </a:rPr>
              <a:t>Sreča turistov temelji na</a:t>
            </a:r>
            <a:r>
              <a:rPr lang="en-GB" sz="2400" b="1" dirty="0">
                <a:solidFill>
                  <a:schemeClr val="tx1"/>
                </a:solidFill>
              </a:rPr>
              <a:t>:</a:t>
            </a:r>
          </a:p>
          <a:p>
            <a:pPr algn="ctr"/>
            <a:r>
              <a:rPr lang="en-GB" sz="2400" b="1" dirty="0">
                <a:solidFill>
                  <a:schemeClr val="tx1"/>
                </a:solidFill>
              </a:rPr>
              <a:t>Po</a:t>
            </a:r>
            <a:r>
              <a:rPr lang="sl-SI" sz="2400" b="1" dirty="0" err="1">
                <a:solidFill>
                  <a:schemeClr val="tx1"/>
                </a:solidFill>
              </a:rPr>
              <a:t>zitivnih</a:t>
            </a:r>
            <a:r>
              <a:rPr lang="sl-SI" sz="2400" b="1" dirty="0">
                <a:solidFill>
                  <a:schemeClr val="tx1"/>
                </a:solidFill>
              </a:rPr>
              <a:t> čustvih</a:t>
            </a:r>
            <a:r>
              <a:rPr lang="en-GB" sz="2400" b="1" dirty="0">
                <a:solidFill>
                  <a:schemeClr val="tx1"/>
                </a:solidFill>
              </a:rPr>
              <a:t> + </a:t>
            </a:r>
            <a:r>
              <a:rPr lang="sl-SI" sz="2400" b="1" dirty="0">
                <a:solidFill>
                  <a:schemeClr val="tx1"/>
                </a:solidFill>
              </a:rPr>
              <a:t>Vključenosti, dogajanju</a:t>
            </a:r>
            <a:r>
              <a:rPr lang="en-GB" sz="2400" b="1" dirty="0">
                <a:solidFill>
                  <a:schemeClr val="tx1"/>
                </a:solidFill>
              </a:rPr>
              <a:t> + </a:t>
            </a:r>
            <a:r>
              <a:rPr lang="sl-SI" sz="2400" b="1" dirty="0">
                <a:solidFill>
                  <a:schemeClr val="tx1"/>
                </a:solidFill>
              </a:rPr>
              <a:t>Osebnem pomenu</a:t>
            </a:r>
            <a:endParaRPr lang="en-GB" sz="2400" b="1" dirty="0">
              <a:solidFill>
                <a:schemeClr val="tx1"/>
              </a:solidFill>
            </a:endParaRPr>
          </a:p>
        </p:txBody>
      </p:sp>
      <p:sp>
        <p:nvSpPr>
          <p:cNvPr id="13" name="Retângulo 12">
            <a:extLst>
              <a:ext uri="{FF2B5EF4-FFF2-40B4-BE49-F238E27FC236}">
                <a16:creationId xmlns:a16="http://schemas.microsoft.com/office/drawing/2014/main" id="{056B432E-0862-43C9-AFA3-D3674CEF0521}"/>
              </a:ext>
            </a:extLst>
          </p:cNvPr>
          <p:cNvSpPr/>
          <p:nvPr/>
        </p:nvSpPr>
        <p:spPr>
          <a:xfrm>
            <a:off x="220105" y="2528378"/>
            <a:ext cx="3816000" cy="852906"/>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Pričakovanja</a:t>
            </a:r>
            <a:endParaRPr lang="en-GB" sz="2400" b="1" dirty="0">
              <a:effectLst>
                <a:outerShdw blurRad="38100" dist="38100" dir="2700000" algn="tl">
                  <a:srgbClr val="000000">
                    <a:alpha val="43137"/>
                  </a:srgbClr>
                </a:outerShdw>
              </a:effectLst>
            </a:endParaRPr>
          </a:p>
          <a:p>
            <a:pPr algn="ctr"/>
            <a:r>
              <a:rPr lang="en-GB" sz="2400" b="1" dirty="0">
                <a:effectLst>
                  <a:outerShdw blurRad="38100" dist="38100" dir="2700000" algn="tl">
                    <a:srgbClr val="000000">
                      <a:alpha val="43137"/>
                    </a:srgbClr>
                  </a:outerShdw>
                </a:effectLst>
              </a:rPr>
              <a:t>Po</a:t>
            </a:r>
            <a:r>
              <a:rPr lang="sl-SI" sz="2400" b="1" dirty="0" err="1">
                <a:effectLst>
                  <a:outerShdw blurRad="38100" dist="38100" dir="2700000" algn="tl">
                    <a:srgbClr val="000000">
                      <a:alpha val="43137"/>
                    </a:srgbClr>
                  </a:outerShdw>
                </a:effectLst>
              </a:rPr>
              <a:t>zitivna</a:t>
            </a:r>
            <a:r>
              <a:rPr lang="sl-SI" sz="2400" b="1" dirty="0">
                <a:effectLst>
                  <a:outerShdw blurRad="38100" dist="38100" dir="2700000" algn="tl">
                    <a:srgbClr val="000000">
                      <a:alpha val="43137"/>
                    </a:srgbClr>
                  </a:outerShdw>
                </a:effectLst>
              </a:rPr>
              <a:t> čustva</a:t>
            </a:r>
            <a:endParaRPr lang="en-GB" sz="2400" b="1" dirty="0">
              <a:effectLst>
                <a:outerShdw blurRad="38100" dist="38100" dir="2700000" algn="tl">
                  <a:srgbClr val="000000">
                    <a:alpha val="43137"/>
                  </a:srgbClr>
                </a:outerShdw>
              </a:effectLst>
            </a:endParaRPr>
          </a:p>
        </p:txBody>
      </p:sp>
      <p:sp>
        <p:nvSpPr>
          <p:cNvPr id="14" name="Retângulo 13">
            <a:extLst>
              <a:ext uri="{FF2B5EF4-FFF2-40B4-BE49-F238E27FC236}">
                <a16:creationId xmlns:a16="http://schemas.microsoft.com/office/drawing/2014/main" id="{7FD798A6-D050-4A3F-A3E3-FC9CECD63E0A}"/>
              </a:ext>
            </a:extLst>
          </p:cNvPr>
          <p:cNvSpPr/>
          <p:nvPr/>
        </p:nvSpPr>
        <p:spPr>
          <a:xfrm>
            <a:off x="4201531" y="2528379"/>
            <a:ext cx="3816000" cy="852906"/>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On</a:t>
            </a:r>
            <a:r>
              <a:rPr lang="sl-SI" sz="2400" b="1" dirty="0">
                <a:effectLst>
                  <a:outerShdw blurRad="38100" dist="38100" dir="2700000" algn="tl">
                    <a:srgbClr val="000000">
                      <a:alpha val="43137"/>
                    </a:srgbClr>
                  </a:outerShdw>
                </a:effectLst>
              </a:rPr>
              <a:t>-site izkušnja</a:t>
            </a:r>
            <a:endParaRPr lang="en-GB" sz="2400" b="1" dirty="0">
              <a:effectLst>
                <a:outerShdw blurRad="38100" dist="38100" dir="2700000" algn="tl">
                  <a:srgbClr val="000000">
                    <a:alpha val="43137"/>
                  </a:srgbClr>
                </a:outerShdw>
              </a:effectLst>
            </a:endParaRPr>
          </a:p>
          <a:p>
            <a:pPr algn="ctr"/>
            <a:r>
              <a:rPr lang="sl-SI" sz="2400" b="1" dirty="0">
                <a:effectLst>
                  <a:outerShdw blurRad="38100" dist="38100" dir="2700000" algn="tl">
                    <a:srgbClr val="000000">
                      <a:alpha val="43137"/>
                    </a:srgbClr>
                  </a:outerShdw>
                </a:effectLst>
              </a:rPr>
              <a:t>Vključenost v dogajanje</a:t>
            </a:r>
            <a:endParaRPr lang="en-GB" sz="2400" b="1" dirty="0">
              <a:effectLst>
                <a:outerShdw blurRad="38100" dist="38100" dir="2700000" algn="tl">
                  <a:srgbClr val="000000">
                    <a:alpha val="43137"/>
                  </a:srgbClr>
                </a:outerShdw>
              </a:effectLst>
            </a:endParaRPr>
          </a:p>
        </p:txBody>
      </p:sp>
      <p:sp>
        <p:nvSpPr>
          <p:cNvPr id="15" name="Retângulo 14">
            <a:extLst>
              <a:ext uri="{FF2B5EF4-FFF2-40B4-BE49-F238E27FC236}">
                <a16:creationId xmlns:a16="http://schemas.microsoft.com/office/drawing/2014/main" id="{3AD0ABAB-0B2E-4CC3-8E45-2BD4E39BB057}"/>
              </a:ext>
            </a:extLst>
          </p:cNvPr>
          <p:cNvSpPr/>
          <p:nvPr/>
        </p:nvSpPr>
        <p:spPr>
          <a:xfrm>
            <a:off x="8164573" y="2528379"/>
            <a:ext cx="3816000" cy="852906"/>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Refleksija</a:t>
            </a:r>
            <a:endParaRPr lang="en-GB" sz="2400" b="1" dirty="0">
              <a:effectLst>
                <a:outerShdw blurRad="38100" dist="38100" dir="2700000" algn="tl">
                  <a:srgbClr val="000000">
                    <a:alpha val="43137"/>
                  </a:srgbClr>
                </a:outerShdw>
              </a:effectLst>
            </a:endParaRPr>
          </a:p>
          <a:p>
            <a:pPr algn="ctr"/>
            <a:r>
              <a:rPr lang="sl-SI" sz="2400" b="1" dirty="0">
                <a:effectLst>
                  <a:outerShdw blurRad="38100" dist="38100" dir="2700000" algn="tl">
                    <a:srgbClr val="000000">
                      <a:alpha val="43137"/>
                    </a:srgbClr>
                  </a:outerShdw>
                </a:effectLst>
              </a:rPr>
              <a:t>Osebni pomen</a:t>
            </a:r>
            <a:endParaRPr lang="en-GB" sz="2400" b="1" dirty="0">
              <a:effectLst>
                <a:outerShdw blurRad="38100" dist="38100" dir="2700000" algn="tl">
                  <a:srgbClr val="000000">
                    <a:alpha val="43137"/>
                  </a:srgbClr>
                </a:outerShdw>
              </a:effectLst>
            </a:endParaRPr>
          </a:p>
        </p:txBody>
      </p:sp>
      <p:sp>
        <p:nvSpPr>
          <p:cNvPr id="17" name="Retângulo 16">
            <a:extLst>
              <a:ext uri="{FF2B5EF4-FFF2-40B4-BE49-F238E27FC236}">
                <a16:creationId xmlns:a16="http://schemas.microsoft.com/office/drawing/2014/main" id="{948AC900-8809-498C-BC3C-5DF7C51F91B6}"/>
              </a:ext>
            </a:extLst>
          </p:cNvPr>
          <p:cNvSpPr/>
          <p:nvPr/>
        </p:nvSpPr>
        <p:spPr>
          <a:xfrm>
            <a:off x="220105" y="3716850"/>
            <a:ext cx="3816000" cy="222898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Veselje</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In</a:t>
            </a:r>
            <a:r>
              <a:rPr lang="sl-SI" sz="2400" dirty="0" err="1">
                <a:solidFill>
                  <a:schemeClr val="tx1"/>
                </a:solidFill>
              </a:rPr>
              <a:t>teres</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Zadovoljstvo</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L</a:t>
            </a:r>
            <a:r>
              <a:rPr lang="sl-SI" sz="2400" dirty="0" err="1">
                <a:solidFill>
                  <a:schemeClr val="tx1"/>
                </a:solidFill>
              </a:rPr>
              <a:t>jubezen</a:t>
            </a:r>
            <a:endParaRPr lang="en-GB" sz="2400" dirty="0">
              <a:solidFill>
                <a:schemeClr val="tx1"/>
              </a:solidFill>
            </a:endParaRPr>
          </a:p>
        </p:txBody>
      </p:sp>
      <p:sp>
        <p:nvSpPr>
          <p:cNvPr id="18" name="Retângulo 17">
            <a:extLst>
              <a:ext uri="{FF2B5EF4-FFF2-40B4-BE49-F238E27FC236}">
                <a16:creationId xmlns:a16="http://schemas.microsoft.com/office/drawing/2014/main" id="{39F934F2-5B1F-4850-A6DA-6E12A977CFF6}"/>
              </a:ext>
            </a:extLst>
          </p:cNvPr>
          <p:cNvSpPr/>
          <p:nvPr/>
        </p:nvSpPr>
        <p:spPr>
          <a:xfrm>
            <a:off x="4201746" y="3716854"/>
            <a:ext cx="3816000" cy="222898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Izpopolnjenost</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Dogajanje</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Čuječnost</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A</a:t>
            </a:r>
            <a:r>
              <a:rPr lang="sl-SI" sz="2400" dirty="0" err="1">
                <a:solidFill>
                  <a:schemeClr val="tx1"/>
                </a:solidFill>
              </a:rPr>
              <a:t>vtentičnost</a:t>
            </a:r>
            <a:endParaRPr lang="en-GB" sz="2400" dirty="0">
              <a:solidFill>
                <a:schemeClr val="tx1"/>
              </a:solidFill>
            </a:endParaRPr>
          </a:p>
        </p:txBody>
      </p:sp>
      <p:sp>
        <p:nvSpPr>
          <p:cNvPr id="2" name="CaixaDeTexto 1">
            <a:extLst>
              <a:ext uri="{FF2B5EF4-FFF2-40B4-BE49-F238E27FC236}">
                <a16:creationId xmlns:a16="http://schemas.microsoft.com/office/drawing/2014/main" id="{E8FCECCA-C559-4C03-982D-2914747D2297}"/>
              </a:ext>
            </a:extLst>
          </p:cNvPr>
          <p:cNvSpPr txBox="1"/>
          <p:nvPr/>
        </p:nvSpPr>
        <p:spPr>
          <a:xfrm>
            <a:off x="9620594" y="6062967"/>
            <a:ext cx="2359152" cy="246221"/>
          </a:xfrm>
          <a:prstGeom prst="rect">
            <a:avLst/>
          </a:prstGeom>
          <a:noFill/>
        </p:spPr>
        <p:txBody>
          <a:bodyPr wrap="square" rtlCol="0">
            <a:spAutoFit/>
          </a:bodyPr>
          <a:lstStyle/>
          <a:p>
            <a:pPr algn="r"/>
            <a:r>
              <a:rPr lang="en-GB" sz="1000" b="1" dirty="0"/>
              <a:t>Adapted: </a:t>
            </a:r>
            <a:r>
              <a:rPr lang="en-GB" sz="1000" dirty="0" err="1"/>
              <a:t>Filep</a:t>
            </a:r>
            <a:r>
              <a:rPr lang="en-GB" sz="1000" dirty="0"/>
              <a:t> and </a:t>
            </a:r>
            <a:r>
              <a:rPr lang="en-GB" sz="1000" dirty="0" err="1"/>
              <a:t>Deery</a:t>
            </a:r>
            <a:r>
              <a:rPr lang="en-GB" sz="1000" dirty="0"/>
              <a:t> (2010)</a:t>
            </a:r>
          </a:p>
        </p:txBody>
      </p:sp>
      <p:sp>
        <p:nvSpPr>
          <p:cNvPr id="12" name="Retângulo 11">
            <a:extLst>
              <a:ext uri="{FF2B5EF4-FFF2-40B4-BE49-F238E27FC236}">
                <a16:creationId xmlns:a16="http://schemas.microsoft.com/office/drawing/2014/main" id="{22660862-7CEF-4733-A0A6-DB1EF5F597EC}"/>
              </a:ext>
            </a:extLst>
          </p:cNvPr>
          <p:cNvSpPr/>
          <p:nvPr/>
        </p:nvSpPr>
        <p:spPr>
          <a:xfrm>
            <a:off x="8164575" y="3716854"/>
            <a:ext cx="3816000" cy="222898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Pomen dogodkov na potovanju</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Težave na potovanju</a:t>
            </a:r>
            <a:endParaRPr lang="en-GB" sz="2400" dirty="0">
              <a:solidFill>
                <a:schemeClr val="tx1"/>
              </a:solidFill>
            </a:endParaRPr>
          </a:p>
          <a:p>
            <a:pPr>
              <a:spcAft>
                <a:spcPts val="1200"/>
              </a:spcAft>
              <a:buClr>
                <a:srgbClr val="6ECECB"/>
              </a:buClr>
              <a:buFont typeface="Calibri" panose="020F0502020204030204" pitchFamily="34" charset="0"/>
              <a:buChar char="→"/>
            </a:pPr>
            <a:r>
              <a:rPr lang="en-GB" sz="2400" dirty="0">
                <a:solidFill>
                  <a:schemeClr val="tx1"/>
                </a:solidFill>
              </a:rPr>
              <a:t> </a:t>
            </a:r>
            <a:r>
              <a:rPr lang="sl-SI" sz="2400" dirty="0">
                <a:solidFill>
                  <a:schemeClr val="tx1"/>
                </a:solidFill>
              </a:rPr>
              <a:t>Osebni pomen potovanja</a:t>
            </a:r>
            <a:endParaRPr lang="en-GB" sz="2400" dirty="0">
              <a:solidFill>
                <a:schemeClr val="tx1"/>
              </a:solidFill>
            </a:endParaRPr>
          </a:p>
        </p:txBody>
      </p:sp>
      <p:cxnSp>
        <p:nvCxnSpPr>
          <p:cNvPr id="5" name="Conexão: Ângulo Reto 4">
            <a:extLst>
              <a:ext uri="{FF2B5EF4-FFF2-40B4-BE49-F238E27FC236}">
                <a16:creationId xmlns:a16="http://schemas.microsoft.com/office/drawing/2014/main" id="{123E9365-6EB5-447B-943C-EE79110C8217}"/>
              </a:ext>
            </a:extLst>
          </p:cNvPr>
          <p:cNvCxnSpPr>
            <a:cxnSpLocks/>
            <a:stCxn id="7" idx="2"/>
            <a:endCxn id="13" idx="0"/>
          </p:cNvCxnSpPr>
          <p:nvPr/>
        </p:nvCxnSpPr>
        <p:spPr>
          <a:xfrm rot="5400000">
            <a:off x="3860914" y="279545"/>
            <a:ext cx="516025" cy="3981641"/>
          </a:xfrm>
          <a:prstGeom prst="bentConnector3">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xão: Ângulo Reto 7">
            <a:extLst>
              <a:ext uri="{FF2B5EF4-FFF2-40B4-BE49-F238E27FC236}">
                <a16:creationId xmlns:a16="http://schemas.microsoft.com/office/drawing/2014/main" id="{E430BD89-778C-4D7E-A2EB-0D3D60EF467F}"/>
              </a:ext>
            </a:extLst>
          </p:cNvPr>
          <p:cNvCxnSpPr>
            <a:cxnSpLocks/>
            <a:stCxn id="7" idx="2"/>
            <a:endCxn id="15" idx="0"/>
          </p:cNvCxnSpPr>
          <p:nvPr/>
        </p:nvCxnSpPr>
        <p:spPr>
          <a:xfrm rot="16200000" flipH="1">
            <a:off x="7833146" y="288952"/>
            <a:ext cx="516026" cy="3962827"/>
          </a:xfrm>
          <a:prstGeom prst="bentConnector3">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xão reta unidirecional 9">
            <a:extLst>
              <a:ext uri="{FF2B5EF4-FFF2-40B4-BE49-F238E27FC236}">
                <a16:creationId xmlns:a16="http://schemas.microsoft.com/office/drawing/2014/main" id="{A53EF606-78EE-4AA5-A57B-FD97591FA8D1}"/>
              </a:ext>
            </a:extLst>
          </p:cNvPr>
          <p:cNvCxnSpPr>
            <a:cxnSpLocks/>
            <a:stCxn id="7" idx="2"/>
            <a:endCxn id="14" idx="0"/>
          </p:cNvCxnSpPr>
          <p:nvPr/>
        </p:nvCxnSpPr>
        <p:spPr>
          <a:xfrm flipH="1">
            <a:off x="6109531" y="2012353"/>
            <a:ext cx="215" cy="516026"/>
          </a:xfrm>
          <a:prstGeom prst="straightConnector1">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xão reta unidirecional 21">
            <a:extLst>
              <a:ext uri="{FF2B5EF4-FFF2-40B4-BE49-F238E27FC236}">
                <a16:creationId xmlns:a16="http://schemas.microsoft.com/office/drawing/2014/main" id="{F3047182-7B0A-4997-8868-717BA4321C5A}"/>
              </a:ext>
            </a:extLst>
          </p:cNvPr>
          <p:cNvCxnSpPr>
            <a:cxnSpLocks/>
            <a:stCxn id="13" idx="2"/>
            <a:endCxn id="17" idx="0"/>
          </p:cNvCxnSpPr>
          <p:nvPr/>
        </p:nvCxnSpPr>
        <p:spPr>
          <a:xfrm>
            <a:off x="2128105" y="3381284"/>
            <a:ext cx="0" cy="335566"/>
          </a:xfrm>
          <a:prstGeom prst="straightConnector1">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xão reta unidirecional 23">
            <a:extLst>
              <a:ext uri="{FF2B5EF4-FFF2-40B4-BE49-F238E27FC236}">
                <a16:creationId xmlns:a16="http://schemas.microsoft.com/office/drawing/2014/main" id="{6BD47C06-63BF-4B94-BBAF-7843CE7AEBF8}"/>
              </a:ext>
            </a:extLst>
          </p:cNvPr>
          <p:cNvCxnSpPr>
            <a:cxnSpLocks/>
            <a:stCxn id="14" idx="2"/>
            <a:endCxn id="18" idx="0"/>
          </p:cNvCxnSpPr>
          <p:nvPr/>
        </p:nvCxnSpPr>
        <p:spPr>
          <a:xfrm>
            <a:off x="6109531" y="3381285"/>
            <a:ext cx="215" cy="335569"/>
          </a:xfrm>
          <a:prstGeom prst="straightConnector1">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xão reta unidirecional 26">
            <a:extLst>
              <a:ext uri="{FF2B5EF4-FFF2-40B4-BE49-F238E27FC236}">
                <a16:creationId xmlns:a16="http://schemas.microsoft.com/office/drawing/2014/main" id="{F4A73778-7581-400A-B9A9-050567236A33}"/>
              </a:ext>
            </a:extLst>
          </p:cNvPr>
          <p:cNvCxnSpPr>
            <a:cxnSpLocks/>
            <a:stCxn id="15" idx="2"/>
            <a:endCxn id="12" idx="0"/>
          </p:cNvCxnSpPr>
          <p:nvPr/>
        </p:nvCxnSpPr>
        <p:spPr>
          <a:xfrm>
            <a:off x="10072573" y="3381285"/>
            <a:ext cx="2" cy="335569"/>
          </a:xfrm>
          <a:prstGeom prst="straightConnector1">
            <a:avLst/>
          </a:prstGeom>
          <a:ln w="444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25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5">
            <a:extLst>
              <a:ext uri="{28A0092B-C50C-407E-A947-70E740481C1C}">
                <a14:useLocalDpi xmlns:a14="http://schemas.microsoft.com/office/drawing/2010/main" val="0"/>
              </a:ext>
            </a:extLst>
          </a:blip>
          <a:srcRect l="8387" t="10823" r="9307" b="5574"/>
          <a:stretch/>
        </p:blipFill>
        <p:spPr>
          <a:xfrm>
            <a:off x="7084359" y="624446"/>
            <a:ext cx="4722491" cy="2878205"/>
          </a:xfrm>
          <a:prstGeom prst="rect">
            <a:avLst/>
          </a:prstGeom>
        </p:spPr>
      </p:pic>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10823" r="10769" b="5574"/>
          <a:stretch/>
        </p:blipFill>
        <p:spPr>
          <a:xfrm>
            <a:off x="4456540" y="3511950"/>
            <a:ext cx="4542679" cy="2878205"/>
          </a:xfrm>
          <a:prstGeom prst="rect">
            <a:avLst/>
          </a:prstGeom>
        </p:spPr>
      </p:pic>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5">
            <a:extLst>
              <a:ext uri="{28A0092B-C50C-407E-A947-70E740481C1C}">
                <a14:useLocalDpi xmlns:a14="http://schemas.microsoft.com/office/drawing/2010/main" val="0"/>
              </a:ext>
            </a:extLst>
          </a:blip>
          <a:srcRect l="11179" t="10823" r="11159" b="5574"/>
          <a:stretch/>
        </p:blipFill>
        <p:spPr>
          <a:xfrm>
            <a:off x="121193" y="2024536"/>
            <a:ext cx="4456066" cy="2878205"/>
          </a:xfrm>
          <a:prstGeom prst="rect">
            <a:avLst/>
          </a:prstGeom>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 </a:t>
            </a:r>
            <a:r>
              <a:rPr lang="en-US" sz="3600" b="1" dirty="0"/>
              <a:t>– Tourism Fiji</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6"/>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13320D6E-00F1-4A99-8F7D-7FAFFCE02867}"/>
              </a:ext>
            </a:extLst>
          </p:cNvPr>
          <p:cNvSpPr txBox="1"/>
          <p:nvPr/>
        </p:nvSpPr>
        <p:spPr>
          <a:xfrm>
            <a:off x="540850" y="1271752"/>
            <a:ext cx="3800241" cy="830997"/>
          </a:xfrm>
          <a:prstGeom prst="rect">
            <a:avLst/>
          </a:prstGeom>
          <a:noFill/>
        </p:spPr>
        <p:txBody>
          <a:bodyPr wrap="square" rtlCol="0">
            <a:spAutoFit/>
          </a:bodyPr>
          <a:lstStyle/>
          <a:p>
            <a:r>
              <a:rPr lang="en-US" sz="2400" b="1" i="1" dirty="0">
                <a:solidFill>
                  <a:schemeClr val="bg1">
                    <a:lumMod val="65000"/>
                  </a:schemeClr>
                </a:solidFill>
              </a:rPr>
              <a:t>Bringing real Fiji happiness to the world.</a:t>
            </a:r>
            <a:endParaRPr lang="en-GB" sz="1600" b="1" i="1" dirty="0">
              <a:solidFill>
                <a:schemeClr val="bg1">
                  <a:lumMod val="65000"/>
                </a:schemeClr>
              </a:solidFill>
            </a:endParaRP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GB" sz="1050" dirty="0">
                <a:hlinkClick r:id="rId7"/>
              </a:rPr>
              <a:t>https://youtu.be/mOa6cIwMa8A</a:t>
            </a:r>
            <a:r>
              <a:rPr lang="en-GB" sz="1050" dirty="0"/>
              <a:t> </a:t>
            </a:r>
          </a:p>
        </p:txBody>
      </p:sp>
      <p:sp>
        <p:nvSpPr>
          <p:cNvPr id="26" name="CaixaDeTexto 25">
            <a:extLst>
              <a:ext uri="{FF2B5EF4-FFF2-40B4-BE49-F238E27FC236}">
                <a16:creationId xmlns:a16="http://schemas.microsoft.com/office/drawing/2014/main" id="{1BBBAA29-74EE-41BC-B988-D2D809157471}"/>
              </a:ext>
            </a:extLst>
          </p:cNvPr>
          <p:cNvSpPr txBox="1"/>
          <p:nvPr/>
        </p:nvSpPr>
        <p:spPr>
          <a:xfrm>
            <a:off x="4236383" y="1177319"/>
            <a:ext cx="3451780" cy="830997"/>
          </a:xfrm>
          <a:prstGeom prst="rect">
            <a:avLst/>
          </a:prstGeom>
          <a:noFill/>
        </p:spPr>
        <p:txBody>
          <a:bodyPr wrap="square" rtlCol="0">
            <a:spAutoFit/>
          </a:bodyPr>
          <a:lstStyle/>
          <a:p>
            <a:pPr algn="r"/>
            <a:r>
              <a:rPr lang="en-US" sz="2400" b="1" i="1" dirty="0">
                <a:solidFill>
                  <a:schemeClr val="bg1">
                    <a:lumMod val="65000"/>
                  </a:schemeClr>
                </a:solidFill>
              </a:rPr>
              <a:t>Tourism Fiji - Where Happiness Finds You</a:t>
            </a:r>
            <a:endParaRPr lang="en-GB" sz="2400" b="1" i="1" dirty="0">
              <a:solidFill>
                <a:schemeClr val="bg1">
                  <a:lumMod val="65000"/>
                </a:schemeClr>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171158"/>
            <a:ext cx="2119027" cy="261610"/>
          </a:xfrm>
          <a:prstGeom prst="rect">
            <a:avLst/>
          </a:prstGeom>
          <a:noFill/>
        </p:spPr>
        <p:txBody>
          <a:bodyPr wrap="square">
            <a:spAutoFit/>
          </a:bodyPr>
          <a:lstStyle/>
          <a:p>
            <a:pPr algn="r"/>
            <a:r>
              <a:rPr lang="en-GB" sz="1050" dirty="0">
                <a:hlinkClick r:id="rId8"/>
              </a:rPr>
              <a:t>https://youtu.be/g3bBBrI2A2w</a:t>
            </a:r>
            <a:r>
              <a:rPr lang="en-GB" sz="1050" dirty="0"/>
              <a:t>  </a:t>
            </a:r>
          </a:p>
        </p:txBody>
      </p:sp>
      <p:sp>
        <p:nvSpPr>
          <p:cNvPr id="37" name="CaixaDeTexto 36">
            <a:extLst>
              <a:ext uri="{FF2B5EF4-FFF2-40B4-BE49-F238E27FC236}">
                <a16:creationId xmlns:a16="http://schemas.microsoft.com/office/drawing/2014/main" id="{C9984677-979A-49E9-BE28-9616762C9AA5}"/>
              </a:ext>
            </a:extLst>
          </p:cNvPr>
          <p:cNvSpPr txBox="1"/>
          <p:nvPr/>
        </p:nvSpPr>
        <p:spPr>
          <a:xfrm>
            <a:off x="8589643" y="3771187"/>
            <a:ext cx="3129195" cy="1569660"/>
          </a:xfrm>
          <a:prstGeom prst="rect">
            <a:avLst/>
          </a:prstGeom>
          <a:noFill/>
        </p:spPr>
        <p:txBody>
          <a:bodyPr wrap="square" rtlCol="0">
            <a:spAutoFit/>
          </a:bodyPr>
          <a:lstStyle/>
          <a:p>
            <a:r>
              <a:rPr lang="en-US" sz="2400" b="1" i="1" dirty="0">
                <a:solidFill>
                  <a:schemeClr val="bg1">
                    <a:lumMod val="65000"/>
                  </a:schemeClr>
                </a:solidFill>
              </a:rPr>
              <a:t>Ever felt so happy you wanted to burst into song? You will when you visit Fiji.</a:t>
            </a:r>
            <a:endParaRPr lang="en-GB" sz="2400" b="1" i="1" dirty="0">
              <a:solidFill>
                <a:schemeClr val="bg1">
                  <a:lumMod val="65000"/>
                </a:schemeClr>
              </a:solidFill>
            </a:endParaRPr>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243498"/>
            <a:ext cx="3529350" cy="253916"/>
          </a:xfrm>
          <a:prstGeom prst="rect">
            <a:avLst/>
          </a:prstGeom>
          <a:noFill/>
        </p:spPr>
        <p:txBody>
          <a:bodyPr wrap="square">
            <a:spAutoFit/>
          </a:bodyPr>
          <a:lstStyle/>
          <a:p>
            <a:pPr algn="r"/>
            <a:r>
              <a:rPr lang="en-GB" sz="1050" dirty="0">
                <a:hlinkClick r:id="rId9"/>
              </a:rPr>
              <a:t>https://youtu.be/gdLGZQnhLRs</a:t>
            </a:r>
            <a:r>
              <a:rPr lang="en-GB" sz="1050" dirty="0"/>
              <a:t> </a:t>
            </a:r>
          </a:p>
        </p:txBody>
      </p:sp>
      <p:pic>
        <p:nvPicPr>
          <p:cNvPr id="6" name="Multimédia Online 5" title="Bringing real Fiji happiness to the world.">
            <a:hlinkClick r:id="" action="ppaction://media"/>
            <a:extLst>
              <a:ext uri="{FF2B5EF4-FFF2-40B4-BE49-F238E27FC236}">
                <a16:creationId xmlns:a16="http://schemas.microsoft.com/office/drawing/2014/main" id="{B6B68015-4EEC-45BB-A543-F9BE46B96BBA}"/>
              </a:ext>
            </a:extLst>
          </p:cNvPr>
          <p:cNvPicPr>
            <a:picLocks noRot="1"/>
          </p:cNvPicPr>
          <p:nvPr>
            <a:videoFile r:link="rId1"/>
          </p:nvPr>
        </p:nvPicPr>
        <p:blipFill>
          <a:blip r:embed="rId10"/>
          <a:stretch>
            <a:fillRect/>
          </a:stretch>
        </p:blipFill>
        <p:spPr>
          <a:xfrm>
            <a:off x="666226" y="2269469"/>
            <a:ext cx="3366000" cy="2088000"/>
          </a:xfrm>
          <a:prstGeom prst="rect">
            <a:avLst/>
          </a:prstGeom>
        </p:spPr>
      </p:pic>
      <p:pic>
        <p:nvPicPr>
          <p:cNvPr id="7" name="Multimédia Online 6" title="Tourism Fiji - Where Happiness Finds You">
            <a:hlinkClick r:id="" action="ppaction://media"/>
            <a:extLst>
              <a:ext uri="{FF2B5EF4-FFF2-40B4-BE49-F238E27FC236}">
                <a16:creationId xmlns:a16="http://schemas.microsoft.com/office/drawing/2014/main" id="{F772FB8E-B927-4A20-8083-E94B0E7F48D4}"/>
              </a:ext>
            </a:extLst>
          </p:cNvPr>
          <p:cNvPicPr>
            <a:picLocks noRot="1"/>
          </p:cNvPicPr>
          <p:nvPr>
            <a:videoFile r:link="rId2"/>
          </p:nvPr>
        </p:nvPicPr>
        <p:blipFill>
          <a:blip r:embed="rId11"/>
          <a:stretch>
            <a:fillRect/>
          </a:stretch>
        </p:blipFill>
        <p:spPr>
          <a:xfrm>
            <a:off x="7782005" y="876833"/>
            <a:ext cx="3366000" cy="2088000"/>
          </a:xfrm>
          <a:prstGeom prst="rect">
            <a:avLst/>
          </a:prstGeom>
        </p:spPr>
      </p:pic>
      <p:pic>
        <p:nvPicPr>
          <p:cNvPr id="10" name="Multimédia Online 9" title="Ever felt so happy you wanted to burst into song? You will when you visit Fiji.">
            <a:hlinkClick r:id="" action="ppaction://media"/>
            <a:extLst>
              <a:ext uri="{FF2B5EF4-FFF2-40B4-BE49-F238E27FC236}">
                <a16:creationId xmlns:a16="http://schemas.microsoft.com/office/drawing/2014/main" id="{F918604C-75EC-47E8-8F51-B10768D6BC7B}"/>
              </a:ext>
            </a:extLst>
          </p:cNvPr>
          <p:cNvPicPr>
            <a:picLocks noRot="1"/>
          </p:cNvPicPr>
          <p:nvPr>
            <a:videoFile r:link="rId3"/>
          </p:nvPr>
        </p:nvPicPr>
        <p:blipFill>
          <a:blip r:embed="rId12"/>
          <a:stretch>
            <a:fillRect/>
          </a:stretch>
        </p:blipFill>
        <p:spPr>
          <a:xfrm>
            <a:off x="5054115" y="3761951"/>
            <a:ext cx="3366000" cy="2088000"/>
          </a:xfrm>
          <a:prstGeom prst="rect">
            <a:avLst/>
          </a:prstGeom>
        </p:spPr>
      </p:pic>
    </p:spTree>
    <p:extLst>
      <p:ext uri="{BB962C8B-B14F-4D97-AF65-F5344CB8AC3E}">
        <p14:creationId xmlns:p14="http://schemas.microsoft.com/office/powerpoint/2010/main" val="38807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fill="hold" display="0">
                  <p:stCondLst>
                    <p:cond delay="indefinite"/>
                  </p:stCondLst>
                </p:cTn>
                <p:tgtEl>
                  <p:spTgt spid="10"/>
                </p:tgtEl>
              </p:cMediaNode>
            </p:video>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Dobro počutje in turizem</a:t>
            </a:r>
            <a:endParaRPr lang="en-US" sz="3600" b="1" dirty="0"/>
          </a:p>
        </p:txBody>
      </p:sp>
      <p:grpSp>
        <p:nvGrpSpPr>
          <p:cNvPr id="50" name="Agrupar 49">
            <a:extLst>
              <a:ext uri="{FF2B5EF4-FFF2-40B4-BE49-F238E27FC236}">
                <a16:creationId xmlns:a16="http://schemas.microsoft.com/office/drawing/2014/main" id="{13A94D49-1E38-4964-987E-A5C51164B10F}"/>
              </a:ext>
            </a:extLst>
          </p:cNvPr>
          <p:cNvGrpSpPr/>
          <p:nvPr/>
        </p:nvGrpSpPr>
        <p:grpSpPr>
          <a:xfrm>
            <a:off x="89735" y="637033"/>
            <a:ext cx="12019141" cy="5299605"/>
            <a:chOff x="172859" y="1118781"/>
            <a:chExt cx="9056739" cy="3877345"/>
          </a:xfrm>
        </p:grpSpPr>
        <p:sp>
          <p:nvSpPr>
            <p:cNvPr id="6" name="Seta: Para a Direita 5">
              <a:extLst>
                <a:ext uri="{FF2B5EF4-FFF2-40B4-BE49-F238E27FC236}">
                  <a16:creationId xmlns:a16="http://schemas.microsoft.com/office/drawing/2014/main" id="{CE51A499-D252-4A09-B004-67C838BD8934}"/>
                </a:ext>
              </a:extLst>
            </p:cNvPr>
            <p:cNvSpPr/>
            <p:nvPr/>
          </p:nvSpPr>
          <p:spPr>
            <a:xfrm>
              <a:off x="172859" y="1118781"/>
              <a:ext cx="9056739" cy="1797519"/>
            </a:xfrm>
            <a:prstGeom prst="rightArrow">
              <a:avLst/>
            </a:prstGeom>
            <a:solidFill>
              <a:srgbClr val="D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ângulo 6">
              <a:extLst>
                <a:ext uri="{FF2B5EF4-FFF2-40B4-BE49-F238E27FC236}">
                  <a16:creationId xmlns:a16="http://schemas.microsoft.com/office/drawing/2014/main" id="{1D897BD5-8DE2-4832-BDBD-C80C03C8F505}"/>
                </a:ext>
              </a:extLst>
            </p:cNvPr>
            <p:cNvSpPr/>
            <p:nvPr/>
          </p:nvSpPr>
          <p:spPr>
            <a:xfrm>
              <a:off x="289053" y="2117874"/>
              <a:ext cx="2088000" cy="1151894"/>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effectLst>
                    <a:outerShdw blurRad="38100" dist="38100" dir="2700000" algn="tl">
                      <a:srgbClr val="000000">
                        <a:alpha val="43137"/>
                      </a:srgbClr>
                    </a:outerShdw>
                  </a:effectLst>
                </a:rPr>
                <a:t>Hedonistično dobro počutje</a:t>
              </a:r>
              <a:r>
                <a:rPr lang="en-GB" sz="2400" b="1" dirty="0">
                  <a:effectLst>
                    <a:outerShdw blurRad="38100" dist="38100" dir="2700000" algn="tl">
                      <a:srgbClr val="000000">
                        <a:alpha val="43137"/>
                      </a:srgbClr>
                    </a:outerShdw>
                  </a:effectLst>
                </a:rPr>
                <a:t>, </a:t>
              </a:r>
              <a:r>
                <a:rPr lang="sl-SI" sz="2400" b="1" dirty="0">
                  <a:effectLst>
                    <a:outerShdw blurRad="38100" dist="38100" dir="2700000" algn="tl">
                      <a:srgbClr val="000000">
                        <a:alpha val="43137"/>
                      </a:srgbClr>
                    </a:outerShdw>
                  </a:effectLst>
                </a:rPr>
                <a:t>osebne preference</a:t>
              </a:r>
              <a:endParaRPr lang="en-GB" sz="2400" b="1" dirty="0">
                <a:effectLst>
                  <a:outerShdw blurRad="38100" dist="38100" dir="2700000" algn="tl">
                    <a:srgbClr val="000000">
                      <a:alpha val="43137"/>
                    </a:srgbClr>
                  </a:outerShdw>
                </a:effectLst>
              </a:endParaRPr>
            </a:p>
          </p:txBody>
        </p:sp>
        <p:sp>
          <p:nvSpPr>
            <p:cNvPr id="8" name="Retângulo 7">
              <a:extLst>
                <a:ext uri="{FF2B5EF4-FFF2-40B4-BE49-F238E27FC236}">
                  <a16:creationId xmlns:a16="http://schemas.microsoft.com/office/drawing/2014/main" id="{A29B6774-747F-4337-9661-384D84FE1F31}"/>
                </a:ext>
              </a:extLst>
            </p:cNvPr>
            <p:cNvSpPr/>
            <p:nvPr/>
          </p:nvSpPr>
          <p:spPr>
            <a:xfrm>
              <a:off x="289053" y="3319164"/>
              <a:ext cx="2088000" cy="16769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800"/>
                </a:spcAft>
                <a:buClr>
                  <a:srgbClr val="F7981D"/>
                </a:buClr>
                <a:buFont typeface="Arial" panose="020B0604020202020204" pitchFamily="34" charset="0"/>
                <a:buChar char="•"/>
              </a:pPr>
              <a:r>
                <a:rPr lang="en-GB" sz="2400" spc="-50" dirty="0">
                  <a:solidFill>
                    <a:schemeClr val="tx1"/>
                  </a:solidFill>
                  <a:effectLst>
                    <a:outerShdw blurRad="38100" dist="38100" dir="2700000" algn="tl">
                      <a:srgbClr val="000000">
                        <a:alpha val="43137"/>
                      </a:srgbClr>
                    </a:outerShdw>
                  </a:effectLst>
                </a:rPr>
                <a:t> </a:t>
              </a:r>
              <a:r>
                <a:rPr lang="en-GB" sz="2400" spc="-50" dirty="0">
                  <a:solidFill>
                    <a:schemeClr val="tx1"/>
                  </a:solidFill>
                </a:rPr>
                <a:t>S</a:t>
              </a:r>
              <a:r>
                <a:rPr lang="sl-SI" sz="2400" spc="-50" dirty="0" err="1">
                  <a:solidFill>
                    <a:schemeClr val="tx1"/>
                  </a:solidFill>
                </a:rPr>
                <a:t>once</a:t>
              </a:r>
              <a:r>
                <a:rPr lang="en-GB" sz="2400" spc="-50" dirty="0">
                  <a:solidFill>
                    <a:schemeClr val="tx1"/>
                  </a:solidFill>
                </a:rPr>
                <a:t>, </a:t>
              </a:r>
              <a:r>
                <a:rPr lang="sl-SI" sz="2400" spc="-50" dirty="0">
                  <a:solidFill>
                    <a:schemeClr val="tx1"/>
                  </a:solidFill>
                </a:rPr>
                <a:t>morje</a:t>
              </a:r>
              <a:r>
                <a:rPr lang="en-GB" sz="2400" spc="-50" dirty="0">
                  <a:solidFill>
                    <a:schemeClr val="tx1"/>
                  </a:solidFill>
                </a:rPr>
                <a:t> &amp; </a:t>
              </a:r>
              <a:r>
                <a:rPr lang="sl-SI" sz="2400" spc="-50" dirty="0">
                  <a:solidFill>
                    <a:schemeClr val="tx1"/>
                  </a:solidFill>
                </a:rPr>
                <a:t>pesek</a:t>
              </a:r>
              <a:r>
                <a:rPr lang="en-GB" sz="2400" spc="-50" dirty="0">
                  <a:solidFill>
                    <a:schemeClr val="tx1"/>
                  </a:solidFill>
                </a:rPr>
                <a:t> </a:t>
              </a:r>
              <a:r>
                <a:rPr lang="sl-SI" sz="2400" spc="-50" dirty="0">
                  <a:solidFill>
                    <a:schemeClr val="tx1"/>
                  </a:solidFill>
                </a:rPr>
                <a:t>(3S </a:t>
              </a:r>
              <a:r>
                <a:rPr lang="en-GB" sz="2400" spc="-50" dirty="0">
                  <a:solidFill>
                    <a:schemeClr val="tx1"/>
                  </a:solidFill>
                </a:rPr>
                <a:t>tourism</a:t>
              </a:r>
              <a:r>
                <a:rPr lang="sl-SI" sz="2400" spc="-50" dirty="0">
                  <a:solidFill>
                    <a:schemeClr val="tx1"/>
                  </a:solidFill>
                </a:rPr>
                <a:t>)</a:t>
              </a:r>
              <a:endParaRPr lang="en-GB" sz="2400" spc="-50" dirty="0">
                <a:solidFill>
                  <a:schemeClr val="tx1"/>
                </a:solidFill>
              </a:endParaRPr>
            </a:p>
            <a:p>
              <a:pPr>
                <a:spcAft>
                  <a:spcPts val="1800"/>
                </a:spcAft>
                <a:buClr>
                  <a:srgbClr val="F7981D"/>
                </a:buClr>
                <a:buFont typeface="Arial" panose="020B0604020202020204" pitchFamily="34" charset="0"/>
                <a:buChar char="•"/>
              </a:pPr>
              <a:r>
                <a:rPr lang="en-GB" sz="2400" dirty="0">
                  <a:solidFill>
                    <a:schemeClr val="tx1"/>
                  </a:solidFill>
                  <a:effectLst>
                    <a:outerShdw blurRad="38100" dist="38100" dir="2700000" algn="tl">
                      <a:srgbClr val="000000">
                        <a:alpha val="43137"/>
                      </a:srgbClr>
                    </a:outerShdw>
                  </a:effectLst>
                </a:rPr>
                <a:t> </a:t>
              </a:r>
              <a:r>
                <a:rPr lang="sl-SI" sz="2400" dirty="0">
                  <a:solidFill>
                    <a:schemeClr val="tx1"/>
                  </a:solidFill>
                </a:rPr>
                <a:t>Zabave: dekliščine in fantovščine</a:t>
              </a:r>
              <a:endParaRPr lang="en-GB" sz="2400" dirty="0">
                <a:solidFill>
                  <a:schemeClr val="tx1"/>
                </a:solidFill>
              </a:endParaRPr>
            </a:p>
          </p:txBody>
        </p:sp>
        <p:sp>
          <p:nvSpPr>
            <p:cNvPr id="29" name="Retângulo 28">
              <a:extLst>
                <a:ext uri="{FF2B5EF4-FFF2-40B4-BE49-F238E27FC236}">
                  <a16:creationId xmlns:a16="http://schemas.microsoft.com/office/drawing/2014/main" id="{FB20C189-B237-431B-BF4C-E174604FCDF4}"/>
                </a:ext>
              </a:extLst>
            </p:cNvPr>
            <p:cNvSpPr/>
            <p:nvPr/>
          </p:nvSpPr>
          <p:spPr>
            <a:xfrm>
              <a:off x="298959" y="1463424"/>
              <a:ext cx="2078094" cy="5924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Kratkoročno</a:t>
              </a:r>
              <a:endParaRPr lang="en-GB" sz="2400" b="1" dirty="0">
                <a:solidFill>
                  <a:schemeClr val="tx1"/>
                </a:solidFill>
              </a:endParaRPr>
            </a:p>
          </p:txBody>
        </p:sp>
        <p:sp>
          <p:nvSpPr>
            <p:cNvPr id="31" name="Retângulo 30">
              <a:extLst>
                <a:ext uri="{FF2B5EF4-FFF2-40B4-BE49-F238E27FC236}">
                  <a16:creationId xmlns:a16="http://schemas.microsoft.com/office/drawing/2014/main" id="{DE2AB5AA-2479-4C2C-8C3C-37EA80727554}"/>
                </a:ext>
              </a:extLst>
            </p:cNvPr>
            <p:cNvSpPr/>
            <p:nvPr/>
          </p:nvSpPr>
          <p:spPr>
            <a:xfrm>
              <a:off x="2470228" y="2116275"/>
              <a:ext cx="2088000" cy="1151894"/>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effectLst>
                    <a:outerShdw blurRad="38100" dist="38100" dir="2700000" algn="tl">
                      <a:srgbClr val="000000">
                        <a:alpha val="43137"/>
                      </a:srgbClr>
                    </a:outerShdw>
                  </a:effectLst>
                </a:rPr>
                <a:t>Eudaimoni</a:t>
              </a:r>
              <a:r>
                <a:rPr lang="sl-SI" sz="2400" b="1" dirty="0" err="1">
                  <a:effectLst>
                    <a:outerShdw blurRad="38100" dist="38100" dir="2700000" algn="tl">
                      <a:srgbClr val="000000">
                        <a:alpha val="43137"/>
                      </a:srgbClr>
                    </a:outerShdw>
                  </a:effectLst>
                </a:rPr>
                <a:t>čno</a:t>
              </a:r>
              <a:r>
                <a:rPr lang="sl-SI" sz="2400" b="1" dirty="0">
                  <a:effectLst>
                    <a:outerShdw blurRad="38100" dist="38100" dir="2700000" algn="tl">
                      <a:srgbClr val="000000">
                        <a:alpha val="43137"/>
                      </a:srgbClr>
                    </a:outerShdw>
                  </a:effectLst>
                </a:rPr>
                <a:t> </a:t>
              </a:r>
              <a:r>
                <a:rPr lang="en-GB" sz="2400" b="1" dirty="0">
                  <a:effectLst>
                    <a:outerShdw blurRad="38100" dist="38100" dir="2700000" algn="tl">
                      <a:srgbClr val="000000">
                        <a:alpha val="43137"/>
                      </a:srgbClr>
                    </a:outerShdw>
                  </a:effectLst>
                </a:rPr>
                <a:t>+ </a:t>
              </a:r>
            </a:p>
            <a:p>
              <a:pPr algn="ctr"/>
              <a:r>
                <a:rPr lang="en-GB" sz="2400" b="1" dirty="0" err="1">
                  <a:effectLst>
                    <a:outerShdw blurRad="38100" dist="38100" dir="2700000" algn="tl">
                      <a:srgbClr val="000000">
                        <a:alpha val="43137"/>
                      </a:srgbClr>
                    </a:outerShdw>
                  </a:effectLst>
                </a:rPr>
                <a:t>Hed</a:t>
              </a:r>
              <a:r>
                <a:rPr lang="sl-SI" sz="2400" b="1" dirty="0" err="1">
                  <a:effectLst>
                    <a:outerShdw blurRad="38100" dist="38100" dir="2700000" algn="tl">
                      <a:srgbClr val="000000">
                        <a:alpha val="43137"/>
                      </a:srgbClr>
                    </a:outerShdw>
                  </a:effectLst>
                </a:rPr>
                <a:t>onistično</a:t>
              </a:r>
              <a:r>
                <a:rPr lang="en-GB" sz="2400" b="1" dirty="0">
                  <a:effectLst>
                    <a:outerShdw blurRad="38100" dist="38100" dir="2700000" algn="tl">
                      <a:srgbClr val="000000">
                        <a:alpha val="43137"/>
                      </a:srgbClr>
                    </a:outerShdw>
                  </a:effectLst>
                </a:rPr>
                <a:t> </a:t>
              </a:r>
              <a:r>
                <a:rPr lang="sl-SI" sz="2400" b="1" dirty="0">
                  <a:effectLst>
                    <a:outerShdw blurRad="38100" dist="38100" dir="2700000" algn="tl">
                      <a:srgbClr val="000000">
                        <a:alpha val="43137"/>
                      </a:srgbClr>
                    </a:outerShdw>
                  </a:effectLst>
                </a:rPr>
                <a:t>dobro počutje</a:t>
              </a:r>
              <a:endParaRPr lang="en-GB" sz="2400" b="1" dirty="0">
                <a:effectLst>
                  <a:outerShdw blurRad="38100" dist="38100" dir="2700000" algn="tl">
                    <a:srgbClr val="000000">
                      <a:alpha val="43137"/>
                    </a:srgbClr>
                  </a:outerShdw>
                </a:effectLst>
              </a:endParaRPr>
            </a:p>
          </p:txBody>
        </p:sp>
        <p:sp>
          <p:nvSpPr>
            <p:cNvPr id="33" name="Retângulo 32">
              <a:extLst>
                <a:ext uri="{FF2B5EF4-FFF2-40B4-BE49-F238E27FC236}">
                  <a16:creationId xmlns:a16="http://schemas.microsoft.com/office/drawing/2014/main" id="{144687EE-2C32-4708-8391-C8AA5332D595}"/>
                </a:ext>
              </a:extLst>
            </p:cNvPr>
            <p:cNvSpPr/>
            <p:nvPr/>
          </p:nvSpPr>
          <p:spPr>
            <a:xfrm>
              <a:off x="2470228" y="3317568"/>
              <a:ext cx="2088000" cy="16769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800"/>
                </a:spcAft>
                <a:buClr>
                  <a:srgbClr val="FDDE00"/>
                </a:buClr>
                <a:buFont typeface="Arial" panose="020B0604020202020204" pitchFamily="34" charset="0"/>
                <a:buChar char="•"/>
              </a:pPr>
              <a:r>
                <a:rPr lang="en-GB" sz="2400" spc="-40" dirty="0">
                  <a:solidFill>
                    <a:schemeClr val="tx1"/>
                  </a:solidFill>
                  <a:effectLst>
                    <a:outerShdw blurRad="38100" dist="38100" dir="2700000" algn="tl">
                      <a:srgbClr val="000000">
                        <a:alpha val="43137"/>
                      </a:srgbClr>
                    </a:outerShdw>
                  </a:effectLst>
                </a:rPr>
                <a:t> </a:t>
              </a:r>
              <a:r>
                <a:rPr lang="sl-SI" sz="2400" spc="-40" dirty="0">
                  <a:solidFill>
                    <a:schemeClr val="tx1"/>
                  </a:solidFill>
                </a:rPr>
                <a:t>Kulturni turizem in nočno življenje</a:t>
              </a:r>
              <a:endParaRPr lang="en-US" sz="2400" spc="-40" dirty="0">
                <a:solidFill>
                  <a:schemeClr val="tx1"/>
                </a:solidFill>
              </a:endParaRPr>
            </a:p>
            <a:p>
              <a:pPr>
                <a:spcAft>
                  <a:spcPts val="1800"/>
                </a:spcAft>
                <a:buClr>
                  <a:srgbClr val="FDDE00"/>
                </a:buClr>
                <a:buFont typeface="Arial" panose="020B0604020202020204" pitchFamily="34" charset="0"/>
                <a:buChar char="•"/>
              </a:pPr>
              <a:r>
                <a:rPr lang="en-US" sz="2400" dirty="0">
                  <a:solidFill>
                    <a:schemeClr val="tx1"/>
                  </a:solidFill>
                  <a:effectLst>
                    <a:outerShdw blurRad="38100" dist="38100" dir="2700000" algn="tl">
                      <a:srgbClr val="000000">
                        <a:alpha val="43137"/>
                      </a:srgbClr>
                    </a:outerShdw>
                  </a:effectLst>
                </a:rPr>
                <a:t> </a:t>
              </a:r>
              <a:r>
                <a:rPr lang="en-US" sz="2400" dirty="0">
                  <a:solidFill>
                    <a:schemeClr val="tx1"/>
                  </a:solidFill>
                </a:rPr>
                <a:t>V</a:t>
              </a:r>
              <a:r>
                <a:rPr lang="sl-SI" sz="2400" dirty="0" err="1">
                  <a:solidFill>
                    <a:schemeClr val="tx1"/>
                  </a:solidFill>
                </a:rPr>
                <a:t>olunterski</a:t>
              </a:r>
              <a:r>
                <a:rPr lang="sl-SI" sz="2400" dirty="0">
                  <a:solidFill>
                    <a:schemeClr val="tx1"/>
                  </a:solidFill>
                </a:rPr>
                <a:t> turizem</a:t>
              </a:r>
              <a:r>
                <a:rPr lang="en-US" sz="2400" dirty="0">
                  <a:solidFill>
                    <a:schemeClr val="tx1"/>
                  </a:solidFill>
                </a:rPr>
                <a:t> + </a:t>
              </a:r>
              <a:r>
                <a:rPr lang="sl-SI" sz="2400" dirty="0">
                  <a:solidFill>
                    <a:schemeClr val="tx1"/>
                  </a:solidFill>
                </a:rPr>
                <a:t>sprostitev na plaži</a:t>
              </a:r>
              <a:endParaRPr lang="en-US" sz="2400" dirty="0">
                <a:solidFill>
                  <a:schemeClr val="tx1"/>
                </a:solidFill>
              </a:endParaRPr>
            </a:p>
          </p:txBody>
        </p:sp>
        <p:sp>
          <p:nvSpPr>
            <p:cNvPr id="35" name="Retângulo 34">
              <a:extLst>
                <a:ext uri="{FF2B5EF4-FFF2-40B4-BE49-F238E27FC236}">
                  <a16:creationId xmlns:a16="http://schemas.microsoft.com/office/drawing/2014/main" id="{CD3D2DFC-BB5F-4F97-AB2E-222F4B4C2A82}"/>
                </a:ext>
              </a:extLst>
            </p:cNvPr>
            <p:cNvSpPr/>
            <p:nvPr/>
          </p:nvSpPr>
          <p:spPr>
            <a:xfrm>
              <a:off x="2480133" y="1463424"/>
              <a:ext cx="2078093" cy="5908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Srednjeročno</a:t>
              </a:r>
              <a:endParaRPr lang="en-GB" sz="2400" b="1" dirty="0">
                <a:solidFill>
                  <a:schemeClr val="tx1"/>
                </a:solidFill>
              </a:endParaRPr>
            </a:p>
          </p:txBody>
        </p:sp>
        <p:sp>
          <p:nvSpPr>
            <p:cNvPr id="39" name="Retângulo 38">
              <a:extLst>
                <a:ext uri="{FF2B5EF4-FFF2-40B4-BE49-F238E27FC236}">
                  <a16:creationId xmlns:a16="http://schemas.microsoft.com/office/drawing/2014/main" id="{9EDC1317-4C37-4BB0-BFB0-0932125E5428}"/>
                </a:ext>
              </a:extLst>
            </p:cNvPr>
            <p:cNvSpPr/>
            <p:nvPr/>
          </p:nvSpPr>
          <p:spPr>
            <a:xfrm>
              <a:off x="4650313" y="2116275"/>
              <a:ext cx="2088000" cy="1151894"/>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effectLst>
                    <a:outerShdw blurRad="38100" dist="38100" dir="2700000" algn="tl">
                      <a:srgbClr val="000000">
                        <a:alpha val="43137"/>
                      </a:srgbClr>
                    </a:outerShdw>
                  </a:effectLst>
                </a:rPr>
                <a:t>Eudaimoni</a:t>
              </a:r>
              <a:r>
                <a:rPr lang="sl-SI" sz="2400" b="1" dirty="0" err="1">
                  <a:effectLst>
                    <a:outerShdw blurRad="38100" dist="38100" dir="2700000" algn="tl">
                      <a:srgbClr val="000000">
                        <a:alpha val="43137"/>
                      </a:srgbClr>
                    </a:outerShdw>
                  </a:effectLst>
                </a:rPr>
                <a:t>čno</a:t>
              </a:r>
              <a:r>
                <a:rPr lang="sl-SI" sz="2400" b="1" dirty="0">
                  <a:effectLst>
                    <a:outerShdw blurRad="38100" dist="38100" dir="2700000" algn="tl">
                      <a:srgbClr val="000000">
                        <a:alpha val="43137"/>
                      </a:srgbClr>
                    </a:outerShdw>
                  </a:effectLst>
                </a:rPr>
                <a:t> dobro počutje</a:t>
              </a:r>
              <a:r>
                <a:rPr lang="en-GB" sz="2400" b="1" dirty="0">
                  <a:effectLst>
                    <a:outerShdw blurRad="38100" dist="38100" dir="2700000" algn="tl">
                      <a:srgbClr val="000000">
                        <a:alpha val="43137"/>
                      </a:srgbClr>
                    </a:outerShdw>
                  </a:effectLst>
                </a:rPr>
                <a:t>, </a:t>
              </a:r>
              <a:r>
                <a:rPr lang="sl-SI" sz="2400" b="1" dirty="0" err="1">
                  <a:effectLst>
                    <a:outerShdw blurRad="38100" dist="38100" dir="2700000" algn="tl">
                      <a:srgbClr val="000000">
                        <a:alpha val="43137"/>
                      </a:srgbClr>
                    </a:outerShdw>
                  </a:effectLst>
                </a:rPr>
                <a:t>eksistencialnost</a:t>
              </a:r>
              <a:r>
                <a:rPr lang="sl-SI" sz="2400" b="1" dirty="0">
                  <a:effectLst>
                    <a:outerShdw blurRad="38100" dist="38100" dir="2700000" algn="tl">
                      <a:srgbClr val="000000">
                        <a:alpha val="43137"/>
                      </a:srgbClr>
                    </a:outerShdw>
                  </a:effectLst>
                </a:rPr>
                <a:t>, avtentičnost</a:t>
              </a:r>
              <a:endParaRPr lang="en-GB" sz="2400" b="1" dirty="0">
                <a:effectLst>
                  <a:outerShdw blurRad="38100" dist="38100" dir="2700000" algn="tl">
                    <a:srgbClr val="000000">
                      <a:alpha val="43137"/>
                    </a:srgbClr>
                  </a:outerShdw>
                </a:effectLst>
              </a:endParaRPr>
            </a:p>
          </p:txBody>
        </p:sp>
        <p:sp>
          <p:nvSpPr>
            <p:cNvPr id="41" name="Retângulo 40">
              <a:extLst>
                <a:ext uri="{FF2B5EF4-FFF2-40B4-BE49-F238E27FC236}">
                  <a16:creationId xmlns:a16="http://schemas.microsoft.com/office/drawing/2014/main" id="{7A7EDEF7-D5DD-44E7-8F8D-377E340F71B5}"/>
                </a:ext>
              </a:extLst>
            </p:cNvPr>
            <p:cNvSpPr/>
            <p:nvPr/>
          </p:nvSpPr>
          <p:spPr>
            <a:xfrm>
              <a:off x="4650313" y="3317568"/>
              <a:ext cx="2088000" cy="16769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800"/>
                </a:spcAft>
                <a:buClr>
                  <a:srgbClr val="76C6D2"/>
                </a:buClr>
                <a:buFont typeface="Arial" panose="020B0604020202020204" pitchFamily="34" charset="0"/>
                <a:buChar char="•"/>
              </a:pPr>
              <a:r>
                <a:rPr lang="en-US" sz="2400" dirty="0">
                  <a:solidFill>
                    <a:schemeClr val="tx1"/>
                  </a:solidFill>
                  <a:effectLst>
                    <a:outerShdw blurRad="38100" dist="38100" dir="2700000" algn="tl">
                      <a:srgbClr val="000000">
                        <a:alpha val="43137"/>
                      </a:srgbClr>
                    </a:outerShdw>
                  </a:effectLst>
                </a:rPr>
                <a:t> </a:t>
              </a:r>
              <a:r>
                <a:rPr lang="en-US" sz="2400" dirty="0">
                  <a:solidFill>
                    <a:schemeClr val="tx1"/>
                  </a:solidFill>
                </a:rPr>
                <a:t>Vol</a:t>
              </a:r>
              <a:r>
                <a:rPr lang="sl-SI" sz="2400" dirty="0" err="1">
                  <a:solidFill>
                    <a:schemeClr val="tx1"/>
                  </a:solidFill>
                </a:rPr>
                <a:t>unterski</a:t>
              </a:r>
              <a:r>
                <a:rPr lang="sl-SI" sz="2400" dirty="0">
                  <a:solidFill>
                    <a:schemeClr val="tx1"/>
                  </a:solidFill>
                </a:rPr>
                <a:t> turizem</a:t>
              </a:r>
              <a:endParaRPr lang="en-US" sz="2400" dirty="0">
                <a:solidFill>
                  <a:schemeClr val="tx1"/>
                </a:solidFill>
              </a:endParaRPr>
            </a:p>
            <a:p>
              <a:pPr>
                <a:spcAft>
                  <a:spcPts val="1800"/>
                </a:spcAft>
                <a:buClr>
                  <a:srgbClr val="76C6D2"/>
                </a:buClr>
                <a:buFont typeface="Arial" panose="020B0604020202020204" pitchFamily="34" charset="0"/>
                <a:buChar char="•"/>
              </a:pPr>
              <a:r>
                <a:rPr lang="en-US" sz="2400" dirty="0">
                  <a:solidFill>
                    <a:schemeClr val="tx1"/>
                  </a:solidFill>
                  <a:effectLst>
                    <a:outerShdw blurRad="38100" dist="38100" dir="2700000" algn="tl">
                      <a:srgbClr val="000000">
                        <a:alpha val="43137"/>
                      </a:srgbClr>
                    </a:outerShdw>
                  </a:effectLst>
                </a:rPr>
                <a:t> </a:t>
              </a:r>
              <a:r>
                <a:rPr lang="en-US" sz="2400" dirty="0">
                  <a:solidFill>
                    <a:schemeClr val="tx1"/>
                  </a:solidFill>
                </a:rPr>
                <a:t>Retreat </a:t>
              </a:r>
              <a:r>
                <a:rPr lang="sl-SI" sz="2400" dirty="0">
                  <a:solidFill>
                    <a:schemeClr val="tx1"/>
                  </a:solidFill>
                </a:rPr>
                <a:t>turizem (odmik)</a:t>
              </a:r>
              <a:endParaRPr lang="en-US" sz="2400" dirty="0">
                <a:solidFill>
                  <a:schemeClr val="tx1"/>
                </a:solidFill>
              </a:endParaRPr>
            </a:p>
            <a:p>
              <a:pPr>
                <a:spcAft>
                  <a:spcPts val="1800"/>
                </a:spcAft>
                <a:buClr>
                  <a:srgbClr val="76C6D2"/>
                </a:buClr>
                <a:buFont typeface="Arial" panose="020B0604020202020204" pitchFamily="34" charset="0"/>
                <a:buChar char="•"/>
              </a:pPr>
              <a:r>
                <a:rPr lang="en-US" sz="2400" dirty="0">
                  <a:solidFill>
                    <a:schemeClr val="tx1"/>
                  </a:solidFill>
                  <a:effectLst>
                    <a:outerShdw blurRad="38100" dist="38100" dir="2700000" algn="tl">
                      <a:srgbClr val="000000">
                        <a:alpha val="43137"/>
                      </a:srgbClr>
                    </a:outerShdw>
                  </a:effectLst>
                </a:rPr>
                <a:t> </a:t>
              </a:r>
              <a:r>
                <a:rPr lang="sl-SI" sz="2400" dirty="0">
                  <a:solidFill>
                    <a:schemeClr val="tx1"/>
                  </a:solidFill>
                </a:rPr>
                <a:t>Versko romanje</a:t>
              </a:r>
              <a:endParaRPr lang="en-US" sz="2400" dirty="0">
                <a:solidFill>
                  <a:schemeClr val="tx1"/>
                </a:solidFill>
              </a:endParaRPr>
            </a:p>
          </p:txBody>
        </p:sp>
        <p:sp>
          <p:nvSpPr>
            <p:cNvPr id="43" name="Retângulo 42">
              <a:extLst>
                <a:ext uri="{FF2B5EF4-FFF2-40B4-BE49-F238E27FC236}">
                  <a16:creationId xmlns:a16="http://schemas.microsoft.com/office/drawing/2014/main" id="{AE8B4B2D-0A34-4AF7-AC43-07E1A394DDEF}"/>
                </a:ext>
              </a:extLst>
            </p:cNvPr>
            <p:cNvSpPr/>
            <p:nvPr/>
          </p:nvSpPr>
          <p:spPr>
            <a:xfrm>
              <a:off x="4660219" y="1463424"/>
              <a:ext cx="2074548" cy="5908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Dolgoročno</a:t>
              </a:r>
              <a:endParaRPr lang="en-GB" sz="2400" b="1" dirty="0">
                <a:solidFill>
                  <a:schemeClr val="tx1"/>
                </a:solidFill>
              </a:endParaRPr>
            </a:p>
          </p:txBody>
        </p:sp>
        <p:sp>
          <p:nvSpPr>
            <p:cNvPr id="45" name="Retângulo 44">
              <a:extLst>
                <a:ext uri="{FF2B5EF4-FFF2-40B4-BE49-F238E27FC236}">
                  <a16:creationId xmlns:a16="http://schemas.microsoft.com/office/drawing/2014/main" id="{69D7B35C-C57E-4EDC-BB1A-3145AD7E0CA6}"/>
                </a:ext>
              </a:extLst>
            </p:cNvPr>
            <p:cNvSpPr/>
            <p:nvPr/>
          </p:nvSpPr>
          <p:spPr>
            <a:xfrm>
              <a:off x="6830273" y="2031444"/>
              <a:ext cx="2088000" cy="1238323"/>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spc="-20" dirty="0">
                  <a:effectLst>
                    <a:outerShdw blurRad="38100" dist="38100" dir="2700000" algn="tl">
                      <a:srgbClr val="000000">
                        <a:alpha val="43137"/>
                      </a:srgbClr>
                    </a:outerShdw>
                  </a:effectLst>
                </a:rPr>
                <a:t>Altruistično dobro počutje </a:t>
              </a:r>
              <a:r>
                <a:rPr lang="en-US" sz="2400" b="1" spc="-20" dirty="0">
                  <a:effectLst>
                    <a:outerShdw blurRad="38100" dist="38100" dir="2700000" algn="tl">
                      <a:srgbClr val="000000">
                        <a:alpha val="43137"/>
                      </a:srgbClr>
                    </a:outerShdw>
                  </a:effectLst>
                </a:rPr>
                <a:t>(ma</a:t>
              </a:r>
              <a:r>
                <a:rPr lang="sl-SI" sz="2400" b="1" spc="-20" dirty="0" err="1">
                  <a:effectLst>
                    <a:outerShdw blurRad="38100" dist="38100" dir="2700000" algn="tl">
                      <a:srgbClr val="000000">
                        <a:alpha val="43137"/>
                      </a:srgbClr>
                    </a:outerShdw>
                  </a:effectLst>
                </a:rPr>
                <a:t>ksimizacija</a:t>
              </a:r>
              <a:r>
                <a:rPr lang="sl-SI" sz="2400" b="1" spc="-20" dirty="0">
                  <a:effectLst>
                    <a:outerShdw blurRad="38100" dist="38100" dir="2700000" algn="tl">
                      <a:srgbClr val="000000">
                        <a:alpha val="43137"/>
                      </a:srgbClr>
                    </a:outerShdw>
                  </a:effectLst>
                </a:rPr>
                <a:t> kakovosti življenja in sreče</a:t>
              </a:r>
              <a:r>
                <a:rPr lang="en-US" sz="2400" b="1" spc="-20" dirty="0">
                  <a:effectLst>
                    <a:outerShdw blurRad="38100" dist="38100" dir="2700000" algn="tl">
                      <a:srgbClr val="000000">
                        <a:alpha val="43137"/>
                      </a:srgbClr>
                    </a:outerShdw>
                  </a:effectLst>
                </a:rPr>
                <a:t>)</a:t>
              </a:r>
            </a:p>
          </p:txBody>
        </p:sp>
        <p:sp>
          <p:nvSpPr>
            <p:cNvPr id="47" name="Retângulo 46">
              <a:extLst>
                <a:ext uri="{FF2B5EF4-FFF2-40B4-BE49-F238E27FC236}">
                  <a16:creationId xmlns:a16="http://schemas.microsoft.com/office/drawing/2014/main" id="{DC35EC9E-5613-40F3-B663-C87A55BE09ED}"/>
                </a:ext>
              </a:extLst>
            </p:cNvPr>
            <p:cNvSpPr/>
            <p:nvPr/>
          </p:nvSpPr>
          <p:spPr>
            <a:xfrm>
              <a:off x="6830273" y="3319164"/>
              <a:ext cx="2088000" cy="16769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800"/>
                </a:spcAft>
                <a:buClr>
                  <a:srgbClr val="6ECECB"/>
                </a:buClr>
                <a:buFont typeface="Arial" panose="020B0604020202020204" pitchFamily="34" charset="0"/>
                <a:buChar char="•"/>
              </a:pPr>
              <a:r>
                <a:rPr lang="en-US" sz="2400" spc="-30" dirty="0">
                  <a:solidFill>
                    <a:schemeClr val="tx1"/>
                  </a:solidFill>
                  <a:effectLst>
                    <a:outerShdw blurRad="38100" dist="38100" dir="2700000" algn="tl">
                      <a:srgbClr val="000000">
                        <a:alpha val="43137"/>
                      </a:srgbClr>
                    </a:outerShdw>
                  </a:effectLst>
                </a:rPr>
                <a:t> </a:t>
              </a:r>
              <a:r>
                <a:rPr lang="sl-SI" sz="2400" spc="-30" dirty="0">
                  <a:solidFill>
                    <a:schemeClr val="tx1"/>
                  </a:solidFill>
                </a:rPr>
                <a:t>Trajnostni </a:t>
              </a:r>
              <a:r>
                <a:rPr lang="sl-SI" sz="2400" spc="-30" dirty="0" err="1">
                  <a:solidFill>
                    <a:schemeClr val="tx1"/>
                  </a:solidFill>
                </a:rPr>
                <a:t>ekoturizem</a:t>
              </a:r>
              <a:endParaRPr lang="en-US" sz="2400" spc="-30" dirty="0">
                <a:solidFill>
                  <a:schemeClr val="tx1"/>
                </a:solidFill>
              </a:endParaRPr>
            </a:p>
            <a:p>
              <a:pPr>
                <a:spcAft>
                  <a:spcPts val="1800"/>
                </a:spcAft>
                <a:buClr>
                  <a:srgbClr val="6ECECB"/>
                </a:buClr>
                <a:buFont typeface="Arial" panose="020B0604020202020204" pitchFamily="34" charset="0"/>
                <a:buChar char="•"/>
              </a:pPr>
              <a:r>
                <a:rPr lang="en-US" sz="2400" spc="-40" dirty="0">
                  <a:solidFill>
                    <a:schemeClr val="tx1"/>
                  </a:solidFill>
                  <a:effectLst>
                    <a:outerShdw blurRad="38100" dist="38100" dir="2700000" algn="tl">
                      <a:srgbClr val="000000">
                        <a:alpha val="43137"/>
                      </a:srgbClr>
                    </a:outerShdw>
                  </a:effectLst>
                </a:rPr>
                <a:t> </a:t>
              </a:r>
              <a:r>
                <a:rPr lang="en-US" sz="2400" spc="-40" dirty="0">
                  <a:solidFill>
                    <a:schemeClr val="tx1"/>
                  </a:solidFill>
                </a:rPr>
                <a:t>Et</a:t>
              </a:r>
              <a:r>
                <a:rPr lang="sl-SI" sz="2400" spc="-40" dirty="0" err="1">
                  <a:solidFill>
                    <a:schemeClr val="tx1"/>
                  </a:solidFill>
                </a:rPr>
                <a:t>ični</a:t>
              </a:r>
              <a:r>
                <a:rPr lang="sl-SI" sz="2400" spc="-40" dirty="0">
                  <a:solidFill>
                    <a:schemeClr val="tx1"/>
                  </a:solidFill>
                </a:rPr>
                <a:t> turizem</a:t>
              </a:r>
              <a:endParaRPr lang="en-US" sz="2400" spc="-40" dirty="0">
                <a:solidFill>
                  <a:schemeClr val="tx1"/>
                </a:solidFill>
              </a:endParaRPr>
            </a:p>
          </p:txBody>
        </p:sp>
        <p:sp>
          <p:nvSpPr>
            <p:cNvPr id="49" name="Retângulo 48">
              <a:extLst>
                <a:ext uri="{FF2B5EF4-FFF2-40B4-BE49-F238E27FC236}">
                  <a16:creationId xmlns:a16="http://schemas.microsoft.com/office/drawing/2014/main" id="{9A6890A4-7A75-4252-AA8D-74D04E7F4CF9}"/>
                </a:ext>
              </a:extLst>
            </p:cNvPr>
            <p:cNvSpPr/>
            <p:nvPr/>
          </p:nvSpPr>
          <p:spPr>
            <a:xfrm>
              <a:off x="6840179" y="1342176"/>
              <a:ext cx="2074548" cy="59244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a:solidFill>
                    <a:schemeClr val="tx1"/>
                  </a:solidFill>
                </a:rPr>
                <a:t>Trajno, optimalno</a:t>
              </a:r>
              <a:endParaRPr lang="en-GB" sz="2400" b="1" dirty="0">
                <a:solidFill>
                  <a:schemeClr val="tx1"/>
                </a:solidFill>
              </a:endParaRPr>
            </a:p>
          </p:txBody>
        </p:sp>
      </p:grpSp>
      <p:sp>
        <p:nvSpPr>
          <p:cNvPr id="5" name="CaixaDeTexto 4">
            <a:extLst>
              <a:ext uri="{FF2B5EF4-FFF2-40B4-BE49-F238E27FC236}">
                <a16:creationId xmlns:a16="http://schemas.microsoft.com/office/drawing/2014/main" id="{2CEB2989-A4F7-4740-B3F4-AC5094D80303}"/>
              </a:ext>
            </a:extLst>
          </p:cNvPr>
          <p:cNvSpPr txBox="1"/>
          <p:nvPr/>
        </p:nvSpPr>
        <p:spPr>
          <a:xfrm>
            <a:off x="9082007" y="6068983"/>
            <a:ext cx="2770972" cy="246221"/>
          </a:xfrm>
          <a:prstGeom prst="rect">
            <a:avLst/>
          </a:prstGeom>
          <a:noFill/>
        </p:spPr>
        <p:txBody>
          <a:bodyPr wrap="square" rtlCol="0">
            <a:spAutoFit/>
          </a:bodyPr>
          <a:lstStyle/>
          <a:p>
            <a:pPr algn="r"/>
            <a:r>
              <a:rPr lang="en-GB" sz="1000" b="1" dirty="0"/>
              <a:t>Source:</a:t>
            </a:r>
            <a:r>
              <a:rPr lang="en-GB" sz="1000" dirty="0"/>
              <a:t> Smith and </a:t>
            </a:r>
            <a:r>
              <a:rPr lang="en-GB" sz="1000" dirty="0" err="1"/>
              <a:t>Diekmann</a:t>
            </a:r>
            <a:r>
              <a:rPr lang="en-GB" sz="1000" dirty="0"/>
              <a:t> (2017)</a:t>
            </a:r>
          </a:p>
        </p:txBody>
      </p:sp>
    </p:spTree>
    <p:extLst>
      <p:ext uri="{BB962C8B-B14F-4D97-AF65-F5344CB8AC3E}">
        <p14:creationId xmlns:p14="http://schemas.microsoft.com/office/powerpoint/2010/main" val="2234095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6F66594-9F34-4F88-BAA9-4A6F63BA19F3}"/>
              </a:ext>
            </a:extLst>
          </p:cNvPr>
          <p:cNvSpPr/>
          <p:nvPr/>
        </p:nvSpPr>
        <p:spPr>
          <a:xfrm>
            <a:off x="3893624" y="970109"/>
            <a:ext cx="4428000" cy="3852000"/>
          </a:xfrm>
          <a:prstGeom prst="ellipse">
            <a:avLst/>
          </a:prstGeom>
          <a:solidFill>
            <a:srgbClr val="BDD7E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675427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Dobro počutje in turizem</a:t>
            </a:r>
            <a:endParaRPr lang="en-US" sz="3600" b="1" dirty="0"/>
          </a:p>
        </p:txBody>
      </p:sp>
      <p:sp>
        <p:nvSpPr>
          <p:cNvPr id="5" name="Oval 4">
            <a:extLst>
              <a:ext uri="{FF2B5EF4-FFF2-40B4-BE49-F238E27FC236}">
                <a16:creationId xmlns:a16="http://schemas.microsoft.com/office/drawing/2014/main" id="{30B1B18E-9696-4DE4-B442-BB47CA48612A}"/>
              </a:ext>
            </a:extLst>
          </p:cNvPr>
          <p:cNvSpPr/>
          <p:nvPr/>
        </p:nvSpPr>
        <p:spPr>
          <a:xfrm>
            <a:off x="1798349" y="2596443"/>
            <a:ext cx="4428000" cy="3852000"/>
          </a:xfrm>
          <a:prstGeom prst="ellipse">
            <a:avLst/>
          </a:prstGeom>
          <a:solidFill>
            <a:srgbClr val="A9D18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E57836D5-AD50-415F-96A1-77FE659D3F41}"/>
              </a:ext>
            </a:extLst>
          </p:cNvPr>
          <p:cNvSpPr/>
          <p:nvPr/>
        </p:nvSpPr>
        <p:spPr>
          <a:xfrm>
            <a:off x="5980893" y="2596442"/>
            <a:ext cx="4428000" cy="3852000"/>
          </a:xfrm>
          <a:prstGeom prst="ellipse">
            <a:avLst/>
          </a:prstGeom>
          <a:solidFill>
            <a:srgbClr val="92DAD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riângulo isósceles 3">
            <a:extLst>
              <a:ext uri="{FF2B5EF4-FFF2-40B4-BE49-F238E27FC236}">
                <a16:creationId xmlns:a16="http://schemas.microsoft.com/office/drawing/2014/main" id="{0A87FBB2-5C8B-4535-A9DC-02B1F898B659}"/>
              </a:ext>
            </a:extLst>
          </p:cNvPr>
          <p:cNvSpPr/>
          <p:nvPr/>
        </p:nvSpPr>
        <p:spPr>
          <a:xfrm>
            <a:off x="4169665" y="2669971"/>
            <a:ext cx="3877056" cy="280551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ixaDeTexto 6">
            <a:extLst>
              <a:ext uri="{FF2B5EF4-FFF2-40B4-BE49-F238E27FC236}">
                <a16:creationId xmlns:a16="http://schemas.microsoft.com/office/drawing/2014/main" id="{FC35453F-8662-4A7D-AF8B-46E2D108E365}"/>
              </a:ext>
            </a:extLst>
          </p:cNvPr>
          <p:cNvSpPr txBox="1"/>
          <p:nvPr/>
        </p:nvSpPr>
        <p:spPr>
          <a:xfrm>
            <a:off x="1523446" y="3501499"/>
            <a:ext cx="3811699" cy="461665"/>
          </a:xfrm>
          <a:prstGeom prst="rect">
            <a:avLst/>
          </a:prstGeom>
          <a:noFill/>
        </p:spPr>
        <p:txBody>
          <a:bodyPr wrap="square" rtlCol="0">
            <a:spAutoFit/>
          </a:bodyPr>
          <a:lstStyle/>
          <a:p>
            <a:r>
              <a:rPr lang="sl-SI" sz="2400" b="1" dirty="0"/>
              <a:t>Izkušnja osebnega pomena</a:t>
            </a:r>
            <a:endParaRPr lang="en-GB" sz="2400" b="1" dirty="0"/>
          </a:p>
        </p:txBody>
      </p:sp>
      <p:sp>
        <p:nvSpPr>
          <p:cNvPr id="9" name="CaixaDeTexto 8">
            <a:extLst>
              <a:ext uri="{FF2B5EF4-FFF2-40B4-BE49-F238E27FC236}">
                <a16:creationId xmlns:a16="http://schemas.microsoft.com/office/drawing/2014/main" id="{ED8828C9-5EEA-4FE3-8B9A-06D1C0EC0152}"/>
              </a:ext>
            </a:extLst>
          </p:cNvPr>
          <p:cNvSpPr txBox="1"/>
          <p:nvPr/>
        </p:nvSpPr>
        <p:spPr>
          <a:xfrm>
            <a:off x="4485731" y="1359914"/>
            <a:ext cx="3238742" cy="830997"/>
          </a:xfrm>
          <a:prstGeom prst="rect">
            <a:avLst/>
          </a:prstGeom>
          <a:noFill/>
        </p:spPr>
        <p:txBody>
          <a:bodyPr wrap="square" rtlCol="0">
            <a:spAutoFit/>
          </a:bodyPr>
          <a:lstStyle/>
          <a:p>
            <a:pPr algn="ctr">
              <a:spcAft>
                <a:spcPts val="1200"/>
              </a:spcAft>
            </a:pPr>
            <a:r>
              <a:rPr lang="sl-SI" sz="2400" b="1" dirty="0"/>
              <a:t>Zadovoljstvo, užitek, počitek in sprostitev</a:t>
            </a:r>
            <a:endParaRPr lang="en-GB" sz="2400" b="1" dirty="0"/>
          </a:p>
        </p:txBody>
      </p:sp>
      <p:sp>
        <p:nvSpPr>
          <p:cNvPr id="10" name="CaixaDeTexto 9">
            <a:extLst>
              <a:ext uri="{FF2B5EF4-FFF2-40B4-BE49-F238E27FC236}">
                <a16:creationId xmlns:a16="http://schemas.microsoft.com/office/drawing/2014/main" id="{7F3C3ADE-683A-410E-93E1-52F354336A31}"/>
              </a:ext>
            </a:extLst>
          </p:cNvPr>
          <p:cNvSpPr txBox="1"/>
          <p:nvPr/>
        </p:nvSpPr>
        <p:spPr>
          <a:xfrm>
            <a:off x="7294870" y="3207005"/>
            <a:ext cx="2829342" cy="830997"/>
          </a:xfrm>
          <a:prstGeom prst="rect">
            <a:avLst/>
          </a:prstGeom>
          <a:noFill/>
        </p:spPr>
        <p:txBody>
          <a:bodyPr wrap="square" rtlCol="0">
            <a:spAutoFit/>
          </a:bodyPr>
          <a:lstStyle/>
          <a:p>
            <a:r>
              <a:rPr lang="en-GB" sz="2400" b="1" dirty="0"/>
              <a:t>Alt</a:t>
            </a:r>
            <a:r>
              <a:rPr lang="sl-SI" sz="2400" b="1" dirty="0" err="1"/>
              <a:t>ruistične</a:t>
            </a:r>
            <a:r>
              <a:rPr lang="sl-SI" sz="2400" b="1" dirty="0"/>
              <a:t> aktivnosti in trajnost</a:t>
            </a:r>
            <a:endParaRPr lang="en-GB" sz="2400" b="1" dirty="0"/>
          </a:p>
        </p:txBody>
      </p:sp>
      <p:sp>
        <p:nvSpPr>
          <p:cNvPr id="8" name="CaixaDeTexto 7">
            <a:extLst>
              <a:ext uri="{FF2B5EF4-FFF2-40B4-BE49-F238E27FC236}">
                <a16:creationId xmlns:a16="http://schemas.microsoft.com/office/drawing/2014/main" id="{10FAD098-DCF9-4BDC-94C7-803A954EA200}"/>
              </a:ext>
            </a:extLst>
          </p:cNvPr>
          <p:cNvSpPr txBox="1"/>
          <p:nvPr/>
        </p:nvSpPr>
        <p:spPr>
          <a:xfrm>
            <a:off x="5238186" y="3873562"/>
            <a:ext cx="1733832" cy="1569660"/>
          </a:xfrm>
          <a:prstGeom prst="rect">
            <a:avLst/>
          </a:prstGeom>
          <a:solidFill>
            <a:schemeClr val="bg1"/>
          </a:solidFill>
          <a:ln>
            <a:noFill/>
          </a:ln>
        </p:spPr>
        <p:txBody>
          <a:bodyPr wrap="square" rtlCol="0">
            <a:spAutoFit/>
          </a:bodyPr>
          <a:lstStyle/>
          <a:p>
            <a:pPr algn="ctr"/>
            <a:r>
              <a:rPr lang="sl-SI" sz="2400" b="1" dirty="0"/>
              <a:t>Izkušnja dobrega počutja v turizmu</a:t>
            </a:r>
            <a:endParaRPr lang="en-GB" sz="2400" b="1" dirty="0"/>
          </a:p>
        </p:txBody>
      </p:sp>
      <p:sp>
        <p:nvSpPr>
          <p:cNvPr id="13" name="CaixaDeTexto 12">
            <a:extLst>
              <a:ext uri="{FF2B5EF4-FFF2-40B4-BE49-F238E27FC236}">
                <a16:creationId xmlns:a16="http://schemas.microsoft.com/office/drawing/2014/main" id="{14167B24-E6C6-4A76-8E8C-28C645E83985}"/>
              </a:ext>
            </a:extLst>
          </p:cNvPr>
          <p:cNvSpPr txBox="1"/>
          <p:nvPr/>
        </p:nvSpPr>
        <p:spPr>
          <a:xfrm>
            <a:off x="1987519" y="4104467"/>
            <a:ext cx="2504998" cy="1569660"/>
          </a:xfrm>
          <a:prstGeom prst="rect">
            <a:avLst/>
          </a:prstGeom>
          <a:noFill/>
        </p:spPr>
        <p:txBody>
          <a:bodyPr wrap="square">
            <a:spAutoFit/>
          </a:bodyPr>
          <a:lstStyle/>
          <a:p>
            <a:r>
              <a:rPr lang="en-GB" sz="2400" dirty="0"/>
              <a:t>(</a:t>
            </a:r>
            <a:r>
              <a:rPr lang="sl-SI" sz="2400" dirty="0"/>
              <a:t>prim. izobraževanje</a:t>
            </a:r>
            <a:r>
              <a:rPr lang="en-GB" sz="2400" dirty="0"/>
              <a:t>, </a:t>
            </a:r>
            <a:r>
              <a:rPr lang="sl-SI" sz="2400" dirty="0"/>
              <a:t>osebna rast in razvoj</a:t>
            </a:r>
            <a:r>
              <a:rPr lang="en-GB" sz="2400" dirty="0"/>
              <a:t>)</a:t>
            </a:r>
          </a:p>
        </p:txBody>
      </p:sp>
      <p:sp>
        <p:nvSpPr>
          <p:cNvPr id="15" name="CaixaDeTexto 14">
            <a:extLst>
              <a:ext uri="{FF2B5EF4-FFF2-40B4-BE49-F238E27FC236}">
                <a16:creationId xmlns:a16="http://schemas.microsoft.com/office/drawing/2014/main" id="{A2D99F2E-20AC-42E2-B1E4-EF29717747E2}"/>
              </a:ext>
            </a:extLst>
          </p:cNvPr>
          <p:cNvSpPr txBox="1"/>
          <p:nvPr/>
        </p:nvSpPr>
        <p:spPr>
          <a:xfrm>
            <a:off x="7993140" y="4073530"/>
            <a:ext cx="2332175" cy="1569660"/>
          </a:xfrm>
          <a:prstGeom prst="rect">
            <a:avLst/>
          </a:prstGeom>
          <a:noFill/>
        </p:spPr>
        <p:txBody>
          <a:bodyPr wrap="square">
            <a:spAutoFit/>
          </a:bodyPr>
          <a:lstStyle/>
          <a:p>
            <a:r>
              <a:rPr lang="en-GB" sz="2400" dirty="0"/>
              <a:t>(</a:t>
            </a:r>
            <a:r>
              <a:rPr lang="sl-SI" sz="2400" dirty="0"/>
              <a:t>prim. </a:t>
            </a:r>
            <a:r>
              <a:rPr lang="sl-SI" sz="2400" dirty="0" err="1"/>
              <a:t>okoljska</a:t>
            </a:r>
            <a:r>
              <a:rPr lang="sl-SI" sz="2400" dirty="0"/>
              <a:t> osveščenost, pomoč lokalni skupnosti)</a:t>
            </a:r>
            <a:endParaRPr lang="en-GB" sz="2400" dirty="0"/>
          </a:p>
        </p:txBody>
      </p:sp>
    </p:spTree>
    <p:extLst>
      <p:ext uri="{BB962C8B-B14F-4D97-AF65-F5344CB8AC3E}">
        <p14:creationId xmlns:p14="http://schemas.microsoft.com/office/powerpoint/2010/main" val="3670735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5775A511-D791-4663-AD6B-313F0CE24718}"/>
              </a:ext>
            </a:extLst>
          </p:cNvPr>
          <p:cNvGrpSpPr/>
          <p:nvPr/>
        </p:nvGrpSpPr>
        <p:grpSpPr>
          <a:xfrm>
            <a:off x="4261104" y="2872848"/>
            <a:ext cx="3648456" cy="3483864"/>
            <a:chOff x="4105656" y="2872848"/>
            <a:chExt cx="3648456" cy="3483864"/>
          </a:xfrm>
        </p:grpSpPr>
        <p:sp>
          <p:nvSpPr>
            <p:cNvPr id="10" name="Sorriso 9">
              <a:extLst>
                <a:ext uri="{FF2B5EF4-FFF2-40B4-BE49-F238E27FC236}">
                  <a16:creationId xmlns:a16="http://schemas.microsoft.com/office/drawing/2014/main" id="{33A88CD3-B3B5-4D08-9BA6-341632E75EDC}"/>
                </a:ext>
              </a:extLst>
            </p:cNvPr>
            <p:cNvSpPr/>
            <p:nvPr/>
          </p:nvSpPr>
          <p:spPr>
            <a:xfrm>
              <a:off x="4105656" y="2872848"/>
              <a:ext cx="3648456" cy="3483864"/>
            </a:xfrm>
            <a:prstGeom prst="smileyFace">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chemeClr val="tx1"/>
                  </a:solidFill>
                </a:ln>
              </a:endParaRPr>
            </a:p>
          </p:txBody>
        </p:sp>
        <p:sp>
          <p:nvSpPr>
            <p:cNvPr id="11" name="Oval 10">
              <a:extLst>
                <a:ext uri="{FF2B5EF4-FFF2-40B4-BE49-F238E27FC236}">
                  <a16:creationId xmlns:a16="http://schemas.microsoft.com/office/drawing/2014/main" id="{BF82E5EA-9A6F-40E5-B80F-2E9494486195}"/>
                </a:ext>
              </a:extLst>
            </p:cNvPr>
            <p:cNvSpPr/>
            <p:nvPr/>
          </p:nvSpPr>
          <p:spPr>
            <a:xfrm>
              <a:off x="5120640" y="3879288"/>
              <a:ext cx="432000" cy="43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AFB5767-047F-403A-A191-206B59A1B9A1}"/>
                </a:ext>
              </a:extLst>
            </p:cNvPr>
            <p:cNvSpPr/>
            <p:nvPr/>
          </p:nvSpPr>
          <p:spPr>
            <a:xfrm>
              <a:off x="6310178" y="3879288"/>
              <a:ext cx="432000" cy="432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Dobro počutje in turizem</a:t>
            </a:r>
            <a:endParaRPr lang="en-US" sz="3600" b="1" dirty="0"/>
          </a:p>
        </p:txBody>
      </p:sp>
      <p:sp>
        <p:nvSpPr>
          <p:cNvPr id="4" name="Retângulo 3">
            <a:extLst>
              <a:ext uri="{FF2B5EF4-FFF2-40B4-BE49-F238E27FC236}">
                <a16:creationId xmlns:a16="http://schemas.microsoft.com/office/drawing/2014/main" id="{62C74BA9-A61B-4726-AF10-09A2C81FAC7D}"/>
              </a:ext>
            </a:extLst>
          </p:cNvPr>
          <p:cNvSpPr/>
          <p:nvPr/>
        </p:nvSpPr>
        <p:spPr>
          <a:xfrm>
            <a:off x="0" y="1279213"/>
            <a:ext cx="12192000" cy="697353"/>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ixaDeTexto 4">
            <a:extLst>
              <a:ext uri="{FF2B5EF4-FFF2-40B4-BE49-F238E27FC236}">
                <a16:creationId xmlns:a16="http://schemas.microsoft.com/office/drawing/2014/main" id="{DC8D0FDD-4835-4537-9F02-0EBA9DEBA7BC}"/>
              </a:ext>
            </a:extLst>
          </p:cNvPr>
          <p:cNvSpPr txBox="1"/>
          <p:nvPr/>
        </p:nvSpPr>
        <p:spPr>
          <a:xfrm>
            <a:off x="1195694" y="1335501"/>
            <a:ext cx="5246254" cy="584775"/>
          </a:xfrm>
          <a:prstGeom prst="rect">
            <a:avLst/>
          </a:prstGeom>
          <a:noFill/>
          <a:ln>
            <a:noFill/>
          </a:ln>
        </p:spPr>
        <p:txBody>
          <a:bodyPr wrap="square" rtlCol="0">
            <a:spAutoFit/>
          </a:bodyPr>
          <a:lstStyle/>
          <a:p>
            <a:r>
              <a:rPr lang="sl-SI" sz="3200" b="1" dirty="0"/>
              <a:t>Kaj je pomembno vedeti</a:t>
            </a:r>
            <a:r>
              <a:rPr lang="en-GB" sz="3200" b="1" dirty="0"/>
              <a:t>?</a:t>
            </a:r>
          </a:p>
        </p:txBody>
      </p:sp>
      <p:sp>
        <p:nvSpPr>
          <p:cNvPr id="7" name="CaixaDeTexto 6">
            <a:extLst>
              <a:ext uri="{FF2B5EF4-FFF2-40B4-BE49-F238E27FC236}">
                <a16:creationId xmlns:a16="http://schemas.microsoft.com/office/drawing/2014/main" id="{A00859EC-D4BE-4561-A928-46667E5EE76A}"/>
              </a:ext>
            </a:extLst>
          </p:cNvPr>
          <p:cNvSpPr txBox="1"/>
          <p:nvPr/>
        </p:nvSpPr>
        <p:spPr>
          <a:xfrm>
            <a:off x="510080" y="2154444"/>
            <a:ext cx="4694344" cy="3913059"/>
          </a:xfrm>
          <a:prstGeom prst="rect">
            <a:avLst/>
          </a:prstGeom>
          <a:noFill/>
        </p:spPr>
        <p:txBody>
          <a:bodyPr wrap="square" rtlCol="0">
            <a:spAutoFit/>
          </a:bodyPr>
          <a:lstStyle/>
          <a:p>
            <a:pPr algn="ctr">
              <a:lnSpc>
                <a:spcPct val="150000"/>
              </a:lnSpc>
            </a:pPr>
            <a:r>
              <a:rPr lang="sl-SI" sz="2400" b="1" dirty="0"/>
              <a:t>Zaradi vpliva na turiste</a:t>
            </a:r>
            <a:r>
              <a:rPr lang="en-GB" sz="2400" b="1" dirty="0"/>
              <a:t>:</a:t>
            </a:r>
          </a:p>
          <a:p>
            <a:pPr marL="342900" indent="-342900">
              <a:lnSpc>
                <a:spcPct val="150000"/>
              </a:lnSpc>
              <a:buClr>
                <a:srgbClr val="FDDE00"/>
              </a:buClr>
              <a:buFont typeface="Calibri" panose="020F0502020204030204" pitchFamily="34" charset="0"/>
              <a:buChar char="↘"/>
            </a:pPr>
            <a:r>
              <a:rPr lang="sl-SI" sz="2400" dirty="0"/>
              <a:t>Odločitve</a:t>
            </a:r>
            <a:endParaRPr lang="en-GB" sz="2400" dirty="0"/>
          </a:p>
          <a:p>
            <a:pPr marL="342900" indent="-342900">
              <a:lnSpc>
                <a:spcPct val="150000"/>
              </a:lnSpc>
              <a:buClr>
                <a:srgbClr val="FDDE00"/>
              </a:buClr>
              <a:buFont typeface="Calibri" panose="020F0502020204030204" pitchFamily="34" charset="0"/>
              <a:buChar char="↘"/>
            </a:pPr>
            <a:r>
              <a:rPr lang="sl-SI" sz="2400" dirty="0"/>
              <a:t>Pričakovanja</a:t>
            </a:r>
            <a:endParaRPr lang="en-GB" sz="2400" dirty="0"/>
          </a:p>
          <a:p>
            <a:pPr marL="342900" indent="-342900">
              <a:lnSpc>
                <a:spcPct val="150000"/>
              </a:lnSpc>
              <a:buClr>
                <a:srgbClr val="FDDE00"/>
              </a:buClr>
              <a:buFont typeface="Calibri" panose="020F0502020204030204" pitchFamily="34" charset="0"/>
              <a:buChar char="↘"/>
            </a:pPr>
            <a:r>
              <a:rPr lang="sl-SI" sz="2400" dirty="0"/>
              <a:t>Podzavestne odločitve</a:t>
            </a:r>
          </a:p>
          <a:p>
            <a:pPr marL="342900" indent="-342900">
              <a:lnSpc>
                <a:spcPct val="150000"/>
              </a:lnSpc>
              <a:buClr>
                <a:srgbClr val="FDDE00"/>
              </a:buClr>
              <a:buFont typeface="Calibri" panose="020F0502020204030204" pitchFamily="34" charset="0"/>
              <a:buChar char="↘"/>
            </a:pPr>
            <a:r>
              <a:rPr lang="sl-SI" sz="2400" dirty="0"/>
              <a:t>Želje in potrebe</a:t>
            </a:r>
            <a:endParaRPr lang="en-GB" sz="2400" dirty="0"/>
          </a:p>
          <a:p>
            <a:pPr marL="342900" indent="-342900">
              <a:lnSpc>
                <a:spcPct val="150000"/>
              </a:lnSpc>
              <a:buClr>
                <a:srgbClr val="FDDE00"/>
              </a:buClr>
              <a:buFont typeface="Calibri" panose="020F0502020204030204" pitchFamily="34" charset="0"/>
              <a:buChar char="↘"/>
            </a:pPr>
            <a:r>
              <a:rPr lang="sl-SI" sz="2400" dirty="0"/>
              <a:t>Izkušnje</a:t>
            </a:r>
            <a:endParaRPr lang="en-GB" sz="2400" dirty="0"/>
          </a:p>
          <a:p>
            <a:pPr marL="342900" indent="-342900">
              <a:lnSpc>
                <a:spcPct val="150000"/>
              </a:lnSpc>
              <a:buClr>
                <a:srgbClr val="FDDE00"/>
              </a:buClr>
              <a:buFont typeface="Calibri" panose="020F0502020204030204" pitchFamily="34" charset="0"/>
              <a:buChar char="↘"/>
            </a:pPr>
            <a:r>
              <a:rPr lang="sl-SI" sz="2400" dirty="0"/>
              <a:t>Zadovoljstvo</a:t>
            </a:r>
            <a:endParaRPr lang="en-GB" sz="2400" dirty="0"/>
          </a:p>
        </p:txBody>
      </p:sp>
      <p:sp>
        <p:nvSpPr>
          <p:cNvPr id="14" name="CaixaDeTexto 13">
            <a:extLst>
              <a:ext uri="{FF2B5EF4-FFF2-40B4-BE49-F238E27FC236}">
                <a16:creationId xmlns:a16="http://schemas.microsoft.com/office/drawing/2014/main" id="{A4E6829A-E6A0-438B-8C3D-BDDD418395A8}"/>
              </a:ext>
            </a:extLst>
          </p:cNvPr>
          <p:cNvSpPr txBox="1"/>
          <p:nvPr/>
        </p:nvSpPr>
        <p:spPr>
          <a:xfrm>
            <a:off x="7355374" y="2823404"/>
            <a:ext cx="4496631" cy="3293209"/>
          </a:xfrm>
          <a:prstGeom prst="rect">
            <a:avLst/>
          </a:prstGeom>
          <a:noFill/>
        </p:spPr>
        <p:txBody>
          <a:bodyPr wrap="square" rtlCol="0">
            <a:spAutoFit/>
          </a:bodyPr>
          <a:lstStyle/>
          <a:p>
            <a:pPr marL="342900" indent="-342900">
              <a:spcAft>
                <a:spcPts val="1200"/>
              </a:spcAft>
              <a:buClr>
                <a:srgbClr val="F7981D"/>
              </a:buClr>
              <a:buFont typeface="Calibri" panose="020F0502020204030204" pitchFamily="34" charset="0"/>
              <a:buChar char="→"/>
            </a:pPr>
            <a:r>
              <a:rPr lang="en-GB" sz="2400" dirty="0"/>
              <a:t>Po</a:t>
            </a:r>
            <a:r>
              <a:rPr lang="sl-SI" sz="2400" dirty="0" err="1"/>
              <a:t>zitivna</a:t>
            </a:r>
            <a:r>
              <a:rPr lang="en-GB" sz="2400" dirty="0"/>
              <a:t> </a:t>
            </a:r>
            <a:r>
              <a:rPr lang="sl-SI" sz="2400" dirty="0"/>
              <a:t>beseda od-ust-do-ust</a:t>
            </a:r>
            <a:endParaRPr lang="en-GB" sz="2400" dirty="0"/>
          </a:p>
          <a:p>
            <a:pPr marL="342900" indent="-342900">
              <a:spcAft>
                <a:spcPts val="1200"/>
              </a:spcAft>
              <a:buClr>
                <a:srgbClr val="F7981D"/>
              </a:buClr>
              <a:buFont typeface="Calibri" panose="020F0502020204030204" pitchFamily="34" charset="0"/>
              <a:buChar char="→"/>
            </a:pPr>
            <a:r>
              <a:rPr lang="sl-SI" sz="2400" dirty="0"/>
              <a:t>Boljša ocena proizvoda </a:t>
            </a:r>
            <a:r>
              <a:rPr lang="en-GB" sz="2400" dirty="0"/>
              <a:t> </a:t>
            </a:r>
            <a:r>
              <a:rPr lang="sl-SI" sz="2400" dirty="0"/>
              <a:t>(</a:t>
            </a:r>
            <a:r>
              <a:rPr lang="en-GB" sz="2400" dirty="0"/>
              <a:t>reviews and ratings</a:t>
            </a:r>
            <a:r>
              <a:rPr lang="sl-SI" sz="2400" dirty="0"/>
              <a:t>)</a:t>
            </a:r>
            <a:endParaRPr lang="en-GB" sz="2400" dirty="0"/>
          </a:p>
          <a:p>
            <a:pPr marL="342900" indent="-342900">
              <a:spcAft>
                <a:spcPts val="1200"/>
              </a:spcAft>
              <a:buClr>
                <a:srgbClr val="F7981D"/>
              </a:buClr>
              <a:buFont typeface="Calibri" panose="020F0502020204030204" pitchFamily="34" charset="0"/>
              <a:buChar char="→"/>
            </a:pPr>
            <a:r>
              <a:rPr lang="sl-SI" sz="2400" dirty="0"/>
              <a:t>Izboljšana zaznana vrednost in kakovost storitve</a:t>
            </a:r>
            <a:endParaRPr lang="en-GB" sz="2400" dirty="0"/>
          </a:p>
          <a:p>
            <a:pPr marL="342900" indent="-342900">
              <a:spcAft>
                <a:spcPts val="1200"/>
              </a:spcAft>
              <a:buClr>
                <a:srgbClr val="F7981D"/>
              </a:buClr>
              <a:buFont typeface="Calibri" panose="020F0502020204030204" pitchFamily="34" charset="0"/>
              <a:buChar char="→"/>
            </a:pPr>
            <a:r>
              <a:rPr lang="sl-SI" sz="2400" dirty="0"/>
              <a:t>Močnejša znamka</a:t>
            </a:r>
            <a:endParaRPr lang="en-GB" sz="2400" dirty="0"/>
          </a:p>
          <a:p>
            <a:pPr marL="342900" indent="-342900">
              <a:spcAft>
                <a:spcPts val="1200"/>
              </a:spcAft>
              <a:buClr>
                <a:srgbClr val="F7981D"/>
              </a:buClr>
              <a:buFont typeface="Calibri" panose="020F0502020204030204" pitchFamily="34" charset="0"/>
              <a:buChar char="→"/>
            </a:pPr>
            <a:r>
              <a:rPr lang="sl-SI" sz="2400" dirty="0"/>
              <a:t>Več podjetniških priložnosti</a:t>
            </a:r>
            <a:endParaRPr lang="en-GB" sz="2400" dirty="0"/>
          </a:p>
        </p:txBody>
      </p:sp>
      <p:pic>
        <p:nvPicPr>
          <p:cNvPr id="16" name="Imagem 15">
            <a:extLst>
              <a:ext uri="{FF2B5EF4-FFF2-40B4-BE49-F238E27FC236}">
                <a16:creationId xmlns:a16="http://schemas.microsoft.com/office/drawing/2014/main" id="{F13DB06B-6C26-4015-8900-AD9B80E114BA}"/>
              </a:ext>
            </a:extLst>
          </p:cNvPr>
          <p:cNvPicPr>
            <a:picLocks noChangeAspect="1"/>
          </p:cNvPicPr>
          <p:nvPr/>
        </p:nvPicPr>
        <p:blipFill>
          <a:blip r:embed="rId3"/>
          <a:stretch>
            <a:fillRect/>
          </a:stretch>
        </p:blipFill>
        <p:spPr>
          <a:xfrm rot="4367201" flipV="1">
            <a:off x="258248" y="1653392"/>
            <a:ext cx="926916" cy="926916"/>
          </a:xfrm>
          <a:prstGeom prst="rect">
            <a:avLst/>
          </a:prstGeom>
          <a:ln>
            <a:noFill/>
          </a:ln>
        </p:spPr>
      </p:pic>
      <p:pic>
        <p:nvPicPr>
          <p:cNvPr id="19" name="Imagem 18">
            <a:extLst>
              <a:ext uri="{FF2B5EF4-FFF2-40B4-BE49-F238E27FC236}">
                <a16:creationId xmlns:a16="http://schemas.microsoft.com/office/drawing/2014/main" id="{9701BC56-A442-44D4-8482-E9B803250B33}"/>
              </a:ext>
            </a:extLst>
          </p:cNvPr>
          <p:cNvPicPr>
            <a:picLocks noChangeAspect="1"/>
          </p:cNvPicPr>
          <p:nvPr/>
        </p:nvPicPr>
        <p:blipFill>
          <a:blip r:embed="rId3"/>
          <a:stretch>
            <a:fillRect/>
          </a:stretch>
        </p:blipFill>
        <p:spPr>
          <a:xfrm rot="13178097" flipH="1" flipV="1">
            <a:off x="5684791" y="2512635"/>
            <a:ext cx="930824" cy="930824"/>
          </a:xfrm>
          <a:prstGeom prst="rect">
            <a:avLst/>
          </a:prstGeom>
          <a:ln>
            <a:noFill/>
          </a:ln>
        </p:spPr>
      </p:pic>
      <p:sp>
        <p:nvSpPr>
          <p:cNvPr id="18" name="CaixaDeTexto 17">
            <a:extLst>
              <a:ext uri="{FF2B5EF4-FFF2-40B4-BE49-F238E27FC236}">
                <a16:creationId xmlns:a16="http://schemas.microsoft.com/office/drawing/2014/main" id="{D2998455-0664-493F-9F95-A481877EB701}"/>
              </a:ext>
            </a:extLst>
          </p:cNvPr>
          <p:cNvSpPr txBox="1"/>
          <p:nvPr/>
        </p:nvSpPr>
        <p:spPr>
          <a:xfrm>
            <a:off x="6897626" y="2319931"/>
            <a:ext cx="4496631" cy="461665"/>
          </a:xfrm>
          <a:prstGeom prst="rect">
            <a:avLst/>
          </a:prstGeom>
          <a:noFill/>
        </p:spPr>
        <p:txBody>
          <a:bodyPr wrap="square" rtlCol="0">
            <a:spAutoFit/>
          </a:bodyPr>
          <a:lstStyle/>
          <a:p>
            <a:r>
              <a:rPr lang="sl-SI" sz="2400" b="1" dirty="0"/>
              <a:t>Zaradi vpliva na moj proizvod</a:t>
            </a:r>
            <a:r>
              <a:rPr lang="en-GB" sz="2400" b="1" dirty="0"/>
              <a:t>?</a:t>
            </a:r>
          </a:p>
        </p:txBody>
      </p:sp>
    </p:spTree>
    <p:extLst>
      <p:ext uri="{BB962C8B-B14F-4D97-AF65-F5344CB8AC3E}">
        <p14:creationId xmlns:p14="http://schemas.microsoft.com/office/powerpoint/2010/main" val="382939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https://youtu.be/scJifQA2rjw</a:t>
            </a:r>
            <a:r>
              <a:rPr lang="en-GB" sz="1050" dirty="0"/>
              <a:t> </a:t>
            </a:r>
          </a:p>
        </p:txBody>
      </p:sp>
      <p:sp>
        <p:nvSpPr>
          <p:cNvPr id="5" name="Text Placeholder 2">
            <a:extLst>
              <a:ext uri="{FF2B5EF4-FFF2-40B4-BE49-F238E27FC236}">
                <a16:creationId xmlns:a16="http://schemas.microsoft.com/office/drawing/2014/main" id="{BA96CD85-9025-4CE4-BA8F-13E71AB62C94}"/>
              </a:ext>
            </a:extLst>
          </p:cNvPr>
          <p:cNvSpPr txBox="1">
            <a:spLocks/>
          </p:cNvSpPr>
          <p:nvPr/>
        </p:nvSpPr>
        <p:spPr>
          <a:xfrm>
            <a:off x="1188654" y="349104"/>
            <a:ext cx="1063630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ACCOR</a:t>
            </a:r>
          </a:p>
        </p:txBody>
      </p:sp>
      <p:pic>
        <p:nvPicPr>
          <p:cNvPr id="6" name="Imagem 5">
            <a:extLst>
              <a:ext uri="{FF2B5EF4-FFF2-40B4-BE49-F238E27FC236}">
                <a16:creationId xmlns:a16="http://schemas.microsoft.com/office/drawing/2014/main" id="{AEA7831B-52E6-4C59-A576-ABD982C615AC}"/>
              </a:ext>
            </a:extLst>
          </p:cNvPr>
          <p:cNvPicPr>
            <a:picLocks noChangeAspect="1"/>
          </p:cNvPicPr>
          <p:nvPr/>
        </p:nvPicPr>
        <p:blipFill>
          <a:blip r:embed="rId5"/>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CCF6F89D-4445-4FE6-A8B1-EBED343ECE0B}"/>
              </a:ext>
            </a:extLst>
          </p:cNvPr>
          <p:cNvSpPr txBox="1"/>
          <p:nvPr/>
        </p:nvSpPr>
        <p:spPr>
          <a:xfrm>
            <a:off x="9843516" y="1228725"/>
            <a:ext cx="2293620" cy="1200329"/>
          </a:xfrm>
          <a:prstGeom prst="rect">
            <a:avLst/>
          </a:prstGeom>
          <a:noFill/>
        </p:spPr>
        <p:txBody>
          <a:bodyPr wrap="square">
            <a:spAutoFit/>
          </a:bodyPr>
          <a:lstStyle/>
          <a:p>
            <a:r>
              <a:rPr lang="en-US" sz="2400" b="1" i="1" dirty="0">
                <a:solidFill>
                  <a:schemeClr val="bg1">
                    <a:lumMod val="65000"/>
                  </a:schemeClr>
                </a:solidFill>
              </a:rPr>
              <a:t>Well-being is more than just a trend</a:t>
            </a:r>
            <a:endParaRPr lang="en-GB" sz="2400" b="1" i="1" dirty="0">
              <a:solidFill>
                <a:schemeClr val="bg1">
                  <a:lumMod val="65000"/>
                </a:schemeClr>
              </a:solidFill>
            </a:endParaRPr>
          </a:p>
        </p:txBody>
      </p:sp>
      <p:pic>
        <p:nvPicPr>
          <p:cNvPr id="3" name="Multimédia Online 2" title="Well-being is more than just a trend">
            <a:hlinkClick r:id="" action="ppaction://media"/>
            <a:extLst>
              <a:ext uri="{FF2B5EF4-FFF2-40B4-BE49-F238E27FC236}">
                <a16:creationId xmlns:a16="http://schemas.microsoft.com/office/drawing/2014/main" id="{772D84AD-2BFD-48D7-8F31-3C2E779373CD}"/>
              </a:ext>
            </a:extLst>
          </p:cNvPr>
          <p:cNvPicPr>
            <a:picLocks noRot="1"/>
          </p:cNvPicPr>
          <p:nvPr>
            <a:videoFile r:link="rId1"/>
          </p:nvPr>
        </p:nvPicPr>
        <p:blipFill>
          <a:blip r:embed="rId6"/>
          <a:stretch>
            <a:fillRect/>
          </a:stretch>
        </p:blipFill>
        <p:spPr>
          <a:xfrm>
            <a:off x="2673350" y="1287000"/>
            <a:ext cx="6948000" cy="4284000"/>
          </a:xfrm>
          <a:prstGeom prst="rect">
            <a:avLst/>
          </a:prstGeom>
        </p:spPr>
      </p:pic>
    </p:spTree>
    <p:extLst>
      <p:ext uri="{BB962C8B-B14F-4D97-AF65-F5344CB8AC3E}">
        <p14:creationId xmlns:p14="http://schemas.microsoft.com/office/powerpoint/2010/main" val="232138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954C7DA8-9374-480A-89B5-FE7F48405335}"/>
              </a:ext>
            </a:extLst>
          </p:cNvPr>
          <p:cNvSpPr>
            <a:spLocks noGrp="1"/>
          </p:cNvSpPr>
          <p:nvPr>
            <p:ph type="body" sz="quarter" idx="13"/>
          </p:nvPr>
        </p:nvSpPr>
        <p:spPr>
          <a:xfrm>
            <a:off x="205213" y="936395"/>
            <a:ext cx="3058492" cy="3297980"/>
          </a:xfrm>
        </p:spPr>
        <p:txBody>
          <a:bodyPr wrap="none" lIns="0" rIns="0">
            <a:noAutofit/>
          </a:bodyPr>
          <a:lstStyle/>
          <a:p>
            <a:r>
              <a:rPr lang="en-US" sz="9600" dirty="0">
                <a:solidFill>
                  <a:schemeClr val="bg1"/>
                </a:solidFill>
                <a:effectLst>
                  <a:outerShdw blurRad="38100" dist="38100" dir="2700000" algn="tl">
                    <a:srgbClr val="000000">
                      <a:alpha val="43137"/>
                    </a:srgbClr>
                  </a:outerShdw>
                </a:effectLst>
              </a:rPr>
              <a:t>2.3.</a:t>
            </a:r>
          </a:p>
          <a:p>
            <a:r>
              <a:rPr lang="sl-SI" sz="4400" dirty="0">
                <a:solidFill>
                  <a:schemeClr val="bg1"/>
                </a:solidFill>
                <a:effectLst>
                  <a:outerShdw blurRad="38100" dist="38100" dir="2700000" algn="tl">
                    <a:srgbClr val="000000">
                      <a:alpha val="43137"/>
                    </a:srgbClr>
                  </a:outerShdw>
                </a:effectLst>
              </a:rPr>
              <a:t>Dobrodošlica</a:t>
            </a:r>
          </a:p>
          <a:p>
            <a:r>
              <a:rPr lang="sl-SI" sz="4400" dirty="0">
                <a:solidFill>
                  <a:schemeClr val="bg1"/>
                </a:solidFill>
                <a:effectLst>
                  <a:outerShdw blurRad="38100" dist="38100" dir="2700000" algn="tl">
                    <a:srgbClr val="000000">
                      <a:alpha val="43137"/>
                    </a:srgbClr>
                  </a:outerShdw>
                </a:effectLst>
              </a:rPr>
              <a:t>obiskovalcem</a:t>
            </a:r>
            <a:endParaRPr lang="en-US" sz="4400" dirty="0">
              <a:solidFill>
                <a:schemeClr val="bg1"/>
              </a:solidFill>
              <a:effectLst>
                <a:outerShdw blurRad="38100" dist="38100" dir="2700000" algn="tl">
                  <a:srgbClr val="000000">
                    <a:alpha val="43137"/>
                  </a:srgbClr>
                </a:outerShdw>
              </a:effectLst>
            </a:endParaRPr>
          </a:p>
        </p:txBody>
      </p:sp>
      <p:pic>
        <p:nvPicPr>
          <p:cNvPr id="16" name="Marcador de Posição da Imagem 15">
            <a:extLst>
              <a:ext uri="{FF2B5EF4-FFF2-40B4-BE49-F238E27FC236}">
                <a16:creationId xmlns:a16="http://schemas.microsoft.com/office/drawing/2014/main" id="{103C2F31-FF4F-4436-9572-4F699CB4E974}"/>
              </a:ext>
            </a:extLst>
          </p:cNvPr>
          <p:cNvPicPr>
            <a:picLocks noGrp="1" noChangeAspect="1"/>
          </p:cNvPicPr>
          <p:nvPr>
            <p:ph type="pic" sz="quarter" idx="19"/>
          </p:nvPr>
        </p:nvPicPr>
        <p:blipFill>
          <a:blip r:embed="rId2"/>
          <a:srcRect t="10522" b="10522"/>
          <a:stretch>
            <a:fillRect/>
          </a:stretch>
        </p:blipFill>
        <p:spPr/>
      </p:pic>
    </p:spTree>
    <p:extLst>
      <p:ext uri="{BB962C8B-B14F-4D97-AF65-F5344CB8AC3E}">
        <p14:creationId xmlns:p14="http://schemas.microsoft.com/office/powerpoint/2010/main" val="1917433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B7F822BF-8CFF-4C81-8CAE-E403D46F5592}"/>
              </a:ext>
            </a:extLst>
          </p:cNvPr>
          <p:cNvSpPr/>
          <p:nvPr/>
        </p:nvSpPr>
        <p:spPr>
          <a:xfrm>
            <a:off x="0" y="3975701"/>
            <a:ext cx="12192000" cy="1215043"/>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ângulo 5">
            <a:extLst>
              <a:ext uri="{FF2B5EF4-FFF2-40B4-BE49-F238E27FC236}">
                <a16:creationId xmlns:a16="http://schemas.microsoft.com/office/drawing/2014/main" id="{1889A3B5-FC31-4424-943B-74C40543B250}"/>
              </a:ext>
            </a:extLst>
          </p:cNvPr>
          <p:cNvSpPr/>
          <p:nvPr/>
        </p:nvSpPr>
        <p:spPr>
          <a:xfrm>
            <a:off x="0" y="1519013"/>
            <a:ext cx="12192000" cy="1215043"/>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Dobrodošlica</a:t>
            </a:r>
            <a:endParaRPr lang="en-US" sz="3600" b="1" dirty="0"/>
          </a:p>
        </p:txBody>
      </p:sp>
      <p:sp>
        <p:nvSpPr>
          <p:cNvPr id="2" name="CaixaDeTexto 1">
            <a:extLst>
              <a:ext uri="{FF2B5EF4-FFF2-40B4-BE49-F238E27FC236}">
                <a16:creationId xmlns:a16="http://schemas.microsoft.com/office/drawing/2014/main" id="{1542FC93-AEEC-444C-A3A8-8ABAC5CC7479}"/>
              </a:ext>
            </a:extLst>
          </p:cNvPr>
          <p:cNvSpPr txBox="1"/>
          <p:nvPr/>
        </p:nvSpPr>
        <p:spPr>
          <a:xfrm>
            <a:off x="1053084" y="1482738"/>
            <a:ext cx="10085832" cy="1292662"/>
          </a:xfrm>
          <a:prstGeom prst="rect">
            <a:avLst/>
          </a:prstGeom>
          <a:noFill/>
        </p:spPr>
        <p:txBody>
          <a:bodyPr wrap="square" rtlCol="0">
            <a:spAutoFit/>
          </a:bodyPr>
          <a:lstStyle/>
          <a:p>
            <a:pPr algn="ctr"/>
            <a:r>
              <a:rPr lang="sl-SI" sz="3000" b="1" dirty="0"/>
              <a:t>Kako obiskovalce pripraviti do tega, da začutijo</a:t>
            </a:r>
            <a:r>
              <a:rPr lang="en-GB" sz="3000" b="1" dirty="0"/>
              <a:t> </a:t>
            </a:r>
          </a:p>
          <a:p>
            <a:pPr algn="ctr"/>
            <a:r>
              <a:rPr lang="sl-SI" sz="4800" b="1" dirty="0" err="1">
                <a:solidFill>
                  <a:srgbClr val="FDDE00"/>
                </a:solidFill>
                <a:effectLst>
                  <a:outerShdw blurRad="38100" dist="38100" dir="2700000" algn="tl">
                    <a:srgbClr val="000000">
                      <a:alpha val="43137"/>
                    </a:srgbClr>
                  </a:outerShdw>
                </a:effectLst>
              </a:rPr>
              <a:t>DOBROdošlico</a:t>
            </a:r>
            <a:r>
              <a:rPr lang="en-GB" sz="4800" b="1" dirty="0"/>
              <a:t>?</a:t>
            </a:r>
          </a:p>
        </p:txBody>
      </p:sp>
      <p:sp>
        <p:nvSpPr>
          <p:cNvPr id="4" name="CaixaDeTexto 3">
            <a:extLst>
              <a:ext uri="{FF2B5EF4-FFF2-40B4-BE49-F238E27FC236}">
                <a16:creationId xmlns:a16="http://schemas.microsoft.com/office/drawing/2014/main" id="{74F413CF-DA97-4F96-BDFC-B450EABE9678}"/>
              </a:ext>
            </a:extLst>
          </p:cNvPr>
          <p:cNvSpPr txBox="1"/>
          <p:nvPr/>
        </p:nvSpPr>
        <p:spPr>
          <a:xfrm>
            <a:off x="1053084" y="3939426"/>
            <a:ext cx="10085832" cy="1292662"/>
          </a:xfrm>
          <a:prstGeom prst="rect">
            <a:avLst/>
          </a:prstGeom>
          <a:noFill/>
        </p:spPr>
        <p:txBody>
          <a:bodyPr wrap="square" rtlCol="0">
            <a:spAutoFit/>
          </a:bodyPr>
          <a:lstStyle/>
          <a:p>
            <a:pPr algn="ctr"/>
            <a:r>
              <a:rPr lang="sl-SI" sz="3000" b="1" dirty="0"/>
              <a:t>Naj se ob tem počutijo</a:t>
            </a:r>
            <a:endParaRPr lang="en-GB" sz="3000" b="1" dirty="0"/>
          </a:p>
          <a:p>
            <a:pPr algn="ctr"/>
            <a:r>
              <a:rPr lang="sl-SI" sz="4800" b="1" dirty="0" err="1">
                <a:solidFill>
                  <a:srgbClr val="6ECECB"/>
                </a:solidFill>
                <a:effectLst>
                  <a:outerShdw blurRad="38100" dist="38100" dir="2700000" algn="tl">
                    <a:srgbClr val="000000">
                      <a:alpha val="43137"/>
                    </a:srgbClr>
                  </a:outerShdw>
                </a:effectLst>
              </a:rPr>
              <a:t>DOBROdošle</a:t>
            </a:r>
            <a:r>
              <a:rPr lang="en-GB" sz="4800" b="1" dirty="0"/>
              <a:t>!</a:t>
            </a:r>
          </a:p>
        </p:txBody>
      </p:sp>
      <p:sp>
        <p:nvSpPr>
          <p:cNvPr id="9" name="Seta: Para Baixo 8">
            <a:extLst>
              <a:ext uri="{FF2B5EF4-FFF2-40B4-BE49-F238E27FC236}">
                <a16:creationId xmlns:a16="http://schemas.microsoft.com/office/drawing/2014/main" id="{42D49630-8ECF-4592-820D-3178E9EB35CE}"/>
              </a:ext>
            </a:extLst>
          </p:cNvPr>
          <p:cNvSpPr/>
          <p:nvPr/>
        </p:nvSpPr>
        <p:spPr>
          <a:xfrm>
            <a:off x="5538216" y="2996984"/>
            <a:ext cx="1115568" cy="715788"/>
          </a:xfrm>
          <a:prstGeom prst="downArrow">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ixaDeTexto 10">
            <a:extLst>
              <a:ext uri="{FF2B5EF4-FFF2-40B4-BE49-F238E27FC236}">
                <a16:creationId xmlns:a16="http://schemas.microsoft.com/office/drawing/2014/main" id="{8070A7CB-F88E-437E-AFCF-90A660C9A68B}"/>
              </a:ext>
            </a:extLst>
          </p:cNvPr>
          <p:cNvSpPr txBox="1"/>
          <p:nvPr/>
        </p:nvSpPr>
        <p:spPr>
          <a:xfrm>
            <a:off x="1795921" y="5595576"/>
            <a:ext cx="9677622" cy="954107"/>
          </a:xfrm>
          <a:prstGeom prst="rect">
            <a:avLst/>
          </a:prstGeom>
          <a:noFill/>
        </p:spPr>
        <p:txBody>
          <a:bodyPr wrap="square" rtlCol="0">
            <a:spAutoFit/>
          </a:bodyPr>
          <a:lstStyle/>
          <a:p>
            <a:pPr algn="ctr"/>
            <a:r>
              <a:rPr lang="sl-SI" sz="2800" b="1" dirty="0"/>
              <a:t>Dobrodošlica ob prihodu vpliva na celoten obisk in počutje gosta</a:t>
            </a:r>
            <a:endParaRPr lang="en-GB" sz="2800" b="1" dirty="0"/>
          </a:p>
        </p:txBody>
      </p:sp>
    </p:spTree>
    <p:extLst>
      <p:ext uri="{BB962C8B-B14F-4D97-AF65-F5344CB8AC3E}">
        <p14:creationId xmlns:p14="http://schemas.microsoft.com/office/powerpoint/2010/main" val="1999249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Pomen dobrodošlice</a:t>
            </a:r>
            <a:endParaRPr lang="en-US" sz="3600" b="1" dirty="0"/>
          </a:p>
        </p:txBody>
      </p:sp>
      <p:sp>
        <p:nvSpPr>
          <p:cNvPr id="5" name="CaixaDeTexto 4">
            <a:extLst>
              <a:ext uri="{FF2B5EF4-FFF2-40B4-BE49-F238E27FC236}">
                <a16:creationId xmlns:a16="http://schemas.microsoft.com/office/drawing/2014/main" id="{8BBC71D6-CD63-4363-BC13-B74BD4ED953E}"/>
              </a:ext>
            </a:extLst>
          </p:cNvPr>
          <p:cNvSpPr txBox="1"/>
          <p:nvPr/>
        </p:nvSpPr>
        <p:spPr>
          <a:xfrm>
            <a:off x="6640945" y="2719095"/>
            <a:ext cx="5421746" cy="3831818"/>
          </a:xfrm>
          <a:prstGeom prst="rect">
            <a:avLst/>
          </a:prstGeom>
          <a:noFill/>
        </p:spPr>
        <p:txBody>
          <a:bodyPr wrap="square" rtlCol="0">
            <a:spAutoFit/>
          </a:bodyPr>
          <a:lstStyle/>
          <a:p>
            <a:pPr marL="342900" indent="-342900">
              <a:spcAft>
                <a:spcPts val="1800"/>
              </a:spcAft>
              <a:buClr>
                <a:srgbClr val="FDDE00"/>
              </a:buClr>
              <a:buFont typeface="Calibri" panose="020F0502020204030204" pitchFamily="34" charset="0"/>
              <a:buChar char="↘"/>
            </a:pPr>
            <a:r>
              <a:rPr lang="sl-SI" sz="2400" dirty="0"/>
              <a:t>Gradi dober prvi vtis</a:t>
            </a:r>
            <a:endParaRPr lang="en-GB" sz="2400" dirty="0"/>
          </a:p>
          <a:p>
            <a:pPr marL="342900" indent="-342900">
              <a:spcAft>
                <a:spcPts val="1800"/>
              </a:spcAft>
              <a:buClr>
                <a:srgbClr val="FDDE00"/>
              </a:buClr>
              <a:buFont typeface="Calibri" panose="020F0502020204030204" pitchFamily="34" charset="0"/>
              <a:buChar char="↘"/>
            </a:pPr>
            <a:r>
              <a:rPr lang="sl-SI" sz="2400" dirty="0"/>
              <a:t>Vzpostavitev zaupljivega odnosa</a:t>
            </a:r>
          </a:p>
          <a:p>
            <a:pPr marL="342900" indent="-342900">
              <a:spcAft>
                <a:spcPts val="1800"/>
              </a:spcAft>
              <a:buClr>
                <a:srgbClr val="FDDE00"/>
              </a:buClr>
              <a:buFont typeface="Calibri" panose="020F0502020204030204" pitchFamily="34" charset="0"/>
              <a:buChar char="↘"/>
            </a:pPr>
            <a:r>
              <a:rPr lang="sl-SI" sz="2400" dirty="0"/>
              <a:t>Izboljšanje podobe lastne znamke</a:t>
            </a:r>
            <a:r>
              <a:rPr lang="en-GB" sz="2400" dirty="0"/>
              <a:t> </a:t>
            </a:r>
          </a:p>
          <a:p>
            <a:pPr marL="342900" indent="-342900">
              <a:spcAft>
                <a:spcPts val="1800"/>
              </a:spcAft>
              <a:buClr>
                <a:srgbClr val="FDDE00"/>
              </a:buClr>
              <a:buFont typeface="Calibri" panose="020F0502020204030204" pitchFamily="34" charset="0"/>
              <a:buChar char="↘"/>
            </a:pPr>
            <a:r>
              <a:rPr lang="sl-SI" sz="2400" dirty="0"/>
              <a:t>Izboljšanje </a:t>
            </a:r>
            <a:r>
              <a:rPr lang="sl-SI" sz="2400" dirty="0" err="1"/>
              <a:t>destinacijske</a:t>
            </a:r>
            <a:r>
              <a:rPr lang="sl-SI" sz="2400" dirty="0"/>
              <a:t> znamke</a:t>
            </a:r>
            <a:endParaRPr lang="en-GB" sz="2400" dirty="0"/>
          </a:p>
          <a:p>
            <a:pPr marL="342900" indent="-342900">
              <a:spcAft>
                <a:spcPts val="1800"/>
              </a:spcAft>
              <a:buClr>
                <a:srgbClr val="FDDE00"/>
              </a:buClr>
              <a:buFont typeface="Calibri" panose="020F0502020204030204" pitchFamily="34" charset="0"/>
              <a:buChar char="↘"/>
            </a:pPr>
            <a:r>
              <a:rPr lang="sl-SI" sz="2400" dirty="0"/>
              <a:t>Vzpostavitev in negovanje trajnega odnosa</a:t>
            </a:r>
            <a:endParaRPr lang="en-GB" sz="2400" dirty="0"/>
          </a:p>
          <a:p>
            <a:pPr marL="342900" indent="-342900">
              <a:spcAft>
                <a:spcPts val="1800"/>
              </a:spcAft>
              <a:buClr>
                <a:srgbClr val="FDDE00"/>
              </a:buClr>
              <a:buFont typeface="Calibri" panose="020F0502020204030204" pitchFamily="34" charset="0"/>
              <a:buChar char="↘"/>
            </a:pPr>
            <a:r>
              <a:rPr lang="en-GB" sz="2400" dirty="0"/>
              <a:t>St</a:t>
            </a:r>
            <a:r>
              <a:rPr lang="sl-SI" sz="2400" dirty="0" err="1"/>
              <a:t>imulacija</a:t>
            </a:r>
            <a:r>
              <a:rPr lang="sl-SI" sz="2400" dirty="0"/>
              <a:t> promocije od-ust-do-ust</a:t>
            </a:r>
            <a:endParaRPr lang="en-GB" sz="2400" dirty="0"/>
          </a:p>
        </p:txBody>
      </p:sp>
      <p:sp>
        <p:nvSpPr>
          <p:cNvPr id="3" name="Seta: Para a Direita 2">
            <a:extLst>
              <a:ext uri="{FF2B5EF4-FFF2-40B4-BE49-F238E27FC236}">
                <a16:creationId xmlns:a16="http://schemas.microsoft.com/office/drawing/2014/main" id="{F6A75892-35D3-4DD4-9CB0-C1FEA29B3F71}"/>
              </a:ext>
            </a:extLst>
          </p:cNvPr>
          <p:cNvSpPr/>
          <p:nvPr/>
        </p:nvSpPr>
        <p:spPr>
          <a:xfrm>
            <a:off x="0" y="932877"/>
            <a:ext cx="6096000" cy="1810325"/>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400" b="1" dirty="0">
                <a:solidFill>
                  <a:schemeClr val="tx1"/>
                </a:solidFill>
              </a:rPr>
              <a:t>Za GOSTA</a:t>
            </a:r>
            <a:endParaRPr lang="en-GB" sz="4400" b="1" dirty="0">
              <a:solidFill>
                <a:schemeClr val="tx1"/>
              </a:solidFill>
            </a:endParaRPr>
          </a:p>
        </p:txBody>
      </p:sp>
      <p:sp>
        <p:nvSpPr>
          <p:cNvPr id="7" name="Seta: Para a Direita 6">
            <a:extLst>
              <a:ext uri="{FF2B5EF4-FFF2-40B4-BE49-F238E27FC236}">
                <a16:creationId xmlns:a16="http://schemas.microsoft.com/office/drawing/2014/main" id="{3329FD87-5518-422E-A688-1AC55B58B2DD}"/>
              </a:ext>
            </a:extLst>
          </p:cNvPr>
          <p:cNvSpPr/>
          <p:nvPr/>
        </p:nvSpPr>
        <p:spPr>
          <a:xfrm flipH="1">
            <a:off x="6096000" y="932876"/>
            <a:ext cx="6096000" cy="1810325"/>
          </a:xfrm>
          <a:prstGeom prst="rightArrow">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4400" b="1" dirty="0"/>
              <a:t>Za GOSTITELJA</a:t>
            </a:r>
            <a:endParaRPr lang="en-GB" sz="4400" b="1" dirty="0"/>
          </a:p>
        </p:txBody>
      </p:sp>
      <p:sp>
        <p:nvSpPr>
          <p:cNvPr id="8" name="CaixaDeTexto 7">
            <a:extLst>
              <a:ext uri="{FF2B5EF4-FFF2-40B4-BE49-F238E27FC236}">
                <a16:creationId xmlns:a16="http://schemas.microsoft.com/office/drawing/2014/main" id="{20509C23-63DD-4F99-95A8-3B0F2EA1D25E}"/>
              </a:ext>
            </a:extLst>
          </p:cNvPr>
          <p:cNvSpPr txBox="1"/>
          <p:nvPr/>
        </p:nvSpPr>
        <p:spPr>
          <a:xfrm>
            <a:off x="340921" y="2719095"/>
            <a:ext cx="5421747" cy="3831818"/>
          </a:xfrm>
          <a:prstGeom prst="rect">
            <a:avLst/>
          </a:prstGeom>
          <a:noFill/>
        </p:spPr>
        <p:txBody>
          <a:bodyPr wrap="square" rtlCol="0">
            <a:spAutoFit/>
          </a:bodyPr>
          <a:lstStyle/>
          <a:p>
            <a:pPr marL="342900" indent="-342900">
              <a:spcAft>
                <a:spcPts val="1800"/>
              </a:spcAft>
              <a:buClr>
                <a:srgbClr val="6ECECB"/>
              </a:buClr>
              <a:buFont typeface="Calibri" panose="020F0502020204030204" pitchFamily="34" charset="0"/>
              <a:buChar char="↘"/>
            </a:pPr>
            <a:r>
              <a:rPr lang="sl-SI" sz="2400" dirty="0"/>
              <a:t>Občutek sprejetosti </a:t>
            </a:r>
            <a:endParaRPr lang="en-GB" sz="2400" dirty="0"/>
          </a:p>
          <a:p>
            <a:pPr marL="342900" indent="-342900">
              <a:spcAft>
                <a:spcPts val="1800"/>
              </a:spcAft>
              <a:buClr>
                <a:srgbClr val="6ECECB"/>
              </a:buClr>
              <a:buFont typeface="Calibri" panose="020F0502020204030204" pitchFamily="34" charset="0"/>
              <a:buChar char="↘"/>
            </a:pPr>
            <a:r>
              <a:rPr lang="sl-SI" sz="2400" dirty="0"/>
              <a:t>Občutek sproščenosti</a:t>
            </a:r>
            <a:endParaRPr lang="en-GB" sz="2400" dirty="0"/>
          </a:p>
          <a:p>
            <a:pPr marL="342900" indent="-342900">
              <a:spcAft>
                <a:spcPts val="1800"/>
              </a:spcAft>
              <a:buClr>
                <a:srgbClr val="6ECECB"/>
              </a:buClr>
              <a:buFont typeface="Calibri" panose="020F0502020204030204" pitchFamily="34" charset="0"/>
              <a:buChar char="↘"/>
            </a:pPr>
            <a:r>
              <a:rPr lang="sl-SI" sz="2400" dirty="0"/>
              <a:t>Vzbudi pozitivne emocije</a:t>
            </a:r>
            <a:endParaRPr lang="en-GB" sz="2400" dirty="0"/>
          </a:p>
          <a:p>
            <a:pPr marL="342900" indent="-342900">
              <a:spcAft>
                <a:spcPts val="1800"/>
              </a:spcAft>
              <a:buClr>
                <a:srgbClr val="6ECECB"/>
              </a:buClr>
              <a:buFont typeface="Calibri" panose="020F0502020204030204" pitchFamily="34" charset="0"/>
              <a:buChar char="↘"/>
            </a:pPr>
            <a:r>
              <a:rPr lang="sl-SI" sz="2400" dirty="0"/>
              <a:t>Občutek zaželenosti in edinstvenosti</a:t>
            </a:r>
            <a:endParaRPr lang="en-GB" sz="2400" dirty="0"/>
          </a:p>
          <a:p>
            <a:pPr marL="342900" indent="-342900">
              <a:spcAft>
                <a:spcPts val="1800"/>
              </a:spcAft>
              <a:buClr>
                <a:srgbClr val="6ECECB"/>
              </a:buClr>
              <a:buFont typeface="Calibri" panose="020F0502020204030204" pitchFamily="34" charset="0"/>
              <a:buChar char="↘"/>
            </a:pPr>
            <a:r>
              <a:rPr lang="sl-SI" sz="2400" dirty="0"/>
              <a:t>Poveča zadovoljstvo</a:t>
            </a:r>
            <a:endParaRPr lang="en-GB" sz="2400" dirty="0"/>
          </a:p>
          <a:p>
            <a:pPr marL="342900" indent="-342900">
              <a:spcAft>
                <a:spcPts val="1800"/>
              </a:spcAft>
              <a:buClr>
                <a:srgbClr val="6ECECB"/>
              </a:buClr>
              <a:buFont typeface="Calibri" panose="020F0502020204030204" pitchFamily="34" charset="0"/>
              <a:buChar char="↘"/>
            </a:pPr>
            <a:r>
              <a:rPr lang="sl-SI" sz="2400" dirty="0"/>
              <a:t>Občutek, da se je pravilno odločil, ker je izbral vas</a:t>
            </a:r>
            <a:endParaRPr lang="en-GB" sz="2400" dirty="0"/>
          </a:p>
        </p:txBody>
      </p:sp>
    </p:spTree>
    <p:extLst>
      <p:ext uri="{BB962C8B-B14F-4D97-AF65-F5344CB8AC3E}">
        <p14:creationId xmlns:p14="http://schemas.microsoft.com/office/powerpoint/2010/main" val="182417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a:stretch>
            <a:fillRect/>
          </a:stretch>
        </p:blipFill>
        <p:spPr>
          <a:xfrm>
            <a:off x="6869710" y="4500963"/>
            <a:ext cx="360000" cy="360000"/>
          </a:xfrm>
          <a:prstGeom prst="rect">
            <a:avLst/>
          </a:prstGeom>
        </p:spPr>
      </p:pic>
      <p:sp>
        <p:nvSpPr>
          <p:cNvPr id="4" name="Označba mesta slike 3">
            <a:extLst>
              <a:ext uri="{FF2B5EF4-FFF2-40B4-BE49-F238E27FC236}">
                <a16:creationId xmlns:a16="http://schemas.microsoft.com/office/drawing/2014/main" id="{D5F5CCEF-DC94-4C10-A0FB-9606B195BA43}"/>
              </a:ext>
            </a:extLst>
          </p:cNvPr>
          <p:cNvSpPr>
            <a:spLocks noGrp="1"/>
          </p:cNvSpPr>
          <p:nvPr>
            <p:ph type="pic" sz="quarter" idx="15"/>
          </p:nvPr>
        </p:nvSpPr>
        <p:spPr/>
      </p:sp>
      <p:pic>
        <p:nvPicPr>
          <p:cNvPr id="29" name="Imagem 44">
            <a:extLst>
              <a:ext uri="{FF2B5EF4-FFF2-40B4-BE49-F238E27FC236}">
                <a16:creationId xmlns:a16="http://schemas.microsoft.com/office/drawing/2014/main" id="{621DCAC3-3C5F-40F3-A935-2F533210A1CA}"/>
              </a:ext>
            </a:extLst>
          </p:cNvPr>
          <p:cNvPicPr>
            <a:picLocks noChangeAspect="1"/>
          </p:cNvPicPr>
          <p:nvPr/>
        </p:nvPicPr>
        <p:blipFill>
          <a:blip r:embed="rId2"/>
          <a:stretch>
            <a:fillRect/>
          </a:stretch>
        </p:blipFill>
        <p:spPr>
          <a:xfrm>
            <a:off x="6890205" y="3380324"/>
            <a:ext cx="360000" cy="360000"/>
          </a:xfrm>
          <a:prstGeom prst="rect">
            <a:avLst/>
          </a:prstGeom>
        </p:spPr>
      </p:pic>
      <p:pic>
        <p:nvPicPr>
          <p:cNvPr id="33" name="Imagem 44">
            <a:extLst>
              <a:ext uri="{FF2B5EF4-FFF2-40B4-BE49-F238E27FC236}">
                <a16:creationId xmlns:a16="http://schemas.microsoft.com/office/drawing/2014/main" id="{CECC6A4C-E82C-4D75-BEAA-620536DBF369}"/>
              </a:ext>
            </a:extLst>
          </p:cNvPr>
          <p:cNvPicPr>
            <a:picLocks noChangeAspect="1"/>
          </p:cNvPicPr>
          <p:nvPr/>
        </p:nvPicPr>
        <p:blipFill>
          <a:blip r:embed="rId2"/>
          <a:stretch>
            <a:fillRect/>
          </a:stretch>
        </p:blipFill>
        <p:spPr>
          <a:xfrm>
            <a:off x="6897545" y="2804443"/>
            <a:ext cx="360000" cy="360000"/>
          </a:xfrm>
          <a:prstGeom prst="rect">
            <a:avLst/>
          </a:prstGeom>
        </p:spPr>
      </p:pic>
      <p:pic>
        <p:nvPicPr>
          <p:cNvPr id="34" name="Imagem 44">
            <a:extLst>
              <a:ext uri="{FF2B5EF4-FFF2-40B4-BE49-F238E27FC236}">
                <a16:creationId xmlns:a16="http://schemas.microsoft.com/office/drawing/2014/main" id="{ADDF2983-497E-41D1-B6FA-048CFD33842D}"/>
              </a:ext>
            </a:extLst>
          </p:cNvPr>
          <p:cNvPicPr>
            <a:picLocks noChangeAspect="1"/>
          </p:cNvPicPr>
          <p:nvPr/>
        </p:nvPicPr>
        <p:blipFill>
          <a:blip r:embed="rId2"/>
          <a:stretch>
            <a:fillRect/>
          </a:stretch>
        </p:blipFill>
        <p:spPr>
          <a:xfrm>
            <a:off x="6888995" y="2214187"/>
            <a:ext cx="360000" cy="360000"/>
          </a:xfrm>
          <a:prstGeom prst="rect">
            <a:avLst/>
          </a:prstGeom>
        </p:spPr>
      </p:pic>
      <p:pic>
        <p:nvPicPr>
          <p:cNvPr id="35" name="Imagem 44">
            <a:extLst>
              <a:ext uri="{FF2B5EF4-FFF2-40B4-BE49-F238E27FC236}">
                <a16:creationId xmlns:a16="http://schemas.microsoft.com/office/drawing/2014/main" id="{D4660BE3-071D-411A-9874-FC60B42DDB82}"/>
              </a:ext>
            </a:extLst>
          </p:cNvPr>
          <p:cNvPicPr>
            <a:picLocks noChangeAspect="1"/>
          </p:cNvPicPr>
          <p:nvPr/>
        </p:nvPicPr>
        <p:blipFill>
          <a:blip r:embed="rId2"/>
          <a:stretch>
            <a:fillRect/>
          </a:stretch>
        </p:blipFill>
        <p:spPr>
          <a:xfrm>
            <a:off x="6864741" y="1632877"/>
            <a:ext cx="360000" cy="360000"/>
          </a:xfrm>
          <a:prstGeom prst="rect">
            <a:avLst/>
          </a:prstGeom>
        </p:spPr>
      </p:pic>
      <p:pic>
        <p:nvPicPr>
          <p:cNvPr id="41" name="Imagem 44">
            <a:extLst>
              <a:ext uri="{FF2B5EF4-FFF2-40B4-BE49-F238E27FC236}">
                <a16:creationId xmlns:a16="http://schemas.microsoft.com/office/drawing/2014/main" id="{EB99EBAA-C802-4195-A3EA-010D0FFD9074}"/>
              </a:ext>
            </a:extLst>
          </p:cNvPr>
          <p:cNvPicPr>
            <a:picLocks noChangeAspect="1"/>
          </p:cNvPicPr>
          <p:nvPr/>
        </p:nvPicPr>
        <p:blipFill>
          <a:blip r:embed="rId2"/>
          <a:stretch>
            <a:fillRect/>
          </a:stretch>
        </p:blipFill>
        <p:spPr>
          <a:xfrm>
            <a:off x="6866392" y="3945548"/>
            <a:ext cx="360000" cy="360000"/>
          </a:xfrm>
          <a:prstGeom prst="rect">
            <a:avLst/>
          </a:prstGeom>
        </p:spPr>
      </p:pic>
      <p:sp>
        <p:nvSpPr>
          <p:cNvPr id="43" name="Retângulo 25">
            <a:extLst>
              <a:ext uri="{FF2B5EF4-FFF2-40B4-BE49-F238E27FC236}">
                <a16:creationId xmlns:a16="http://schemas.microsoft.com/office/drawing/2014/main" id="{CB07BD5A-24A3-4452-8B9D-4C0BD235282C}"/>
              </a:ext>
            </a:extLst>
          </p:cNvPr>
          <p:cNvSpPr/>
          <p:nvPr/>
        </p:nvSpPr>
        <p:spPr>
          <a:xfrm>
            <a:off x="360413" y="447303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GB" sz="2400" b="1" dirty="0" err="1">
                <a:solidFill>
                  <a:schemeClr val="bg1">
                    <a:lumMod val="65000"/>
                  </a:schemeClr>
                </a:solidFill>
                <a:effectLst>
                  <a:outerShdw blurRad="38100" dist="38100" dir="2700000" algn="tl">
                    <a:srgbClr val="000000">
                      <a:alpha val="43137"/>
                    </a:srgbClr>
                  </a:outerShdw>
                </a:effectLst>
              </a:rPr>
              <a:t>Ustvari</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svoje</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velneško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podjetje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6" name="Retângulo 17">
            <a:extLst>
              <a:ext uri="{FF2B5EF4-FFF2-40B4-BE49-F238E27FC236}">
                <a16:creationId xmlns:a16="http://schemas.microsoft.com/office/drawing/2014/main" id="{53DA5DE2-EE79-4909-8C30-6F85A3533C93}"/>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1" name="Seta: Pentágono 20">
            <a:extLst>
              <a:ext uri="{FF2B5EF4-FFF2-40B4-BE49-F238E27FC236}">
                <a16:creationId xmlns:a16="http://schemas.microsoft.com/office/drawing/2014/main" id="{5503030C-4F08-4C8F-AACA-C01FEA66AC01}"/>
              </a:ext>
            </a:extLst>
          </p:cNvPr>
          <p:cNvSpPr/>
          <p:nvPr/>
        </p:nvSpPr>
        <p:spPr>
          <a:xfrm>
            <a:off x="360420" y="157887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II</a:t>
            </a:r>
            <a:r>
              <a:rPr lang="sl-SI" sz="2800" b="1" dirty="0">
                <a:effectLst>
                  <a:outerShdw blurRad="38100" dist="38100" dir="2700000" algn="tl">
                    <a:srgbClr val="000000">
                      <a:alpha val="43137"/>
                    </a:srgbClr>
                  </a:outerShdw>
                </a:effectLst>
              </a:rPr>
              <a:t>. Trendi na področju dobrega počutja</a:t>
            </a:r>
            <a:endParaRPr lang="en-GB" sz="2800" b="1" dirty="0">
              <a:effectLst>
                <a:outerShdw blurRad="38100" dist="38100" dir="2700000" algn="tl">
                  <a:srgbClr val="000000">
                    <a:alpha val="43137"/>
                  </a:srgbClr>
                </a:outerShdw>
              </a:effectLst>
            </a:endParaRPr>
          </a:p>
        </p:txBody>
      </p:sp>
      <p:pic>
        <p:nvPicPr>
          <p:cNvPr id="37" name="Imagem 41">
            <a:extLst>
              <a:ext uri="{FF2B5EF4-FFF2-40B4-BE49-F238E27FC236}">
                <a16:creationId xmlns:a16="http://schemas.microsoft.com/office/drawing/2014/main" id="{9E325A7D-6E67-4017-93EA-64BA513374DA}"/>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39" name="Marcador de Posição da Imagem 5">
            <a:extLst>
              <a:ext uri="{FF2B5EF4-FFF2-40B4-BE49-F238E27FC236}">
                <a16:creationId xmlns:a16="http://schemas.microsoft.com/office/drawing/2014/main" id="{2E33D344-4282-455B-8939-59C8EB99CC92}"/>
              </a:ext>
            </a:extLst>
          </p:cNvPr>
          <p:cNvPicPr>
            <a:picLocks noChangeAspect="1"/>
          </p:cNvPicPr>
          <p:nvPr/>
        </p:nvPicPr>
        <p:blipFill>
          <a:blip r:embed="rId4"/>
          <a:srcRect l="7999" r="7999"/>
          <a:stretch>
            <a:fillRect/>
          </a:stretch>
        </p:blipFill>
        <p:spPr>
          <a:xfrm>
            <a:off x="8802435" y="1223694"/>
            <a:ext cx="3389565" cy="4100336"/>
          </a:xfrm>
          <a:prstGeom prst="rect">
            <a:avLst/>
          </a:prstGeom>
        </p:spPr>
      </p:pic>
    </p:spTree>
    <p:extLst>
      <p:ext uri="{BB962C8B-B14F-4D97-AF65-F5344CB8AC3E}">
        <p14:creationId xmlns:p14="http://schemas.microsoft.com/office/powerpoint/2010/main" val="3636443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https://youtu.be/zVDu0tJHTnY</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#3</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10" name="CaixaDeTexto 9">
            <a:extLst>
              <a:ext uri="{FF2B5EF4-FFF2-40B4-BE49-F238E27FC236}">
                <a16:creationId xmlns:a16="http://schemas.microsoft.com/office/drawing/2014/main" id="{9C991AC0-9DD0-48A9-9CBD-47419E681DF7}"/>
              </a:ext>
            </a:extLst>
          </p:cNvPr>
          <p:cNvSpPr txBox="1"/>
          <p:nvPr/>
        </p:nvSpPr>
        <p:spPr>
          <a:xfrm>
            <a:off x="9843516" y="1228725"/>
            <a:ext cx="2293620" cy="830997"/>
          </a:xfrm>
          <a:prstGeom prst="rect">
            <a:avLst/>
          </a:prstGeom>
          <a:noFill/>
        </p:spPr>
        <p:txBody>
          <a:bodyPr wrap="square">
            <a:spAutoFit/>
          </a:bodyPr>
          <a:lstStyle/>
          <a:p>
            <a:r>
              <a:rPr lang="it-IT" sz="2400" b="1" i="1" dirty="0">
                <a:solidFill>
                  <a:schemeClr val="bg1">
                    <a:lumMod val="65000"/>
                  </a:schemeClr>
                </a:solidFill>
              </a:rPr>
              <a:t>100% Pure New Zealand: Kia ora</a:t>
            </a:r>
            <a:endParaRPr lang="en-GB" sz="2400" b="1" i="1" dirty="0">
              <a:solidFill>
                <a:schemeClr val="bg1">
                  <a:lumMod val="65000"/>
                </a:schemeClr>
              </a:solidFill>
            </a:endParaRPr>
          </a:p>
        </p:txBody>
      </p:sp>
      <p:pic>
        <p:nvPicPr>
          <p:cNvPr id="8" name="Multimédia Online 7" title="100% Pure New Zealand: Kia ora">
            <a:hlinkClick r:id="" action="ppaction://media"/>
            <a:extLst>
              <a:ext uri="{FF2B5EF4-FFF2-40B4-BE49-F238E27FC236}">
                <a16:creationId xmlns:a16="http://schemas.microsoft.com/office/drawing/2014/main" id="{7DB494C4-C20D-4FB7-8422-FADC1F9BA0B2}"/>
              </a:ext>
            </a:extLst>
          </p:cNvPr>
          <p:cNvPicPr>
            <a:picLocks noRot="1"/>
          </p:cNvPicPr>
          <p:nvPr>
            <a:videoFile r:link="rId1"/>
          </p:nvPr>
        </p:nvPicPr>
        <p:blipFill>
          <a:blip r:embed="rId5"/>
          <a:stretch>
            <a:fillRect/>
          </a:stretch>
        </p:blipFill>
        <p:spPr>
          <a:xfrm>
            <a:off x="2673929" y="1287000"/>
            <a:ext cx="6948000" cy="4284000"/>
          </a:xfrm>
          <a:prstGeom prst="rect">
            <a:avLst/>
          </a:prstGeom>
        </p:spPr>
      </p:pic>
    </p:spTree>
    <p:extLst>
      <p:ext uri="{BB962C8B-B14F-4D97-AF65-F5344CB8AC3E}">
        <p14:creationId xmlns:p14="http://schemas.microsoft.com/office/powerpoint/2010/main" val="273176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exágono 32">
            <a:extLst>
              <a:ext uri="{FF2B5EF4-FFF2-40B4-BE49-F238E27FC236}">
                <a16:creationId xmlns:a16="http://schemas.microsoft.com/office/drawing/2014/main" id="{0A5BA650-3DF5-4F53-9EEE-F4D071BDBD23}"/>
              </a:ext>
            </a:extLst>
          </p:cNvPr>
          <p:cNvSpPr/>
          <p:nvPr/>
        </p:nvSpPr>
        <p:spPr>
          <a:xfrm>
            <a:off x="3634241" y="1503320"/>
            <a:ext cx="4837936" cy="4172723"/>
          </a:xfrm>
          <a:prstGeom prst="hexagon">
            <a:avLst/>
          </a:prstGeom>
          <a:noFill/>
          <a:ln w="57150">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tângulo 15">
            <a:extLst>
              <a:ext uri="{FF2B5EF4-FFF2-40B4-BE49-F238E27FC236}">
                <a16:creationId xmlns:a16="http://schemas.microsoft.com/office/drawing/2014/main" id="{0C56C5C5-BD02-4B21-B6F4-BB274F786F9A}"/>
              </a:ext>
            </a:extLst>
          </p:cNvPr>
          <p:cNvSpPr/>
          <p:nvPr/>
        </p:nvSpPr>
        <p:spPr>
          <a:xfrm>
            <a:off x="1892808" y="1111861"/>
            <a:ext cx="2343153"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r"/>
            <a:r>
              <a:rPr lang="sl-SI" sz="2800" b="1" spc="-20" dirty="0">
                <a:solidFill>
                  <a:schemeClr val="tx1"/>
                </a:solidFill>
              </a:rPr>
              <a:t>Videz</a:t>
            </a:r>
            <a:endParaRPr lang="en-GB" sz="2800" b="1" spc="-20" dirty="0">
              <a:solidFill>
                <a:schemeClr val="tx1"/>
              </a:solidFill>
            </a:endParaRPr>
          </a:p>
        </p:txBody>
      </p:sp>
      <p:sp>
        <p:nvSpPr>
          <p:cNvPr id="17" name="Retângulo 16">
            <a:extLst>
              <a:ext uri="{FF2B5EF4-FFF2-40B4-BE49-F238E27FC236}">
                <a16:creationId xmlns:a16="http://schemas.microsoft.com/office/drawing/2014/main" id="{9F52EEF8-D03E-4967-BE77-9F926A41F6AE}"/>
              </a:ext>
            </a:extLst>
          </p:cNvPr>
          <p:cNvSpPr/>
          <p:nvPr/>
        </p:nvSpPr>
        <p:spPr>
          <a:xfrm>
            <a:off x="7883285" y="1107963"/>
            <a:ext cx="2794659"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800" b="1" dirty="0">
                <a:solidFill>
                  <a:schemeClr val="tx1"/>
                </a:solidFill>
              </a:rPr>
              <a:t>Očesni stik</a:t>
            </a:r>
            <a:endParaRPr lang="en-GB" sz="2800" b="1" dirty="0">
              <a:solidFill>
                <a:schemeClr val="tx1"/>
              </a:solidFill>
            </a:endParaRPr>
          </a:p>
        </p:txBody>
      </p:sp>
      <p:sp>
        <p:nvSpPr>
          <p:cNvPr id="18" name="Retângulo 17">
            <a:extLst>
              <a:ext uri="{FF2B5EF4-FFF2-40B4-BE49-F238E27FC236}">
                <a16:creationId xmlns:a16="http://schemas.microsoft.com/office/drawing/2014/main" id="{DE96B1E5-55D2-477D-A3F9-E814D729AA89}"/>
              </a:ext>
            </a:extLst>
          </p:cNvPr>
          <p:cNvSpPr/>
          <p:nvPr/>
        </p:nvSpPr>
        <p:spPr>
          <a:xfrm>
            <a:off x="1649521" y="3128503"/>
            <a:ext cx="1554479"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r"/>
            <a:r>
              <a:rPr lang="sl-SI" sz="2800" b="1" dirty="0">
                <a:solidFill>
                  <a:schemeClr val="tx1"/>
                </a:solidFill>
              </a:rPr>
              <a:t>Nasmeh</a:t>
            </a:r>
            <a:endParaRPr lang="en-GB" sz="2800" b="1" dirty="0">
              <a:solidFill>
                <a:schemeClr val="tx1"/>
              </a:solidFill>
            </a:endParaRPr>
          </a:p>
        </p:txBody>
      </p:sp>
      <p:sp>
        <p:nvSpPr>
          <p:cNvPr id="19" name="Retângulo 18">
            <a:extLst>
              <a:ext uri="{FF2B5EF4-FFF2-40B4-BE49-F238E27FC236}">
                <a16:creationId xmlns:a16="http://schemas.microsoft.com/office/drawing/2014/main" id="{2C5C9511-1C48-411B-84A0-02D1030FEBDA}"/>
              </a:ext>
            </a:extLst>
          </p:cNvPr>
          <p:cNvSpPr/>
          <p:nvPr/>
        </p:nvSpPr>
        <p:spPr>
          <a:xfrm>
            <a:off x="1633175" y="5316043"/>
            <a:ext cx="2794652"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r"/>
            <a:r>
              <a:rPr lang="sl-SI" sz="2800" b="1" spc="-20" dirty="0">
                <a:solidFill>
                  <a:schemeClr val="tx1"/>
                </a:solidFill>
              </a:rPr>
              <a:t>Drža telesa</a:t>
            </a:r>
            <a:endParaRPr lang="en-GB" sz="2800" b="1" spc="-20" dirty="0">
              <a:solidFill>
                <a:schemeClr val="tx1"/>
              </a:solidFill>
            </a:endParaRPr>
          </a:p>
        </p:txBody>
      </p:sp>
      <p:sp>
        <p:nvSpPr>
          <p:cNvPr id="20" name="Retângulo 19">
            <a:extLst>
              <a:ext uri="{FF2B5EF4-FFF2-40B4-BE49-F238E27FC236}">
                <a16:creationId xmlns:a16="http://schemas.microsoft.com/office/drawing/2014/main" id="{51E30D49-2B70-4504-AC97-028CCCBA87E9}"/>
              </a:ext>
            </a:extLst>
          </p:cNvPr>
          <p:cNvSpPr/>
          <p:nvPr/>
        </p:nvSpPr>
        <p:spPr>
          <a:xfrm>
            <a:off x="8980561" y="3128503"/>
            <a:ext cx="279465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800" b="1" spc="-40" dirty="0">
                <a:solidFill>
                  <a:schemeClr val="tx1"/>
                </a:solidFill>
              </a:rPr>
              <a:t>Odnos</a:t>
            </a:r>
            <a:endParaRPr lang="en-GB" sz="2800" b="1" spc="-40"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Srečanje &amp; pozdrav</a:t>
            </a:r>
            <a:endParaRPr lang="en-US" sz="3600" b="1" dirty="0"/>
          </a:p>
        </p:txBody>
      </p:sp>
      <p:pic>
        <p:nvPicPr>
          <p:cNvPr id="4" name="Imagem 3">
            <a:extLst>
              <a:ext uri="{FF2B5EF4-FFF2-40B4-BE49-F238E27FC236}">
                <a16:creationId xmlns:a16="http://schemas.microsoft.com/office/drawing/2014/main" id="{85F7A7FB-8DB3-4B9A-BC1C-7A66F0F87B88}"/>
              </a:ext>
            </a:extLst>
          </p:cNvPr>
          <p:cNvPicPr>
            <a:picLocks noChangeAspect="1"/>
          </p:cNvPicPr>
          <p:nvPr/>
        </p:nvPicPr>
        <p:blipFill>
          <a:blip r:embed="rId3"/>
          <a:stretch>
            <a:fillRect/>
          </a:stretch>
        </p:blipFill>
        <p:spPr>
          <a:xfrm>
            <a:off x="4235960" y="997429"/>
            <a:ext cx="900000" cy="900000"/>
          </a:xfrm>
          <a:prstGeom prst="rect">
            <a:avLst/>
          </a:prstGeom>
        </p:spPr>
      </p:pic>
      <p:pic>
        <p:nvPicPr>
          <p:cNvPr id="24" name="Imagem 23">
            <a:extLst>
              <a:ext uri="{FF2B5EF4-FFF2-40B4-BE49-F238E27FC236}">
                <a16:creationId xmlns:a16="http://schemas.microsoft.com/office/drawing/2014/main" id="{731C11E0-CC12-47E7-BD6E-FE816E072249}"/>
              </a:ext>
            </a:extLst>
          </p:cNvPr>
          <p:cNvPicPr>
            <a:picLocks noChangeAspect="1"/>
          </p:cNvPicPr>
          <p:nvPr/>
        </p:nvPicPr>
        <p:blipFill>
          <a:blip r:embed="rId4"/>
          <a:stretch>
            <a:fillRect/>
          </a:stretch>
        </p:blipFill>
        <p:spPr>
          <a:xfrm>
            <a:off x="6958737" y="927963"/>
            <a:ext cx="900000" cy="900000"/>
          </a:xfrm>
          <a:prstGeom prst="rect">
            <a:avLst/>
          </a:prstGeom>
        </p:spPr>
      </p:pic>
      <p:pic>
        <p:nvPicPr>
          <p:cNvPr id="26" name="Imagem 25">
            <a:extLst>
              <a:ext uri="{FF2B5EF4-FFF2-40B4-BE49-F238E27FC236}">
                <a16:creationId xmlns:a16="http://schemas.microsoft.com/office/drawing/2014/main" id="{F69A4B7C-11D0-4D36-8EA4-C0133ABB426A}"/>
              </a:ext>
            </a:extLst>
          </p:cNvPr>
          <p:cNvPicPr>
            <a:picLocks noChangeAspect="1"/>
          </p:cNvPicPr>
          <p:nvPr/>
        </p:nvPicPr>
        <p:blipFill>
          <a:blip r:embed="rId5"/>
          <a:stretch>
            <a:fillRect/>
          </a:stretch>
        </p:blipFill>
        <p:spPr>
          <a:xfrm>
            <a:off x="3215042" y="2964467"/>
            <a:ext cx="900000" cy="900000"/>
          </a:xfrm>
          <a:prstGeom prst="rect">
            <a:avLst/>
          </a:prstGeom>
        </p:spPr>
      </p:pic>
      <p:pic>
        <p:nvPicPr>
          <p:cNvPr id="28" name="Imagem 27">
            <a:extLst>
              <a:ext uri="{FF2B5EF4-FFF2-40B4-BE49-F238E27FC236}">
                <a16:creationId xmlns:a16="http://schemas.microsoft.com/office/drawing/2014/main" id="{47F950BD-62D9-4843-95C4-14B8B319B9BB}"/>
              </a:ext>
            </a:extLst>
          </p:cNvPr>
          <p:cNvPicPr>
            <a:picLocks noChangeAspect="1"/>
          </p:cNvPicPr>
          <p:nvPr/>
        </p:nvPicPr>
        <p:blipFill>
          <a:blip r:embed="rId6"/>
          <a:stretch>
            <a:fillRect/>
          </a:stretch>
        </p:blipFill>
        <p:spPr>
          <a:xfrm>
            <a:off x="4235960" y="5167502"/>
            <a:ext cx="900000" cy="900000"/>
          </a:xfrm>
          <a:prstGeom prst="rect">
            <a:avLst/>
          </a:prstGeom>
        </p:spPr>
      </p:pic>
      <p:pic>
        <p:nvPicPr>
          <p:cNvPr id="30" name="Imagem 29">
            <a:extLst>
              <a:ext uri="{FF2B5EF4-FFF2-40B4-BE49-F238E27FC236}">
                <a16:creationId xmlns:a16="http://schemas.microsoft.com/office/drawing/2014/main" id="{96341EF0-ACC0-4D23-B28E-2297E6D8D37E}"/>
              </a:ext>
            </a:extLst>
          </p:cNvPr>
          <p:cNvPicPr>
            <a:picLocks noChangeAspect="1"/>
          </p:cNvPicPr>
          <p:nvPr/>
        </p:nvPicPr>
        <p:blipFill>
          <a:blip r:embed="rId7"/>
          <a:stretch>
            <a:fillRect/>
          </a:stretch>
        </p:blipFill>
        <p:spPr>
          <a:xfrm>
            <a:off x="8022177" y="3038503"/>
            <a:ext cx="900000" cy="900000"/>
          </a:xfrm>
          <a:prstGeom prst="rect">
            <a:avLst/>
          </a:prstGeom>
        </p:spPr>
      </p:pic>
      <p:pic>
        <p:nvPicPr>
          <p:cNvPr id="32" name="Imagem 31">
            <a:extLst>
              <a:ext uri="{FF2B5EF4-FFF2-40B4-BE49-F238E27FC236}">
                <a16:creationId xmlns:a16="http://schemas.microsoft.com/office/drawing/2014/main" id="{2573F95A-FAE0-4DE7-852E-7E945935297E}"/>
              </a:ext>
            </a:extLst>
          </p:cNvPr>
          <p:cNvPicPr>
            <a:picLocks noChangeAspect="1"/>
          </p:cNvPicPr>
          <p:nvPr/>
        </p:nvPicPr>
        <p:blipFill>
          <a:blip r:embed="rId8"/>
          <a:stretch>
            <a:fillRect/>
          </a:stretch>
        </p:blipFill>
        <p:spPr>
          <a:xfrm>
            <a:off x="7240884" y="5050966"/>
            <a:ext cx="900000" cy="900000"/>
          </a:xfrm>
          <a:prstGeom prst="rect">
            <a:avLst/>
          </a:prstGeom>
        </p:spPr>
      </p:pic>
      <p:sp>
        <p:nvSpPr>
          <p:cNvPr id="35" name="Retângulo 34">
            <a:extLst>
              <a:ext uri="{FF2B5EF4-FFF2-40B4-BE49-F238E27FC236}">
                <a16:creationId xmlns:a16="http://schemas.microsoft.com/office/drawing/2014/main" id="{DC6958DD-11CD-4E70-84DE-B0BB76D7C171}"/>
              </a:ext>
            </a:extLst>
          </p:cNvPr>
          <p:cNvSpPr/>
          <p:nvPr/>
        </p:nvSpPr>
        <p:spPr>
          <a:xfrm>
            <a:off x="8195477" y="5317509"/>
            <a:ext cx="2794651"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800" b="1" spc="-40" dirty="0">
                <a:solidFill>
                  <a:schemeClr val="tx1"/>
                </a:solidFill>
              </a:rPr>
              <a:t>Način govora</a:t>
            </a:r>
            <a:endParaRPr lang="en-GB" sz="2800" b="1" spc="-40" dirty="0">
              <a:solidFill>
                <a:schemeClr val="tx1"/>
              </a:solidFill>
            </a:endParaRPr>
          </a:p>
        </p:txBody>
      </p:sp>
      <p:sp>
        <p:nvSpPr>
          <p:cNvPr id="34" name="CaixaDeTexto 33">
            <a:extLst>
              <a:ext uri="{FF2B5EF4-FFF2-40B4-BE49-F238E27FC236}">
                <a16:creationId xmlns:a16="http://schemas.microsoft.com/office/drawing/2014/main" id="{6389A0B7-2676-4E14-BBC7-DA94D106C93C}"/>
              </a:ext>
            </a:extLst>
          </p:cNvPr>
          <p:cNvSpPr txBox="1"/>
          <p:nvPr/>
        </p:nvSpPr>
        <p:spPr>
          <a:xfrm>
            <a:off x="3913632" y="2037208"/>
            <a:ext cx="4379975" cy="2308324"/>
          </a:xfrm>
          <a:prstGeom prst="rect">
            <a:avLst/>
          </a:prstGeom>
          <a:noFill/>
        </p:spPr>
        <p:txBody>
          <a:bodyPr wrap="square" rtlCol="0">
            <a:spAutoFit/>
          </a:bodyPr>
          <a:lstStyle/>
          <a:p>
            <a:pPr algn="ctr"/>
            <a:r>
              <a:rPr lang="en-GB" sz="8000" b="1" dirty="0">
                <a:solidFill>
                  <a:srgbClr val="F7981D"/>
                </a:solidFill>
                <a:effectLst>
                  <a:outerShdw blurRad="38100" dist="38100" dir="2700000" algn="tl">
                    <a:srgbClr val="000000">
                      <a:alpha val="43137"/>
                    </a:srgbClr>
                  </a:outerShdw>
                </a:effectLst>
              </a:rPr>
              <a:t>6</a:t>
            </a:r>
          </a:p>
          <a:p>
            <a:pPr algn="ctr"/>
            <a:r>
              <a:rPr lang="sl-SI" sz="3200" b="1" dirty="0">
                <a:solidFill>
                  <a:srgbClr val="6ECECB"/>
                </a:solidFill>
              </a:rPr>
              <a:t>ključnih točki</a:t>
            </a:r>
            <a:r>
              <a:rPr lang="en-GB" sz="3200" b="1" dirty="0">
                <a:solidFill>
                  <a:srgbClr val="6ECECB"/>
                </a:solidFill>
              </a:rPr>
              <a:t> </a:t>
            </a:r>
          </a:p>
          <a:p>
            <a:pPr algn="ctr"/>
            <a:r>
              <a:rPr lang="sl-SI" sz="3200" b="1" dirty="0">
                <a:solidFill>
                  <a:srgbClr val="6ECECB"/>
                </a:solidFill>
              </a:rPr>
              <a:t>pozdrava gosta</a:t>
            </a:r>
            <a:endParaRPr lang="en-GB" sz="3200" b="1" dirty="0">
              <a:solidFill>
                <a:srgbClr val="6ECECB"/>
              </a:solidFill>
            </a:endParaRPr>
          </a:p>
        </p:txBody>
      </p:sp>
      <p:sp>
        <p:nvSpPr>
          <p:cNvPr id="36" name="Estrela: 7 Pontos 35">
            <a:extLst>
              <a:ext uri="{FF2B5EF4-FFF2-40B4-BE49-F238E27FC236}">
                <a16:creationId xmlns:a16="http://schemas.microsoft.com/office/drawing/2014/main" id="{01BD0316-43F4-4A39-BE5D-E74D1AF6A6E7}"/>
              </a:ext>
            </a:extLst>
          </p:cNvPr>
          <p:cNvSpPr/>
          <p:nvPr/>
        </p:nvSpPr>
        <p:spPr>
          <a:xfrm rot="20969629">
            <a:off x="-31352" y="1621692"/>
            <a:ext cx="3067200" cy="1717200"/>
          </a:xfrm>
          <a:prstGeom prst="star7">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l-SI" sz="2400" b="1" dirty="0">
                <a:effectLst>
                  <a:outerShdw blurRad="38100" dist="38100" dir="2700000" algn="tl">
                    <a:srgbClr val="000000">
                      <a:alpha val="43137"/>
                    </a:srgbClr>
                  </a:outerShdw>
                </a:effectLst>
              </a:rPr>
              <a:t>Prvi vtis je pomemben</a:t>
            </a:r>
            <a:r>
              <a:rPr lang="en-GB" sz="2400" b="1" dirty="0">
                <a:effectLst>
                  <a:outerShdw blurRad="38100" dist="38100" dir="2700000" algn="tl">
                    <a:srgbClr val="000000">
                      <a:alpha val="43137"/>
                    </a:srgbClr>
                  </a:outerShdw>
                </a:effectLst>
              </a:rPr>
              <a:t>!</a:t>
            </a:r>
          </a:p>
        </p:txBody>
      </p:sp>
      <p:sp>
        <p:nvSpPr>
          <p:cNvPr id="39" name="Estrela: 7 Pontos 38">
            <a:extLst>
              <a:ext uri="{FF2B5EF4-FFF2-40B4-BE49-F238E27FC236}">
                <a16:creationId xmlns:a16="http://schemas.microsoft.com/office/drawing/2014/main" id="{BE66CE35-9F46-4818-8AC1-F79837B246F6}"/>
              </a:ext>
            </a:extLst>
          </p:cNvPr>
          <p:cNvSpPr/>
          <p:nvPr/>
        </p:nvSpPr>
        <p:spPr>
          <a:xfrm rot="20969629">
            <a:off x="9050369" y="3711397"/>
            <a:ext cx="3364322" cy="1715383"/>
          </a:xfrm>
          <a:prstGeom prst="star7">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400" b="1" dirty="0" err="1">
                <a:effectLst>
                  <a:outerShdw blurRad="38100" dist="38100" dir="2700000" algn="tl">
                    <a:srgbClr val="000000">
                      <a:alpha val="43137"/>
                    </a:srgbClr>
                  </a:outerShdw>
                </a:effectLst>
              </a:rPr>
              <a:t>Empatičnost</a:t>
            </a:r>
            <a:r>
              <a:rPr lang="sl-SI" sz="2400" b="1" dirty="0">
                <a:effectLst>
                  <a:outerShdw blurRad="38100" dist="38100" dir="2700000" algn="tl">
                    <a:srgbClr val="000000">
                      <a:alpha val="43137"/>
                    </a:srgbClr>
                  </a:outerShdw>
                </a:effectLst>
              </a:rPr>
              <a:t> je ključnega pomena</a:t>
            </a:r>
            <a:r>
              <a:rPr lang="en-GB" sz="24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99241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E2194ECE-B2B2-412C-9046-C589B89FC404}"/>
              </a:ext>
            </a:extLst>
          </p:cNvPr>
          <p:cNvPicPr>
            <a:picLocks noChangeAspect="1"/>
          </p:cNvPicPr>
          <p:nvPr/>
        </p:nvPicPr>
        <p:blipFill>
          <a:blip r:embed="rId3"/>
          <a:stretch>
            <a:fillRect/>
          </a:stretch>
        </p:blipFill>
        <p:spPr>
          <a:xfrm>
            <a:off x="6705600" y="0"/>
            <a:ext cx="5486400"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Iz prakse</a:t>
            </a:r>
            <a:endParaRPr lang="en-US" sz="3600" b="1" dirty="0"/>
          </a:p>
        </p:txBody>
      </p:sp>
      <p:sp>
        <p:nvSpPr>
          <p:cNvPr id="7" name="CaixaDeTexto 6">
            <a:extLst>
              <a:ext uri="{FF2B5EF4-FFF2-40B4-BE49-F238E27FC236}">
                <a16:creationId xmlns:a16="http://schemas.microsoft.com/office/drawing/2014/main" id="{717A88C8-5106-4192-92FD-5AE7D17A6E4D}"/>
              </a:ext>
            </a:extLst>
          </p:cNvPr>
          <p:cNvSpPr txBox="1"/>
          <p:nvPr/>
        </p:nvSpPr>
        <p:spPr>
          <a:xfrm>
            <a:off x="845854" y="1116640"/>
            <a:ext cx="6482679" cy="58907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400" b="1" dirty="0"/>
              <a:t>“</a:t>
            </a:r>
            <a:r>
              <a:rPr lang="sl-SI" sz="2400" b="1" dirty="0"/>
              <a:t>Dober dan</a:t>
            </a:r>
            <a:r>
              <a:rPr lang="en-US" sz="2400" b="1" dirty="0"/>
              <a:t>”</a:t>
            </a:r>
            <a:r>
              <a:rPr lang="sl-SI" sz="2400" b="1" dirty="0"/>
              <a:t>, </a:t>
            </a:r>
            <a:r>
              <a:rPr lang="en-US" sz="2400" b="1" dirty="0"/>
              <a:t>“</a:t>
            </a:r>
            <a:r>
              <a:rPr lang="sl-SI" sz="2400" b="1" dirty="0"/>
              <a:t>Pozdravljeni</a:t>
            </a:r>
            <a:r>
              <a:rPr lang="en-US" sz="2400" b="1" dirty="0"/>
              <a:t> ”.</a:t>
            </a:r>
            <a:endParaRPr lang="en-GB" sz="2400" b="1" dirty="0"/>
          </a:p>
        </p:txBody>
      </p:sp>
      <p:sp>
        <p:nvSpPr>
          <p:cNvPr id="8" name="CaixaDeTexto 7">
            <a:extLst>
              <a:ext uri="{FF2B5EF4-FFF2-40B4-BE49-F238E27FC236}">
                <a16:creationId xmlns:a16="http://schemas.microsoft.com/office/drawing/2014/main" id="{3C0B2489-47CB-4C0C-9C0A-FF957549F357}"/>
              </a:ext>
            </a:extLst>
          </p:cNvPr>
          <p:cNvSpPr txBox="1"/>
          <p:nvPr/>
        </p:nvSpPr>
        <p:spPr>
          <a:xfrm>
            <a:off x="1633254" y="1852932"/>
            <a:ext cx="6482679" cy="58907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dirty="0">
                <a:ea typeface="Times New Roman" panose="02020603050405020304" pitchFamily="18" charset="0"/>
              </a:rPr>
              <a:t>˝Predstavi se</a:t>
            </a:r>
            <a:r>
              <a:rPr lang="en-US" sz="2400" b="1" dirty="0">
                <a:ea typeface="Times New Roman" panose="02020603050405020304" pitchFamily="18" charset="0"/>
              </a:rPr>
              <a:t>. </a:t>
            </a:r>
            <a:r>
              <a:rPr lang="sl-SI" sz="2400" b="1" dirty="0">
                <a:ea typeface="Times New Roman" panose="02020603050405020304" pitchFamily="18" charset="0"/>
              </a:rPr>
              <a:t>Jasno izgovori svoje ime</a:t>
            </a:r>
            <a:r>
              <a:rPr lang="en-US" sz="2400" b="1" dirty="0">
                <a:ea typeface="Times New Roman" panose="02020603050405020304" pitchFamily="18" charset="0"/>
              </a:rPr>
              <a:t>.</a:t>
            </a:r>
          </a:p>
        </p:txBody>
      </p:sp>
      <p:sp>
        <p:nvSpPr>
          <p:cNvPr id="9" name="CaixaDeTexto 8">
            <a:extLst>
              <a:ext uri="{FF2B5EF4-FFF2-40B4-BE49-F238E27FC236}">
                <a16:creationId xmlns:a16="http://schemas.microsoft.com/office/drawing/2014/main" id="{4204C52B-EE76-4CBC-89D8-40D644C75BB8}"/>
              </a:ext>
            </a:extLst>
          </p:cNvPr>
          <p:cNvSpPr txBox="1"/>
          <p:nvPr/>
        </p:nvSpPr>
        <p:spPr>
          <a:xfrm>
            <a:off x="2420654" y="2589224"/>
            <a:ext cx="6482679" cy="58907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dirty="0">
                <a:ea typeface="Times New Roman" panose="02020603050405020304" pitchFamily="18" charset="0"/>
              </a:rPr>
              <a:t>Uporabi ime obiskovalca </a:t>
            </a:r>
            <a:r>
              <a:rPr lang="en-US" sz="2400" b="1" dirty="0">
                <a:ea typeface="Times New Roman" panose="02020603050405020304" pitchFamily="18" charset="0"/>
              </a:rPr>
              <a:t>(</a:t>
            </a:r>
            <a:r>
              <a:rPr lang="sl-SI" sz="2400" b="1" dirty="0">
                <a:ea typeface="Times New Roman" panose="02020603050405020304" pitchFamily="18" charset="0"/>
              </a:rPr>
              <a:t>v kolikor je možno</a:t>
            </a:r>
            <a:r>
              <a:rPr lang="en-US" sz="2400" b="1" dirty="0">
                <a:ea typeface="Times New Roman" panose="02020603050405020304" pitchFamily="18" charset="0"/>
              </a:rPr>
              <a:t>).</a:t>
            </a:r>
          </a:p>
        </p:txBody>
      </p:sp>
      <p:sp>
        <p:nvSpPr>
          <p:cNvPr id="10" name="CaixaDeTexto 9">
            <a:extLst>
              <a:ext uri="{FF2B5EF4-FFF2-40B4-BE49-F238E27FC236}">
                <a16:creationId xmlns:a16="http://schemas.microsoft.com/office/drawing/2014/main" id="{63252C79-B777-4ECE-B69E-31BF8EF81268}"/>
              </a:ext>
            </a:extLst>
          </p:cNvPr>
          <p:cNvSpPr txBox="1"/>
          <p:nvPr/>
        </p:nvSpPr>
        <p:spPr>
          <a:xfrm>
            <a:off x="3208054" y="3325516"/>
            <a:ext cx="6482679" cy="58907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dirty="0">
                <a:ea typeface="Times New Roman" panose="02020603050405020304" pitchFamily="18" charset="0"/>
              </a:rPr>
              <a:t>Ponudi pomoč</a:t>
            </a:r>
            <a:r>
              <a:rPr lang="en-US" sz="2400" b="1" dirty="0">
                <a:ea typeface="Times New Roman" panose="02020603050405020304" pitchFamily="18" charset="0"/>
              </a:rPr>
              <a:t>.</a:t>
            </a:r>
          </a:p>
        </p:txBody>
      </p:sp>
      <p:sp>
        <p:nvSpPr>
          <p:cNvPr id="11" name="CaixaDeTexto 10">
            <a:extLst>
              <a:ext uri="{FF2B5EF4-FFF2-40B4-BE49-F238E27FC236}">
                <a16:creationId xmlns:a16="http://schemas.microsoft.com/office/drawing/2014/main" id="{28FF44F8-C1EC-4211-B103-31E431AE220C}"/>
              </a:ext>
            </a:extLst>
          </p:cNvPr>
          <p:cNvSpPr txBox="1"/>
          <p:nvPr/>
        </p:nvSpPr>
        <p:spPr>
          <a:xfrm>
            <a:off x="3995454" y="4061808"/>
            <a:ext cx="6482679" cy="58907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dirty="0">
                <a:ea typeface="Times New Roman" panose="02020603050405020304" pitchFamily="18" charset="0"/>
              </a:rPr>
              <a:t>Ostani prijazen</a:t>
            </a:r>
            <a:r>
              <a:rPr lang="en-US" sz="2400" b="1" dirty="0">
                <a:ea typeface="Times New Roman" panose="02020603050405020304" pitchFamily="18" charset="0"/>
              </a:rPr>
              <a:t>.</a:t>
            </a:r>
          </a:p>
        </p:txBody>
      </p:sp>
      <p:sp>
        <p:nvSpPr>
          <p:cNvPr id="12" name="CaixaDeTexto 11">
            <a:extLst>
              <a:ext uri="{FF2B5EF4-FFF2-40B4-BE49-F238E27FC236}">
                <a16:creationId xmlns:a16="http://schemas.microsoft.com/office/drawing/2014/main" id="{915A0A97-900E-4DD5-89D3-FB0A076BF5A4}"/>
              </a:ext>
            </a:extLst>
          </p:cNvPr>
          <p:cNvSpPr txBox="1"/>
          <p:nvPr/>
        </p:nvSpPr>
        <p:spPr>
          <a:xfrm>
            <a:off x="4782854" y="4798100"/>
            <a:ext cx="6482679" cy="58907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dirty="0">
                <a:ea typeface="Times New Roman" panose="02020603050405020304" pitchFamily="18" charset="0"/>
              </a:rPr>
              <a:t>Napravi kratek povzetek pogovora</a:t>
            </a:r>
            <a:r>
              <a:rPr lang="en-US" sz="2400" b="1" dirty="0">
                <a:ea typeface="Times New Roman" panose="02020603050405020304" pitchFamily="18" charset="0"/>
              </a:rPr>
              <a:t>.</a:t>
            </a:r>
          </a:p>
        </p:txBody>
      </p:sp>
      <p:sp>
        <p:nvSpPr>
          <p:cNvPr id="13" name="CaixaDeTexto 12">
            <a:extLst>
              <a:ext uri="{FF2B5EF4-FFF2-40B4-BE49-F238E27FC236}">
                <a16:creationId xmlns:a16="http://schemas.microsoft.com/office/drawing/2014/main" id="{0BF3C370-FF10-4F39-9E1C-7B6E7C688519}"/>
              </a:ext>
            </a:extLst>
          </p:cNvPr>
          <p:cNvSpPr txBox="1"/>
          <p:nvPr/>
        </p:nvSpPr>
        <p:spPr>
          <a:xfrm>
            <a:off x="5570255" y="5534390"/>
            <a:ext cx="6482679" cy="58907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dirty="0">
                <a:ea typeface="Times New Roman" panose="02020603050405020304" pitchFamily="18" charset="0"/>
              </a:rPr>
              <a:t>Pusti dober vtis do naslednjega obiska</a:t>
            </a:r>
            <a:r>
              <a:rPr lang="en-US" sz="2400" b="1" dirty="0">
                <a:ea typeface="Times New Roman" panose="02020603050405020304" pitchFamily="18" charset="0"/>
              </a:rPr>
              <a:t>.</a:t>
            </a:r>
          </a:p>
        </p:txBody>
      </p:sp>
      <p:pic>
        <p:nvPicPr>
          <p:cNvPr id="14" name="Imagem 13">
            <a:extLst>
              <a:ext uri="{FF2B5EF4-FFF2-40B4-BE49-F238E27FC236}">
                <a16:creationId xmlns:a16="http://schemas.microsoft.com/office/drawing/2014/main" id="{95AF0B57-C9D1-4122-8F5A-13B8F8474EE3}"/>
              </a:ext>
            </a:extLst>
          </p:cNvPr>
          <p:cNvPicPr>
            <a:picLocks/>
          </p:cNvPicPr>
          <p:nvPr/>
        </p:nvPicPr>
        <p:blipFill>
          <a:blip r:embed="rId4"/>
          <a:stretch>
            <a:fillRect/>
          </a:stretch>
        </p:blipFill>
        <p:spPr>
          <a:xfrm flipH="1">
            <a:off x="521854" y="1249176"/>
            <a:ext cx="324000" cy="324000"/>
          </a:xfrm>
          <a:prstGeom prst="rect">
            <a:avLst/>
          </a:prstGeom>
        </p:spPr>
      </p:pic>
      <p:pic>
        <p:nvPicPr>
          <p:cNvPr id="15" name="Imagem 14">
            <a:extLst>
              <a:ext uri="{FF2B5EF4-FFF2-40B4-BE49-F238E27FC236}">
                <a16:creationId xmlns:a16="http://schemas.microsoft.com/office/drawing/2014/main" id="{0FF8A39D-4100-432B-A1DD-C599EB55D9FF}"/>
              </a:ext>
            </a:extLst>
          </p:cNvPr>
          <p:cNvPicPr>
            <a:picLocks noChangeAspect="1"/>
          </p:cNvPicPr>
          <p:nvPr/>
        </p:nvPicPr>
        <p:blipFill>
          <a:blip r:embed="rId5"/>
          <a:stretch>
            <a:fillRect/>
          </a:stretch>
        </p:blipFill>
        <p:spPr>
          <a:xfrm rot="10800000">
            <a:off x="1309254" y="1985468"/>
            <a:ext cx="324000" cy="324000"/>
          </a:xfrm>
          <a:prstGeom prst="rect">
            <a:avLst/>
          </a:prstGeom>
        </p:spPr>
      </p:pic>
      <p:pic>
        <p:nvPicPr>
          <p:cNvPr id="5" name="Imagem 4">
            <a:extLst>
              <a:ext uri="{FF2B5EF4-FFF2-40B4-BE49-F238E27FC236}">
                <a16:creationId xmlns:a16="http://schemas.microsoft.com/office/drawing/2014/main" id="{0F44DD38-3F10-4BDC-A2EE-E3865D5E05B3}"/>
              </a:ext>
            </a:extLst>
          </p:cNvPr>
          <p:cNvPicPr>
            <a:picLocks noChangeAspect="1"/>
          </p:cNvPicPr>
          <p:nvPr/>
        </p:nvPicPr>
        <p:blipFill>
          <a:blip r:embed="rId6"/>
          <a:stretch>
            <a:fillRect/>
          </a:stretch>
        </p:blipFill>
        <p:spPr>
          <a:xfrm rot="10800000">
            <a:off x="4458854" y="4930636"/>
            <a:ext cx="324000" cy="324000"/>
          </a:xfrm>
          <a:prstGeom prst="rect">
            <a:avLst/>
          </a:prstGeom>
        </p:spPr>
      </p:pic>
      <p:pic>
        <p:nvPicPr>
          <p:cNvPr id="17" name="Imagem 16">
            <a:extLst>
              <a:ext uri="{FF2B5EF4-FFF2-40B4-BE49-F238E27FC236}">
                <a16:creationId xmlns:a16="http://schemas.microsoft.com/office/drawing/2014/main" id="{CBCB8260-1830-464E-A2C5-BB6C2520EC4E}"/>
              </a:ext>
            </a:extLst>
          </p:cNvPr>
          <p:cNvPicPr>
            <a:picLocks noChangeAspect="1"/>
          </p:cNvPicPr>
          <p:nvPr/>
        </p:nvPicPr>
        <p:blipFill>
          <a:blip r:embed="rId6"/>
          <a:stretch>
            <a:fillRect/>
          </a:stretch>
        </p:blipFill>
        <p:spPr>
          <a:xfrm rot="10800000">
            <a:off x="2096654" y="2721760"/>
            <a:ext cx="324000" cy="324000"/>
          </a:xfrm>
          <a:prstGeom prst="rect">
            <a:avLst/>
          </a:prstGeom>
        </p:spPr>
      </p:pic>
      <p:pic>
        <p:nvPicPr>
          <p:cNvPr id="18" name="Imagem 17">
            <a:extLst>
              <a:ext uri="{FF2B5EF4-FFF2-40B4-BE49-F238E27FC236}">
                <a16:creationId xmlns:a16="http://schemas.microsoft.com/office/drawing/2014/main" id="{05330869-0C72-47A6-9DEE-DA5A1932D4A3}"/>
              </a:ext>
            </a:extLst>
          </p:cNvPr>
          <p:cNvPicPr>
            <a:picLocks/>
          </p:cNvPicPr>
          <p:nvPr/>
        </p:nvPicPr>
        <p:blipFill>
          <a:blip r:embed="rId4"/>
          <a:stretch>
            <a:fillRect/>
          </a:stretch>
        </p:blipFill>
        <p:spPr>
          <a:xfrm flipH="1">
            <a:off x="2882183" y="3458052"/>
            <a:ext cx="324000" cy="324000"/>
          </a:xfrm>
          <a:prstGeom prst="rect">
            <a:avLst/>
          </a:prstGeom>
        </p:spPr>
      </p:pic>
      <p:pic>
        <p:nvPicPr>
          <p:cNvPr id="19" name="Imagem 18">
            <a:extLst>
              <a:ext uri="{FF2B5EF4-FFF2-40B4-BE49-F238E27FC236}">
                <a16:creationId xmlns:a16="http://schemas.microsoft.com/office/drawing/2014/main" id="{ACC3012C-F136-426C-A73E-FAF653DF6CF4}"/>
              </a:ext>
            </a:extLst>
          </p:cNvPr>
          <p:cNvPicPr>
            <a:picLocks noChangeAspect="1"/>
          </p:cNvPicPr>
          <p:nvPr/>
        </p:nvPicPr>
        <p:blipFill>
          <a:blip r:embed="rId5"/>
          <a:stretch>
            <a:fillRect/>
          </a:stretch>
        </p:blipFill>
        <p:spPr>
          <a:xfrm rot="10800000">
            <a:off x="3671454" y="4194345"/>
            <a:ext cx="324000" cy="324000"/>
          </a:xfrm>
          <a:prstGeom prst="rect">
            <a:avLst/>
          </a:prstGeom>
        </p:spPr>
      </p:pic>
      <p:pic>
        <p:nvPicPr>
          <p:cNvPr id="21" name="Imagem 20">
            <a:extLst>
              <a:ext uri="{FF2B5EF4-FFF2-40B4-BE49-F238E27FC236}">
                <a16:creationId xmlns:a16="http://schemas.microsoft.com/office/drawing/2014/main" id="{6DE00757-ED53-4AFD-89AE-3DFCD0967886}"/>
              </a:ext>
            </a:extLst>
          </p:cNvPr>
          <p:cNvPicPr>
            <a:picLocks/>
          </p:cNvPicPr>
          <p:nvPr/>
        </p:nvPicPr>
        <p:blipFill>
          <a:blip r:embed="rId4"/>
          <a:stretch>
            <a:fillRect/>
          </a:stretch>
        </p:blipFill>
        <p:spPr>
          <a:xfrm flipH="1">
            <a:off x="5246255" y="5666926"/>
            <a:ext cx="324000" cy="324000"/>
          </a:xfrm>
          <a:prstGeom prst="rect">
            <a:avLst/>
          </a:prstGeom>
        </p:spPr>
      </p:pic>
    </p:spTree>
    <p:extLst>
      <p:ext uri="{BB962C8B-B14F-4D97-AF65-F5344CB8AC3E}">
        <p14:creationId xmlns:p14="http://schemas.microsoft.com/office/powerpoint/2010/main" val="344312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https://youtu.be/xmyOSfzv4-0</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Video #4</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5"/>
          <a:stretch>
            <a:fillRect/>
          </a:stretch>
        </p:blipFill>
        <p:spPr>
          <a:xfrm>
            <a:off x="367039" y="337780"/>
            <a:ext cx="720000" cy="720000"/>
          </a:xfrm>
          <a:prstGeom prst="rect">
            <a:avLst/>
          </a:prstGeom>
        </p:spPr>
      </p:pic>
      <p:pic>
        <p:nvPicPr>
          <p:cNvPr id="4" name="Multimédia Online 3" title="Hospitality How to - Greeting">
            <a:hlinkClick r:id="" action="ppaction://media"/>
            <a:extLst>
              <a:ext uri="{FF2B5EF4-FFF2-40B4-BE49-F238E27FC236}">
                <a16:creationId xmlns:a16="http://schemas.microsoft.com/office/drawing/2014/main" id="{18BA31FD-9EFD-4EEF-B2DE-77CFD7EF8E8E}"/>
              </a:ext>
            </a:extLst>
          </p:cNvPr>
          <p:cNvPicPr>
            <a:picLocks noRot="1"/>
          </p:cNvPicPr>
          <p:nvPr>
            <a:videoFile r:link="rId1"/>
          </p:nvPr>
        </p:nvPicPr>
        <p:blipFill>
          <a:blip r:embed="rId6"/>
          <a:stretch>
            <a:fillRect/>
          </a:stretch>
        </p:blipFill>
        <p:spPr>
          <a:xfrm>
            <a:off x="2673929" y="1287000"/>
            <a:ext cx="6948000" cy="4284000"/>
          </a:xfrm>
          <a:prstGeom prst="rect">
            <a:avLst/>
          </a:prstGeom>
        </p:spPr>
      </p:pic>
      <p:sp>
        <p:nvSpPr>
          <p:cNvPr id="8" name="CaixaDeTexto 7">
            <a:extLst>
              <a:ext uri="{FF2B5EF4-FFF2-40B4-BE49-F238E27FC236}">
                <a16:creationId xmlns:a16="http://schemas.microsoft.com/office/drawing/2014/main" id="{8A816D7B-9469-4367-B067-0E6D1AF506D0}"/>
              </a:ext>
            </a:extLst>
          </p:cNvPr>
          <p:cNvSpPr txBox="1"/>
          <p:nvPr/>
        </p:nvSpPr>
        <p:spPr>
          <a:xfrm>
            <a:off x="9843516" y="1228725"/>
            <a:ext cx="2293620" cy="830997"/>
          </a:xfrm>
          <a:prstGeom prst="rect">
            <a:avLst/>
          </a:prstGeom>
          <a:noFill/>
        </p:spPr>
        <p:txBody>
          <a:bodyPr wrap="square">
            <a:spAutoFit/>
          </a:bodyPr>
          <a:lstStyle/>
          <a:p>
            <a:r>
              <a:rPr lang="it-IT" sz="2400" b="1" i="1" dirty="0" err="1">
                <a:solidFill>
                  <a:schemeClr val="bg1">
                    <a:lumMod val="65000"/>
                  </a:schemeClr>
                </a:solidFill>
              </a:rPr>
              <a:t>Hospitality</a:t>
            </a:r>
            <a:r>
              <a:rPr lang="it-IT" sz="2400" b="1" i="1" dirty="0">
                <a:solidFill>
                  <a:schemeClr val="bg1">
                    <a:lumMod val="65000"/>
                  </a:schemeClr>
                </a:solidFill>
              </a:rPr>
              <a:t> How to – </a:t>
            </a:r>
            <a:r>
              <a:rPr lang="it-IT" sz="2400" b="1" i="1" dirty="0" err="1">
                <a:solidFill>
                  <a:schemeClr val="bg1">
                    <a:lumMod val="65000"/>
                  </a:schemeClr>
                </a:solidFill>
              </a:rPr>
              <a:t>Greeting</a:t>
            </a:r>
            <a:r>
              <a:rPr lang="it-IT" sz="2400" b="1" i="1" dirty="0">
                <a:solidFill>
                  <a:schemeClr val="bg1">
                    <a:lumMod val="65000"/>
                  </a:schemeClr>
                </a:solidFill>
              </a:rPr>
              <a:t> </a:t>
            </a:r>
            <a:endParaRPr lang="en-GB" sz="2400" b="1" i="1" dirty="0">
              <a:solidFill>
                <a:schemeClr val="bg1">
                  <a:lumMod val="65000"/>
                </a:schemeClr>
              </a:solidFill>
            </a:endParaRPr>
          </a:p>
        </p:txBody>
      </p:sp>
    </p:spTree>
    <p:extLst>
      <p:ext uri="{BB962C8B-B14F-4D97-AF65-F5344CB8AC3E}">
        <p14:creationId xmlns:p14="http://schemas.microsoft.com/office/powerpoint/2010/main" val="25990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7C72BCAE-1D5B-4C8C-85AB-A7AA7F5F59B9}"/>
              </a:ext>
            </a:extLst>
          </p:cNvPr>
          <p:cNvSpPr/>
          <p:nvPr/>
        </p:nvSpPr>
        <p:spPr>
          <a:xfrm>
            <a:off x="331477" y="1046457"/>
            <a:ext cx="11536875" cy="720000"/>
          </a:xfrm>
          <a:prstGeom prst="rect">
            <a:avLst/>
          </a:prstGeom>
          <a:solidFill>
            <a:schemeClr val="bg1">
              <a:lumMod val="95000"/>
            </a:schemeClr>
          </a:solidFill>
          <a:ln w="38100">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Pustite</a:t>
            </a:r>
            <a:r>
              <a:rPr lang="en-US" sz="2400" dirty="0">
                <a:solidFill>
                  <a:schemeClr val="tx1"/>
                </a:solidFill>
              </a:rPr>
              <a:t> </a:t>
            </a:r>
            <a:r>
              <a:rPr lang="sl-SI" sz="2400" b="1" dirty="0">
                <a:solidFill>
                  <a:srgbClr val="F7981D"/>
                </a:solidFill>
                <a:effectLst>
                  <a:outerShdw blurRad="38100" dist="38100" dir="2700000" algn="tl">
                    <a:srgbClr val="000000">
                      <a:alpha val="43137"/>
                    </a:srgbClr>
                  </a:outerShdw>
                </a:effectLst>
              </a:rPr>
              <a:t>sporočilo dobrodošlice</a:t>
            </a:r>
            <a:r>
              <a:rPr lang="en-US" sz="2400" dirty="0">
                <a:solidFill>
                  <a:schemeClr val="tx1"/>
                </a:solidFill>
              </a:rPr>
              <a:t>. </a:t>
            </a:r>
            <a:r>
              <a:rPr lang="sl-SI" sz="2400" dirty="0">
                <a:solidFill>
                  <a:schemeClr val="tx1"/>
                </a:solidFill>
              </a:rPr>
              <a:t>Poseben vtis pusti sporočilo, ki je osebno in napisano na roko</a:t>
            </a:r>
            <a:r>
              <a:rPr lang="en-US" sz="2400" dirty="0">
                <a:solidFill>
                  <a:schemeClr val="tx1"/>
                </a:solidFill>
              </a:rPr>
              <a:t>!</a:t>
            </a:r>
          </a:p>
        </p:txBody>
      </p:sp>
      <p:sp>
        <p:nvSpPr>
          <p:cNvPr id="13" name="Retângulo 12">
            <a:extLst>
              <a:ext uri="{FF2B5EF4-FFF2-40B4-BE49-F238E27FC236}">
                <a16:creationId xmlns:a16="http://schemas.microsoft.com/office/drawing/2014/main" id="{F5A6BFF6-71D0-4441-8B72-F234A1992750}"/>
              </a:ext>
            </a:extLst>
          </p:cNvPr>
          <p:cNvSpPr/>
          <p:nvPr/>
        </p:nvSpPr>
        <p:spPr>
          <a:xfrm>
            <a:off x="331476" y="1927550"/>
            <a:ext cx="11536875" cy="720000"/>
          </a:xfrm>
          <a:prstGeom prst="rect">
            <a:avLst/>
          </a:prstGeom>
          <a:solidFill>
            <a:schemeClr val="bg1">
              <a:lumMod val="95000"/>
            </a:schemeClr>
          </a:solidFill>
          <a:ln w="38100">
            <a:solidFill>
              <a:srgbClr val="FDDE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Za goste, ki prispejo v hotel</a:t>
            </a:r>
            <a:r>
              <a:rPr lang="sl-SI" sz="2400" b="1" dirty="0">
                <a:solidFill>
                  <a:srgbClr val="F7981D"/>
                </a:solidFill>
                <a:effectLst>
                  <a:outerShdw blurRad="38100" dist="38100" dir="2700000" algn="tl">
                    <a:srgbClr val="000000">
                      <a:alpha val="43137"/>
                    </a:srgbClr>
                  </a:outerShdw>
                </a:effectLst>
              </a:rPr>
              <a:t> v poznih nočnih urah</a:t>
            </a:r>
            <a:r>
              <a:rPr lang="en-US" sz="2400" dirty="0">
                <a:solidFill>
                  <a:schemeClr val="tx1"/>
                </a:solidFill>
              </a:rPr>
              <a:t>, </a:t>
            </a:r>
            <a:r>
              <a:rPr lang="sl-SI" sz="2400" dirty="0">
                <a:solidFill>
                  <a:schemeClr val="tx1"/>
                </a:solidFill>
              </a:rPr>
              <a:t>pustite košaro dobrodošlice s sveže pečenim kruhom, prigrizki in/ali sadjem</a:t>
            </a:r>
            <a:r>
              <a:rPr lang="en-US" sz="2400" dirty="0">
                <a:solidFill>
                  <a:schemeClr val="tx1"/>
                </a:solidFill>
              </a:rPr>
              <a:t>. </a:t>
            </a:r>
            <a:r>
              <a:rPr lang="sl-SI" sz="2400" dirty="0">
                <a:solidFill>
                  <a:schemeClr val="tx1"/>
                </a:solidFill>
              </a:rPr>
              <a:t>Doma narejeni priboljški so najboljši!</a:t>
            </a:r>
            <a:endParaRPr lang="en-US" sz="2400" dirty="0">
              <a:solidFill>
                <a:schemeClr val="tx1"/>
              </a:solidFill>
            </a:endParaRPr>
          </a:p>
        </p:txBody>
      </p:sp>
      <p:sp>
        <p:nvSpPr>
          <p:cNvPr id="14" name="Retângulo 13">
            <a:extLst>
              <a:ext uri="{FF2B5EF4-FFF2-40B4-BE49-F238E27FC236}">
                <a16:creationId xmlns:a16="http://schemas.microsoft.com/office/drawing/2014/main" id="{A859E127-BB5A-4E30-B946-76654AD1F9FE}"/>
              </a:ext>
            </a:extLst>
          </p:cNvPr>
          <p:cNvSpPr/>
          <p:nvPr/>
        </p:nvSpPr>
        <p:spPr>
          <a:xfrm>
            <a:off x="331476" y="2808643"/>
            <a:ext cx="11536875" cy="720000"/>
          </a:xfrm>
          <a:prstGeom prst="rect">
            <a:avLst/>
          </a:prstGeom>
          <a:solidFill>
            <a:schemeClr val="bg1">
              <a:lumMod val="95000"/>
            </a:schemeClr>
          </a:solidFill>
          <a:ln w="38100">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Za goste, ki v restavracijo </a:t>
            </a:r>
            <a:r>
              <a:rPr lang="sl-SI" sz="2400" b="1" dirty="0">
                <a:solidFill>
                  <a:srgbClr val="F7981D"/>
                </a:solidFill>
                <a:effectLst>
                  <a:outerShdw blurRad="38100" dist="38100" dir="2700000" algn="tl">
                    <a:srgbClr val="000000">
                      <a:alpha val="43137"/>
                    </a:srgbClr>
                  </a:outerShdw>
                </a:effectLst>
              </a:rPr>
              <a:t>prispejo z zamudo</a:t>
            </a:r>
            <a:r>
              <a:rPr lang="en-US" sz="2400" dirty="0">
                <a:solidFill>
                  <a:schemeClr val="tx1"/>
                </a:solidFill>
              </a:rPr>
              <a:t>, </a:t>
            </a:r>
            <a:r>
              <a:rPr lang="sl-SI" sz="2400" dirty="0">
                <a:solidFill>
                  <a:schemeClr val="tx1"/>
                </a:solidFill>
              </a:rPr>
              <a:t>za začetek ponudite pozdrav iz kuhinje, da preženejo največjo lakoto.</a:t>
            </a:r>
            <a:endParaRPr lang="en-US" sz="2400" dirty="0">
              <a:solidFill>
                <a:schemeClr val="tx1"/>
              </a:solidFill>
            </a:endParaRPr>
          </a:p>
        </p:txBody>
      </p:sp>
      <p:sp>
        <p:nvSpPr>
          <p:cNvPr id="15" name="Retângulo 14">
            <a:extLst>
              <a:ext uri="{FF2B5EF4-FFF2-40B4-BE49-F238E27FC236}">
                <a16:creationId xmlns:a16="http://schemas.microsoft.com/office/drawing/2014/main" id="{16795A9F-A56E-4E47-AA67-B7183D5A49FF}"/>
              </a:ext>
            </a:extLst>
          </p:cNvPr>
          <p:cNvSpPr/>
          <p:nvPr/>
        </p:nvSpPr>
        <p:spPr>
          <a:xfrm>
            <a:off x="331476" y="3689736"/>
            <a:ext cx="11536875" cy="720000"/>
          </a:xfrm>
          <a:prstGeom prst="rect">
            <a:avLst/>
          </a:prstGeom>
          <a:solidFill>
            <a:schemeClr val="bg1">
              <a:lumMod val="95000"/>
            </a:schemeClr>
          </a:solidFill>
          <a:ln w="38100">
            <a:solidFill>
              <a:srgbClr val="FDDE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Uvedite majhna </a:t>
            </a:r>
            <a:r>
              <a:rPr lang="sl-SI" sz="2400" b="1" dirty="0">
                <a:solidFill>
                  <a:srgbClr val="F7981D"/>
                </a:solidFill>
                <a:effectLst>
                  <a:outerShdw blurRad="38100" dist="38100" dir="2700000" algn="tl">
                    <a:srgbClr val="000000">
                      <a:alpha val="43137"/>
                    </a:srgbClr>
                  </a:outerShdw>
                </a:effectLst>
              </a:rPr>
              <a:t>presenečenja za otroke </a:t>
            </a:r>
            <a:r>
              <a:rPr lang="en-US" sz="2400" dirty="0">
                <a:solidFill>
                  <a:schemeClr val="tx1"/>
                </a:solidFill>
              </a:rPr>
              <a:t>(</a:t>
            </a:r>
            <a:r>
              <a:rPr lang="sl-SI" sz="2400" dirty="0">
                <a:solidFill>
                  <a:schemeClr val="tx1"/>
                </a:solidFill>
              </a:rPr>
              <a:t>prigrizki</a:t>
            </a:r>
            <a:r>
              <a:rPr lang="en-US" sz="2400" dirty="0">
                <a:solidFill>
                  <a:schemeClr val="tx1"/>
                </a:solidFill>
              </a:rPr>
              <a:t>, </a:t>
            </a:r>
            <a:r>
              <a:rPr lang="sl-SI" sz="2400" dirty="0">
                <a:solidFill>
                  <a:schemeClr val="tx1"/>
                </a:solidFill>
              </a:rPr>
              <a:t>igre</a:t>
            </a:r>
            <a:r>
              <a:rPr lang="en-US" sz="2400" dirty="0">
                <a:solidFill>
                  <a:schemeClr val="tx1"/>
                </a:solidFill>
              </a:rPr>
              <a:t>, </a:t>
            </a:r>
            <a:r>
              <a:rPr lang="sl-SI" sz="2400" dirty="0">
                <a:solidFill>
                  <a:schemeClr val="tx1"/>
                </a:solidFill>
              </a:rPr>
              <a:t>pobarvanke, pisala</a:t>
            </a:r>
            <a:r>
              <a:rPr lang="en-US" sz="2400" dirty="0">
                <a:solidFill>
                  <a:schemeClr val="tx1"/>
                </a:solidFill>
              </a:rPr>
              <a:t>…)</a:t>
            </a:r>
          </a:p>
        </p:txBody>
      </p:sp>
      <p:sp>
        <p:nvSpPr>
          <p:cNvPr id="16" name="Retângulo 15">
            <a:extLst>
              <a:ext uri="{FF2B5EF4-FFF2-40B4-BE49-F238E27FC236}">
                <a16:creationId xmlns:a16="http://schemas.microsoft.com/office/drawing/2014/main" id="{3528D3DF-A15A-4D5B-9897-C389F85F7FE1}"/>
              </a:ext>
            </a:extLst>
          </p:cNvPr>
          <p:cNvSpPr/>
          <p:nvPr/>
        </p:nvSpPr>
        <p:spPr>
          <a:xfrm>
            <a:off x="331477" y="4570829"/>
            <a:ext cx="11536872" cy="720000"/>
          </a:xfrm>
          <a:prstGeom prst="rect">
            <a:avLst/>
          </a:prstGeom>
          <a:solidFill>
            <a:schemeClr val="bg1">
              <a:lumMod val="95000"/>
            </a:schemeClr>
          </a:solidFill>
          <a:ln w="38100">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sz="2400" spc="-20" dirty="0">
                <a:solidFill>
                  <a:schemeClr val="tx1"/>
                </a:solidFill>
              </a:rPr>
              <a:t>O</a:t>
            </a:r>
            <a:r>
              <a:rPr lang="sl-SI" sz="2400" spc="-20" dirty="0">
                <a:solidFill>
                  <a:schemeClr val="tx1"/>
                </a:solidFill>
              </a:rPr>
              <a:t>b praznovanjih ponudite </a:t>
            </a:r>
            <a:r>
              <a:rPr lang="sl-SI" sz="2400" b="1" spc="-20" dirty="0">
                <a:solidFill>
                  <a:srgbClr val="F7981D"/>
                </a:solidFill>
                <a:effectLst>
                  <a:outerShdw blurRad="38100" dist="38100" dir="2700000" algn="tl">
                    <a:srgbClr val="000000">
                      <a:alpha val="43137"/>
                    </a:srgbClr>
                  </a:outerShdw>
                </a:effectLst>
              </a:rPr>
              <a:t>pijačo</a:t>
            </a:r>
            <a:r>
              <a:rPr lang="en-US" sz="2400" spc="-20" dirty="0">
                <a:solidFill>
                  <a:schemeClr val="tx1"/>
                </a:solidFill>
              </a:rPr>
              <a:t> </a:t>
            </a:r>
            <a:r>
              <a:rPr lang="sl-SI" sz="2400" spc="-20" dirty="0">
                <a:solidFill>
                  <a:schemeClr val="tx1"/>
                </a:solidFill>
              </a:rPr>
              <a:t>na račun hiše.</a:t>
            </a:r>
            <a:endParaRPr lang="en-US" sz="2400" spc="-20" dirty="0">
              <a:solidFill>
                <a:schemeClr val="tx1"/>
              </a:solidFill>
            </a:endParaRPr>
          </a:p>
        </p:txBody>
      </p:sp>
      <p:sp>
        <p:nvSpPr>
          <p:cNvPr id="17" name="Retângulo 16">
            <a:extLst>
              <a:ext uri="{FF2B5EF4-FFF2-40B4-BE49-F238E27FC236}">
                <a16:creationId xmlns:a16="http://schemas.microsoft.com/office/drawing/2014/main" id="{AF3E23D8-6E47-4D35-90D1-263074F44914}"/>
              </a:ext>
            </a:extLst>
          </p:cNvPr>
          <p:cNvSpPr/>
          <p:nvPr/>
        </p:nvSpPr>
        <p:spPr>
          <a:xfrm>
            <a:off x="327561" y="5451920"/>
            <a:ext cx="11536877" cy="719246"/>
          </a:xfrm>
          <a:prstGeom prst="rect">
            <a:avLst/>
          </a:prstGeom>
          <a:solidFill>
            <a:schemeClr val="bg1">
              <a:lumMod val="95000"/>
            </a:schemeClr>
          </a:solidFill>
          <a:ln w="38100">
            <a:solidFill>
              <a:srgbClr val="FDDE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dirty="0">
                <a:solidFill>
                  <a:schemeClr val="tx1"/>
                </a:solidFill>
              </a:rPr>
              <a:t>Uvedite</a:t>
            </a:r>
            <a:r>
              <a:rPr lang="en-US" sz="2400" dirty="0">
                <a:solidFill>
                  <a:schemeClr val="tx1"/>
                </a:solidFill>
              </a:rPr>
              <a:t> </a:t>
            </a:r>
            <a:r>
              <a:rPr lang="sl-SI" sz="2400" b="1" dirty="0">
                <a:solidFill>
                  <a:srgbClr val="F7981D"/>
                </a:solidFill>
                <a:effectLst>
                  <a:outerShdw blurRad="38100" dist="38100" dir="2700000" algn="tl">
                    <a:srgbClr val="000000">
                      <a:alpha val="43137"/>
                    </a:srgbClr>
                  </a:outerShdw>
                </a:effectLst>
              </a:rPr>
              <a:t>sezonski pozdrav</a:t>
            </a:r>
            <a:r>
              <a:rPr lang="en-US" sz="2400" dirty="0">
                <a:solidFill>
                  <a:schemeClr val="tx1"/>
                </a:solidFill>
                <a:effectLst>
                  <a:outerShdw blurRad="38100" dist="38100" dir="2700000" algn="tl">
                    <a:srgbClr val="000000">
                      <a:alpha val="43137"/>
                    </a:srgbClr>
                  </a:outerShdw>
                </a:effectLst>
              </a:rPr>
              <a:t> </a:t>
            </a:r>
            <a:r>
              <a:rPr lang="en-US" sz="2400" dirty="0">
                <a:solidFill>
                  <a:schemeClr val="tx1"/>
                </a:solidFill>
              </a:rPr>
              <a:t>(</a:t>
            </a:r>
            <a:r>
              <a:rPr lang="sl-SI" sz="2400" dirty="0">
                <a:solidFill>
                  <a:schemeClr val="tx1"/>
                </a:solidFill>
              </a:rPr>
              <a:t>lahko tudi prigrizek</a:t>
            </a:r>
            <a:r>
              <a:rPr lang="en-US" sz="2400" dirty="0">
                <a:solidFill>
                  <a:schemeClr val="tx1"/>
                </a:solidFill>
              </a:rPr>
              <a:t>).</a:t>
            </a:r>
            <a:endParaRPr lang="en-GB" sz="2400" dirty="0">
              <a:solidFill>
                <a:schemeClr val="tx1"/>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722442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Ustvarjalni načini dobrodošlice</a:t>
            </a:r>
            <a:endParaRPr lang="en-US" sz="3600" b="1" dirty="0"/>
          </a:p>
        </p:txBody>
      </p:sp>
    </p:spTree>
    <p:extLst>
      <p:ext uri="{BB962C8B-B14F-4D97-AF65-F5344CB8AC3E}">
        <p14:creationId xmlns:p14="http://schemas.microsoft.com/office/powerpoint/2010/main" val="1912149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919746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3600" b="1" dirty="0"/>
          </a:p>
        </p:txBody>
      </p:sp>
      <p:sp>
        <p:nvSpPr>
          <p:cNvPr id="14" name="Retângulo 13">
            <a:extLst>
              <a:ext uri="{FF2B5EF4-FFF2-40B4-BE49-F238E27FC236}">
                <a16:creationId xmlns:a16="http://schemas.microsoft.com/office/drawing/2014/main" id="{01E5C57F-B1A2-455B-80F5-A126BD0E1F74}"/>
              </a:ext>
            </a:extLst>
          </p:cNvPr>
          <p:cNvSpPr/>
          <p:nvPr/>
        </p:nvSpPr>
        <p:spPr>
          <a:xfrm>
            <a:off x="331477" y="1046457"/>
            <a:ext cx="11536875" cy="720000"/>
          </a:xfrm>
          <a:prstGeom prst="rect">
            <a:avLst/>
          </a:prstGeom>
          <a:solidFill>
            <a:schemeClr val="bg1">
              <a:lumMod val="95000"/>
            </a:schemeClr>
          </a:solidFill>
          <a:ln w="38100">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b="1" dirty="0">
                <a:solidFill>
                  <a:srgbClr val="F7981D"/>
                </a:solidFill>
                <a:effectLst>
                  <a:outerShdw blurRad="38100" dist="38100" dir="2700000" algn="tl">
                    <a:srgbClr val="000000">
                      <a:alpha val="43137"/>
                    </a:srgbClr>
                  </a:outerShdw>
                </a:effectLst>
              </a:rPr>
              <a:t>Sveže rože</a:t>
            </a:r>
            <a:r>
              <a:rPr lang="en-US" sz="2400" b="1" dirty="0">
                <a:solidFill>
                  <a:srgbClr val="F7981D"/>
                </a:solidFill>
                <a:effectLst>
                  <a:outerShdw blurRad="38100" dist="38100" dir="2700000" algn="tl">
                    <a:srgbClr val="000000">
                      <a:alpha val="43137"/>
                    </a:srgbClr>
                  </a:outerShdw>
                </a:effectLst>
              </a:rPr>
              <a:t> </a:t>
            </a:r>
            <a:r>
              <a:rPr lang="sl-SI" sz="2400" b="1" dirty="0">
                <a:solidFill>
                  <a:srgbClr val="F7981D"/>
                </a:solidFill>
                <a:effectLst>
                  <a:outerShdw blurRad="38100" dist="38100" dir="2700000" algn="tl">
                    <a:srgbClr val="000000">
                      <a:alpha val="43137"/>
                    </a:srgbClr>
                  </a:outerShdw>
                </a:effectLst>
              </a:rPr>
              <a:t>ob pozdravu</a:t>
            </a:r>
            <a:r>
              <a:rPr lang="en-US" sz="2400" dirty="0">
                <a:solidFill>
                  <a:schemeClr val="tx1"/>
                </a:solidFill>
              </a:rPr>
              <a:t> (</a:t>
            </a:r>
            <a:r>
              <a:rPr lang="sl-SI" sz="2400" dirty="0">
                <a:solidFill>
                  <a:schemeClr val="tx1"/>
                </a:solidFill>
              </a:rPr>
              <a:t>izročite gostu v roke ali pustite v sobi</a:t>
            </a:r>
            <a:r>
              <a:rPr lang="en-US" sz="2400" dirty="0">
                <a:solidFill>
                  <a:schemeClr val="tx1"/>
                </a:solidFill>
              </a:rPr>
              <a:t>).</a:t>
            </a:r>
          </a:p>
        </p:txBody>
      </p:sp>
      <p:sp>
        <p:nvSpPr>
          <p:cNvPr id="15" name="Retângulo 14">
            <a:extLst>
              <a:ext uri="{FF2B5EF4-FFF2-40B4-BE49-F238E27FC236}">
                <a16:creationId xmlns:a16="http://schemas.microsoft.com/office/drawing/2014/main" id="{FCF79BC5-05D9-4551-B236-E4C65F89C11F}"/>
              </a:ext>
            </a:extLst>
          </p:cNvPr>
          <p:cNvSpPr/>
          <p:nvPr/>
        </p:nvSpPr>
        <p:spPr>
          <a:xfrm>
            <a:off x="331476" y="1927550"/>
            <a:ext cx="11536875" cy="720000"/>
          </a:xfrm>
          <a:prstGeom prst="rect">
            <a:avLst/>
          </a:prstGeom>
          <a:solidFill>
            <a:schemeClr val="bg1">
              <a:lumMod val="95000"/>
            </a:schemeClr>
          </a:solidFill>
          <a:ln w="38100">
            <a:solidFill>
              <a:srgbClr val="FDDE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2400" dirty="0">
                <a:solidFill>
                  <a:schemeClr val="tx1"/>
                </a:solidFill>
              </a:rPr>
              <a:t>Imejte značko ali </a:t>
            </a:r>
            <a:r>
              <a:rPr lang="sl-SI" sz="2400" b="1" dirty="0">
                <a:solidFill>
                  <a:srgbClr val="F7981D"/>
                </a:solidFill>
                <a:effectLst>
                  <a:outerShdw blurRad="38100" dist="38100" dir="2700000" algn="tl">
                    <a:srgbClr val="000000">
                      <a:alpha val="43137"/>
                    </a:srgbClr>
                  </a:outerShdw>
                </a:effectLst>
              </a:rPr>
              <a:t>broško</a:t>
            </a:r>
            <a:r>
              <a:rPr lang="en-US" sz="2400" b="1" dirty="0">
                <a:solidFill>
                  <a:srgbClr val="F7981D"/>
                </a:solidFill>
              </a:rPr>
              <a:t> </a:t>
            </a:r>
            <a:r>
              <a:rPr lang="sl-SI" sz="2400" dirty="0">
                <a:solidFill>
                  <a:schemeClr val="tx1"/>
                </a:solidFill>
              </a:rPr>
              <a:t>ali kaj podobnega za dobrodošlico gostom</a:t>
            </a:r>
            <a:r>
              <a:rPr lang="en-US" sz="2400" dirty="0">
                <a:solidFill>
                  <a:schemeClr val="tx1"/>
                </a:solidFill>
              </a:rPr>
              <a:t>.</a:t>
            </a:r>
          </a:p>
        </p:txBody>
      </p:sp>
      <p:sp>
        <p:nvSpPr>
          <p:cNvPr id="16" name="Retângulo 15">
            <a:extLst>
              <a:ext uri="{FF2B5EF4-FFF2-40B4-BE49-F238E27FC236}">
                <a16:creationId xmlns:a16="http://schemas.microsoft.com/office/drawing/2014/main" id="{FF8D8091-0CBF-4066-B5A7-89C9EE62D50D}"/>
              </a:ext>
            </a:extLst>
          </p:cNvPr>
          <p:cNvSpPr/>
          <p:nvPr/>
        </p:nvSpPr>
        <p:spPr>
          <a:xfrm>
            <a:off x="331476" y="2808643"/>
            <a:ext cx="11536875" cy="720000"/>
          </a:xfrm>
          <a:prstGeom prst="rect">
            <a:avLst/>
          </a:prstGeom>
          <a:solidFill>
            <a:schemeClr val="bg1">
              <a:lumMod val="95000"/>
            </a:schemeClr>
          </a:solidFill>
          <a:ln w="38100">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2400" dirty="0">
                <a:solidFill>
                  <a:schemeClr val="tx1"/>
                </a:solidFill>
              </a:rPr>
              <a:t>Osebno napišite krajše sporočilo z posvetilom in napotki ter </a:t>
            </a:r>
            <a:r>
              <a:rPr lang="sl-SI" sz="2400" b="1" dirty="0">
                <a:solidFill>
                  <a:srgbClr val="F7981D"/>
                </a:solidFill>
                <a:effectLst>
                  <a:outerShdw blurRad="38100" dist="38100" dir="2700000" algn="tl">
                    <a:srgbClr val="000000">
                      <a:alpha val="43137"/>
                    </a:srgbClr>
                  </a:outerShdw>
                </a:effectLst>
              </a:rPr>
              <a:t>zemljevidom destinacije</a:t>
            </a:r>
            <a:r>
              <a:rPr lang="en-US" sz="2400" b="1" dirty="0">
                <a:solidFill>
                  <a:srgbClr val="F7981D"/>
                </a:solidFill>
                <a:effectLst>
                  <a:outerShdw blurRad="38100" dist="38100" dir="2700000" algn="tl">
                    <a:srgbClr val="000000">
                      <a:alpha val="43137"/>
                    </a:srgbClr>
                  </a:outerShdw>
                </a:effectLst>
              </a:rPr>
              <a:t> </a:t>
            </a:r>
            <a:r>
              <a:rPr lang="sl-SI" sz="2400" dirty="0">
                <a:solidFill>
                  <a:schemeClr val="tx1"/>
                </a:solidFill>
              </a:rPr>
              <a:t>ali koledarjem dogodkov.</a:t>
            </a:r>
            <a:endParaRPr lang="en-US" sz="2400" dirty="0">
              <a:solidFill>
                <a:schemeClr val="tx1"/>
              </a:solidFill>
            </a:endParaRPr>
          </a:p>
        </p:txBody>
      </p:sp>
      <p:sp>
        <p:nvSpPr>
          <p:cNvPr id="17" name="Retângulo 16">
            <a:extLst>
              <a:ext uri="{FF2B5EF4-FFF2-40B4-BE49-F238E27FC236}">
                <a16:creationId xmlns:a16="http://schemas.microsoft.com/office/drawing/2014/main" id="{2070D913-C722-42FE-A555-2E2688128455}"/>
              </a:ext>
            </a:extLst>
          </p:cNvPr>
          <p:cNvSpPr/>
          <p:nvPr/>
        </p:nvSpPr>
        <p:spPr>
          <a:xfrm>
            <a:off x="331476" y="3689736"/>
            <a:ext cx="11536875" cy="720000"/>
          </a:xfrm>
          <a:prstGeom prst="rect">
            <a:avLst/>
          </a:prstGeom>
          <a:solidFill>
            <a:schemeClr val="bg1">
              <a:lumMod val="95000"/>
            </a:schemeClr>
          </a:solidFill>
          <a:ln w="38100">
            <a:solidFill>
              <a:srgbClr val="FDDE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2400" dirty="0">
                <a:solidFill>
                  <a:schemeClr val="tx1"/>
                </a:solidFill>
              </a:rPr>
              <a:t>Ne pozabite na </a:t>
            </a:r>
            <a:r>
              <a:rPr lang="sl-SI" sz="2400" b="1" dirty="0">
                <a:solidFill>
                  <a:srgbClr val="F7981D"/>
                </a:solidFill>
                <a:effectLst>
                  <a:outerShdw blurRad="38100" dist="38100" dir="2700000" algn="tl">
                    <a:srgbClr val="000000">
                      <a:alpha val="43137"/>
                    </a:srgbClr>
                  </a:outerShdw>
                </a:effectLst>
              </a:rPr>
              <a:t>posebno opremo in dodatke</a:t>
            </a:r>
            <a:r>
              <a:rPr lang="en-US" sz="2400" dirty="0">
                <a:solidFill>
                  <a:schemeClr val="tx1"/>
                </a:solidFill>
              </a:rPr>
              <a:t> </a:t>
            </a:r>
            <a:r>
              <a:rPr lang="sl-SI" sz="2400" dirty="0">
                <a:solidFill>
                  <a:schemeClr val="tx1"/>
                </a:solidFill>
              </a:rPr>
              <a:t>, kot so </a:t>
            </a:r>
            <a:r>
              <a:rPr lang="sl-SI" sz="2400" dirty="0" err="1">
                <a:solidFill>
                  <a:schemeClr val="tx1"/>
                </a:solidFill>
              </a:rPr>
              <a:t>sprej</a:t>
            </a:r>
            <a:r>
              <a:rPr lang="sl-SI" sz="2400" dirty="0">
                <a:solidFill>
                  <a:schemeClr val="tx1"/>
                </a:solidFill>
              </a:rPr>
              <a:t> proti komarjem, podloga za </a:t>
            </a:r>
            <a:r>
              <a:rPr lang="sl-SI" sz="2400" dirty="0" err="1">
                <a:solidFill>
                  <a:schemeClr val="tx1"/>
                </a:solidFill>
              </a:rPr>
              <a:t>yogo</a:t>
            </a:r>
            <a:r>
              <a:rPr lang="sl-SI" sz="2400" dirty="0">
                <a:solidFill>
                  <a:schemeClr val="tx1"/>
                </a:solidFill>
              </a:rPr>
              <a:t>, krema za sončenje, maske za obraz, zaščite in pokrivala. </a:t>
            </a:r>
            <a:r>
              <a:rPr lang="en-US" sz="2400" dirty="0">
                <a:solidFill>
                  <a:schemeClr val="tx1"/>
                </a:solidFill>
              </a:rPr>
              <a:t> </a:t>
            </a:r>
          </a:p>
        </p:txBody>
      </p:sp>
      <p:sp>
        <p:nvSpPr>
          <p:cNvPr id="18" name="Retângulo 17">
            <a:extLst>
              <a:ext uri="{FF2B5EF4-FFF2-40B4-BE49-F238E27FC236}">
                <a16:creationId xmlns:a16="http://schemas.microsoft.com/office/drawing/2014/main" id="{302BD5DA-00C7-4DC8-93E4-B40CABD5D8FA}"/>
              </a:ext>
            </a:extLst>
          </p:cNvPr>
          <p:cNvSpPr/>
          <p:nvPr/>
        </p:nvSpPr>
        <p:spPr>
          <a:xfrm>
            <a:off x="331477" y="4570829"/>
            <a:ext cx="11536872" cy="720000"/>
          </a:xfrm>
          <a:prstGeom prst="rect">
            <a:avLst/>
          </a:prstGeom>
          <a:solidFill>
            <a:schemeClr val="bg1">
              <a:lumMod val="95000"/>
            </a:schemeClr>
          </a:solidFill>
          <a:ln w="38100">
            <a:solidFill>
              <a:srgbClr val="6ECEC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sl-SI" sz="2400" spc="-20" dirty="0">
                <a:solidFill>
                  <a:schemeClr val="tx1"/>
                </a:solidFill>
              </a:rPr>
              <a:t>Skodelica </a:t>
            </a:r>
            <a:r>
              <a:rPr lang="sl-SI" sz="2400" b="1" spc="-20" dirty="0">
                <a:solidFill>
                  <a:srgbClr val="F7981D"/>
                </a:solidFill>
                <a:effectLst>
                  <a:outerShdw blurRad="38100" dist="38100" dir="2700000" algn="tl">
                    <a:srgbClr val="000000">
                      <a:alpha val="43137"/>
                    </a:srgbClr>
                  </a:outerShdw>
                </a:effectLst>
              </a:rPr>
              <a:t>toplega čaja </a:t>
            </a:r>
            <a:r>
              <a:rPr lang="sl-SI" sz="2400" spc="-20" dirty="0">
                <a:solidFill>
                  <a:schemeClr val="tx1"/>
                </a:solidFill>
              </a:rPr>
              <a:t>ali kozarec </a:t>
            </a:r>
            <a:r>
              <a:rPr lang="sl-SI" sz="2400" b="1" spc="-20" dirty="0">
                <a:solidFill>
                  <a:srgbClr val="F7981D"/>
                </a:solidFill>
                <a:effectLst>
                  <a:outerShdw blurRad="38100" dist="38100" dir="2700000" algn="tl">
                    <a:srgbClr val="000000">
                      <a:alpha val="43137"/>
                    </a:srgbClr>
                  </a:outerShdw>
                </a:effectLst>
              </a:rPr>
              <a:t>vode z okusom limonske trave </a:t>
            </a:r>
            <a:r>
              <a:rPr lang="en-US" sz="2400" spc="-20" dirty="0">
                <a:solidFill>
                  <a:schemeClr val="tx1"/>
                </a:solidFill>
              </a:rPr>
              <a:t> </a:t>
            </a:r>
            <a:r>
              <a:rPr lang="sl-SI" sz="2400" spc="-20" dirty="0">
                <a:solidFill>
                  <a:schemeClr val="tx1"/>
                </a:solidFill>
              </a:rPr>
              <a:t>sta dobrodošla ob hladnem ali toplem vremenu.</a:t>
            </a:r>
            <a:endParaRPr lang="en-US" sz="2400" spc="-20" dirty="0">
              <a:solidFill>
                <a:schemeClr val="tx1"/>
              </a:solidFill>
            </a:endParaRPr>
          </a:p>
        </p:txBody>
      </p:sp>
      <p:sp>
        <p:nvSpPr>
          <p:cNvPr id="19" name="Retângulo 18">
            <a:extLst>
              <a:ext uri="{FF2B5EF4-FFF2-40B4-BE49-F238E27FC236}">
                <a16:creationId xmlns:a16="http://schemas.microsoft.com/office/drawing/2014/main" id="{F61CB5B5-7B8B-424B-8118-F3D3F0841671}"/>
              </a:ext>
            </a:extLst>
          </p:cNvPr>
          <p:cNvSpPr/>
          <p:nvPr/>
        </p:nvSpPr>
        <p:spPr>
          <a:xfrm>
            <a:off x="327561" y="5451920"/>
            <a:ext cx="11536877" cy="719246"/>
          </a:xfrm>
          <a:prstGeom prst="rect">
            <a:avLst/>
          </a:prstGeom>
          <a:solidFill>
            <a:schemeClr val="bg1">
              <a:lumMod val="95000"/>
            </a:schemeClr>
          </a:solidFill>
          <a:ln w="38100">
            <a:solidFill>
              <a:srgbClr val="FDDE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400" dirty="0">
                <a:solidFill>
                  <a:schemeClr val="tx1"/>
                </a:solidFill>
              </a:rPr>
              <a:t>P</a:t>
            </a:r>
            <a:r>
              <a:rPr lang="sl-SI" sz="2400" dirty="0" err="1">
                <a:solidFill>
                  <a:schemeClr val="tx1"/>
                </a:solidFill>
              </a:rPr>
              <a:t>ripravi</a:t>
            </a:r>
            <a:r>
              <a:rPr lang="en-GB" sz="2400" dirty="0">
                <a:solidFill>
                  <a:schemeClr val="tx1"/>
                </a:solidFill>
              </a:rPr>
              <a:t> </a:t>
            </a:r>
            <a:r>
              <a:rPr lang="en-GB" sz="2400" b="1" dirty="0">
                <a:solidFill>
                  <a:srgbClr val="F7981D"/>
                </a:solidFill>
                <a:effectLst>
                  <a:outerShdw blurRad="38100" dist="38100" dir="2700000" algn="tl">
                    <a:srgbClr val="000000">
                      <a:alpha val="43137"/>
                    </a:srgbClr>
                  </a:outerShdw>
                </a:effectLst>
              </a:rPr>
              <a:t>“</a:t>
            </a:r>
            <a:r>
              <a:rPr lang="sl-SI" sz="2400" b="1" dirty="0" err="1">
                <a:solidFill>
                  <a:srgbClr val="F7981D"/>
                </a:solidFill>
                <a:effectLst>
                  <a:outerShdw blurRad="38100" dist="38100" dir="2700000" algn="tl">
                    <a:srgbClr val="000000">
                      <a:alpha val="43137"/>
                    </a:srgbClr>
                  </a:outerShdw>
                </a:effectLst>
              </a:rPr>
              <a:t>bonbonček</a:t>
            </a:r>
            <a:r>
              <a:rPr lang="sl-SI" sz="2400" b="1" dirty="0">
                <a:solidFill>
                  <a:srgbClr val="F7981D"/>
                </a:solidFill>
                <a:effectLst>
                  <a:outerShdw blurRad="38100" dist="38100" dir="2700000" algn="tl">
                    <a:srgbClr val="000000">
                      <a:alpha val="43137"/>
                    </a:srgbClr>
                  </a:outerShdw>
                </a:effectLst>
              </a:rPr>
              <a:t> dneva</a:t>
            </a:r>
            <a:r>
              <a:rPr lang="en-GB" sz="2400" b="1" dirty="0">
                <a:solidFill>
                  <a:srgbClr val="F7981D"/>
                </a:solidFill>
                <a:effectLst>
                  <a:outerShdw blurRad="38100" dist="38100" dir="2700000" algn="tl">
                    <a:srgbClr val="000000">
                      <a:alpha val="43137"/>
                    </a:srgbClr>
                  </a:outerShdw>
                </a:effectLst>
              </a:rPr>
              <a:t>”</a:t>
            </a:r>
            <a:r>
              <a:rPr lang="en-GB" sz="2400" dirty="0">
                <a:solidFill>
                  <a:schemeClr val="tx1"/>
                </a:solidFill>
              </a:rPr>
              <a:t>: </a:t>
            </a:r>
            <a:r>
              <a:rPr lang="sl-SI" sz="2400" dirty="0">
                <a:solidFill>
                  <a:schemeClr val="tx1"/>
                </a:solidFill>
              </a:rPr>
              <a:t>poseben obrok ali napitek v ponudbi, dogodek, ali zanimivost iz zgodovine, pozitivno misel, ponudi popust v lokalni trgovini…</a:t>
            </a:r>
            <a:endParaRPr lang="en-GB" sz="2400" dirty="0">
              <a:solidFill>
                <a:schemeClr val="tx1"/>
              </a:solidFill>
            </a:endParaRPr>
          </a:p>
        </p:txBody>
      </p:sp>
      <p:sp>
        <p:nvSpPr>
          <p:cNvPr id="9" name="Text Placeholder 2">
            <a:extLst>
              <a:ext uri="{FF2B5EF4-FFF2-40B4-BE49-F238E27FC236}">
                <a16:creationId xmlns:a16="http://schemas.microsoft.com/office/drawing/2014/main" id="{8CF51ADF-7D72-42EB-AE0B-5510D9B23CFB}"/>
              </a:ext>
            </a:extLst>
          </p:cNvPr>
          <p:cNvSpPr txBox="1">
            <a:spLocks/>
          </p:cNvSpPr>
          <p:nvPr/>
        </p:nvSpPr>
        <p:spPr>
          <a:xfrm>
            <a:off x="643222" y="349104"/>
            <a:ext cx="9970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Ustvarjalni načini dobrodošlice (za dobro počutje)</a:t>
            </a:r>
            <a:endParaRPr lang="en-US" sz="3600" b="1" dirty="0"/>
          </a:p>
        </p:txBody>
      </p:sp>
    </p:spTree>
    <p:extLst>
      <p:ext uri="{BB962C8B-B14F-4D97-AF65-F5344CB8AC3E}">
        <p14:creationId xmlns:p14="http://schemas.microsoft.com/office/powerpoint/2010/main" val="1992176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4"/>
              </a:rPr>
              <a:t>https://youtu.be/Atf_Af1q_5w</a:t>
            </a:r>
            <a:r>
              <a:rPr lang="en-GB" sz="1050" dirty="0"/>
              <a:t> </a:t>
            </a:r>
          </a:p>
        </p:txBody>
      </p:sp>
      <p:sp>
        <p:nvSpPr>
          <p:cNvPr id="5" name="Text Placeholder 2">
            <a:extLst>
              <a:ext uri="{FF2B5EF4-FFF2-40B4-BE49-F238E27FC236}">
                <a16:creationId xmlns:a16="http://schemas.microsoft.com/office/drawing/2014/main" id="{BA96CD85-9025-4CE4-BA8F-13E71AB62C94}"/>
              </a:ext>
            </a:extLst>
          </p:cNvPr>
          <p:cNvSpPr txBox="1">
            <a:spLocks/>
          </p:cNvSpPr>
          <p:nvPr/>
        </p:nvSpPr>
        <p:spPr>
          <a:xfrm>
            <a:off x="1188654" y="349104"/>
            <a:ext cx="1063630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Primer dobre prakse</a:t>
            </a:r>
            <a:r>
              <a:rPr lang="en-US" sz="3600" b="1" dirty="0"/>
              <a:t> – 100% Pure New Zealand</a:t>
            </a:r>
          </a:p>
        </p:txBody>
      </p:sp>
      <p:pic>
        <p:nvPicPr>
          <p:cNvPr id="6" name="Imagem 5">
            <a:extLst>
              <a:ext uri="{FF2B5EF4-FFF2-40B4-BE49-F238E27FC236}">
                <a16:creationId xmlns:a16="http://schemas.microsoft.com/office/drawing/2014/main" id="{AEA7831B-52E6-4C59-A576-ABD982C615AC}"/>
              </a:ext>
            </a:extLst>
          </p:cNvPr>
          <p:cNvPicPr>
            <a:picLocks noChangeAspect="1"/>
          </p:cNvPicPr>
          <p:nvPr/>
        </p:nvPicPr>
        <p:blipFill>
          <a:blip r:embed="rId5"/>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CCF6F89D-4445-4FE6-A8B1-EBED343ECE0B}"/>
              </a:ext>
            </a:extLst>
          </p:cNvPr>
          <p:cNvSpPr txBox="1"/>
          <p:nvPr/>
        </p:nvSpPr>
        <p:spPr>
          <a:xfrm>
            <a:off x="9843516" y="1228725"/>
            <a:ext cx="2293620" cy="1569660"/>
          </a:xfrm>
          <a:prstGeom prst="rect">
            <a:avLst/>
          </a:prstGeom>
          <a:noFill/>
        </p:spPr>
        <p:txBody>
          <a:bodyPr wrap="square">
            <a:spAutoFit/>
          </a:bodyPr>
          <a:lstStyle/>
          <a:p>
            <a:r>
              <a:rPr lang="en-US" sz="2400" b="1" i="1" dirty="0">
                <a:solidFill>
                  <a:schemeClr val="bg1">
                    <a:lumMod val="65000"/>
                  </a:schemeClr>
                </a:solidFill>
              </a:rPr>
              <a:t>100% Pure New Zealand: A Welcoming Journey</a:t>
            </a:r>
            <a:endParaRPr lang="en-GB" sz="2400" b="1" i="1" dirty="0">
              <a:solidFill>
                <a:schemeClr val="bg1">
                  <a:lumMod val="65000"/>
                </a:schemeClr>
              </a:solidFill>
            </a:endParaRPr>
          </a:p>
        </p:txBody>
      </p:sp>
      <p:pic>
        <p:nvPicPr>
          <p:cNvPr id="2" name="Multimédia Online 1" title="100% Pure New Zealand:  A Welcoming Journey">
            <a:hlinkClick r:id="" action="ppaction://media"/>
            <a:extLst>
              <a:ext uri="{FF2B5EF4-FFF2-40B4-BE49-F238E27FC236}">
                <a16:creationId xmlns:a16="http://schemas.microsoft.com/office/drawing/2014/main" id="{866E402F-1A6E-4888-AF6A-96CE94FCA84C}"/>
              </a:ext>
            </a:extLst>
          </p:cNvPr>
          <p:cNvPicPr>
            <a:picLocks noRot="1"/>
          </p:cNvPicPr>
          <p:nvPr>
            <a:videoFile r:link="rId1"/>
          </p:nvPr>
        </p:nvPicPr>
        <p:blipFill>
          <a:blip r:embed="rId6"/>
          <a:stretch>
            <a:fillRect/>
          </a:stretch>
        </p:blipFill>
        <p:spPr>
          <a:xfrm>
            <a:off x="2666916" y="1281267"/>
            <a:ext cx="6948000" cy="4284000"/>
          </a:xfrm>
          <a:prstGeom prst="rect">
            <a:avLst/>
          </a:prstGeom>
        </p:spPr>
      </p:pic>
    </p:spTree>
    <p:extLst>
      <p:ext uri="{BB962C8B-B14F-4D97-AF65-F5344CB8AC3E}">
        <p14:creationId xmlns:p14="http://schemas.microsoft.com/office/powerpoint/2010/main" val="21219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EC221EE-A420-4A7A-9FEA-63882C6EA47C}"/>
              </a:ext>
            </a:extLst>
          </p:cNvPr>
          <p:cNvSpPr>
            <a:spLocks noGrp="1"/>
          </p:cNvSpPr>
          <p:nvPr>
            <p:ph type="body" sz="quarter" idx="13"/>
          </p:nvPr>
        </p:nvSpPr>
        <p:spPr>
          <a:xfrm>
            <a:off x="388093" y="1780010"/>
            <a:ext cx="3058492" cy="3297980"/>
          </a:xfrm>
        </p:spPr>
        <p:txBody>
          <a:bodyPr>
            <a:normAutofit/>
          </a:bodyPr>
          <a:lstStyle/>
          <a:p>
            <a:r>
              <a:rPr lang="sl-SI" sz="5400" dirty="0">
                <a:solidFill>
                  <a:schemeClr val="bg1"/>
                </a:solidFill>
                <a:effectLst>
                  <a:outerShdw blurRad="38100" dist="38100" dir="2700000" algn="tl">
                    <a:srgbClr val="000000">
                      <a:alpha val="43137"/>
                    </a:srgbClr>
                  </a:outerShdw>
                </a:effectLst>
              </a:rPr>
              <a:t>Dodatno branje</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78083E69-F499-4177-9CC3-C66A1CEEE615}"/>
              </a:ext>
            </a:extLst>
          </p:cNvPr>
          <p:cNvPicPr>
            <a:picLocks noGrp="1" noChangeAspect="1"/>
          </p:cNvPicPr>
          <p:nvPr>
            <p:ph type="pic" sz="quarter" idx="19"/>
          </p:nvPr>
        </p:nvPicPr>
        <p:blipFill>
          <a:blip r:embed="rId2"/>
          <a:srcRect t="10526" b="10526"/>
          <a:stretch>
            <a:fillRect/>
          </a:stretch>
        </p:blipFill>
        <p:spPr/>
      </p:pic>
    </p:spTree>
    <p:extLst>
      <p:ext uri="{BB962C8B-B14F-4D97-AF65-F5344CB8AC3E}">
        <p14:creationId xmlns:p14="http://schemas.microsoft.com/office/powerpoint/2010/main" val="2225252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1141902">
            <a:off x="2693466" y="4184618"/>
            <a:ext cx="2547903" cy="182393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The importance of a welcome</a:t>
            </a:r>
          </a:p>
          <a:p>
            <a:pPr>
              <a:lnSpc>
                <a:spcPct val="150000"/>
              </a:lnSpc>
            </a:pPr>
            <a:r>
              <a:rPr lang="en-US" sz="2400" b="1" dirty="0">
                <a:solidFill>
                  <a:schemeClr val="tx1"/>
                </a:solidFill>
              </a:rPr>
              <a:t>[</a:t>
            </a:r>
            <a:r>
              <a:rPr lang="en-US" sz="2400" b="1" dirty="0">
                <a:solidFill>
                  <a:schemeClr val="tx1"/>
                </a:solidFill>
                <a:hlinkClick r:id="rId3"/>
              </a:rPr>
              <a:t>CLICK HERE</a:t>
            </a:r>
            <a:r>
              <a:rPr lang="en-US" sz="2400" b="1" dirty="0">
                <a:solidFill>
                  <a:schemeClr val="tx1"/>
                </a:solidFill>
              </a:rPr>
              <a:t>]</a:t>
            </a:r>
            <a:endParaRPr lang="en-GB" sz="2400" dirty="0">
              <a:solidFill>
                <a:schemeClr val="tx1"/>
              </a:solidFill>
            </a:endParaRP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479694">
            <a:off x="8712012" y="3721854"/>
            <a:ext cx="3156060" cy="237423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US" sz="2400" b="1" dirty="0">
                <a:solidFill>
                  <a:schemeClr val="tx1"/>
                </a:solidFill>
              </a:rPr>
              <a:t>Global Wellness Trends Report: The Future of Wellness 2021</a:t>
            </a:r>
          </a:p>
          <a:p>
            <a:pPr>
              <a:lnSpc>
                <a:spcPct val="150000"/>
              </a:lnSpc>
              <a:spcAft>
                <a:spcPts val="600"/>
              </a:spcAft>
            </a:pPr>
            <a:r>
              <a:rPr lang="en-US" sz="2400" b="1" dirty="0">
                <a:solidFill>
                  <a:schemeClr val="tx1"/>
                </a:solidFill>
              </a:rPr>
              <a:t>[</a:t>
            </a:r>
            <a:r>
              <a:rPr lang="en-US" sz="2400" b="1" dirty="0">
                <a:solidFill>
                  <a:schemeClr val="tx1"/>
                </a:solidFill>
                <a:hlinkClick r:id="rId4"/>
              </a:rPr>
              <a:t>CLICK</a:t>
            </a:r>
            <a:r>
              <a:rPr lang="en-US" sz="2400" b="1" dirty="0">
                <a:solidFill>
                  <a:schemeClr val="tx1"/>
                </a:solidFill>
              </a:rPr>
              <a:t>]</a:t>
            </a:r>
            <a:endParaRPr lang="en-GB" sz="2400" b="1" dirty="0">
              <a:solidFill>
                <a:schemeClr val="tx1"/>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433023">
            <a:off x="411184" y="1201567"/>
            <a:ext cx="3977026" cy="236500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US" sz="2400" b="1" dirty="0">
                <a:solidFill>
                  <a:schemeClr val="tx1"/>
                </a:solidFill>
              </a:rPr>
              <a:t>How to integrate wellness into hospitality for guest satisfaction and owner return</a:t>
            </a:r>
          </a:p>
          <a:p>
            <a:pPr>
              <a:lnSpc>
                <a:spcPct val="150000"/>
              </a:lnSpc>
              <a:spcAft>
                <a:spcPts val="600"/>
              </a:spcAft>
            </a:pPr>
            <a:r>
              <a:rPr lang="en-US" sz="2400" b="1" dirty="0">
                <a:solidFill>
                  <a:schemeClr val="tx1"/>
                </a:solidFill>
              </a:rPr>
              <a:t>[</a:t>
            </a:r>
            <a:r>
              <a:rPr lang="en-US" sz="2400" b="1" dirty="0">
                <a:solidFill>
                  <a:schemeClr val="tx1"/>
                </a:solidFill>
                <a:hlinkClick r:id="rId5"/>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19438932">
            <a:off x="348609" y="4208642"/>
            <a:ext cx="2226073" cy="124407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2400" b="1" dirty="0">
                <a:solidFill>
                  <a:schemeClr val="tx1"/>
                </a:solidFill>
              </a:rPr>
              <a:t>Body language</a:t>
            </a:r>
          </a:p>
          <a:p>
            <a:pPr>
              <a:lnSpc>
                <a:spcPct val="150000"/>
              </a:lnSpc>
            </a:pPr>
            <a:r>
              <a:rPr lang="en-US" sz="2400" b="1" dirty="0">
                <a:solidFill>
                  <a:schemeClr val="tx1"/>
                </a:solidFill>
              </a:rPr>
              <a:t>[</a:t>
            </a:r>
            <a:r>
              <a:rPr lang="en-US" sz="2400" b="1" dirty="0">
                <a:solidFill>
                  <a:schemeClr val="tx1"/>
                </a:solidFill>
                <a:hlinkClick r:id="rId6"/>
              </a:rPr>
              <a:t>CLICK HERE</a:t>
            </a:r>
            <a:r>
              <a:rPr lang="en-US" sz="2400" b="1" dirty="0">
                <a:solidFill>
                  <a:schemeClr val="tx1"/>
                </a:solidFill>
              </a:rPr>
              <a:t>]</a:t>
            </a:r>
            <a:endParaRPr lang="en-GB" sz="2400" dirty="0">
              <a:solidFill>
                <a:schemeClr val="tx1"/>
              </a:solidFill>
            </a:endParaRP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1031379">
            <a:off x="8306905" y="977124"/>
            <a:ext cx="3434831" cy="238768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US" sz="2400" b="1" dirty="0">
                <a:solidFill>
                  <a:schemeClr val="tx1"/>
                </a:solidFill>
              </a:rPr>
              <a:t>The Power of Welcome… Hospitality Beyond Property Borders</a:t>
            </a:r>
          </a:p>
          <a:p>
            <a:pPr>
              <a:lnSpc>
                <a:spcPct val="150000"/>
              </a:lnSpc>
              <a:spcAft>
                <a:spcPts val="600"/>
              </a:spcAft>
            </a:pPr>
            <a:r>
              <a:rPr lang="en-US" sz="2400" b="1" dirty="0">
                <a:solidFill>
                  <a:schemeClr val="tx1"/>
                </a:solidFill>
              </a:rPr>
              <a:t>[</a:t>
            </a:r>
            <a:r>
              <a:rPr lang="en-US" sz="2400" b="1" dirty="0">
                <a:solidFill>
                  <a:schemeClr val="tx1"/>
                </a:solidFill>
                <a:hlinkClick r:id="rId7"/>
              </a:rPr>
              <a:t>CLICK HERE</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150442">
            <a:off x="4632579" y="1001467"/>
            <a:ext cx="3416859" cy="1355579"/>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dirty="0">
                <a:solidFill>
                  <a:schemeClr val="tx1"/>
                </a:solidFill>
              </a:rPr>
              <a:t>World Happiness Report</a:t>
            </a:r>
          </a:p>
          <a:p>
            <a:pPr>
              <a:lnSpc>
                <a:spcPct val="150000"/>
              </a:lnSpc>
              <a:spcAft>
                <a:spcPts val="600"/>
              </a:spcAft>
            </a:pPr>
            <a:r>
              <a:rPr lang="en-GB" sz="2400" b="1" dirty="0">
                <a:solidFill>
                  <a:schemeClr val="tx1"/>
                </a:solidFill>
              </a:rPr>
              <a:t>[</a:t>
            </a:r>
            <a:r>
              <a:rPr lang="en-GB" sz="2400" b="1" dirty="0">
                <a:solidFill>
                  <a:schemeClr val="tx1"/>
                </a:solidFill>
                <a:hlinkClick r:id="rId8"/>
              </a:rPr>
              <a:t>CLICK HERE</a:t>
            </a:r>
            <a:r>
              <a:rPr lang="en-GB"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074032">
            <a:off x="5437505" y="4944781"/>
            <a:ext cx="2990521" cy="13719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dirty="0">
                <a:solidFill>
                  <a:schemeClr val="tx1"/>
                </a:solidFill>
              </a:rPr>
              <a:t>The Art of Welcoming</a:t>
            </a:r>
          </a:p>
          <a:p>
            <a:pPr>
              <a:lnSpc>
                <a:spcPct val="150000"/>
              </a:lnSpc>
              <a:spcAft>
                <a:spcPts val="600"/>
              </a:spcAft>
            </a:pPr>
            <a:r>
              <a:rPr lang="en-GB" sz="2400" b="1" dirty="0">
                <a:solidFill>
                  <a:schemeClr val="tx1"/>
                </a:solidFill>
              </a:rPr>
              <a:t>[</a:t>
            </a:r>
            <a:r>
              <a:rPr lang="en-GB" sz="2400" b="1" dirty="0">
                <a:solidFill>
                  <a:schemeClr val="tx1"/>
                </a:solidFill>
                <a:hlinkClick r:id="rId9"/>
              </a:rPr>
              <a:t>CLICK HERE</a:t>
            </a:r>
            <a:r>
              <a:rPr lang="en-GB" sz="2400" b="1" dirty="0">
                <a:solidFill>
                  <a:schemeClr val="tx1"/>
                </a:solidFill>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Dodatno branje</a:t>
            </a:r>
            <a:endParaRPr lang="en-US" sz="3600" b="1" dirty="0"/>
          </a:p>
        </p:txBody>
      </p:sp>
      <p:sp>
        <p:nvSpPr>
          <p:cNvPr id="23" name="Retângulo: Canto Dobrado 22">
            <a:extLst>
              <a:ext uri="{FF2B5EF4-FFF2-40B4-BE49-F238E27FC236}">
                <a16:creationId xmlns:a16="http://schemas.microsoft.com/office/drawing/2014/main" id="{47118F27-CD45-44FE-A512-A2044ED5AB34}"/>
              </a:ext>
            </a:extLst>
          </p:cNvPr>
          <p:cNvSpPr/>
          <p:nvPr/>
        </p:nvSpPr>
        <p:spPr>
          <a:xfrm rot="614122">
            <a:off x="4917999" y="2673050"/>
            <a:ext cx="2990521" cy="185258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dirty="0">
                <a:solidFill>
                  <a:schemeClr val="tx1"/>
                </a:solidFill>
              </a:rPr>
              <a:t>Happiness in a Tourism Context</a:t>
            </a:r>
          </a:p>
          <a:p>
            <a:pPr>
              <a:lnSpc>
                <a:spcPct val="150000"/>
              </a:lnSpc>
              <a:spcAft>
                <a:spcPts val="600"/>
              </a:spcAft>
            </a:pPr>
            <a:r>
              <a:rPr lang="en-GB" sz="2400" b="1" dirty="0">
                <a:solidFill>
                  <a:schemeClr val="tx1"/>
                </a:solidFill>
              </a:rPr>
              <a:t>[</a:t>
            </a:r>
            <a:r>
              <a:rPr lang="en-GB" sz="2400" b="1" dirty="0">
                <a:solidFill>
                  <a:schemeClr val="tx1"/>
                </a:solidFill>
                <a:hlinkClick r:id="rId9"/>
              </a:rPr>
              <a:t>CLICK HERE</a:t>
            </a:r>
            <a:r>
              <a:rPr lang="en-GB" sz="2400" b="1" dirty="0">
                <a:solidFill>
                  <a:schemeClr val="tx1"/>
                </a:solidFill>
              </a:rPr>
              <a:t>]</a:t>
            </a:r>
          </a:p>
        </p:txBody>
      </p:sp>
    </p:spTree>
    <p:extLst>
      <p:ext uri="{BB962C8B-B14F-4D97-AF65-F5344CB8AC3E}">
        <p14:creationId xmlns:p14="http://schemas.microsoft.com/office/powerpoint/2010/main" val="2686240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 Dobrado 6">
            <a:extLst>
              <a:ext uri="{FF2B5EF4-FFF2-40B4-BE49-F238E27FC236}">
                <a16:creationId xmlns:a16="http://schemas.microsoft.com/office/drawing/2014/main" id="{E239A741-C76C-4DFA-BD12-97573CFA943E}"/>
              </a:ext>
            </a:extLst>
          </p:cNvPr>
          <p:cNvSpPr/>
          <p:nvPr/>
        </p:nvSpPr>
        <p:spPr>
          <a:xfrm>
            <a:off x="265421" y="1150473"/>
            <a:ext cx="5716279" cy="5083177"/>
          </a:xfrm>
          <a:prstGeom prst="foldedCorner">
            <a:avLst>
              <a:gd name="adj" fmla="val 12174"/>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pPr>
            <a:r>
              <a:rPr lang="en-GB" sz="2400" b="1" dirty="0">
                <a:solidFill>
                  <a:schemeClr val="tx1"/>
                </a:solidFill>
              </a:rPr>
              <a:t>I</a:t>
            </a:r>
            <a:r>
              <a:rPr lang="sl-SI" sz="2400" b="1" dirty="0" err="1">
                <a:solidFill>
                  <a:schemeClr val="tx1"/>
                </a:solidFill>
              </a:rPr>
              <a:t>menuj</a:t>
            </a:r>
            <a:r>
              <a:rPr lang="sl-SI" sz="2400" b="1" dirty="0">
                <a:solidFill>
                  <a:schemeClr val="tx1"/>
                </a:solidFill>
              </a:rPr>
              <a:t> </a:t>
            </a:r>
            <a:r>
              <a:rPr lang="en-GB" sz="2400" b="1" dirty="0">
                <a:solidFill>
                  <a:schemeClr val="tx1"/>
                </a:solidFill>
              </a:rPr>
              <a:t>5 </a:t>
            </a:r>
            <a:r>
              <a:rPr lang="en-GB" sz="2400" b="1" dirty="0" err="1">
                <a:solidFill>
                  <a:schemeClr val="tx1"/>
                </a:solidFill>
              </a:rPr>
              <a:t>tren</a:t>
            </a:r>
            <a:r>
              <a:rPr lang="sl-SI" sz="2400" b="1" dirty="0" err="1">
                <a:solidFill>
                  <a:schemeClr val="tx1"/>
                </a:solidFill>
              </a:rPr>
              <a:t>dov</a:t>
            </a:r>
            <a:r>
              <a:rPr lang="sl-SI" sz="2400" b="1" dirty="0">
                <a:solidFill>
                  <a:schemeClr val="tx1"/>
                </a:solidFill>
              </a:rPr>
              <a:t> s področja dobrega počutja v turizmu, ki jih lahko uporabiš v lastni praksi</a:t>
            </a:r>
            <a:r>
              <a:rPr lang="en-GB" sz="2400" b="1" dirty="0">
                <a:solidFill>
                  <a:schemeClr val="tx1"/>
                </a:solidFill>
              </a:rPr>
              <a:t>. </a:t>
            </a:r>
          </a:p>
          <a:p>
            <a:pPr marL="342900" indent="-342900">
              <a:lnSpc>
                <a:spcPct val="150000"/>
              </a:lnSpc>
              <a:spcAft>
                <a:spcPts val="600"/>
              </a:spcAft>
              <a:buClr>
                <a:srgbClr val="6ECECB"/>
              </a:buClr>
              <a:buFont typeface="Calibri" panose="020F0502020204030204" pitchFamily="34" charset="0"/>
              <a:buChar char="→"/>
            </a:pPr>
            <a:r>
              <a:rPr lang="sl-SI" sz="2400" b="1" dirty="0">
                <a:solidFill>
                  <a:schemeClr val="tx1"/>
                </a:solidFill>
              </a:rPr>
              <a:t>Kako in na kakšen način lahko te trende prirediš za posebne dogodke, proizvode in storitve, da boš povečal zadovoljstvo gosta?</a:t>
            </a:r>
            <a:r>
              <a:rPr lang="en-GB" sz="2400" b="1" dirty="0">
                <a:solidFill>
                  <a:schemeClr val="tx1"/>
                </a:solidFill>
              </a:rPr>
              <a:t> </a:t>
            </a:r>
          </a:p>
          <a:p>
            <a:pPr marL="342900" indent="-342900">
              <a:lnSpc>
                <a:spcPct val="150000"/>
              </a:lnSpc>
              <a:spcAft>
                <a:spcPts val="600"/>
              </a:spcAft>
              <a:buClr>
                <a:srgbClr val="6ECECB"/>
              </a:buClr>
              <a:buFont typeface="Calibri" panose="020F0502020204030204" pitchFamily="34" charset="0"/>
              <a:buChar char="→"/>
            </a:pPr>
            <a:r>
              <a:rPr lang="sl-SI" sz="2400" b="1" dirty="0">
                <a:solidFill>
                  <a:schemeClr val="tx1"/>
                </a:solidFill>
              </a:rPr>
              <a:t>Kako trendi vplivajo na dobrodošlico gosta</a:t>
            </a:r>
            <a:r>
              <a:rPr lang="en-GB" sz="2400" b="1" dirty="0">
                <a:solidFill>
                  <a:schemeClr val="tx1"/>
                </a:solidFill>
              </a:rPr>
              <a:t>? </a:t>
            </a: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Naloga</a:t>
            </a:r>
            <a:r>
              <a:rPr lang="en-US" sz="3600" b="1" dirty="0"/>
              <a:t> #1</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pic>
        <p:nvPicPr>
          <p:cNvPr id="4" name="Imagem 3">
            <a:extLst>
              <a:ext uri="{FF2B5EF4-FFF2-40B4-BE49-F238E27FC236}">
                <a16:creationId xmlns:a16="http://schemas.microsoft.com/office/drawing/2014/main" id="{5A4CB19F-09B4-4100-B87C-FF360D653CA0}"/>
              </a:ext>
            </a:extLst>
          </p:cNvPr>
          <p:cNvPicPr>
            <a:picLocks noChangeAspect="1"/>
          </p:cNvPicPr>
          <p:nvPr/>
        </p:nvPicPr>
        <p:blipFill rotWithShape="1">
          <a:blip r:embed="rId3"/>
          <a:srcRect l="8946" r="3868"/>
          <a:stretch/>
        </p:blipFill>
        <p:spPr>
          <a:xfrm>
            <a:off x="6210300" y="0"/>
            <a:ext cx="5981700" cy="6858000"/>
          </a:xfrm>
          <a:prstGeom prst="rect">
            <a:avLst/>
          </a:prstGeom>
        </p:spPr>
      </p:pic>
    </p:spTree>
    <p:extLst>
      <p:ext uri="{BB962C8B-B14F-4D97-AF65-F5344CB8AC3E}">
        <p14:creationId xmlns:p14="http://schemas.microsoft.com/office/powerpoint/2010/main" val="2483114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sl-SI" sz="2400" spc="-20" dirty="0">
                <a:solidFill>
                  <a:schemeClr val="tx1"/>
                </a:solidFill>
              </a:rPr>
              <a:t>Svet se nenehno spreminja, hkrati pa je nedavna pandemija </a:t>
            </a:r>
            <a:r>
              <a:rPr lang="en-US" sz="2400" spc="-20" dirty="0">
                <a:solidFill>
                  <a:schemeClr val="tx1"/>
                </a:solidFill>
              </a:rPr>
              <a:t>Covid-19 </a:t>
            </a:r>
            <a:r>
              <a:rPr lang="sl-SI" sz="2400" spc="-20" dirty="0">
                <a:solidFill>
                  <a:schemeClr val="tx1"/>
                </a:solidFill>
              </a:rPr>
              <a:t>v življenja vnesla dodaten nemir in preizkušnje, ki so pomembno vplivale na to, kako ljudje danes dojemamo življenje</a:t>
            </a:r>
            <a:r>
              <a:rPr lang="en-US" sz="2400" spc="-20" dirty="0">
                <a:solidFill>
                  <a:schemeClr val="tx1"/>
                </a:solidFill>
              </a:rPr>
              <a:t>. </a:t>
            </a:r>
            <a:r>
              <a:rPr lang="sl-SI" sz="2400" spc="-20" dirty="0">
                <a:solidFill>
                  <a:schemeClr val="tx1"/>
                </a:solidFill>
              </a:rPr>
              <a:t>V porastu so trendi, v veliki meri vezani na zdravje, varnost ter uporabe tehnologij in digitalizacije. Kako bodo ti trendi zaznamovali turizem?</a:t>
            </a:r>
            <a:r>
              <a:rPr lang="en-US" sz="2400" spc="-20" dirty="0">
                <a:solidFill>
                  <a:schemeClr val="tx1"/>
                </a:solidFill>
              </a:rPr>
              <a:t> </a:t>
            </a:r>
            <a:r>
              <a:rPr lang="sl-SI" sz="2400" spc="-20" dirty="0">
                <a:solidFill>
                  <a:schemeClr val="tx1"/>
                </a:solidFill>
              </a:rPr>
              <a:t>Bodo ljudje še vedno iskali užitek in izpolnitev le-tega? Podrobnejši pogled na področje turizma dobrega počutja bo osvetlil omenjena kritična področja in predlagal nove ideje in poti, kako se prilagoditi trendom in jih učinkovito promovirati. Uvodnemu poglavju bodo sledila nadaljnja, ki bodo namenjena ustvarjanju in kreiranju nepozabnega izkustva dobrega počutja na destinaciji.</a:t>
            </a:r>
            <a:endParaRPr lang="en-GB" sz="2400" spc="-20" dirty="0">
              <a:solidFill>
                <a:schemeClr val="tx1"/>
              </a:solidFill>
            </a:endParaRPr>
          </a:p>
        </p:txBody>
      </p:sp>
    </p:spTree>
    <p:extLst>
      <p:ext uri="{BB962C8B-B14F-4D97-AF65-F5344CB8AC3E}">
        <p14:creationId xmlns:p14="http://schemas.microsoft.com/office/powerpoint/2010/main" val="2195197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388093" y="1728375"/>
            <a:ext cx="3058492" cy="3297980"/>
          </a:xfrm>
        </p:spPr>
        <p:txBody>
          <a:bodyPr>
            <a:normAutofit/>
          </a:bodyPr>
          <a:lstStyle/>
          <a:p>
            <a:r>
              <a:rPr lang="sl-SI" sz="5400" dirty="0">
                <a:solidFill>
                  <a:schemeClr val="bg1"/>
                </a:solidFill>
                <a:effectLst>
                  <a:outerShdw blurRad="38100" dist="38100" dir="2700000" algn="tl">
                    <a:srgbClr val="000000">
                      <a:alpha val="43137"/>
                    </a:srgbClr>
                  </a:outerShdw>
                </a:effectLst>
              </a:rPr>
              <a:t>Povzetek modula</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7" name="Text Placeholder 2">
            <a:extLst>
              <a:ext uri="{FF2B5EF4-FFF2-40B4-BE49-F238E27FC236}">
                <a16:creationId xmlns:a16="http://schemas.microsoft.com/office/drawing/2014/main" id="{F853F316-C3D0-4D4E-8C66-820C7D49A502}"/>
              </a:ext>
            </a:extLst>
          </p:cNvPr>
          <p:cNvSpPr>
            <a:spLocks noGrp="1"/>
          </p:cNvSpPr>
          <p:nvPr>
            <p:ph type="body" sz="quarter" idx="14"/>
          </p:nvPr>
        </p:nvSpPr>
        <p:spPr>
          <a:xfrm>
            <a:off x="497155" y="4662192"/>
            <a:ext cx="9000157" cy="469184"/>
          </a:xfrm>
        </p:spPr>
        <p:txBody>
          <a:bodyPr/>
          <a:lstStyle/>
          <a:p>
            <a:r>
              <a:rPr lang="en-US" sz="2800" b="1" dirty="0"/>
              <a:t>Modul</a:t>
            </a:r>
            <a:r>
              <a:rPr lang="sl-SI" sz="2800" b="1" dirty="0"/>
              <a:t> </a:t>
            </a:r>
            <a:r>
              <a:rPr lang="en-US" sz="2800" b="1" dirty="0"/>
              <a:t>II. </a:t>
            </a:r>
            <a:r>
              <a:rPr lang="sl-SI" sz="2800" b="1" dirty="0"/>
              <a:t>Trendi na področju dobrega počutja</a:t>
            </a:r>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80D783E-B498-4CBC-BC2A-D018443D1FE4}"/>
              </a:ext>
            </a:extLst>
          </p:cNvPr>
          <p:cNvPicPr>
            <a:picLocks noChangeAspect="1"/>
          </p:cNvPicPr>
          <p:nvPr/>
        </p:nvPicPr>
        <p:blipFill>
          <a:blip r:embed="rId3"/>
          <a:stretch>
            <a:fillRect/>
          </a:stretch>
        </p:blipFill>
        <p:spPr>
          <a:xfrm>
            <a:off x="-1" y="-1"/>
            <a:ext cx="4572000" cy="6858000"/>
          </a:xfrm>
          <a:prstGeom prst="rect">
            <a:avLst/>
          </a:prstGeom>
        </p:spPr>
      </p:pic>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spoznali najnovejše trende s področja dobrega počutja v turizmu, ki so aktualni v času, kjer prevladuje  digitalna tehnologija in v času, v katerem je Covid-19 prinesel nove izzive in za vedno spremenil pogled na zdravje in varnost.</a:t>
            </a:r>
            <a:endParaRPr lang="en-GB" sz="2400" dirty="0">
              <a:solidFill>
                <a:schemeClr val="tx1"/>
              </a:solidFill>
            </a:endParaRP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poudarili različne poglede na razumevanje in pojmovanje sreče in dobrega počutja, pri čemer je posebej pomemben subjektiven občutek sreče, ki je vodilo gostu pri obisku destinacije.</a:t>
            </a:r>
            <a:endParaRPr lang="en-GB" sz="2400" dirty="0">
              <a:solidFill>
                <a:schemeClr val="tx1"/>
              </a:solidFill>
            </a:endParaRPr>
          </a:p>
        </p:txBody>
      </p:sp>
    </p:spTree>
    <p:extLst>
      <p:ext uri="{BB962C8B-B14F-4D97-AF65-F5344CB8AC3E}">
        <p14:creationId xmlns:p14="http://schemas.microsoft.com/office/powerpoint/2010/main" val="2585071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0F1C263-F524-4B1B-AA83-627DC6513B9F}"/>
              </a:ext>
            </a:extLst>
          </p:cNvPr>
          <p:cNvPicPr>
            <a:picLocks noChangeAspect="1"/>
          </p:cNvPicPr>
          <p:nvPr/>
        </p:nvPicPr>
        <p:blipFill>
          <a:blip r:embed="rId2"/>
          <a:stretch>
            <a:fillRect/>
          </a:stretch>
        </p:blipFill>
        <p:spPr>
          <a:xfrm>
            <a:off x="7782060" y="0"/>
            <a:ext cx="4572000" cy="6858000"/>
          </a:xfrm>
          <a:prstGeom prst="rect">
            <a:avLst/>
          </a:prstGeom>
        </p:spPr>
      </p:pic>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spc="-40" dirty="0">
                <a:solidFill>
                  <a:schemeClr val="tx1"/>
                </a:solidFill>
              </a:rPr>
              <a:t>… </a:t>
            </a:r>
            <a:r>
              <a:rPr lang="sl-SI" sz="2400" spc="-40" dirty="0">
                <a:solidFill>
                  <a:schemeClr val="tx1"/>
                </a:solidFill>
              </a:rPr>
              <a:t>spoznali dve različni filozofski predpostavki, ki oblikujeta trende s področja dobrega počutja – hedonistični in </a:t>
            </a:r>
            <a:r>
              <a:rPr lang="sl-SI" sz="2400" spc="-40" dirty="0" err="1">
                <a:solidFill>
                  <a:schemeClr val="tx1"/>
                </a:solidFill>
              </a:rPr>
              <a:t>eudaimonistični</a:t>
            </a:r>
            <a:r>
              <a:rPr lang="sl-SI" sz="2400" spc="-40" dirty="0">
                <a:solidFill>
                  <a:schemeClr val="tx1"/>
                </a:solidFill>
              </a:rPr>
              <a:t> pogled, kjer je pri prvem v ospredju užitek, pri drugem pa zadovoljstvo in smisel. </a:t>
            </a:r>
            <a:endParaRPr lang="en-GB" sz="2400" spc="-40" dirty="0">
              <a:solidFill>
                <a:schemeClr val="tx1"/>
              </a:solidFill>
            </a:endParaRP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spoznali, da je za turistovo doseganje sreče pomembna kombinacija in ravnovesje med obema pogledoma, saj slednja vpliva na njegova čustva, dejavnost in vrsto izkušnje, ki jo bo izbral na destinaciji.</a:t>
            </a:r>
            <a:endParaRPr lang="en-GB" sz="2400" dirty="0">
              <a:solidFill>
                <a:schemeClr val="tx1"/>
              </a:solidFill>
            </a:endParaRPr>
          </a:p>
        </p:txBody>
      </p:sp>
    </p:spTree>
    <p:extLst>
      <p:ext uri="{BB962C8B-B14F-4D97-AF65-F5344CB8AC3E}">
        <p14:creationId xmlns:p14="http://schemas.microsoft.com/office/powerpoint/2010/main" val="8869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Skozi modul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spoznali pomen dobrodošlice kot načina s katerim se vzpostavi prvi stik z gostom, gradi odnos in pusti vtis ob odhodu gosta</a:t>
            </a:r>
            <a:r>
              <a:rPr lang="en-GB" sz="2400" dirty="0">
                <a:solidFill>
                  <a:schemeClr val="tx1"/>
                </a:solidFill>
              </a:rPr>
              <a:t>.</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spoznavali več dejavnikov, ki vplivajo na gostovo počutje in na vzpostavitev medsebojne vezi, ki pusti pozitiven pečat</a:t>
            </a:r>
            <a:r>
              <a:rPr lang="en-GB" sz="2400" dirty="0">
                <a:solidFill>
                  <a:schemeClr val="tx1"/>
                </a:solidFill>
              </a:rPr>
              <a:t>.</a:t>
            </a:r>
          </a:p>
        </p:txBody>
      </p:sp>
      <p:pic>
        <p:nvPicPr>
          <p:cNvPr id="7" name="Imagem 6">
            <a:extLst>
              <a:ext uri="{FF2B5EF4-FFF2-40B4-BE49-F238E27FC236}">
                <a16:creationId xmlns:a16="http://schemas.microsoft.com/office/drawing/2014/main" id="{212F38FD-E24F-4DD2-8CA1-E9048822AEE5}"/>
              </a:ext>
            </a:extLst>
          </p:cNvPr>
          <p:cNvPicPr>
            <a:picLocks noChangeAspect="1"/>
          </p:cNvPicPr>
          <p:nvPr/>
        </p:nvPicPr>
        <p:blipFill>
          <a:blip r:embed="rId3"/>
          <a:stretch>
            <a:fillRect/>
          </a:stretch>
        </p:blipFill>
        <p:spPr>
          <a:xfrm>
            <a:off x="-1" y="0"/>
            <a:ext cx="4572000" cy="6858000"/>
          </a:xfrm>
          <a:prstGeom prst="rect">
            <a:avLst/>
          </a:prstGeom>
        </p:spPr>
      </p:pic>
    </p:spTree>
    <p:extLst>
      <p:ext uri="{BB962C8B-B14F-4D97-AF65-F5344CB8AC3E}">
        <p14:creationId xmlns:p14="http://schemas.microsoft.com/office/powerpoint/2010/main" val="1058892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a:stretch>
            <a:fillRect/>
          </a:stretch>
        </p:blipFill>
        <p:spPr>
          <a:xfrm>
            <a:off x="6869710" y="4500963"/>
            <a:ext cx="360000" cy="360000"/>
          </a:xfrm>
          <a:prstGeom prst="rect">
            <a:avLst/>
          </a:prstGeom>
        </p:spPr>
      </p:pic>
      <p:sp>
        <p:nvSpPr>
          <p:cNvPr id="4" name="Označba mesta slike 3">
            <a:extLst>
              <a:ext uri="{FF2B5EF4-FFF2-40B4-BE49-F238E27FC236}">
                <a16:creationId xmlns:a16="http://schemas.microsoft.com/office/drawing/2014/main" id="{D5F5CCEF-DC94-4C10-A0FB-9606B195BA43}"/>
              </a:ext>
            </a:extLst>
          </p:cNvPr>
          <p:cNvSpPr>
            <a:spLocks noGrp="1"/>
          </p:cNvSpPr>
          <p:nvPr>
            <p:ph type="pic" sz="quarter" idx="15"/>
          </p:nvPr>
        </p:nvSpPr>
        <p:spPr/>
      </p:sp>
      <p:pic>
        <p:nvPicPr>
          <p:cNvPr id="29" name="Imagem 44">
            <a:extLst>
              <a:ext uri="{FF2B5EF4-FFF2-40B4-BE49-F238E27FC236}">
                <a16:creationId xmlns:a16="http://schemas.microsoft.com/office/drawing/2014/main" id="{621DCAC3-3C5F-40F3-A935-2F533210A1CA}"/>
              </a:ext>
            </a:extLst>
          </p:cNvPr>
          <p:cNvPicPr>
            <a:picLocks noChangeAspect="1"/>
          </p:cNvPicPr>
          <p:nvPr/>
        </p:nvPicPr>
        <p:blipFill>
          <a:blip r:embed="rId2"/>
          <a:stretch>
            <a:fillRect/>
          </a:stretch>
        </p:blipFill>
        <p:spPr>
          <a:xfrm>
            <a:off x="6890205" y="3380324"/>
            <a:ext cx="360000" cy="360000"/>
          </a:xfrm>
          <a:prstGeom prst="rect">
            <a:avLst/>
          </a:prstGeom>
        </p:spPr>
      </p:pic>
      <p:pic>
        <p:nvPicPr>
          <p:cNvPr id="33" name="Imagem 44">
            <a:extLst>
              <a:ext uri="{FF2B5EF4-FFF2-40B4-BE49-F238E27FC236}">
                <a16:creationId xmlns:a16="http://schemas.microsoft.com/office/drawing/2014/main" id="{CECC6A4C-E82C-4D75-BEAA-620536DBF369}"/>
              </a:ext>
            </a:extLst>
          </p:cNvPr>
          <p:cNvPicPr>
            <a:picLocks noChangeAspect="1"/>
          </p:cNvPicPr>
          <p:nvPr/>
        </p:nvPicPr>
        <p:blipFill>
          <a:blip r:embed="rId2"/>
          <a:stretch>
            <a:fillRect/>
          </a:stretch>
        </p:blipFill>
        <p:spPr>
          <a:xfrm>
            <a:off x="6897545" y="2804443"/>
            <a:ext cx="360000" cy="360000"/>
          </a:xfrm>
          <a:prstGeom prst="rect">
            <a:avLst/>
          </a:prstGeom>
        </p:spPr>
      </p:pic>
      <p:pic>
        <p:nvPicPr>
          <p:cNvPr id="34" name="Imagem 44">
            <a:extLst>
              <a:ext uri="{FF2B5EF4-FFF2-40B4-BE49-F238E27FC236}">
                <a16:creationId xmlns:a16="http://schemas.microsoft.com/office/drawing/2014/main" id="{ADDF2983-497E-41D1-B6FA-048CFD33842D}"/>
              </a:ext>
            </a:extLst>
          </p:cNvPr>
          <p:cNvPicPr>
            <a:picLocks noChangeAspect="1"/>
          </p:cNvPicPr>
          <p:nvPr/>
        </p:nvPicPr>
        <p:blipFill>
          <a:blip r:embed="rId2"/>
          <a:stretch>
            <a:fillRect/>
          </a:stretch>
        </p:blipFill>
        <p:spPr>
          <a:xfrm>
            <a:off x="6888995" y="2214187"/>
            <a:ext cx="360000" cy="360000"/>
          </a:xfrm>
          <a:prstGeom prst="rect">
            <a:avLst/>
          </a:prstGeom>
        </p:spPr>
      </p:pic>
      <p:pic>
        <p:nvPicPr>
          <p:cNvPr id="41" name="Imagem 44">
            <a:extLst>
              <a:ext uri="{FF2B5EF4-FFF2-40B4-BE49-F238E27FC236}">
                <a16:creationId xmlns:a16="http://schemas.microsoft.com/office/drawing/2014/main" id="{EB99EBAA-C802-4195-A3EA-010D0FFD9074}"/>
              </a:ext>
            </a:extLst>
          </p:cNvPr>
          <p:cNvPicPr>
            <a:picLocks noChangeAspect="1"/>
          </p:cNvPicPr>
          <p:nvPr/>
        </p:nvPicPr>
        <p:blipFill>
          <a:blip r:embed="rId2"/>
          <a:stretch>
            <a:fillRect/>
          </a:stretch>
        </p:blipFill>
        <p:spPr>
          <a:xfrm>
            <a:off x="6866392" y="3945548"/>
            <a:ext cx="360000" cy="360000"/>
          </a:xfrm>
          <a:prstGeom prst="rect">
            <a:avLst/>
          </a:prstGeom>
        </p:spPr>
      </p:pic>
      <p:sp>
        <p:nvSpPr>
          <p:cNvPr id="43" name="Retângulo 25">
            <a:extLst>
              <a:ext uri="{FF2B5EF4-FFF2-40B4-BE49-F238E27FC236}">
                <a16:creationId xmlns:a16="http://schemas.microsoft.com/office/drawing/2014/main" id="{CB07BD5A-24A3-4452-8B9D-4C0BD235282C}"/>
              </a:ext>
            </a:extLst>
          </p:cNvPr>
          <p:cNvSpPr/>
          <p:nvPr/>
        </p:nvSpPr>
        <p:spPr>
          <a:xfrm>
            <a:off x="360413" y="447303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GB" sz="2400" b="1" dirty="0" err="1">
                <a:solidFill>
                  <a:schemeClr val="bg1">
                    <a:lumMod val="65000"/>
                  </a:schemeClr>
                </a:solidFill>
                <a:effectLst>
                  <a:outerShdw blurRad="38100" dist="38100" dir="2700000" algn="tl">
                    <a:srgbClr val="000000">
                      <a:alpha val="43137"/>
                    </a:srgbClr>
                  </a:outerShdw>
                </a:effectLst>
              </a:rPr>
              <a:t>Ustvari</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svoje</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velneško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podjetje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6" name="Retângulo 17">
            <a:extLst>
              <a:ext uri="{FF2B5EF4-FFF2-40B4-BE49-F238E27FC236}">
                <a16:creationId xmlns:a16="http://schemas.microsoft.com/office/drawing/2014/main" id="{53DA5DE2-EE79-4909-8C30-6F85A3533C93}"/>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1" name="Seta: Pentágono 20">
            <a:extLst>
              <a:ext uri="{FF2B5EF4-FFF2-40B4-BE49-F238E27FC236}">
                <a16:creationId xmlns:a16="http://schemas.microsoft.com/office/drawing/2014/main" id="{5503030C-4F08-4C8F-AACA-C01FEA66AC01}"/>
              </a:ext>
            </a:extLst>
          </p:cNvPr>
          <p:cNvSpPr/>
          <p:nvPr/>
        </p:nvSpPr>
        <p:spPr>
          <a:xfrm>
            <a:off x="360420" y="1578877"/>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effectLst>
                  <a:outerShdw blurRad="38100" dist="38100" dir="2700000" algn="tl">
                    <a:srgbClr val="000000">
                      <a:alpha val="43137"/>
                    </a:srgbClr>
                  </a:outerShdw>
                </a:effectLst>
              </a:rPr>
              <a:t>II</a:t>
            </a:r>
            <a:r>
              <a:rPr lang="sl-SI" sz="2800" b="1" dirty="0">
                <a:effectLst>
                  <a:outerShdw blurRad="38100" dist="38100" dir="2700000" algn="tl">
                    <a:srgbClr val="000000">
                      <a:alpha val="43137"/>
                    </a:srgbClr>
                  </a:outerShdw>
                </a:effectLst>
              </a:rPr>
              <a:t>. Trendi na področju dobrega počutja</a:t>
            </a:r>
            <a:endParaRPr lang="en-GB" sz="2800" b="1" dirty="0">
              <a:effectLst>
                <a:outerShdw blurRad="38100" dist="38100" dir="2700000" algn="tl">
                  <a:srgbClr val="000000">
                    <a:alpha val="43137"/>
                  </a:srgbClr>
                </a:outerShdw>
              </a:effectLst>
            </a:endParaRPr>
          </a:p>
        </p:txBody>
      </p:sp>
      <p:pic>
        <p:nvPicPr>
          <p:cNvPr id="37" name="Imagem 41">
            <a:extLst>
              <a:ext uri="{FF2B5EF4-FFF2-40B4-BE49-F238E27FC236}">
                <a16:creationId xmlns:a16="http://schemas.microsoft.com/office/drawing/2014/main" id="{9E325A7D-6E67-4017-93EA-64BA513374DA}"/>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23" name="Imagem 41">
            <a:extLst>
              <a:ext uri="{FF2B5EF4-FFF2-40B4-BE49-F238E27FC236}">
                <a16:creationId xmlns:a16="http://schemas.microsoft.com/office/drawing/2014/main" id="{A2D82DE8-B9FB-48EA-9A24-F79FF4DFBBB1}"/>
              </a:ext>
            </a:extLst>
          </p:cNvPr>
          <p:cNvPicPr>
            <a:picLocks noChangeAspect="1"/>
          </p:cNvPicPr>
          <p:nvPr/>
        </p:nvPicPr>
        <p:blipFill>
          <a:blip r:embed="rId3"/>
          <a:stretch>
            <a:fillRect/>
          </a:stretch>
        </p:blipFill>
        <p:spPr>
          <a:xfrm>
            <a:off x="6866392" y="1613537"/>
            <a:ext cx="360000" cy="360000"/>
          </a:xfrm>
          <a:prstGeom prst="rect">
            <a:avLst/>
          </a:prstGeom>
        </p:spPr>
      </p:pic>
      <p:pic>
        <p:nvPicPr>
          <p:cNvPr id="30" name="Marcador de Posição da Imagem 5">
            <a:extLst>
              <a:ext uri="{FF2B5EF4-FFF2-40B4-BE49-F238E27FC236}">
                <a16:creationId xmlns:a16="http://schemas.microsoft.com/office/drawing/2014/main" id="{3801601A-2325-43E3-8396-8D55633A2B4C}"/>
              </a:ext>
            </a:extLst>
          </p:cNvPr>
          <p:cNvPicPr>
            <a:picLocks noChangeAspect="1"/>
          </p:cNvPicPr>
          <p:nvPr/>
        </p:nvPicPr>
        <p:blipFill>
          <a:blip r:embed="rId4"/>
          <a:srcRect l="7999" r="7999"/>
          <a:stretch>
            <a:fillRect/>
          </a:stretch>
        </p:blipFill>
        <p:spPr>
          <a:xfrm>
            <a:off x="8802435" y="1223694"/>
            <a:ext cx="3389565" cy="4100336"/>
          </a:xfrm>
          <a:prstGeom prst="rect">
            <a:avLst/>
          </a:prstGeom>
        </p:spPr>
      </p:pic>
    </p:spTree>
    <p:extLst>
      <p:ext uri="{BB962C8B-B14F-4D97-AF65-F5344CB8AC3E}">
        <p14:creationId xmlns:p14="http://schemas.microsoft.com/office/powerpoint/2010/main" val="384384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6043023" y="744234"/>
            <a:ext cx="6307216" cy="760124"/>
          </a:xfrm>
        </p:spPr>
        <p:txBody>
          <a:bodyPr/>
          <a:lstStyle/>
          <a:p>
            <a:r>
              <a:rPr lang="sl-SI" sz="6000" dirty="0"/>
              <a:t>Hvala za pozornost</a:t>
            </a:r>
            <a:endParaRPr lang="en-US" sz="6000"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sl-SI" sz="3000" dirty="0"/>
              <a:t>Vprašanja</a:t>
            </a:r>
            <a:r>
              <a:rPr lang="en-US" sz="3000" dirty="0"/>
              <a:t>?</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solidFill>
                  <a:srgbClr val="6ECECB"/>
                </a:solidFill>
                <a:effectLst/>
              </a:rPr>
              <a:t>#detourdestinations #erasmusplus #detour #wellbeing</a:t>
            </a:r>
            <a:endParaRPr lang="en-US" sz="2400" b="0" i="0" dirty="0">
              <a:solidFill>
                <a:srgbClr val="6ECECB"/>
              </a:solidFill>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414527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id="{D28B6180-3ED8-43AE-93E5-8F837417E27C}"/>
              </a:ext>
            </a:extLst>
          </p:cNvPr>
          <p:cNvPicPr>
            <a:picLocks noChangeAspect="1"/>
          </p:cNvPicPr>
          <p:nvPr/>
        </p:nvPicPr>
        <p:blipFill>
          <a:blip r:embed="rId2"/>
          <a:stretch>
            <a:fillRect/>
          </a:stretch>
        </p:blipFill>
        <p:spPr>
          <a:xfrm>
            <a:off x="0" y="0"/>
            <a:ext cx="5143500" cy="6858000"/>
          </a:xfrm>
          <a:prstGeom prst="rect">
            <a:avLst/>
          </a:prstGeom>
        </p:spPr>
      </p:pic>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Cilj poglavja</a:t>
            </a:r>
            <a:endParaRPr lang="en-US" sz="36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376671" y="2532849"/>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200000"/>
              </a:lnSpc>
              <a:spcBef>
                <a:spcPts val="0"/>
              </a:spcBef>
            </a:pPr>
            <a:r>
              <a:rPr lang="sl-SI" dirty="0"/>
              <a:t>Prepoznati dejavnike, ki vplivajo na dobro počutje in srečo posameznika dandanes ter opredeliti njegov pomen za turizem.</a:t>
            </a:r>
            <a:endParaRPr lang="en-US" dirty="0"/>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9187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Česa se bomo naučili?</a:t>
            </a:r>
            <a:endParaRPr lang="en-US" sz="3600" b="1" dirty="0"/>
          </a:p>
        </p:txBody>
      </p:sp>
      <p:sp>
        <p:nvSpPr>
          <p:cNvPr id="4" name="Retângulo 3">
            <a:extLst>
              <a:ext uri="{FF2B5EF4-FFF2-40B4-BE49-F238E27FC236}">
                <a16:creationId xmlns:a16="http://schemas.microsoft.com/office/drawing/2014/main" id="{42F57B1D-41E3-425F-8DF5-DEBB5854A5E9}"/>
              </a:ext>
            </a:extLst>
          </p:cNvPr>
          <p:cNvSpPr/>
          <p:nvPr/>
        </p:nvSpPr>
        <p:spPr>
          <a:xfrm>
            <a:off x="331470" y="1046457"/>
            <a:ext cx="706155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Razumeti trende na področju dobrega počutja in turizma</a:t>
            </a:r>
            <a:r>
              <a:rPr lang="en-GB" sz="2400" dirty="0">
                <a:solidFill>
                  <a:schemeClr val="tx1"/>
                </a:solidFill>
              </a:rPr>
              <a:t>.</a:t>
            </a:r>
          </a:p>
          <a:p>
            <a:pPr>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Izpostaviti različne vidike in pojmovanje sreče posameznika in njegovega dobrega počutja. </a:t>
            </a:r>
          </a:p>
          <a:p>
            <a:pPr>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Razumeti srečo in dobro počutje kot dejavnika turistovega izkustva na destinaciji.</a:t>
            </a:r>
            <a:endParaRPr lang="en-GB" sz="2400" dirty="0">
              <a:solidFill>
                <a:schemeClr val="tx1"/>
              </a:solidFill>
            </a:endParaRPr>
          </a:p>
          <a:p>
            <a:pPr>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Prepoznati pomen dobrega počutja in dobrodošlice na destinaciji.</a:t>
            </a:r>
            <a:endParaRPr lang="en-GB" sz="2400" dirty="0">
              <a:solidFill>
                <a:schemeClr val="tx1"/>
              </a:solidFill>
            </a:endParaRPr>
          </a:p>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Primeri dobrih praks s področja </a:t>
            </a:r>
            <a:r>
              <a:rPr lang="en-GB" sz="2400" dirty="0">
                <a:solidFill>
                  <a:schemeClr val="tx1"/>
                </a:solidFill>
              </a:rPr>
              <a:t>meet &amp; greet </a:t>
            </a:r>
            <a:r>
              <a:rPr lang="sl-SI" sz="2400" dirty="0">
                <a:solidFill>
                  <a:schemeClr val="tx1"/>
                </a:solidFill>
              </a:rPr>
              <a:t>dobrodošlice na destinaciji.</a:t>
            </a:r>
            <a:endParaRPr lang="en-GB" sz="2400" dirty="0">
              <a:solidFill>
                <a:schemeClr val="tx1"/>
              </a:solidFill>
            </a:endParaRPr>
          </a:p>
        </p:txBody>
      </p:sp>
      <p:pic>
        <p:nvPicPr>
          <p:cNvPr id="5" name="Imagem 4">
            <a:extLst>
              <a:ext uri="{FF2B5EF4-FFF2-40B4-BE49-F238E27FC236}">
                <a16:creationId xmlns:a16="http://schemas.microsoft.com/office/drawing/2014/main" id="{BA83B7E4-8F45-42E5-B7F9-501C43F0F3EB}"/>
              </a:ext>
            </a:extLst>
          </p:cNvPr>
          <p:cNvPicPr>
            <a:picLocks noChangeAspect="1"/>
          </p:cNvPicPr>
          <p:nvPr/>
        </p:nvPicPr>
        <p:blipFill>
          <a:blip r:embed="rId3"/>
          <a:stretch>
            <a:fillRect/>
          </a:stretch>
        </p:blipFill>
        <p:spPr>
          <a:xfrm>
            <a:off x="7681928" y="0"/>
            <a:ext cx="4570884" cy="6858000"/>
          </a:xfrm>
          <a:prstGeom prst="rect">
            <a:avLst/>
          </a:prstGeom>
        </p:spPr>
      </p:pic>
    </p:spTree>
    <p:extLst>
      <p:ext uri="{BB962C8B-B14F-4D97-AF65-F5344CB8AC3E}">
        <p14:creationId xmlns:p14="http://schemas.microsoft.com/office/powerpoint/2010/main" val="1959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 &amp; viri</a:t>
            </a:r>
            <a:endParaRPr lang="en-US" sz="3600" b="1" dirty="0"/>
          </a:p>
        </p:txBody>
      </p:sp>
      <p:sp>
        <p:nvSpPr>
          <p:cNvPr id="6" name="Retângulo 5">
            <a:extLst>
              <a:ext uri="{FF2B5EF4-FFF2-40B4-BE49-F238E27FC236}">
                <a16:creationId xmlns:a16="http://schemas.microsoft.com/office/drawing/2014/main" id="{8D7D03B5-B460-4934-BABA-3ECDBD72B261}"/>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 </a:t>
            </a:r>
            <a:r>
              <a:rPr lang="sl-SI" sz="2400" dirty="0">
                <a:solidFill>
                  <a:schemeClr val="tx1"/>
                </a:solidFill>
              </a:rPr>
              <a:t>Trendi s področja dobrega počutja </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b. </a:t>
            </a:r>
            <a:r>
              <a:rPr lang="sl-SI" sz="2400" dirty="0">
                <a:solidFill>
                  <a:schemeClr val="tx1"/>
                </a:solidFill>
              </a:rPr>
              <a:t>Sreča</a:t>
            </a:r>
            <a:r>
              <a:rPr lang="en-US" sz="2400" dirty="0">
                <a:solidFill>
                  <a:schemeClr val="tx1"/>
                </a:solidFill>
              </a:rPr>
              <a:t> &amp; </a:t>
            </a:r>
            <a:r>
              <a:rPr lang="sl-SI" sz="2400" dirty="0">
                <a:solidFill>
                  <a:schemeClr val="tx1"/>
                </a:solidFill>
              </a:rPr>
              <a:t>dobro počutje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c. </a:t>
            </a:r>
            <a:r>
              <a:rPr lang="sl-SI" sz="2400" spc="-10" dirty="0">
                <a:solidFill>
                  <a:schemeClr val="tx1"/>
                </a:solidFill>
              </a:rPr>
              <a:t>Dobrodošlica in dobro počutje turistov</a:t>
            </a:r>
            <a:endParaRPr lang="en-US" sz="2400" spc="-10" dirty="0">
              <a:solidFill>
                <a:schemeClr val="tx1"/>
              </a:solidFill>
            </a:endParaRPr>
          </a:p>
        </p:txBody>
      </p:sp>
      <p:sp>
        <p:nvSpPr>
          <p:cNvPr id="12" name="Retângulo 11">
            <a:extLst>
              <a:ext uri="{FF2B5EF4-FFF2-40B4-BE49-F238E27FC236}">
                <a16:creationId xmlns:a16="http://schemas.microsoft.com/office/drawing/2014/main" id="{00E2A3F9-39B8-490C-AAAD-8C568D2A43EE}"/>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Viri</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a:t>
            </a:r>
            <a:r>
              <a:rPr lang="en-US" sz="2400" dirty="0">
                <a:solidFill>
                  <a:srgbClr val="6ECECB"/>
                </a:solidFill>
              </a:rPr>
              <a:t> </a:t>
            </a:r>
            <a:r>
              <a:rPr lang="en-US" sz="2400" dirty="0">
                <a:solidFill>
                  <a:schemeClr val="tx1"/>
                </a:solidFill>
              </a:rPr>
              <a:t>4 </a:t>
            </a:r>
            <a:r>
              <a:rPr lang="sl-SI" sz="2400" dirty="0">
                <a:solidFill>
                  <a:schemeClr val="tx1"/>
                </a:solidFill>
              </a:rPr>
              <a:t>video predstavitve</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b. </a:t>
            </a:r>
            <a:r>
              <a:rPr lang="en-US" sz="2400" dirty="0">
                <a:solidFill>
                  <a:schemeClr val="tx1"/>
                </a:solidFill>
              </a:rPr>
              <a:t>3 </a:t>
            </a:r>
            <a:r>
              <a:rPr lang="sl-SI" sz="2400" dirty="0">
                <a:solidFill>
                  <a:schemeClr val="tx1"/>
                </a:solidFill>
              </a:rPr>
              <a:t>primeri dobrih praks</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c. </a:t>
            </a:r>
            <a:r>
              <a:rPr lang="en-US" sz="2400" dirty="0">
                <a:solidFill>
                  <a:schemeClr val="tx1"/>
                </a:solidFill>
              </a:rPr>
              <a:t>8 </a:t>
            </a:r>
            <a:r>
              <a:rPr lang="sl-SI" sz="2400" dirty="0">
                <a:solidFill>
                  <a:schemeClr val="tx1"/>
                </a:solidFill>
              </a:rPr>
              <a:t>člankov za poglobitev razumevanja</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d. </a:t>
            </a:r>
            <a:r>
              <a:rPr lang="en-US" sz="2400" dirty="0">
                <a:solidFill>
                  <a:schemeClr val="tx1"/>
                </a:solidFill>
              </a:rPr>
              <a:t>1 </a:t>
            </a:r>
            <a:r>
              <a:rPr lang="sl-SI" sz="2400" dirty="0">
                <a:solidFill>
                  <a:schemeClr val="tx1"/>
                </a:solidFill>
              </a:rPr>
              <a:t>naloga</a:t>
            </a:r>
            <a:endParaRPr lang="en-US" sz="2400" dirty="0">
              <a:solidFill>
                <a:schemeClr val="tx1"/>
              </a:solidFill>
            </a:endParaRPr>
          </a:p>
        </p:txBody>
      </p:sp>
      <p:pic>
        <p:nvPicPr>
          <p:cNvPr id="7" name="Imagem 6">
            <a:extLst>
              <a:ext uri="{FF2B5EF4-FFF2-40B4-BE49-F238E27FC236}">
                <a16:creationId xmlns:a16="http://schemas.microsoft.com/office/drawing/2014/main" id="{6E9F6691-AA05-451D-9F7A-6990278511D4}"/>
              </a:ext>
            </a:extLst>
          </p:cNvPr>
          <p:cNvPicPr>
            <a:picLocks noChangeAspect="1"/>
          </p:cNvPicPr>
          <p:nvPr/>
        </p:nvPicPr>
        <p:blipFill>
          <a:blip r:embed="rId2"/>
          <a:stretch>
            <a:fillRect/>
          </a:stretch>
        </p:blipFill>
        <p:spPr>
          <a:xfrm>
            <a:off x="4501116" y="1342665"/>
            <a:ext cx="720000" cy="720000"/>
          </a:xfrm>
          <a:prstGeom prst="rect">
            <a:avLst/>
          </a:prstGeom>
        </p:spPr>
      </p:pic>
      <p:pic>
        <p:nvPicPr>
          <p:cNvPr id="8" name="Imagem 7">
            <a:extLst>
              <a:ext uri="{FF2B5EF4-FFF2-40B4-BE49-F238E27FC236}">
                <a16:creationId xmlns:a16="http://schemas.microsoft.com/office/drawing/2014/main" id="{4D837E26-F46A-4F34-836A-86575E1EF469}"/>
              </a:ext>
            </a:extLst>
          </p:cNvPr>
          <p:cNvPicPr>
            <a:picLocks noChangeAspect="1"/>
          </p:cNvPicPr>
          <p:nvPr/>
        </p:nvPicPr>
        <p:blipFill>
          <a:blip r:embed="rId3"/>
          <a:stretch>
            <a:fillRect/>
          </a:stretch>
        </p:blipFill>
        <p:spPr>
          <a:xfrm>
            <a:off x="10372094" y="1322912"/>
            <a:ext cx="720000" cy="720000"/>
          </a:xfrm>
          <a:prstGeom prst="rect">
            <a:avLst/>
          </a:prstGeom>
        </p:spPr>
      </p:pic>
    </p:spTree>
    <p:extLst>
      <p:ext uri="{BB962C8B-B14F-4D97-AF65-F5344CB8AC3E}">
        <p14:creationId xmlns:p14="http://schemas.microsoft.com/office/powerpoint/2010/main" val="15231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ção da Imagem 10">
            <a:extLst>
              <a:ext uri="{FF2B5EF4-FFF2-40B4-BE49-F238E27FC236}">
                <a16:creationId xmlns:a16="http://schemas.microsoft.com/office/drawing/2014/main" id="{80389E1B-3510-48D8-AE2D-2A484E9F40F1}"/>
              </a:ext>
            </a:extLst>
          </p:cNvPr>
          <p:cNvPicPr>
            <a:picLocks noChangeAspect="1"/>
          </p:cNvPicPr>
          <p:nvPr/>
        </p:nvPicPr>
        <p:blipFill rotWithShape="1">
          <a:blip r:embed="rId2"/>
          <a:srcRect t="9215" b="11838"/>
          <a:stretch/>
        </p:blipFill>
        <p:spPr>
          <a:xfrm>
            <a:off x="3564836" y="0"/>
            <a:ext cx="8627164" cy="4540150"/>
          </a:xfrm>
          <a:prstGeom prst="rect">
            <a:avLst/>
          </a:prstGeom>
        </p:spPr>
      </p:pic>
      <p:pic>
        <p:nvPicPr>
          <p:cNvPr id="6" name="Marcador de Posição da Imagem 5">
            <a:extLst>
              <a:ext uri="{FF2B5EF4-FFF2-40B4-BE49-F238E27FC236}">
                <a16:creationId xmlns:a16="http://schemas.microsoft.com/office/drawing/2014/main" id="{10A9D244-2F03-4055-A5BA-F4170954A7E9}"/>
              </a:ext>
            </a:extLst>
          </p:cNvPr>
          <p:cNvPicPr>
            <a:picLocks noGrp="1" noChangeAspect="1"/>
          </p:cNvPicPr>
          <p:nvPr>
            <p:ph type="pic" sz="quarter" idx="19"/>
          </p:nvPr>
        </p:nvPicPr>
        <p:blipFill rotWithShape="1">
          <a:blip r:embed="rId3"/>
          <a:srcRect t="10526" b="10526"/>
          <a:stretch/>
        </p:blipFill>
        <p:spPr/>
      </p:pic>
      <p:sp>
        <p:nvSpPr>
          <p:cNvPr id="9" name="Text Placeholder 1">
            <a:extLst>
              <a:ext uri="{FF2B5EF4-FFF2-40B4-BE49-F238E27FC236}">
                <a16:creationId xmlns:a16="http://schemas.microsoft.com/office/drawing/2014/main" id="{FA32944B-C5EA-4B06-8CDE-7A93AE211695}"/>
              </a:ext>
            </a:extLst>
          </p:cNvPr>
          <p:cNvSpPr>
            <a:spLocks noGrp="1"/>
          </p:cNvSpPr>
          <p:nvPr>
            <p:ph type="body" sz="quarter" idx="13"/>
          </p:nvPr>
        </p:nvSpPr>
        <p:spPr>
          <a:xfrm>
            <a:off x="205213" y="609600"/>
            <a:ext cx="3058492" cy="3624775"/>
          </a:xfrm>
        </p:spPr>
        <p:txBody>
          <a:bodyPr wrap="none" lIns="0" rIns="0">
            <a:noAutofit/>
          </a:bodyPr>
          <a:lstStyle/>
          <a:p>
            <a:pPr>
              <a:lnSpc>
                <a:spcPct val="100000"/>
              </a:lnSpc>
              <a:spcBef>
                <a:spcPts val="0"/>
              </a:spcBef>
            </a:pPr>
            <a:r>
              <a:rPr lang="en-US" sz="9600" dirty="0">
                <a:solidFill>
                  <a:schemeClr val="bg1"/>
                </a:solidFill>
                <a:effectLst>
                  <a:outerShdw blurRad="38100" dist="38100" dir="2700000" algn="tl">
                    <a:srgbClr val="000000">
                      <a:alpha val="43137"/>
                    </a:srgbClr>
                  </a:outerShdw>
                </a:effectLst>
              </a:rPr>
              <a:t>2.1.</a:t>
            </a:r>
          </a:p>
          <a:p>
            <a:pPr>
              <a:lnSpc>
                <a:spcPct val="100000"/>
              </a:lnSpc>
              <a:spcBef>
                <a:spcPts val="0"/>
              </a:spcBef>
            </a:pPr>
            <a:r>
              <a:rPr lang="sl-SI" sz="4000" dirty="0">
                <a:solidFill>
                  <a:schemeClr val="bg1"/>
                </a:solidFill>
                <a:effectLst>
                  <a:outerShdw blurRad="38100" dist="38100" dir="2700000" algn="tl">
                    <a:srgbClr val="000000">
                      <a:alpha val="43137"/>
                    </a:srgbClr>
                  </a:outerShdw>
                </a:effectLst>
              </a:rPr>
              <a:t>Trendi s področja </a:t>
            </a:r>
          </a:p>
          <a:p>
            <a:pPr>
              <a:lnSpc>
                <a:spcPct val="100000"/>
              </a:lnSpc>
              <a:spcBef>
                <a:spcPts val="0"/>
              </a:spcBef>
            </a:pPr>
            <a:r>
              <a:rPr lang="sl-SI" sz="4000" dirty="0">
                <a:solidFill>
                  <a:schemeClr val="bg1"/>
                </a:solidFill>
                <a:effectLst>
                  <a:outerShdw blurRad="38100" dist="38100" dir="2700000" algn="tl">
                    <a:srgbClr val="000000">
                      <a:alpha val="43137"/>
                    </a:srgbClr>
                  </a:outerShdw>
                </a:effectLst>
              </a:rPr>
              <a:t>dobrega počutja</a:t>
            </a:r>
            <a:r>
              <a:rPr lang="en-US" sz="4000" dirty="0">
                <a:solidFill>
                  <a:schemeClr val="bg1"/>
                </a:solidFill>
                <a:effectLst>
                  <a:outerShdw blurRad="38100" dist="38100" dir="2700000" algn="tl">
                    <a:srgbClr val="000000">
                      <a:alpha val="43137"/>
                    </a:srgbClr>
                  </a:outerShdw>
                </a:effectLst>
              </a:rPr>
              <a:t> </a:t>
            </a:r>
            <a:endParaRPr lang="sl-SI" sz="4000" dirty="0">
              <a:solidFill>
                <a:schemeClr val="bg1"/>
              </a:solidFill>
              <a:effectLst>
                <a:outerShdw blurRad="38100" dist="38100" dir="2700000" algn="tl">
                  <a:srgbClr val="000000">
                    <a:alpha val="43137"/>
                  </a:srgbClr>
                </a:outerShdw>
              </a:effectLst>
            </a:endParaRPr>
          </a:p>
          <a:p>
            <a:pPr>
              <a:lnSpc>
                <a:spcPct val="100000"/>
              </a:lnSpc>
              <a:spcBef>
                <a:spcPts val="0"/>
              </a:spcBef>
            </a:pPr>
            <a:r>
              <a:rPr lang="en-US" sz="4000" dirty="0">
                <a:solidFill>
                  <a:schemeClr val="bg1"/>
                </a:solidFill>
                <a:effectLst>
                  <a:outerShdw blurRad="38100" dist="38100" dir="2700000" algn="tl">
                    <a:srgbClr val="000000">
                      <a:alpha val="43137"/>
                    </a:srgbClr>
                  </a:outerShdw>
                </a:effectLst>
              </a:rPr>
              <a:t>&amp;</a:t>
            </a:r>
          </a:p>
          <a:p>
            <a:pPr>
              <a:lnSpc>
                <a:spcPct val="100000"/>
              </a:lnSpc>
              <a:spcBef>
                <a:spcPts val="0"/>
              </a:spcBef>
            </a:pPr>
            <a:r>
              <a:rPr lang="en-US" sz="4000" dirty="0">
                <a:solidFill>
                  <a:schemeClr val="bg1"/>
                </a:solidFill>
                <a:effectLst>
                  <a:outerShdw blurRad="38100" dist="38100" dir="2700000" algn="tl">
                    <a:srgbClr val="000000">
                      <a:alpha val="43137"/>
                    </a:srgbClr>
                  </a:outerShdw>
                </a:effectLst>
              </a:rPr>
              <a:t> </a:t>
            </a:r>
            <a:r>
              <a:rPr lang="sl-SI" sz="4000" dirty="0">
                <a:solidFill>
                  <a:schemeClr val="bg1"/>
                </a:solidFill>
                <a:effectLst>
                  <a:outerShdw blurRad="38100" dist="38100" dir="2700000" algn="tl">
                    <a:srgbClr val="000000">
                      <a:alpha val="43137"/>
                    </a:srgbClr>
                  </a:outerShdw>
                </a:effectLst>
              </a:rPr>
              <a:t>potovanj</a:t>
            </a:r>
            <a:endParaRPr lang="en-US" sz="4000" spc="-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4590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uxograma: Atraso 15">
            <a:extLst>
              <a:ext uri="{FF2B5EF4-FFF2-40B4-BE49-F238E27FC236}">
                <a16:creationId xmlns:a16="http://schemas.microsoft.com/office/drawing/2014/main" id="{3CC86C71-0DDB-45C6-AB41-BBD48C35F3D2}"/>
              </a:ext>
            </a:extLst>
          </p:cNvPr>
          <p:cNvSpPr/>
          <p:nvPr/>
        </p:nvSpPr>
        <p:spPr>
          <a:xfrm rot="5400000">
            <a:off x="7526927" y="1844046"/>
            <a:ext cx="5076000" cy="3852000"/>
          </a:xfrm>
          <a:prstGeom prst="flowChartDelay">
            <a:avLst/>
          </a:prstGeom>
          <a:gradFill flip="none" rotWithShape="1">
            <a:gsLst>
              <a:gs pos="55000">
                <a:schemeClr val="accent2">
                  <a:lumMod val="20000"/>
                  <a:lumOff val="80000"/>
                </a:schemeClr>
              </a:gs>
              <a:gs pos="24000">
                <a:schemeClr val="bg1"/>
              </a:gs>
              <a:gs pos="89000">
                <a:srgbClr val="F7981D"/>
              </a:gs>
            </a:gsLst>
            <a:lin ang="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luxograma: Atraso 14">
            <a:extLst>
              <a:ext uri="{FF2B5EF4-FFF2-40B4-BE49-F238E27FC236}">
                <a16:creationId xmlns:a16="http://schemas.microsoft.com/office/drawing/2014/main" id="{2E5E464F-B60B-43D3-9DD4-A635FA220AD8}"/>
              </a:ext>
            </a:extLst>
          </p:cNvPr>
          <p:cNvSpPr/>
          <p:nvPr/>
        </p:nvSpPr>
        <p:spPr>
          <a:xfrm rot="5400000">
            <a:off x="3566927" y="1835819"/>
            <a:ext cx="5076000" cy="3852000"/>
          </a:xfrm>
          <a:prstGeom prst="flowChartDelay">
            <a:avLst/>
          </a:prstGeom>
          <a:gradFill flip="none" rotWithShape="1">
            <a:gsLst>
              <a:gs pos="55000">
                <a:srgbClr val="FFFFCC"/>
              </a:gs>
              <a:gs pos="24000">
                <a:schemeClr val="bg1"/>
              </a:gs>
              <a:gs pos="89000">
                <a:srgbClr val="FDDE00"/>
              </a:gs>
            </a:gsLst>
            <a:lin ang="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uxograma: Atraso 8">
            <a:extLst>
              <a:ext uri="{FF2B5EF4-FFF2-40B4-BE49-F238E27FC236}">
                <a16:creationId xmlns:a16="http://schemas.microsoft.com/office/drawing/2014/main" id="{335C006C-10BE-4602-89C4-4EFB8BA3B20E}"/>
              </a:ext>
            </a:extLst>
          </p:cNvPr>
          <p:cNvSpPr/>
          <p:nvPr/>
        </p:nvSpPr>
        <p:spPr>
          <a:xfrm rot="5400000">
            <a:off x="-397799" y="1844046"/>
            <a:ext cx="5076000" cy="3852000"/>
          </a:xfrm>
          <a:prstGeom prst="flowChartDelay">
            <a:avLst/>
          </a:prstGeom>
          <a:gradFill flip="none" rotWithShape="1">
            <a:gsLst>
              <a:gs pos="55000">
                <a:srgbClr val="D6EDF2"/>
              </a:gs>
              <a:gs pos="24000">
                <a:schemeClr val="bg1"/>
              </a:gs>
              <a:gs pos="89000">
                <a:srgbClr val="6ECECB"/>
              </a:gs>
            </a:gsLst>
            <a:lin ang="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Turizem danes</a:t>
            </a:r>
            <a:endParaRPr lang="en-US" sz="3600" b="1" dirty="0"/>
          </a:p>
        </p:txBody>
      </p:sp>
      <p:sp>
        <p:nvSpPr>
          <p:cNvPr id="3" name="CaixaDeTexto 2">
            <a:extLst>
              <a:ext uri="{FF2B5EF4-FFF2-40B4-BE49-F238E27FC236}">
                <a16:creationId xmlns:a16="http://schemas.microsoft.com/office/drawing/2014/main" id="{4DDAA058-0FF1-474A-BEE7-A66B2E35A43F}"/>
              </a:ext>
            </a:extLst>
          </p:cNvPr>
          <p:cNvSpPr txBox="1"/>
          <p:nvPr/>
        </p:nvSpPr>
        <p:spPr>
          <a:xfrm>
            <a:off x="347473" y="1860042"/>
            <a:ext cx="3636000" cy="3508653"/>
          </a:xfrm>
          <a:prstGeom prst="rect">
            <a:avLst/>
          </a:prstGeom>
          <a:noFill/>
        </p:spPr>
        <p:txBody>
          <a:bodyPr wrap="square" rtlCol="0">
            <a:spAutoFit/>
          </a:bodyPr>
          <a:lstStyle/>
          <a:p>
            <a:pPr marL="180000">
              <a:spcAft>
                <a:spcPts val="1200"/>
              </a:spcAft>
              <a:buClr>
                <a:srgbClr val="FDDE00"/>
              </a:buClr>
              <a:buFont typeface="Arial" panose="020B0604020202020204" pitchFamily="34" charset="0"/>
              <a:buChar char="•"/>
            </a:pPr>
            <a:r>
              <a:rPr lang="en-GB" sz="2400" spc="-20" dirty="0"/>
              <a:t> </a:t>
            </a:r>
            <a:r>
              <a:rPr lang="sl-SI" sz="2400" spc="-20" dirty="0"/>
              <a:t>Smart turizem</a:t>
            </a:r>
            <a:r>
              <a:rPr lang="en-GB" sz="2400" spc="-20" dirty="0"/>
              <a:t>.</a:t>
            </a:r>
          </a:p>
          <a:p>
            <a:pPr marL="180000">
              <a:spcAft>
                <a:spcPts val="1200"/>
              </a:spcAft>
              <a:buClr>
                <a:srgbClr val="FDDE00"/>
              </a:buClr>
              <a:buFont typeface="Arial" panose="020B0604020202020204" pitchFamily="34" charset="0"/>
              <a:buChar char="•"/>
            </a:pPr>
            <a:r>
              <a:rPr lang="en-GB" sz="2400" spc="-20" dirty="0"/>
              <a:t> </a:t>
            </a:r>
            <a:r>
              <a:rPr lang="sl-SI" sz="2400" spc="-20" dirty="0"/>
              <a:t>Spletno iskanje, rezervacije in evalvacija potovanja</a:t>
            </a:r>
            <a:r>
              <a:rPr lang="en-GB" sz="2400" spc="-20" dirty="0"/>
              <a:t>.</a:t>
            </a:r>
          </a:p>
          <a:p>
            <a:pPr marL="180000">
              <a:spcAft>
                <a:spcPts val="1200"/>
              </a:spcAft>
              <a:buClr>
                <a:srgbClr val="FDDE00"/>
              </a:buClr>
              <a:buFont typeface="Arial" panose="020B0604020202020204" pitchFamily="34" charset="0"/>
              <a:buChar char="•"/>
            </a:pPr>
            <a:r>
              <a:rPr lang="en-GB" sz="2400" spc="-20" dirty="0"/>
              <a:t> Mobil</a:t>
            </a:r>
            <a:r>
              <a:rPr lang="sl-SI" sz="2400" spc="-20" dirty="0"/>
              <a:t>niki</a:t>
            </a:r>
            <a:r>
              <a:rPr lang="en-GB" sz="2400" spc="-20" dirty="0"/>
              <a:t> &amp; </a:t>
            </a:r>
            <a:r>
              <a:rPr lang="sl-SI" sz="2400" spc="-20" dirty="0"/>
              <a:t>pripomočki</a:t>
            </a:r>
            <a:r>
              <a:rPr lang="en-GB" sz="2400" spc="-20" dirty="0"/>
              <a:t> </a:t>
            </a:r>
            <a:r>
              <a:rPr lang="sl-SI" sz="2400" spc="-20" dirty="0"/>
              <a:t>‚</a:t>
            </a:r>
            <a:r>
              <a:rPr lang="en-GB" sz="2400" spc="-20" dirty="0"/>
              <a:t>Internet of Things (IoT)</a:t>
            </a:r>
            <a:r>
              <a:rPr lang="sl-SI" sz="2400" spc="-20" dirty="0"/>
              <a:t>‘</a:t>
            </a:r>
            <a:r>
              <a:rPr lang="en-GB" sz="2400" spc="-20" dirty="0"/>
              <a:t>.</a:t>
            </a:r>
          </a:p>
          <a:p>
            <a:pPr marL="180000">
              <a:spcAft>
                <a:spcPts val="1200"/>
              </a:spcAft>
              <a:buClr>
                <a:srgbClr val="FDDE00"/>
              </a:buClr>
              <a:buFont typeface="Arial" panose="020B0604020202020204" pitchFamily="34" charset="0"/>
              <a:buChar char="•"/>
            </a:pPr>
            <a:r>
              <a:rPr lang="en-GB" sz="2400" spc="-20" dirty="0"/>
              <a:t> </a:t>
            </a:r>
            <a:r>
              <a:rPr lang="sl-SI" sz="2400" spc="-20" dirty="0"/>
              <a:t>Ljudje smo nenehno prisotni na spletu</a:t>
            </a:r>
            <a:r>
              <a:rPr lang="en-GB" sz="2400" spc="-20" dirty="0"/>
              <a:t>.</a:t>
            </a:r>
          </a:p>
        </p:txBody>
      </p:sp>
      <p:sp>
        <p:nvSpPr>
          <p:cNvPr id="7" name="CaixaDeTexto 6">
            <a:extLst>
              <a:ext uri="{FF2B5EF4-FFF2-40B4-BE49-F238E27FC236}">
                <a16:creationId xmlns:a16="http://schemas.microsoft.com/office/drawing/2014/main" id="{7C517B16-B808-4A38-BF8A-BDC5A6EE5DF9}"/>
              </a:ext>
            </a:extLst>
          </p:cNvPr>
          <p:cNvSpPr txBox="1"/>
          <p:nvPr/>
        </p:nvSpPr>
        <p:spPr>
          <a:xfrm>
            <a:off x="4286927" y="1860042"/>
            <a:ext cx="3636000" cy="3508653"/>
          </a:xfrm>
          <a:prstGeom prst="rect">
            <a:avLst/>
          </a:prstGeom>
          <a:noFill/>
        </p:spPr>
        <p:txBody>
          <a:bodyPr wrap="square" rtlCol="0">
            <a:spAutoFit/>
          </a:bodyPr>
          <a:lstStyle/>
          <a:p>
            <a:pPr marL="180000">
              <a:spcAft>
                <a:spcPts val="1200"/>
              </a:spcAft>
              <a:buClr>
                <a:srgbClr val="F7981D"/>
              </a:buClr>
              <a:buFont typeface="Arial" panose="020B0604020202020204" pitchFamily="34" charset="0"/>
              <a:buChar char="•"/>
            </a:pPr>
            <a:r>
              <a:rPr lang="en-GB" sz="2400" spc="-20" dirty="0"/>
              <a:t> </a:t>
            </a:r>
            <a:r>
              <a:rPr lang="sl-SI" sz="2400" spc="-20" dirty="0"/>
              <a:t>Zdrava prehrana</a:t>
            </a:r>
            <a:r>
              <a:rPr lang="en-GB" sz="2400" spc="-20" dirty="0"/>
              <a:t>, </a:t>
            </a:r>
            <a:r>
              <a:rPr lang="sl-SI" sz="2400" spc="-20" dirty="0"/>
              <a:t>gibanje in čuječnost kot ključni atributi potovanj posameznika</a:t>
            </a:r>
            <a:r>
              <a:rPr lang="en-GB" sz="2400" spc="-20" dirty="0"/>
              <a:t>.</a:t>
            </a:r>
          </a:p>
          <a:p>
            <a:pPr marL="180000">
              <a:spcAft>
                <a:spcPts val="1200"/>
              </a:spcAft>
              <a:buClr>
                <a:srgbClr val="F7981D"/>
              </a:buClr>
              <a:buFont typeface="Arial" panose="020B0604020202020204" pitchFamily="34" charset="0"/>
              <a:buChar char="•"/>
            </a:pPr>
            <a:r>
              <a:rPr lang="en-GB" sz="2400" spc="-20" dirty="0"/>
              <a:t> Dig</a:t>
            </a:r>
            <a:r>
              <a:rPr lang="sl-SI" sz="2400" spc="-20" dirty="0" err="1"/>
              <a:t>italni</a:t>
            </a:r>
            <a:r>
              <a:rPr lang="en-GB" sz="2400" spc="-20" dirty="0"/>
              <a:t> detox</a:t>
            </a:r>
            <a:r>
              <a:rPr lang="sl-SI" sz="2400" spc="-20" dirty="0"/>
              <a:t> (spletno razstrupljanje)</a:t>
            </a:r>
            <a:r>
              <a:rPr lang="en-GB" sz="2400" spc="-20" dirty="0"/>
              <a:t>.</a:t>
            </a:r>
          </a:p>
          <a:p>
            <a:pPr marL="180000">
              <a:spcAft>
                <a:spcPts val="1200"/>
              </a:spcAft>
              <a:buClr>
                <a:srgbClr val="F7981D"/>
              </a:buClr>
              <a:buFont typeface="Arial" panose="020B0604020202020204" pitchFamily="34" charset="0"/>
              <a:buChar char="•"/>
            </a:pPr>
            <a:r>
              <a:rPr lang="en-GB" sz="2400" spc="-20" dirty="0"/>
              <a:t> </a:t>
            </a:r>
            <a:r>
              <a:rPr lang="sl-SI" sz="2400" spc="-20" dirty="0"/>
              <a:t>Um</a:t>
            </a:r>
            <a:r>
              <a:rPr lang="en-GB" sz="2400" spc="-20" dirty="0"/>
              <a:t>, </a:t>
            </a:r>
            <a:r>
              <a:rPr lang="sl-SI" sz="2400" spc="-20" dirty="0"/>
              <a:t>telo in duša</a:t>
            </a:r>
            <a:r>
              <a:rPr lang="en-GB" sz="2400" spc="-20" dirty="0"/>
              <a:t>.</a:t>
            </a:r>
          </a:p>
          <a:p>
            <a:pPr marL="180000">
              <a:spcAft>
                <a:spcPts val="1200"/>
              </a:spcAft>
              <a:buClr>
                <a:srgbClr val="F7981D"/>
              </a:buClr>
              <a:buFont typeface="Arial" panose="020B0604020202020204" pitchFamily="34" charset="0"/>
              <a:buChar char="•"/>
            </a:pPr>
            <a:r>
              <a:rPr lang="sl-SI" sz="2400" spc="-20" dirty="0"/>
              <a:t> Sprostitev in odmik</a:t>
            </a:r>
            <a:r>
              <a:rPr lang="en-GB" sz="2400" spc="-20" dirty="0"/>
              <a:t>.</a:t>
            </a:r>
          </a:p>
        </p:txBody>
      </p:sp>
      <p:sp>
        <p:nvSpPr>
          <p:cNvPr id="13" name="CaixaDeTexto 12">
            <a:extLst>
              <a:ext uri="{FF2B5EF4-FFF2-40B4-BE49-F238E27FC236}">
                <a16:creationId xmlns:a16="http://schemas.microsoft.com/office/drawing/2014/main" id="{BA2FE6A2-9286-4FFC-B22A-F20E240972BD}"/>
              </a:ext>
            </a:extLst>
          </p:cNvPr>
          <p:cNvSpPr txBox="1"/>
          <p:nvPr/>
        </p:nvSpPr>
        <p:spPr>
          <a:xfrm>
            <a:off x="8246927" y="1860041"/>
            <a:ext cx="3636000" cy="3877985"/>
          </a:xfrm>
          <a:prstGeom prst="rect">
            <a:avLst/>
          </a:prstGeom>
          <a:noFill/>
        </p:spPr>
        <p:txBody>
          <a:bodyPr wrap="square" rtlCol="0">
            <a:spAutoFit/>
          </a:bodyPr>
          <a:lstStyle/>
          <a:p>
            <a:pPr marL="180000">
              <a:spcAft>
                <a:spcPts val="1200"/>
              </a:spcAft>
              <a:buClr>
                <a:srgbClr val="6ECECB"/>
              </a:buClr>
              <a:buFont typeface="Arial" panose="020B0604020202020204" pitchFamily="34" charset="0"/>
              <a:buChar char="•"/>
            </a:pPr>
            <a:r>
              <a:rPr lang="en-GB" sz="2400" spc="-20" dirty="0"/>
              <a:t> </a:t>
            </a:r>
            <a:r>
              <a:rPr lang="sl-SI" sz="2400" spc="-20" dirty="0"/>
              <a:t>Čistoča in higiena sta ključnega pomena</a:t>
            </a:r>
            <a:r>
              <a:rPr lang="en-GB" sz="2400" spc="-20" dirty="0"/>
              <a:t>.</a:t>
            </a:r>
          </a:p>
          <a:p>
            <a:pPr marL="180000">
              <a:spcAft>
                <a:spcPts val="1200"/>
              </a:spcAft>
              <a:buClr>
                <a:srgbClr val="6ECECB"/>
              </a:buClr>
              <a:buFont typeface="Arial" panose="020B0604020202020204" pitchFamily="34" charset="0"/>
              <a:buChar char="•"/>
            </a:pPr>
            <a:r>
              <a:rPr lang="en-GB" sz="2400" spc="-20" dirty="0"/>
              <a:t> </a:t>
            </a:r>
            <a:r>
              <a:rPr lang="sl-SI" sz="2400" spc="-20" dirty="0"/>
              <a:t>Potovanje v manjših skupinah, kjer je pomembna varnost</a:t>
            </a:r>
            <a:r>
              <a:rPr lang="en-GB" sz="2400" spc="-20" dirty="0"/>
              <a:t>.</a:t>
            </a:r>
          </a:p>
          <a:p>
            <a:pPr marL="180000">
              <a:spcAft>
                <a:spcPts val="1200"/>
              </a:spcAft>
              <a:buClr>
                <a:srgbClr val="6ECECB"/>
              </a:buClr>
              <a:buFont typeface="Arial" panose="020B0604020202020204" pitchFamily="34" charset="0"/>
              <a:buChar char="•"/>
            </a:pPr>
            <a:r>
              <a:rPr lang="en-GB" sz="2400" spc="-20" dirty="0"/>
              <a:t> </a:t>
            </a:r>
            <a:r>
              <a:rPr lang="sl-SI" sz="2400" spc="-20" dirty="0"/>
              <a:t>Zaupanje ponudniku in visoki standardi poslovanja</a:t>
            </a:r>
            <a:r>
              <a:rPr lang="en-GB" sz="2400" spc="-20" dirty="0"/>
              <a:t>.</a:t>
            </a:r>
          </a:p>
          <a:p>
            <a:pPr marL="180000">
              <a:spcAft>
                <a:spcPts val="1200"/>
              </a:spcAft>
              <a:buClr>
                <a:srgbClr val="6ECECB"/>
              </a:buClr>
              <a:buFont typeface="Arial" panose="020B0604020202020204" pitchFamily="34" charset="0"/>
              <a:buChar char="•"/>
            </a:pPr>
            <a:r>
              <a:rPr lang="en-GB" sz="2400" spc="-20" dirty="0"/>
              <a:t> </a:t>
            </a:r>
            <a:r>
              <a:rPr lang="sl-SI" sz="2400" spc="-20" dirty="0"/>
              <a:t>Preživljanje časa v naravi.</a:t>
            </a:r>
            <a:endParaRPr lang="en-GB" sz="2400" spc="-20" dirty="0"/>
          </a:p>
        </p:txBody>
      </p:sp>
      <p:sp>
        <p:nvSpPr>
          <p:cNvPr id="14" name="Retângulo 13">
            <a:extLst>
              <a:ext uri="{FF2B5EF4-FFF2-40B4-BE49-F238E27FC236}">
                <a16:creationId xmlns:a16="http://schemas.microsoft.com/office/drawing/2014/main" id="{DE4778C8-CF96-46D9-8692-BE187DAF3E47}"/>
              </a:ext>
            </a:extLst>
          </p:cNvPr>
          <p:cNvSpPr/>
          <p:nvPr/>
        </p:nvSpPr>
        <p:spPr>
          <a:xfrm>
            <a:off x="133350" y="1036932"/>
            <a:ext cx="11944350" cy="24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tângulo 1">
            <a:extLst>
              <a:ext uri="{FF2B5EF4-FFF2-40B4-BE49-F238E27FC236}">
                <a16:creationId xmlns:a16="http://schemas.microsoft.com/office/drawing/2014/main" id="{7EE4BBC9-D10B-47EC-8B05-CFA3DC8A672D}"/>
              </a:ext>
            </a:extLst>
          </p:cNvPr>
          <p:cNvSpPr/>
          <p:nvPr/>
        </p:nvSpPr>
        <p:spPr>
          <a:xfrm>
            <a:off x="4701000" y="1090469"/>
            <a:ext cx="2807854" cy="515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solidFill>
                  <a:srgbClr val="F7981D"/>
                </a:solidFill>
                <a:effectLst>
                  <a:outerShdw blurRad="38100" dist="38100" dir="2700000" algn="tl">
                    <a:srgbClr val="000000">
                      <a:alpha val="43137"/>
                    </a:srgbClr>
                  </a:outerShdw>
                </a:effectLst>
              </a:rPr>
              <a:t>Zdravje in dobro počutje</a:t>
            </a:r>
            <a:endParaRPr lang="en-GB" sz="3000" b="1" dirty="0">
              <a:solidFill>
                <a:srgbClr val="F7981D"/>
              </a:solidFill>
              <a:effectLst>
                <a:outerShdw blurRad="38100" dist="38100" dir="2700000" algn="tl">
                  <a:srgbClr val="000000">
                    <a:alpha val="43137"/>
                  </a:srgbClr>
                </a:outerShdw>
              </a:effectLst>
            </a:endParaRPr>
          </a:p>
        </p:txBody>
      </p:sp>
      <p:sp>
        <p:nvSpPr>
          <p:cNvPr id="4" name="Retângulo 3">
            <a:extLst>
              <a:ext uri="{FF2B5EF4-FFF2-40B4-BE49-F238E27FC236}">
                <a16:creationId xmlns:a16="http://schemas.microsoft.com/office/drawing/2014/main" id="{DEA9E37B-4674-4C06-97E0-414DA9BC792D}"/>
              </a:ext>
            </a:extLst>
          </p:cNvPr>
          <p:cNvSpPr/>
          <p:nvPr/>
        </p:nvSpPr>
        <p:spPr>
          <a:xfrm>
            <a:off x="744914" y="1098696"/>
            <a:ext cx="2807854" cy="515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rgbClr val="FDDE00"/>
                </a:solidFill>
                <a:effectLst>
                  <a:outerShdw blurRad="38100" dist="38100" dir="2700000" algn="tl">
                    <a:srgbClr val="000000">
                      <a:alpha val="43137"/>
                    </a:srgbClr>
                  </a:outerShdw>
                </a:effectLst>
              </a:rPr>
              <a:t>D</a:t>
            </a:r>
            <a:r>
              <a:rPr lang="sl-SI" sz="3000" b="1" dirty="0" err="1">
                <a:solidFill>
                  <a:srgbClr val="FDDE00"/>
                </a:solidFill>
                <a:effectLst>
                  <a:outerShdw blurRad="38100" dist="38100" dir="2700000" algn="tl">
                    <a:srgbClr val="000000">
                      <a:alpha val="43137"/>
                    </a:srgbClr>
                  </a:outerShdw>
                </a:effectLst>
              </a:rPr>
              <a:t>igitalizacija</a:t>
            </a:r>
            <a:endParaRPr lang="en-GB" sz="3000" b="1" dirty="0">
              <a:solidFill>
                <a:srgbClr val="FDDE00"/>
              </a:solidFill>
              <a:effectLst>
                <a:outerShdw blurRad="38100" dist="38100" dir="2700000" algn="tl">
                  <a:srgbClr val="000000">
                    <a:alpha val="43137"/>
                  </a:srgbClr>
                </a:outerShdw>
              </a:effectLst>
            </a:endParaRPr>
          </a:p>
        </p:txBody>
      </p:sp>
      <p:sp>
        <p:nvSpPr>
          <p:cNvPr id="5" name="Retângulo 4">
            <a:extLst>
              <a:ext uri="{FF2B5EF4-FFF2-40B4-BE49-F238E27FC236}">
                <a16:creationId xmlns:a16="http://schemas.microsoft.com/office/drawing/2014/main" id="{E1FC82A6-DD2C-4A20-B711-D2D61625964F}"/>
              </a:ext>
            </a:extLst>
          </p:cNvPr>
          <p:cNvSpPr/>
          <p:nvPr/>
        </p:nvSpPr>
        <p:spPr>
          <a:xfrm>
            <a:off x="8661000" y="1090469"/>
            <a:ext cx="2807854" cy="515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solidFill>
                  <a:srgbClr val="6ECECB"/>
                </a:solidFill>
                <a:effectLst>
                  <a:outerShdw blurRad="38100" dist="38100" dir="2700000" algn="tl">
                    <a:srgbClr val="000000">
                      <a:alpha val="43137"/>
                    </a:srgbClr>
                  </a:outerShdw>
                </a:effectLst>
              </a:rPr>
              <a:t>Covid-19</a:t>
            </a:r>
          </a:p>
        </p:txBody>
      </p:sp>
    </p:spTree>
    <p:extLst>
      <p:ext uri="{BB962C8B-B14F-4D97-AF65-F5344CB8AC3E}">
        <p14:creationId xmlns:p14="http://schemas.microsoft.com/office/powerpoint/2010/main" val="391183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870C6A-B5F2-4F1A-B318-3C138873CDCD}">
  <ds:schemaRefs>
    <ds:schemaRef ds:uri="http://schemas.microsoft.com/office/2006/documentManagement/types"/>
    <ds:schemaRef ds:uri="25ce85cd-ae62-4235-a222-d67401b0d1b1"/>
    <ds:schemaRef ds:uri="http://purl.org/dc/term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8DF9F743-DF51-443D-8536-E0B243A8A762}">
  <ds:schemaRefs>
    <ds:schemaRef ds:uri="http://schemas.microsoft.com/sharepoint/v3/contenttype/forms"/>
  </ds:schemaRefs>
</ds:datastoreItem>
</file>

<file path=customXml/itemProps3.xml><?xml version="1.0" encoding="utf-8"?>
<ds:datastoreItem xmlns:ds="http://schemas.openxmlformats.org/officeDocument/2006/customXml" ds:itemID="{7ABBAF2D-F042-4B64-99C1-747FBE5B7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10244</TotalTime>
  <Words>3282</Words>
  <Application>Microsoft Office PowerPoint</Application>
  <PresentationFormat>Širokozaslonsko</PresentationFormat>
  <Paragraphs>405</Paragraphs>
  <Slides>45</Slides>
  <Notes>23</Notes>
  <HiddenSlides>0</HiddenSlides>
  <MMClips>9</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45</vt:i4>
      </vt:variant>
    </vt:vector>
  </HeadingPairs>
  <TitlesOfParts>
    <vt:vector size="53" baseType="lpstr">
      <vt:lpstr>AdvGulliv-R</vt:lpstr>
      <vt:lpstr>Arial</vt:lpstr>
      <vt:lpstr>Calibri</vt:lpstr>
      <vt:lpstr>Calibri Light</vt:lpstr>
      <vt:lpstr>Helvetica Neue</vt:lpstr>
      <vt:lpstr>Quattrocento Sans</vt:lpstr>
      <vt:lpstr>Times New Roman</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667</cp:revision>
  <dcterms:created xsi:type="dcterms:W3CDTF">2019-11-20T14:08:21Z</dcterms:created>
  <dcterms:modified xsi:type="dcterms:W3CDTF">2021-07-26T12:32:04Z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