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6"/>
  </p:notesMasterIdLst>
  <p:sldIdLst>
    <p:sldId id="275" r:id="rId5"/>
    <p:sldId id="573" r:id="rId6"/>
    <p:sldId id="329" r:id="rId7"/>
    <p:sldId id="451" r:id="rId8"/>
    <p:sldId id="338" r:id="rId9"/>
    <p:sldId id="417" r:id="rId10"/>
    <p:sldId id="467" r:id="rId11"/>
    <p:sldId id="491" r:id="rId12"/>
    <p:sldId id="508" r:id="rId13"/>
    <p:sldId id="511" r:id="rId14"/>
    <p:sldId id="488" r:id="rId15"/>
    <p:sldId id="494" r:id="rId16"/>
    <p:sldId id="540" r:id="rId17"/>
    <p:sldId id="487" r:id="rId18"/>
    <p:sldId id="513" r:id="rId19"/>
    <p:sldId id="521" r:id="rId20"/>
    <p:sldId id="426" r:id="rId21"/>
    <p:sldId id="527" r:id="rId22"/>
    <p:sldId id="366" r:id="rId23"/>
    <p:sldId id="570" r:id="rId24"/>
    <p:sldId id="376" r:id="rId25"/>
    <p:sldId id="395" r:id="rId26"/>
    <p:sldId id="542" r:id="rId27"/>
    <p:sldId id="543" r:id="rId28"/>
    <p:sldId id="546" r:id="rId29"/>
    <p:sldId id="548" r:id="rId30"/>
    <p:sldId id="549" r:id="rId31"/>
    <p:sldId id="550" r:id="rId32"/>
    <p:sldId id="499" r:id="rId33"/>
    <p:sldId id="372" r:id="rId34"/>
    <p:sldId id="419" r:id="rId35"/>
    <p:sldId id="485" r:id="rId36"/>
    <p:sldId id="484" r:id="rId37"/>
    <p:sldId id="551" r:id="rId38"/>
    <p:sldId id="557" r:id="rId39"/>
    <p:sldId id="555" r:id="rId40"/>
    <p:sldId id="297" r:id="rId41"/>
    <p:sldId id="536" r:id="rId42"/>
    <p:sldId id="559" r:id="rId43"/>
    <p:sldId id="560" r:id="rId44"/>
    <p:sldId id="552" r:id="rId45"/>
    <p:sldId id="568" r:id="rId46"/>
    <p:sldId id="541" r:id="rId47"/>
    <p:sldId id="571" r:id="rId48"/>
    <p:sldId id="343" r:id="rId49"/>
    <p:sldId id="326" r:id="rId50"/>
    <p:sldId id="363" r:id="rId51"/>
    <p:sldId id="327" r:id="rId52"/>
    <p:sldId id="328" r:id="rId53"/>
    <p:sldId id="585" r:id="rId54"/>
    <p:sldId id="298"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crispim" initials="j" lastIdx="4" clrIdx="0">
    <p:extLst>
      <p:ext uri="{19B8F6BF-5375-455C-9EA6-DF929625EA0E}">
        <p15:presenceInfo xmlns:p15="http://schemas.microsoft.com/office/powerpoint/2012/main" userId="S::jcrispim@fundodemaneio.com::816a563b-d84d-48bb-a633-c58b08c71c1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CECB"/>
    <a:srgbClr val="FFC000"/>
    <a:srgbClr val="E8F8F8"/>
    <a:srgbClr val="FDDE00"/>
    <a:srgbClr val="F7981D"/>
    <a:srgbClr val="00B050"/>
    <a:srgbClr val="FF0000"/>
    <a:srgbClr val="EA64D0"/>
    <a:srgbClr val="BC4CB7"/>
    <a:srgbClr val="FC5E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9" autoAdjust="0"/>
    <p:restoredTop sz="88772" autoAdjust="0"/>
  </p:normalViewPr>
  <p:slideViewPr>
    <p:cSldViewPr snapToGrid="0" snapToObjects="1">
      <p:cViewPr varScale="1">
        <p:scale>
          <a:sx n="56" d="100"/>
          <a:sy n="56" d="100"/>
        </p:scale>
        <p:origin x="920" y="48"/>
      </p:cViewPr>
      <p:guideLst>
        <p:guide pos="3840"/>
        <p:guide orient="horz" pos="2160"/>
      </p:guideLst>
    </p:cSldViewPr>
  </p:slideViewPr>
  <p:notesTextViewPr>
    <p:cViewPr>
      <p:scale>
        <a:sx n="1" d="1"/>
        <a:sy n="1" d="1"/>
      </p:scale>
      <p:origin x="0" y="0"/>
    </p:cViewPr>
  </p:notesTextViewPr>
  <p:sorterViewPr>
    <p:cViewPr>
      <p:scale>
        <a:sx n="97" d="100"/>
        <a:sy n="97" d="100"/>
      </p:scale>
      <p:origin x="0" y="0"/>
    </p:cViewPr>
  </p:sorterViewPr>
  <p:notesViewPr>
    <p:cSldViewPr snapToGrid="0" snapToObjects="1" showGuides="1">
      <p:cViewPr varScale="1">
        <p:scale>
          <a:sx n="87" d="100"/>
          <a:sy n="87" d="100"/>
        </p:scale>
        <p:origin x="282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commentAuthors" Target="commen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ja Alič" userId="b7ada758-7360-4741-a25d-67a7a4e3680d" providerId="ADAL" clId="{92249E44-4C29-4BFA-B980-3695425035A2}"/>
    <pc:docChg chg="undo custSel addSld delSld modSld sldOrd">
      <pc:chgData name="Andreja Alič" userId="b7ada758-7360-4741-a25d-67a7a4e3680d" providerId="ADAL" clId="{92249E44-4C29-4BFA-B980-3695425035A2}" dt="2021-07-08T10:15:11.987" v="217" actId="478"/>
      <pc:docMkLst>
        <pc:docMk/>
      </pc:docMkLst>
      <pc:sldChg chg="addSp delSp modSp">
        <pc:chgData name="Andreja Alič" userId="b7ada758-7360-4741-a25d-67a7a4e3680d" providerId="ADAL" clId="{92249E44-4C29-4BFA-B980-3695425035A2}" dt="2021-07-08T10:15:11.987" v="217" actId="478"/>
        <pc:sldMkLst>
          <pc:docMk/>
          <pc:sldMk cId="1160621289" sldId="296"/>
        </pc:sldMkLst>
        <pc:picChg chg="add del mod">
          <ac:chgData name="Andreja Alič" userId="b7ada758-7360-4741-a25d-67a7a4e3680d" providerId="ADAL" clId="{92249E44-4C29-4BFA-B980-3695425035A2}" dt="2021-07-08T10:15:08.528" v="216" actId="478"/>
          <ac:picMkLst>
            <pc:docMk/>
            <pc:sldMk cId="1160621289" sldId="296"/>
            <ac:picMk id="25" creationId="{6CA249F1-1AAA-4CBE-B36D-ED1E86508623}"/>
          </ac:picMkLst>
        </pc:picChg>
        <pc:picChg chg="del">
          <ac:chgData name="Andreja Alič" userId="b7ada758-7360-4741-a25d-67a7a4e3680d" providerId="ADAL" clId="{92249E44-4C29-4BFA-B980-3695425035A2}" dt="2021-07-08T10:15:11.987" v="217" actId="478"/>
          <ac:picMkLst>
            <pc:docMk/>
            <pc:sldMk cId="1160621289" sldId="296"/>
            <ac:picMk id="37" creationId="{B09A87C1-543A-4F63-AB2F-F938925D3BB8}"/>
          </ac:picMkLst>
        </pc:picChg>
      </pc:sldChg>
      <pc:sldChg chg="modSp">
        <pc:chgData name="Andreja Alič" userId="b7ada758-7360-4741-a25d-67a7a4e3680d" providerId="ADAL" clId="{92249E44-4C29-4BFA-B980-3695425035A2}" dt="2021-07-08T10:14:31.069" v="213"/>
        <pc:sldMkLst>
          <pc:docMk/>
          <pc:sldMk cId="2956882337" sldId="298"/>
        </pc:sldMkLst>
        <pc:spChg chg="mod">
          <ac:chgData name="Andreja Alič" userId="b7ada758-7360-4741-a25d-67a7a4e3680d" providerId="ADAL" clId="{92249E44-4C29-4BFA-B980-3695425035A2}" dt="2021-07-08T10:14:31.069" v="213"/>
          <ac:spMkLst>
            <pc:docMk/>
            <pc:sldMk cId="2956882337" sldId="298"/>
            <ac:spMk id="11" creationId="{F825E1AD-9DBA-464F-888B-CF8485F92704}"/>
          </ac:spMkLst>
        </pc:spChg>
      </pc:sldChg>
      <pc:sldChg chg="delSp modSp">
        <pc:chgData name="Andreja Alič" userId="b7ada758-7360-4741-a25d-67a7a4e3680d" providerId="ADAL" clId="{92249E44-4C29-4BFA-B980-3695425035A2}" dt="2021-07-08T10:13:43.091" v="212" actId="478"/>
        <pc:sldMkLst>
          <pc:docMk/>
          <pc:sldMk cId="3889389957" sldId="327"/>
        </pc:sldMkLst>
        <pc:picChg chg="mod">
          <ac:chgData name="Andreja Alič" userId="b7ada758-7360-4741-a25d-67a7a4e3680d" providerId="ADAL" clId="{92249E44-4C29-4BFA-B980-3695425035A2}" dt="2021-07-08T10:13:22.620" v="209" actId="1076"/>
          <ac:picMkLst>
            <pc:docMk/>
            <pc:sldMk cId="3889389957" sldId="327"/>
            <ac:picMk id="36" creationId="{234789E9-FCE6-448C-9DB6-208ED80FC98C}"/>
          </ac:picMkLst>
        </pc:picChg>
        <pc:picChg chg="mod">
          <ac:chgData name="Andreja Alič" userId="b7ada758-7360-4741-a25d-67a7a4e3680d" providerId="ADAL" clId="{92249E44-4C29-4BFA-B980-3695425035A2}" dt="2021-07-08T10:13:28.757" v="210" actId="1076"/>
          <ac:picMkLst>
            <pc:docMk/>
            <pc:sldMk cId="3889389957" sldId="327"/>
            <ac:picMk id="37" creationId="{C6D0BE5F-912D-4A91-9E26-67177C51986B}"/>
          </ac:picMkLst>
        </pc:picChg>
        <pc:picChg chg="mod">
          <ac:chgData name="Andreja Alič" userId="b7ada758-7360-4741-a25d-67a7a4e3680d" providerId="ADAL" clId="{92249E44-4C29-4BFA-B980-3695425035A2}" dt="2021-07-08T10:13:37.225" v="211" actId="1076"/>
          <ac:picMkLst>
            <pc:docMk/>
            <pc:sldMk cId="3889389957" sldId="327"/>
            <ac:picMk id="38" creationId="{69A21804-0A32-4ED7-BB42-26C1ED6F51C2}"/>
          </ac:picMkLst>
        </pc:picChg>
        <pc:picChg chg="del">
          <ac:chgData name="Andreja Alič" userId="b7ada758-7360-4741-a25d-67a7a4e3680d" providerId="ADAL" clId="{92249E44-4C29-4BFA-B980-3695425035A2}" dt="2021-07-08T10:13:43.091" v="212" actId="478"/>
          <ac:picMkLst>
            <pc:docMk/>
            <pc:sldMk cId="3889389957" sldId="327"/>
            <ac:picMk id="39" creationId="{A79FBEB9-C763-4DF5-8750-6B8CC3EBE2BA}"/>
          </ac:picMkLst>
        </pc:picChg>
      </pc:sldChg>
      <pc:sldChg chg="modSp">
        <pc:chgData name="Andreja Alič" userId="b7ada758-7360-4741-a25d-67a7a4e3680d" providerId="ADAL" clId="{92249E44-4C29-4BFA-B980-3695425035A2}" dt="2021-07-08T10:13:10.325" v="208" actId="1076"/>
        <pc:sldMkLst>
          <pc:docMk/>
          <pc:sldMk cId="2585071103" sldId="363"/>
        </pc:sldMkLst>
        <pc:spChg chg="mod">
          <ac:chgData name="Andreja Alič" userId="b7ada758-7360-4741-a25d-67a7a4e3680d" providerId="ADAL" clId="{92249E44-4C29-4BFA-B980-3695425035A2}" dt="2021-07-08T10:12:12.524" v="203" actId="20577"/>
          <ac:spMkLst>
            <pc:docMk/>
            <pc:sldMk cId="2585071103" sldId="363"/>
            <ac:spMk id="4" creationId="{9E508F4C-B7BD-420A-B5CF-88868B5CD545}"/>
          </ac:spMkLst>
        </pc:spChg>
        <pc:spChg chg="mod">
          <ac:chgData name="Andreja Alič" userId="b7ada758-7360-4741-a25d-67a7a4e3680d" providerId="ADAL" clId="{92249E44-4C29-4BFA-B980-3695425035A2}" dt="2021-07-08T10:13:10.325" v="208" actId="1076"/>
          <ac:spMkLst>
            <pc:docMk/>
            <pc:sldMk cId="2585071103" sldId="363"/>
            <ac:spMk id="8" creationId="{A06F6B31-63FC-4B51-8026-BD732633C1D6}"/>
          </ac:spMkLst>
        </pc:spChg>
        <pc:picChg chg="mod">
          <ac:chgData name="Andreja Alič" userId="b7ada758-7360-4741-a25d-67a7a4e3680d" providerId="ADAL" clId="{92249E44-4C29-4BFA-B980-3695425035A2}" dt="2021-07-08T10:11:32.662" v="199" actId="1076"/>
          <ac:picMkLst>
            <pc:docMk/>
            <pc:sldMk cId="2585071103" sldId="363"/>
            <ac:picMk id="5" creationId="{A567050D-4B83-4DDF-94F1-618909EC63FE}"/>
          </ac:picMkLst>
        </pc:picChg>
        <pc:picChg chg="mod">
          <ac:chgData name="Andreja Alič" userId="b7ada758-7360-4741-a25d-67a7a4e3680d" providerId="ADAL" clId="{92249E44-4C29-4BFA-B980-3695425035A2}" dt="2021-07-08T10:12:36.660" v="206" actId="1076"/>
          <ac:picMkLst>
            <pc:docMk/>
            <pc:sldMk cId="2585071103" sldId="363"/>
            <ac:picMk id="28" creationId="{40A29929-697D-4D1D-8097-6FB273070689}"/>
          </ac:picMkLst>
        </pc:picChg>
        <pc:picChg chg="mod">
          <ac:chgData name="Andreja Alič" userId="b7ada758-7360-4741-a25d-67a7a4e3680d" providerId="ADAL" clId="{92249E44-4C29-4BFA-B980-3695425035A2}" dt="2021-07-08T10:12:43.036" v="207" actId="1076"/>
          <ac:picMkLst>
            <pc:docMk/>
            <pc:sldMk cId="2585071103" sldId="363"/>
            <ac:picMk id="30" creationId="{EB101DC4-280B-4ABC-92AA-BC148AEB0927}"/>
          </ac:picMkLst>
        </pc:picChg>
        <pc:picChg chg="mod">
          <ac:chgData name="Andreja Alič" userId="b7ada758-7360-4741-a25d-67a7a4e3680d" providerId="ADAL" clId="{92249E44-4C29-4BFA-B980-3695425035A2}" dt="2021-07-08T10:12:31.392" v="205" actId="1076"/>
          <ac:picMkLst>
            <pc:docMk/>
            <pc:sldMk cId="2585071103" sldId="363"/>
            <ac:picMk id="31" creationId="{BC345757-210B-442F-9FCF-8C7E890271AF}"/>
          </ac:picMkLst>
        </pc:picChg>
      </pc:sldChg>
      <pc:sldChg chg="delSp del">
        <pc:chgData name="Andreja Alič" userId="b7ada758-7360-4741-a25d-67a7a4e3680d" providerId="ADAL" clId="{92249E44-4C29-4BFA-B980-3695425035A2}" dt="2021-07-08T10:10:00.057" v="194" actId="2696"/>
        <pc:sldMkLst>
          <pc:docMk/>
          <pc:sldMk cId="420181275" sldId="525"/>
        </pc:sldMkLst>
        <pc:spChg chg="del">
          <ac:chgData name="Andreja Alič" userId="b7ada758-7360-4741-a25d-67a7a4e3680d" providerId="ADAL" clId="{92249E44-4C29-4BFA-B980-3695425035A2}" dt="2021-07-08T10:09:19.196" v="185"/>
          <ac:spMkLst>
            <pc:docMk/>
            <pc:sldMk cId="420181275" sldId="525"/>
            <ac:spMk id="10" creationId="{FD18F3ED-3F55-4327-99E3-3F2CCDE102B3}"/>
          </ac:spMkLst>
        </pc:spChg>
      </pc:sldChg>
      <pc:sldChg chg="modSp">
        <pc:chgData name="Andreja Alič" userId="b7ada758-7360-4741-a25d-67a7a4e3680d" providerId="ADAL" clId="{92249E44-4C29-4BFA-B980-3695425035A2}" dt="2021-07-08T09:55:06.021" v="25" actId="20577"/>
        <pc:sldMkLst>
          <pc:docMk/>
          <pc:sldMk cId="4178945627" sldId="549"/>
        </pc:sldMkLst>
        <pc:spChg chg="mod">
          <ac:chgData name="Andreja Alič" userId="b7ada758-7360-4741-a25d-67a7a4e3680d" providerId="ADAL" clId="{92249E44-4C29-4BFA-B980-3695425035A2}" dt="2021-07-08T09:55:06.021" v="25" actId="20577"/>
          <ac:spMkLst>
            <pc:docMk/>
            <pc:sldMk cId="4178945627" sldId="549"/>
            <ac:spMk id="2" creationId="{E4B07374-55E3-4AD9-A9BE-350719576B86}"/>
          </ac:spMkLst>
        </pc:spChg>
      </pc:sldChg>
      <pc:sldChg chg="addSp modSp">
        <pc:chgData name="Andreja Alič" userId="b7ada758-7360-4741-a25d-67a7a4e3680d" providerId="ADAL" clId="{92249E44-4C29-4BFA-B980-3695425035A2}" dt="2021-07-08T10:01:08.632" v="166" actId="20577"/>
        <pc:sldMkLst>
          <pc:docMk/>
          <pc:sldMk cId="2102717639" sldId="550"/>
        </pc:sldMkLst>
        <pc:spChg chg="mod">
          <ac:chgData name="Andreja Alič" userId="b7ada758-7360-4741-a25d-67a7a4e3680d" providerId="ADAL" clId="{92249E44-4C29-4BFA-B980-3695425035A2}" dt="2021-07-08T10:01:08.632" v="166" actId="20577"/>
          <ac:spMkLst>
            <pc:docMk/>
            <pc:sldMk cId="2102717639" sldId="550"/>
            <ac:spMk id="4" creationId="{91F6872D-E9FE-475F-8D03-8709B4296A89}"/>
          </ac:spMkLst>
        </pc:spChg>
        <pc:spChg chg="mod">
          <ac:chgData name="Andreja Alič" userId="b7ada758-7360-4741-a25d-67a7a4e3680d" providerId="ADAL" clId="{92249E44-4C29-4BFA-B980-3695425035A2}" dt="2021-07-08T10:00:44.720" v="163" actId="1076"/>
          <ac:spMkLst>
            <pc:docMk/>
            <pc:sldMk cId="2102717639" sldId="550"/>
            <ac:spMk id="6" creationId="{C90CA0D6-2F18-40CF-BAC5-672D08650DAA}"/>
          </ac:spMkLst>
        </pc:spChg>
        <pc:spChg chg="add mod">
          <ac:chgData name="Andreja Alič" userId="b7ada758-7360-4741-a25d-67a7a4e3680d" providerId="ADAL" clId="{92249E44-4C29-4BFA-B980-3695425035A2}" dt="2021-07-08T10:00:52.665" v="165" actId="1076"/>
          <ac:spMkLst>
            <pc:docMk/>
            <pc:sldMk cId="2102717639" sldId="550"/>
            <ac:spMk id="13" creationId="{FE442A7C-A990-46E4-AFBF-BDFAAE22866A}"/>
          </ac:spMkLst>
        </pc:spChg>
        <pc:cxnChg chg="mod">
          <ac:chgData name="Andreja Alič" userId="b7ada758-7360-4741-a25d-67a7a4e3680d" providerId="ADAL" clId="{92249E44-4C29-4BFA-B980-3695425035A2}" dt="2021-07-08T10:00:44.720" v="163" actId="1076"/>
          <ac:cxnSpMkLst>
            <pc:docMk/>
            <pc:sldMk cId="2102717639" sldId="550"/>
            <ac:cxnSpMk id="9" creationId="{D649E66E-9378-4F3C-8517-0C8CBA66D5D6}"/>
          </ac:cxnSpMkLst>
        </pc:cxnChg>
        <pc:cxnChg chg="mod">
          <ac:chgData name="Andreja Alič" userId="b7ada758-7360-4741-a25d-67a7a4e3680d" providerId="ADAL" clId="{92249E44-4C29-4BFA-B980-3695425035A2}" dt="2021-07-08T10:00:44.720" v="163" actId="1076"/>
          <ac:cxnSpMkLst>
            <pc:docMk/>
            <pc:sldMk cId="2102717639" sldId="550"/>
            <ac:cxnSpMk id="10" creationId="{661FDC44-764D-44F2-A81B-22A6B745698D}"/>
          </ac:cxnSpMkLst>
        </pc:cxnChg>
      </pc:sldChg>
      <pc:sldChg chg="del">
        <pc:chgData name="Andreja Alič" userId="b7ada758-7360-4741-a25d-67a7a4e3680d" providerId="ADAL" clId="{92249E44-4C29-4BFA-B980-3695425035A2}" dt="2021-07-08T09:53:13.601" v="0" actId="2696"/>
        <pc:sldMkLst>
          <pc:docMk/>
          <pc:sldMk cId="716829934" sldId="561"/>
        </pc:sldMkLst>
      </pc:sldChg>
      <pc:sldChg chg="addSp delSp modSp add ord">
        <pc:chgData name="Andreja Alič" userId="b7ada758-7360-4741-a25d-67a7a4e3680d" providerId="ADAL" clId="{92249E44-4C29-4BFA-B980-3695425035A2}" dt="2021-07-08T10:10:39.242" v="198" actId="1076"/>
        <pc:sldMkLst>
          <pc:docMk/>
          <pc:sldMk cId="683360041" sldId="571"/>
        </pc:sldMkLst>
        <pc:spChg chg="mod">
          <ac:chgData name="Andreja Alič" userId="b7ada758-7360-4741-a25d-67a7a4e3680d" providerId="ADAL" clId="{92249E44-4C29-4BFA-B980-3695425035A2}" dt="2021-07-08T10:08:51.542" v="178" actId="1076"/>
          <ac:spMkLst>
            <pc:docMk/>
            <pc:sldMk cId="683360041" sldId="571"/>
            <ac:spMk id="2" creationId="{80AC0447-62DD-47FA-B517-6AC7D3966382}"/>
          </ac:spMkLst>
        </pc:spChg>
        <pc:spChg chg="del mod">
          <ac:chgData name="Andreja Alič" userId="b7ada758-7360-4741-a25d-67a7a4e3680d" providerId="ADAL" clId="{92249E44-4C29-4BFA-B980-3695425035A2}" dt="2021-07-08T10:09:05.715" v="183" actId="478"/>
          <ac:spMkLst>
            <pc:docMk/>
            <pc:sldMk cId="683360041" sldId="571"/>
            <ac:spMk id="3" creationId="{AFB9DBDE-5EF9-4365-8AFD-CDDC606BB89C}"/>
          </ac:spMkLst>
        </pc:spChg>
        <pc:spChg chg="del">
          <ac:chgData name="Andreja Alič" userId="b7ada758-7360-4741-a25d-67a7a4e3680d" providerId="ADAL" clId="{92249E44-4C29-4BFA-B980-3695425035A2}" dt="2021-07-08T10:08:55.171" v="179" actId="478"/>
          <ac:spMkLst>
            <pc:docMk/>
            <pc:sldMk cId="683360041" sldId="571"/>
            <ac:spMk id="4" creationId="{0BCA709A-E2A0-47FE-A6B7-0698652CB623}"/>
          </ac:spMkLst>
        </pc:spChg>
        <pc:spChg chg="add del">
          <ac:chgData name="Andreja Alič" userId="b7ada758-7360-4741-a25d-67a7a4e3680d" providerId="ADAL" clId="{92249E44-4C29-4BFA-B980-3695425035A2}" dt="2021-07-08T10:08:23.113" v="171"/>
          <ac:spMkLst>
            <pc:docMk/>
            <pc:sldMk cId="683360041" sldId="571"/>
            <ac:spMk id="5" creationId="{D4F56A96-55F0-47F1-8C83-3FC5649BA821}"/>
          </ac:spMkLst>
        </pc:spChg>
        <pc:spChg chg="add del mod">
          <ac:chgData name="Andreja Alič" userId="b7ada758-7360-4741-a25d-67a7a4e3680d" providerId="ADAL" clId="{92249E44-4C29-4BFA-B980-3695425035A2}" dt="2021-07-08T10:09:36.740" v="190"/>
          <ac:spMkLst>
            <pc:docMk/>
            <pc:sldMk cId="683360041" sldId="571"/>
            <ac:spMk id="7" creationId="{2326B78D-3132-496A-9B23-918CD2CD723A}"/>
          </ac:spMkLst>
        </pc:spChg>
        <pc:spChg chg="add mod">
          <ac:chgData name="Andreja Alič" userId="b7ada758-7360-4741-a25d-67a7a4e3680d" providerId="ADAL" clId="{92249E44-4C29-4BFA-B980-3695425035A2}" dt="2021-07-08T10:09:41.289" v="191" actId="1076"/>
          <ac:spMkLst>
            <pc:docMk/>
            <pc:sldMk cId="683360041" sldId="571"/>
            <ac:spMk id="12" creationId="{2C60F548-F5F5-4ED4-BBF0-E5457980A24E}"/>
          </ac:spMkLst>
        </pc:spChg>
        <pc:picChg chg="add mod">
          <ac:chgData name="Andreja Alič" userId="b7ada758-7360-4741-a25d-67a7a4e3680d" providerId="ADAL" clId="{92249E44-4C29-4BFA-B980-3695425035A2}" dt="2021-07-08T10:08:47.158" v="177" actId="1076"/>
          <ac:picMkLst>
            <pc:docMk/>
            <pc:sldMk cId="683360041" sldId="571"/>
            <ac:picMk id="8" creationId="{74498A0D-CBFB-4F87-9216-A132958C90BB}"/>
          </ac:picMkLst>
        </pc:picChg>
        <pc:picChg chg="del">
          <ac:chgData name="Andreja Alič" userId="b7ada758-7360-4741-a25d-67a7a4e3680d" providerId="ADAL" clId="{92249E44-4C29-4BFA-B980-3695425035A2}" dt="2021-07-08T10:08:57.011" v="180" actId="478"/>
          <ac:picMkLst>
            <pc:docMk/>
            <pc:sldMk cId="683360041" sldId="571"/>
            <ac:picMk id="9" creationId="{53BC3817-3931-43FE-AEFA-3C454682F30E}"/>
          </ac:picMkLst>
        </pc:picChg>
        <pc:picChg chg="del">
          <ac:chgData name="Andreja Alič" userId="b7ada758-7360-4741-a25d-67a7a4e3680d" providerId="ADAL" clId="{92249E44-4C29-4BFA-B980-3695425035A2}" dt="2021-07-08T10:09:03.672" v="181" actId="478"/>
          <ac:picMkLst>
            <pc:docMk/>
            <pc:sldMk cId="683360041" sldId="571"/>
            <ac:picMk id="10" creationId="{DAC545EC-8B55-4F05-B663-DD27AC307DC8}"/>
          </ac:picMkLst>
        </pc:picChg>
        <pc:picChg chg="add mod">
          <ac:chgData name="Andreja Alič" userId="b7ada758-7360-4741-a25d-67a7a4e3680d" providerId="ADAL" clId="{92249E44-4C29-4BFA-B980-3695425035A2}" dt="2021-07-08T10:10:39.242" v="198" actId="1076"/>
          <ac:picMkLst>
            <pc:docMk/>
            <pc:sldMk cId="683360041" sldId="571"/>
            <ac:picMk id="11" creationId="{F02639C7-5500-487C-83CF-777349DB1C0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2BBE5-951B-7448-9280-3E5E86F1213F}" type="datetimeFigureOut">
              <a:rPr lang="en-US" smtClean="0"/>
              <a:t>7/26/2021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4A299-DD6E-4F4E-AAAF-972CE464E941}" type="slidenum">
              <a:rPr lang="en-US" smtClean="0"/>
              <a:t>‹#›</a:t>
            </a:fld>
            <a:endParaRPr lang="en-US"/>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gov.si/assets/vlada/Fotografije/Weekly/januar2021/conde_nast_traveler_slika_600x.jpg"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srip-turizem.si/wp-content/uploads/2020/11/AdobeStock_91237724-scaled.jpeg"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bing.com/images/search?view=detailV2&amp;ccid=Uxad2iNm&amp;id=CED78AE113D752E35976BC78BDCB9E1AC4153B94&amp;thid=OIP.Uxad2iNm8hbRAfcNNn3YDQHaFb&amp;mediaurl=https%3a%2f%2fwww.azurtours.hr%2fwp-content%2fuploads%2f2017%2f04%2fAzori.jpg&amp;exph=750&amp;expw=1024&amp;q=AZORI&amp;simid=608042416432480503&amp;ck=B4353F0CD4EE3E2D105FB4614F0CE374&amp;selectedIndex=10&amp;FORM=IRPRST&amp;ajaxhist=0"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globalwellnessinstitute.org/industry-research/"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wellnessverband.de/themen/wellness/misunderstanding_wellness.php"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homehealthbeauty.in/wp-content/uploads/happy-and-healthy-life.jp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santamariaapparente.com/wp/wp-content/uploads/Giornata_della_Terra.jpg" TargetMode="External"/><Relationship Id="rId2" Type="http://schemas.openxmlformats.org/officeDocument/2006/relationships/slide" Target="../slides/slide34.xml"/><Relationship Id="rId1" Type="http://schemas.openxmlformats.org/officeDocument/2006/relationships/notesMaster" Target="../notesMasters/notesMaster1.xml"/><Relationship Id="rId5" Type="http://schemas.openxmlformats.org/officeDocument/2006/relationships/hyperlink" Target="https://www.sustain.ucla.edu/what-is-sustainability/" TargetMode="External"/><Relationship Id="rId4" Type="http://schemas.openxmlformats.org/officeDocument/2006/relationships/hyperlink" Target="https://isjfr.zrc-sazu.si/sl/terminologisce/slovarji/urbanisticni/iskalnik?iztocnica=tr%C3%A1jnostni%20razv%C3%B2j#v"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skupnostobcin.si/wp-content/uploads/2017/12/vsi-cilji-sdg-z-napisom-2-razlicica-1030x700.jpg"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theplaidzebra.com/wp-content/uploads/2017/04/sustainable-tourism_1.jpg"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etc-corporate.org/advocacy-sustainability/"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visitscotland.com/about/responsible-tourism/" TargetMode="External"/><Relationship Id="rId2" Type="http://schemas.openxmlformats.org/officeDocument/2006/relationships/slide" Target="../slides/slide42.xml"/><Relationship Id="rId1" Type="http://schemas.openxmlformats.org/officeDocument/2006/relationships/notesMaster" Target="../notesMasters/notesMaster1.xml"/><Relationship Id="rId5" Type="http://schemas.openxmlformats.org/officeDocument/2006/relationships/hyperlink" Target="https://www.zenskisvet.si/modules/uploader/uploads/news/pictures_news/delavnica_trening_v_naravi_cas_zase.jpg" TargetMode="External"/><Relationship Id="rId4" Type="http://schemas.openxmlformats.org/officeDocument/2006/relationships/hyperlink" Target="https://go.euromonitor.com/rs/805-KOK-719/images/wpGCT21EN-v0.8.pdf"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image.freepik.com/free-photo/female-tourists-hand-have-happy-travel-map_1150-7411.jpg"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unwto.org/"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img.itinari.com/page/content/original/03ad01fd-fbea-4e26-b9f5-e8c8a2a2fded-stara-trta-5.jpg?ch=DPR&amp;dpr=1&amp;w=994&amp;s=98365dada238920bbd60f957c29e3c54"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5</a:t>
            </a:fld>
            <a:endParaRPr lang="en-US"/>
          </a:p>
        </p:txBody>
      </p:sp>
    </p:spTree>
    <p:extLst>
      <p:ext uri="{BB962C8B-B14F-4D97-AF65-F5344CB8AC3E}">
        <p14:creationId xmlns:p14="http://schemas.microsoft.com/office/powerpoint/2010/main" val="785868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sz="1200" kern="1200" dirty="0">
                <a:solidFill>
                  <a:schemeClr val="tx1"/>
                </a:solidFill>
                <a:effectLst/>
                <a:latin typeface="+mn-lt"/>
                <a:ea typeface="+mn-ea"/>
                <a:cs typeface="+mn-cs"/>
              </a:rPr>
              <a:t>Turizem vpliva na gospodarski razvoj države, njeno devizno in plačilno bilanco ter mednarodno menjavo, razvoj različnih gospodar. in </a:t>
            </a:r>
            <a:r>
              <a:rPr lang="sl-SI" sz="1200" kern="1200" dirty="0" err="1">
                <a:solidFill>
                  <a:schemeClr val="tx1"/>
                </a:solidFill>
                <a:effectLst/>
                <a:latin typeface="+mn-lt"/>
                <a:ea typeface="+mn-ea"/>
                <a:cs typeface="+mn-cs"/>
              </a:rPr>
              <a:t>negosp</a:t>
            </a:r>
            <a:r>
              <a:rPr lang="sl-SI" sz="1200" kern="1200" dirty="0">
                <a:solidFill>
                  <a:schemeClr val="tx1"/>
                </a:solidFill>
                <a:effectLst/>
                <a:latin typeface="+mn-lt"/>
                <a:ea typeface="+mn-ea"/>
                <a:cs typeface="+mn-cs"/>
              </a:rPr>
              <a:t>. dejavnosti, zaposlovanje in vrednotenje prostora…. Turizem ima v ekonomskem smislu predvsem dve pomembni nalogi, saj vpliva na višino BDP (bruto domačega proizvoda) in na njegovo ponovno prostorsko in sektorsko delitev. Prostorska delitev pomeni delitev med države, regije ali kraje, sektorska pa delitev med dejavnostmi, panogami in podjetji. Različne ekonomske vplive turizma izražajo njegove ekonomske funkcije.</a:t>
            </a:r>
          </a:p>
          <a:p>
            <a:r>
              <a:rPr lang="sl-SI" sz="1200" kern="1200" dirty="0">
                <a:solidFill>
                  <a:schemeClr val="tx1"/>
                </a:solidFill>
                <a:effectLst/>
                <a:latin typeface="+mn-lt"/>
                <a:ea typeface="+mn-ea"/>
                <a:cs typeface="+mn-cs"/>
              </a:rPr>
              <a:t>Ob navedenih ekonomskih pa ima turizem tudi </a:t>
            </a:r>
            <a:r>
              <a:rPr lang="sl-SI" sz="1200" b="0" kern="1200" dirty="0">
                <a:solidFill>
                  <a:schemeClr val="tx1"/>
                </a:solidFill>
                <a:effectLst/>
                <a:latin typeface="+mn-lt"/>
                <a:ea typeface="+mn-ea"/>
                <a:cs typeface="+mn-cs"/>
              </a:rPr>
              <a:t>neekonomske prednosti</a:t>
            </a:r>
            <a:r>
              <a:rPr lang="sl-SI" sz="1200" b="1" kern="1200" dirty="0">
                <a:solidFill>
                  <a:schemeClr val="tx1"/>
                </a:solidFill>
                <a:effectLst/>
                <a:latin typeface="+mn-lt"/>
                <a:ea typeface="+mn-ea"/>
                <a:cs typeface="+mn-cs"/>
              </a:rPr>
              <a:t>,</a:t>
            </a:r>
            <a:r>
              <a:rPr lang="sl-SI" sz="1200" kern="1200" dirty="0">
                <a:solidFill>
                  <a:schemeClr val="tx1"/>
                </a:solidFill>
                <a:effectLst/>
                <a:latin typeface="+mn-lt"/>
                <a:ea typeface="+mn-ea"/>
                <a:cs typeface="+mn-cs"/>
              </a:rPr>
              <a:t> ki se kažejo predvsem v kakovosti življenja, širjenju kulturnih obzorij in učenju tujih jezikov ter drugi izmenjavi znanj, vpliv na ugled države, politično življenje, vrednotenje in ohranjanje dediščine, širjenje obzorij, sprejemanju drugačnosti…</a:t>
            </a:r>
          </a:p>
          <a:p>
            <a:pPr lvl="0"/>
            <a:r>
              <a:rPr lang="sl-SI" sz="1200" b="0" kern="1200" dirty="0">
                <a:solidFill>
                  <a:schemeClr val="tx1"/>
                </a:solidFill>
                <a:effectLst/>
                <a:latin typeface="+mn-lt"/>
                <a:ea typeface="+mn-ea"/>
                <a:cs typeface="+mn-cs"/>
              </a:rPr>
              <a:t>Mirovni vpliv turizma se kaže v širjenju praga tolerance ob spoznavanju različnih kultur, verstev in ljudi. Zaradi širjenja strpnosti se neposredno krepi tudi mir v svetu. </a:t>
            </a:r>
          </a:p>
          <a:p>
            <a:pPr lvl="0"/>
            <a:r>
              <a:rPr lang="sl-SI" sz="1200" b="0" kern="1200" dirty="0">
                <a:solidFill>
                  <a:schemeClr val="tx1"/>
                </a:solidFill>
                <a:effectLst/>
                <a:latin typeface="+mn-lt"/>
                <a:ea typeface="+mn-ea"/>
                <a:cs typeface="+mn-cs"/>
              </a:rPr>
              <a:t>Vpliv na izobraževanje, saj potovanja širijo kulturna obzorja posameznika in predstavljajo zanimivo obliko neformalnega (ali tudi formalnega) pridobivanja novih znanj in izkušenj.</a:t>
            </a:r>
          </a:p>
          <a:p>
            <a:pPr lvl="0"/>
            <a:r>
              <a:rPr lang="sl-SI" sz="1200" b="0" kern="1200" dirty="0">
                <a:solidFill>
                  <a:schemeClr val="tx1"/>
                </a:solidFill>
                <a:effectLst/>
                <a:latin typeface="+mn-lt"/>
                <a:ea typeface="+mn-ea"/>
                <a:cs typeface="+mn-cs"/>
              </a:rPr>
              <a:t>Vpliv na rekreacijske aktivnosti in zdravje – turizem spodbuja sprostitev, rekreacijo, zapustitev kraja vsakdanjega življenje in beg od vsakdanjosti, stresa….in zaradi različnih aktivnosti pozitivno vpliva na zdravje.</a:t>
            </a:r>
          </a:p>
          <a:p>
            <a:pPr lvl="0"/>
            <a:r>
              <a:rPr lang="sl-SI" sz="1200" b="0" kern="1200" dirty="0">
                <a:solidFill>
                  <a:schemeClr val="tx1"/>
                </a:solidFill>
                <a:effectLst/>
                <a:latin typeface="+mn-lt"/>
                <a:ea typeface="+mn-ea"/>
                <a:cs typeface="+mn-cs"/>
              </a:rPr>
              <a:t>Ekološki vpliv turizma se kaže v vedno večji skrbi za okolje, ki je pogoj za razvoj mnogih vrst turizma.</a:t>
            </a:r>
          </a:p>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18</a:t>
            </a:fld>
            <a:endParaRPr lang="en-US"/>
          </a:p>
        </p:txBody>
      </p:sp>
    </p:spTree>
    <p:extLst>
      <p:ext uri="{BB962C8B-B14F-4D97-AF65-F5344CB8AC3E}">
        <p14:creationId xmlns:p14="http://schemas.microsoft.com/office/powerpoint/2010/main" val="35706112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Sodobni turist ne kupuje počitnic, ogledov, izletov, hrane temveč kupuje doživetja. Močnejša in pristnejša kot bodo doživetja, večji vtis bo destinacija naredila na turista.</a:t>
            </a:r>
          </a:p>
          <a:p>
            <a:r>
              <a:rPr lang="sl-SI" dirty="0"/>
              <a:t>Doživetja delujejo na izkustveni in čustveni ravni in oblikujejo posameznika. In sodobni turist išče doživetja, ki nanj naredijo vtis, ki vplivajo na njegovo dojemanje sveta, spoznavanje samega sebe tudi v smislu sprememb – transformacije (to me je spremenilo, to je vplivalo name, to sem doživel, to sem izkusil, preizkusil….). Zgodbe doživetja poudarijo, jih naredijo privlačne in turista aktivno vpletejo v dogajanje. Pri </a:t>
            </a:r>
            <a:r>
              <a:rPr lang="sl-SI" dirty="0" err="1"/>
              <a:t>zgodbarjenju</a:t>
            </a:r>
            <a:r>
              <a:rPr lang="sl-SI" dirty="0"/>
              <a:t> in kreiranju doživetij ima pomembno vlogo tudi sodobna tehnologija, virtualna resničnost, obogatena resničnost s katero je mogoče na nek način potovati skozi čas in sodelovati v zgodbah in doživetjih. </a:t>
            </a:r>
          </a:p>
          <a:p>
            <a:r>
              <a:rPr lang="sl-SI" dirty="0"/>
              <a:t>Sodobni turist pred </a:t>
            </a:r>
            <a:r>
              <a:rPr lang="sl-SI" dirty="0" err="1"/>
              <a:t>Covidom</a:t>
            </a:r>
            <a:r>
              <a:rPr lang="sl-SI" dirty="0"/>
              <a:t> je bil „</a:t>
            </a:r>
            <a:r>
              <a:rPr lang="sl-SI" dirty="0" err="1"/>
              <a:t>glokalist</a:t>
            </a:r>
            <a:r>
              <a:rPr lang="sl-SI" dirty="0"/>
              <a:t>“, ki sicer svet razume kot celoto in se kjer koli počuti domače, toda kot turist spoštuje lokalne kulture, vrednote, navade in druge elemente lokalnosti (avtentičnosti) in v njih tudi uživa. V času po </a:t>
            </a:r>
            <a:r>
              <a:rPr lang="sl-SI" dirty="0" err="1"/>
              <a:t>Covidu</a:t>
            </a:r>
            <a:r>
              <a:rPr lang="sl-SI" dirty="0"/>
              <a:t> pa je lokalno postalo novo globalno, saj so potovanja zaradi epidemioloških razmer na globalni ravni, omejena na odkrivanje regije oziroma bližjih destinacij. V ospredju je varnost, trajnostno vedenje in odkrivanje zgodb in doživetij ožje regije.</a:t>
            </a:r>
          </a:p>
          <a:p>
            <a:r>
              <a:rPr lang="sl-SI" dirty="0"/>
              <a:t>Digitalizacija in uporaba sodobne tehnologije je rdeča nit komunikacije in nakupnih poti v turizmu. To vpliva na večjo samostojnost pri organizaciji potovanj in odpira možnosti za uspešnejše direktno nakupovanje posameznih storitev in doživetij v destinaciji.  </a:t>
            </a:r>
          </a:p>
          <a:p>
            <a:pPr marL="0" marR="0" lvl="0" indent="0" algn="l" defTabSz="914400" rtl="0" eaLnBrk="1" fontAlgn="auto" latinLnBrk="0" hangingPunct="1">
              <a:lnSpc>
                <a:spcPct val="100000"/>
              </a:lnSpc>
              <a:spcBef>
                <a:spcPts val="0"/>
              </a:spcBef>
              <a:spcAft>
                <a:spcPts val="0"/>
              </a:spcAft>
              <a:buClrTx/>
              <a:buSzTx/>
              <a:buFontTx/>
              <a:buNone/>
              <a:tabLst/>
              <a:defRPr/>
            </a:pPr>
            <a:r>
              <a:rPr lang="sl-SI" dirty="0"/>
              <a:t>Vir fotografije: https://www.radio-odeon.com/site/assets/files/13623/00-obogatenaresnicnost2104.800x0.jpg  </a:t>
            </a:r>
          </a:p>
          <a:p>
            <a:endParaRPr lang="sl-SI"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20</a:t>
            </a:fld>
            <a:endParaRPr lang="en-US"/>
          </a:p>
        </p:txBody>
      </p:sp>
    </p:spTree>
    <p:extLst>
      <p:ext uri="{BB962C8B-B14F-4D97-AF65-F5344CB8AC3E}">
        <p14:creationId xmlns:p14="http://schemas.microsoft.com/office/powerpoint/2010/main" val="1268641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sl-SI" dirty="0"/>
              <a:t>Glede na trenutno globalno epidemiološko dogajanje turistom največ pomeni varnost v najširšem smislu in zagotavljanje varnosti v skladu s standardi epidemije. Tudi v prihodnje bo ta trend močno vplival na turistični trg. Tudi zato bodo atraktivnejša potovanja bližje doma oziroma obiskovanje bližnjih destinacij. Manj bo letalskih, krajših potovanj in sledi ponovna koncentracija časa na eno daljše potovanje. Bolj iskane bodo destinacije, ki še niso množično obiskane (</a:t>
            </a:r>
            <a:r>
              <a:rPr lang="sl-SI" dirty="0" err="1"/>
              <a:t>t.i</a:t>
            </a:r>
            <a:r>
              <a:rPr lang="sl-SI" dirty="0"/>
              <a:t>. sekundarne destinacije, oziroma tiste, ki so bile do sedaj na drugem mestu in niso predstavljale primarne privlačnosti). Ljudje bomo iskali avtentične, lokalne produkte in storitve. Potovanja bodo trajnostno naravnana in v sodelovanju z lokalnim okoljem. V njih bodo turisti iskali smisel z namenom transformacije (kar je kdo doživel, posamezno doživetje je imelo vpliv na dojemanje, razmišljanje, čutenje). Digitalizacija in </a:t>
            </a:r>
            <a:r>
              <a:rPr lang="sl-SI" dirty="0" err="1"/>
              <a:t>personalizacija</a:t>
            </a:r>
            <a:r>
              <a:rPr lang="sl-SI" dirty="0"/>
              <a:t> v pametnih destinacijah. Porast </a:t>
            </a:r>
            <a:r>
              <a:rPr lang="sl-SI" dirty="0" err="1"/>
              <a:t>bleisure</a:t>
            </a:r>
            <a:r>
              <a:rPr lang="sl-SI" dirty="0"/>
              <a:t> potovanj, ki združujejo poslovna potovanja in potovanja zaradi užitka, preživljanja prostega časa (</a:t>
            </a:r>
            <a:r>
              <a:rPr lang="sl-SI" dirty="0" err="1"/>
              <a:t>Business+Leisure</a:t>
            </a:r>
            <a:r>
              <a:rPr lang="sl-SI" dirty="0"/>
              <a:t> = </a:t>
            </a:r>
            <a:r>
              <a:rPr lang="sl-SI" dirty="0" err="1"/>
              <a:t>Bleisure</a:t>
            </a:r>
            <a:r>
              <a:rPr lang="sl-SI" dirty="0"/>
              <a:t>).</a:t>
            </a:r>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21</a:t>
            </a:fld>
            <a:endParaRPr lang="en-US" dirty="0"/>
          </a:p>
        </p:txBody>
      </p:sp>
    </p:spTree>
    <p:extLst>
      <p:ext uri="{BB962C8B-B14F-4D97-AF65-F5344CB8AC3E}">
        <p14:creationId xmlns:p14="http://schemas.microsoft.com/office/powerpoint/2010/main" val="4160836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sz="1200" kern="1200" dirty="0">
                <a:solidFill>
                  <a:schemeClr val="tx1"/>
                </a:solidFill>
                <a:effectLst/>
                <a:latin typeface="+mn-lt"/>
                <a:ea typeface="+mn-ea"/>
                <a:cs typeface="+mn-cs"/>
              </a:rPr>
              <a:t>Destinacije se lahko ne glede na privlačnosti in organiziranost ponudbe razlikujejo tudi glede na to, kateri segment gostov jih večinoma obiskuje, kar pomeni, da je destinacija prirejena oziroma prilagojena predvsem za potrebe posamezne vrste gostov. Tako poznamo npr. destinacije za družine, destinacije za seniorje, za aktivne počitnikarje, adrenalinske športnike, gurmane, »</a:t>
            </a:r>
            <a:r>
              <a:rPr lang="sl-SI" sz="1200" i="1" kern="1200" dirty="0" err="1">
                <a:solidFill>
                  <a:schemeClr val="tx1"/>
                </a:solidFill>
                <a:effectLst/>
                <a:latin typeface="+mn-lt"/>
                <a:ea typeface="+mn-ea"/>
                <a:cs typeface="+mn-cs"/>
              </a:rPr>
              <a:t>all</a:t>
            </a:r>
            <a:r>
              <a:rPr lang="sl-SI" sz="1200" i="1" kern="1200" dirty="0">
                <a:solidFill>
                  <a:schemeClr val="tx1"/>
                </a:solidFill>
                <a:effectLst/>
                <a:latin typeface="+mn-lt"/>
                <a:ea typeface="+mn-ea"/>
                <a:cs typeface="+mn-cs"/>
              </a:rPr>
              <a:t> </a:t>
            </a:r>
            <a:r>
              <a:rPr lang="sl-SI" sz="1200" i="1" kern="1200" dirty="0" err="1">
                <a:solidFill>
                  <a:schemeClr val="tx1"/>
                </a:solidFill>
                <a:effectLst/>
                <a:latin typeface="+mn-lt"/>
                <a:ea typeface="+mn-ea"/>
                <a:cs typeface="+mn-cs"/>
              </a:rPr>
              <a:t>inclusive</a:t>
            </a:r>
            <a:r>
              <a:rPr lang="sl-SI" sz="1200" kern="1200" dirty="0">
                <a:solidFill>
                  <a:schemeClr val="tx1"/>
                </a:solidFill>
                <a:effectLst/>
                <a:latin typeface="+mn-lt"/>
                <a:ea typeface="+mn-ea"/>
                <a:cs typeface="+mn-cs"/>
              </a:rPr>
              <a:t>« goste … </a:t>
            </a:r>
          </a:p>
          <a:p>
            <a:r>
              <a:rPr lang="sl-SI" sz="1200" kern="1200" dirty="0">
                <a:solidFill>
                  <a:schemeClr val="tx1"/>
                </a:solidFill>
                <a:effectLst/>
                <a:latin typeface="+mn-lt"/>
                <a:ea typeface="+mn-ea"/>
                <a:cs typeface="+mn-cs"/>
              </a:rPr>
              <a:t>Kakorkoli že želimo deliti turistične destinacije, imajo le-te vedno nekatere skupne značilnosti kot so nepremičnost, povezanost s prebivalstvom in zagotavljanje kakovosti.  To pomeni, da mora biti turist za doživetje destinacije v njej fizično prisoten, torej mora vanjo pripotovati. V turistični destinaciji običajno živi tudi lokalno prebivalstvo, ki koristi iste storitve kot turisti, zato lahko med tema dvema skupinama v primeru neuravnoteženosti, prihaja tudi do konfliktov (predvsem v času povečanega turističnega obiska - sezone). Zaradi preprečevanja konfliktov med domačini in turisti ter zaradi zagotavljanja kakovosti storitev v posamezni turistični destinaciji in dolgoročne uspešnosti območja, je za obe skupini ljudi (rezidente in turiste) trajnostno planiranje ključnega pomena za razvoj posamezne destinacije.</a:t>
            </a:r>
          </a:p>
          <a:p>
            <a:r>
              <a:rPr lang="sl-SI" sz="1200" kern="1200" dirty="0">
                <a:solidFill>
                  <a:schemeClr val="tx1"/>
                </a:solidFill>
                <a:effectLst/>
                <a:latin typeface="+mn-lt"/>
                <a:ea typeface="+mn-ea"/>
                <a:cs typeface="+mn-cs"/>
              </a:rPr>
              <a:t>Vir fotografije: </a:t>
            </a:r>
            <a:r>
              <a:rPr lang="nn-NO" dirty="0">
                <a:hlinkClick r:id="rId3"/>
              </a:rPr>
              <a:t>conde_nast_traveler_slika_600x.jpg (600×312) (gov.si)</a:t>
            </a:r>
            <a:endParaRPr lang="sl-SI" sz="1200" kern="1200" dirty="0">
              <a:solidFill>
                <a:schemeClr val="tx1"/>
              </a:solidFill>
              <a:effectLst/>
              <a:latin typeface="+mn-lt"/>
              <a:ea typeface="+mn-ea"/>
              <a:cs typeface="+mn-cs"/>
            </a:endParaRPr>
          </a:p>
          <a:p>
            <a:endParaRPr lang="sl-SI"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23</a:t>
            </a:fld>
            <a:endParaRPr lang="en-US"/>
          </a:p>
        </p:txBody>
      </p:sp>
    </p:spTree>
    <p:extLst>
      <p:ext uri="{BB962C8B-B14F-4D97-AF65-F5344CB8AC3E}">
        <p14:creationId xmlns:p14="http://schemas.microsoft.com/office/powerpoint/2010/main" val="25544040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sz="1200" kern="1200" dirty="0">
                <a:solidFill>
                  <a:schemeClr val="tx1"/>
                </a:solidFill>
                <a:effectLst/>
                <a:latin typeface="+mn-lt"/>
                <a:ea typeface="+mn-ea"/>
                <a:cs typeface="+mn-cs"/>
              </a:rPr>
              <a:t>Deležniki destinacije prihajajo iz javnega, zasebnega in civilnega sektorja (npr. obiskovalci, ponudniki, domačini, socialno in naravno okolje). </a:t>
            </a:r>
            <a:r>
              <a:rPr lang="sl-SI" sz="1200" kern="1200" dirty="0" err="1">
                <a:solidFill>
                  <a:schemeClr val="tx1"/>
                </a:solidFill>
                <a:effectLst/>
                <a:latin typeface="+mn-lt"/>
                <a:ea typeface="+mn-ea"/>
                <a:cs typeface="+mn-cs"/>
              </a:rPr>
              <a:t>Destinacijski</a:t>
            </a:r>
            <a:r>
              <a:rPr lang="sl-SI" sz="1200" kern="1200" dirty="0">
                <a:solidFill>
                  <a:schemeClr val="tx1"/>
                </a:solidFill>
                <a:effectLst/>
                <a:latin typeface="+mn-lt"/>
                <a:ea typeface="+mn-ea"/>
                <a:cs typeface="+mn-cs"/>
              </a:rPr>
              <a:t> menedžment mora zato predstavljati stičišče razvojnih interesov vseh deležnikov, ki delujejo v okolju in usklajevati njihove interese ter usmerjati in vzpodbujati skladen, trajnostno naravnan razvoj turizma in njegovo trženje. </a:t>
            </a:r>
          </a:p>
          <a:p>
            <a:r>
              <a:rPr lang="sl-SI" sz="1200" kern="1200" dirty="0">
                <a:solidFill>
                  <a:schemeClr val="tx1"/>
                </a:solidFill>
                <a:effectLst/>
                <a:latin typeface="+mn-lt"/>
                <a:ea typeface="+mn-ea"/>
                <a:cs typeface="+mn-cs"/>
              </a:rPr>
              <a:t>S povezovanjem in sodelovanjem s subjekti turistične destinacije mora </a:t>
            </a:r>
            <a:r>
              <a:rPr lang="sl-SI" sz="1200" kern="1200" dirty="0" err="1">
                <a:solidFill>
                  <a:schemeClr val="tx1"/>
                </a:solidFill>
                <a:effectLst/>
                <a:latin typeface="+mn-lt"/>
                <a:ea typeface="+mn-ea"/>
                <a:cs typeface="+mn-cs"/>
              </a:rPr>
              <a:t>destinacijski</a:t>
            </a:r>
            <a:r>
              <a:rPr lang="sl-SI" sz="1200" kern="1200" dirty="0">
                <a:solidFill>
                  <a:schemeClr val="tx1"/>
                </a:solidFill>
                <a:effectLst/>
                <a:latin typeface="+mn-lt"/>
                <a:ea typeface="+mn-ea"/>
                <a:cs typeface="+mn-cs"/>
              </a:rPr>
              <a:t> menedžment omogočati tako turističnemu gospodarstvu kot tudi civilni družbi lažje uresničevanje interesov in razvoja. Sodelovanje z organizacijami in sorodnimi institucijami lahko vpliva na učinkovitejše oblikovanje tako regionalnih kot tudi nacionalnih programov na področju turistične dejavnosti ter predvsem na vključenost destinacije v pomembnejše tržne in razvojne aktivnosti na področju turizma in s turizmom povezanih dejavnosti.</a:t>
            </a:r>
          </a:p>
          <a:p>
            <a:r>
              <a:rPr lang="sl-SI" sz="1200" kern="1200" dirty="0">
                <a:solidFill>
                  <a:schemeClr val="tx1"/>
                </a:solidFill>
                <a:effectLst/>
                <a:latin typeface="+mn-lt"/>
                <a:ea typeface="+mn-ea"/>
                <a:cs typeface="+mn-cs"/>
              </a:rPr>
              <a:t>Vsak deležnik v okviru destinacije ima svoje interese, želje in pričakovane koristi.</a:t>
            </a:r>
            <a:endParaRPr lang="sl-SI"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24</a:t>
            </a:fld>
            <a:endParaRPr lang="en-US"/>
          </a:p>
        </p:txBody>
      </p:sp>
    </p:spTree>
    <p:extLst>
      <p:ext uri="{BB962C8B-B14F-4D97-AF65-F5344CB8AC3E}">
        <p14:creationId xmlns:p14="http://schemas.microsoft.com/office/powerpoint/2010/main" val="40247031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dirty="0"/>
              <a:t>Družba se nenehno spreminja in spremembe, ki se odražajo v življenjskem okolju, vrednotah in načinih komunikacije, vplivajo tudi na naše nakupno ravnanje, pričakovanja in izbiro turističnih destinacij oziroma potovalnih ciljev. Ključni trend na vseh področjih je varnost in zdravje, v zadnjem času tudi poudarjena vrednota družine. Epidemija je še bolj poudarila pomen zdravja in skrbi zase (</a:t>
            </a:r>
            <a:r>
              <a:rPr lang="sl-SI" dirty="0" err="1"/>
              <a:t>health</a:t>
            </a:r>
            <a:r>
              <a:rPr lang="sl-SI" dirty="0"/>
              <a:t>, </a:t>
            </a:r>
            <a:r>
              <a:rPr lang="sl-SI" dirty="0" err="1"/>
              <a:t>well-being</a:t>
            </a:r>
            <a:r>
              <a:rPr lang="sl-SI" dirty="0"/>
              <a:t>). Od globalnega se svet obrača k lokalnemu. Pomembne in vedno bolj cenjene so kratke dobavne verige, lokalna hrana, lokalni viri, vpetost in sodelovanje lokalnega prebivalstva…Lokalna skupnost in sodelovanje v njej je pomembno. Vedno več je aktiviranih posameznikov in skupin, ki opozarjajo na to, da ni vseeno, kako živimo, kaj se dogaja v družbi. Glede na to, da se veliko dela na daljavo se je povečala uporaba in zaupanje v digitalno, zelo razširjeno je spletno nakupovanje...Razmere pa ljudi silijo tudi v k večji preudarnosti, odgovornosti (tudi pri nakupih). Spontanost pri potovanjih in preživljanju prostega časa je zamenjalo načrtovanje in prilagajanje razmeram in možnostim.</a:t>
            </a:r>
          </a:p>
          <a:p>
            <a:pPr marL="0" marR="0" lvl="0" indent="0" algn="l" defTabSz="914400" rtl="0" eaLnBrk="1" fontAlgn="auto" latinLnBrk="0" hangingPunct="1">
              <a:lnSpc>
                <a:spcPct val="100000"/>
              </a:lnSpc>
              <a:spcBef>
                <a:spcPts val="0"/>
              </a:spcBef>
              <a:spcAft>
                <a:spcPts val="0"/>
              </a:spcAft>
              <a:buClrTx/>
              <a:buSzTx/>
              <a:buFontTx/>
              <a:buNone/>
              <a:tabLst/>
              <a:defRPr/>
            </a:pPr>
            <a:r>
              <a:rPr lang="sl-SI" dirty="0"/>
              <a:t>Vse to je potrebno upoštevati tudi pri vzpostavljanju lokalne turistične ponudbe, storitev in oblikovanju doživetij. Občutno pa spremembe vplivajo tudi na komuniciranje in trženje ponudbe ter vzpostavljanje uspešnih prodajnih poti in grajenje odnosov z različnimi javnostmi in seveda tudi gosti.</a:t>
            </a:r>
          </a:p>
          <a:p>
            <a:pPr marL="0" marR="0" lvl="0" indent="0" algn="l" defTabSz="914400" rtl="0" eaLnBrk="1" fontAlgn="auto" latinLnBrk="0" hangingPunct="1">
              <a:lnSpc>
                <a:spcPct val="100000"/>
              </a:lnSpc>
              <a:spcBef>
                <a:spcPts val="0"/>
              </a:spcBef>
              <a:spcAft>
                <a:spcPts val="0"/>
              </a:spcAft>
              <a:buClrTx/>
              <a:buSzTx/>
              <a:buFontTx/>
              <a:buNone/>
              <a:tabLst/>
              <a:defRPr/>
            </a:pPr>
            <a:endParaRPr lang="sl-SI" dirty="0"/>
          </a:p>
          <a:p>
            <a:pPr marL="0" marR="0" lvl="0" indent="0" algn="l" defTabSz="914400" rtl="0" eaLnBrk="1" fontAlgn="auto" latinLnBrk="0" hangingPunct="1">
              <a:lnSpc>
                <a:spcPct val="100000"/>
              </a:lnSpc>
              <a:spcBef>
                <a:spcPts val="0"/>
              </a:spcBef>
              <a:spcAft>
                <a:spcPts val="0"/>
              </a:spcAft>
              <a:buClrTx/>
              <a:buSzTx/>
              <a:buFontTx/>
              <a:buNone/>
              <a:tabLst/>
              <a:defRPr/>
            </a:pPr>
            <a:r>
              <a:rPr lang="sl-SI" dirty="0"/>
              <a:t>Vir fotografije: </a:t>
            </a:r>
            <a:r>
              <a:rPr lang="sl-SI" dirty="0">
                <a:hlinkClick r:id="rId3"/>
              </a:rPr>
              <a:t>AdobeStock_91237724-scaled.jpeg (2560×1280) (srip-turizem.si)</a:t>
            </a:r>
            <a:endParaRPr lang="sl-SI"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25</a:t>
            </a:fld>
            <a:endParaRPr lang="en-US"/>
          </a:p>
        </p:txBody>
      </p:sp>
    </p:spTree>
    <p:extLst>
      <p:ext uri="{BB962C8B-B14F-4D97-AF65-F5344CB8AC3E}">
        <p14:creationId xmlns:p14="http://schemas.microsoft.com/office/powerpoint/2010/main" val="8424632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26</a:t>
            </a:fld>
            <a:endParaRPr lang="en-US"/>
          </a:p>
        </p:txBody>
      </p:sp>
    </p:spTree>
    <p:extLst>
      <p:ext uri="{BB962C8B-B14F-4D97-AF65-F5344CB8AC3E}">
        <p14:creationId xmlns:p14="http://schemas.microsoft.com/office/powerpoint/2010/main" val="25111796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Vir fotografije: </a:t>
            </a:r>
            <a:r>
              <a:rPr lang="sl-SI" dirty="0">
                <a:hlinkClick r:id="rId3"/>
              </a:rPr>
              <a:t>AZORI - Bing </a:t>
            </a:r>
            <a:r>
              <a:rPr lang="sl-SI" dirty="0" err="1">
                <a:hlinkClick r:id="rId3"/>
              </a:rPr>
              <a:t>images</a:t>
            </a:r>
            <a:endParaRPr lang="sl-SI"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27</a:t>
            </a:fld>
            <a:endParaRPr lang="en-US"/>
          </a:p>
        </p:txBody>
      </p:sp>
    </p:spTree>
    <p:extLst>
      <p:ext uri="{BB962C8B-B14F-4D97-AF65-F5344CB8AC3E}">
        <p14:creationId xmlns:p14="http://schemas.microsoft.com/office/powerpoint/2010/main" val="14531641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sz="1200" b="0" i="0" kern="1200" dirty="0">
                <a:solidFill>
                  <a:schemeClr val="tx1"/>
                </a:solidFill>
                <a:effectLst/>
                <a:latin typeface="+mn-lt"/>
                <a:ea typeface="+mn-ea"/>
                <a:cs typeface="+mn-cs"/>
              </a:rPr>
              <a:t>Več informacij in najnovejše podatke ter analize GWI za svetovno </a:t>
            </a:r>
            <a:r>
              <a:rPr lang="sl-SI" sz="1200" b="0" i="0" kern="1200" dirty="0" err="1">
                <a:solidFill>
                  <a:schemeClr val="tx1"/>
                </a:solidFill>
                <a:effectLst/>
                <a:latin typeface="+mn-lt"/>
                <a:ea typeface="+mn-ea"/>
                <a:cs typeface="+mn-cs"/>
              </a:rPr>
              <a:t>velneško</a:t>
            </a:r>
            <a:r>
              <a:rPr lang="sl-SI" sz="1200" b="0" i="0" kern="1200" dirty="0">
                <a:solidFill>
                  <a:schemeClr val="tx1"/>
                </a:solidFill>
                <a:effectLst/>
                <a:latin typeface="+mn-lt"/>
                <a:ea typeface="+mn-ea"/>
                <a:cs typeface="+mn-cs"/>
              </a:rPr>
              <a:t> gospodarstvo najdete na: </a:t>
            </a:r>
            <a:r>
              <a:rPr lang="en-US" dirty="0">
                <a:hlinkClick r:id="rId3"/>
              </a:rPr>
              <a:t>Wellness Industry Research - Global Wellness Institute</a:t>
            </a:r>
            <a:endParaRPr lang="sl-SI" sz="1200" b="0" i="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l-SI" sz="1200" b="0" i="0" u="none" kern="1200" dirty="0">
                <a:solidFill>
                  <a:schemeClr val="tx1"/>
                </a:solidFill>
                <a:effectLst/>
                <a:latin typeface="+mn-lt"/>
                <a:ea typeface="+mn-ea"/>
                <a:cs typeface="+mn-cs"/>
              </a:rPr>
              <a:t>in </a:t>
            </a:r>
            <a:r>
              <a:rPr lang="de-DE" dirty="0">
                <a:hlinkClick r:id="rId4"/>
              </a:rPr>
              <a:t>Ein falsches Verständnis von Wellness (wellnessverband.de)</a:t>
            </a:r>
            <a:r>
              <a:rPr lang="sl-SI" dirty="0"/>
              <a:t> </a:t>
            </a:r>
            <a:endParaRPr lang="sl-SI"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l-SI" dirty="0"/>
              <a:t>Vir slike: </a:t>
            </a:r>
            <a:r>
              <a:rPr lang="sl-SI" sz="1200" dirty="0"/>
              <a:t>https://globalwellnessinstitute.org/wp-content/uploads/2019/07/Understanding-Wellness-Four-Global-Forces-Driving-the-Growth-of-the-Wellness-Economy_Rev6.pdf </a:t>
            </a:r>
          </a:p>
          <a:p>
            <a:endParaRPr lang="sl-SI"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29</a:t>
            </a:fld>
            <a:endParaRPr lang="en-US"/>
          </a:p>
        </p:txBody>
      </p:sp>
    </p:spTree>
    <p:extLst>
      <p:ext uri="{BB962C8B-B14F-4D97-AF65-F5344CB8AC3E}">
        <p14:creationId xmlns:p14="http://schemas.microsoft.com/office/powerpoint/2010/main" val="28829385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32</a:t>
            </a:fld>
            <a:endParaRPr lang="en-US"/>
          </a:p>
        </p:txBody>
      </p:sp>
    </p:spTree>
    <p:extLst>
      <p:ext uri="{BB962C8B-B14F-4D97-AF65-F5344CB8AC3E}">
        <p14:creationId xmlns:p14="http://schemas.microsoft.com/office/powerpoint/2010/main" val="3193682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Vir fotografije: </a:t>
            </a:r>
            <a:r>
              <a:rPr lang="en-US" dirty="0">
                <a:hlinkClick r:id="rId3"/>
              </a:rPr>
              <a:t>happy-and-healthy-life.jpg (615×280) (homehealthbeauty.in)</a:t>
            </a:r>
            <a:endParaRPr lang="sl-SI"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7</a:t>
            </a:fld>
            <a:endParaRPr lang="en-US"/>
          </a:p>
        </p:txBody>
      </p:sp>
    </p:spTree>
    <p:extLst>
      <p:ext uri="{BB962C8B-B14F-4D97-AF65-F5344CB8AC3E}">
        <p14:creationId xmlns:p14="http://schemas.microsoft.com/office/powerpoint/2010/main" val="27690795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dirty="0"/>
              <a:t>vir fotografije: </a:t>
            </a:r>
            <a:r>
              <a:rPr lang="it-IT" dirty="0">
                <a:hlinkClick r:id="rId3"/>
              </a:rPr>
              <a:t>Giornata_della_Terra.jpg (960×500) (santamariaapparente.com)</a:t>
            </a:r>
            <a:r>
              <a:rPr lang="sl-SI" sz="1200" dirty="0">
                <a:hlinkClick r:id="rId4"/>
              </a:rPr>
              <a:t> </a:t>
            </a:r>
          </a:p>
          <a:p>
            <a:r>
              <a:rPr lang="sl-SI" dirty="0"/>
              <a:t>Vir definicije: </a:t>
            </a:r>
            <a:r>
              <a:rPr lang="sl-SI" dirty="0">
                <a:hlinkClick r:id="rId4"/>
              </a:rPr>
              <a:t>Urbanistični terminološki slovar | Inštitut za slovenski jezik Frana Ramovša (zrc-sazu.si)</a:t>
            </a:r>
            <a:r>
              <a:rPr lang="sl-SI" dirty="0"/>
              <a:t> in </a:t>
            </a:r>
            <a:r>
              <a:rPr lang="en-US" dirty="0">
                <a:hlinkClick r:id="rId5"/>
              </a:rPr>
              <a:t>What is Sustainability? | UCLA Sustainability</a:t>
            </a:r>
            <a:endParaRPr lang="sl-SI"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34</a:t>
            </a:fld>
            <a:endParaRPr lang="en-US"/>
          </a:p>
        </p:txBody>
      </p:sp>
    </p:spTree>
    <p:extLst>
      <p:ext uri="{BB962C8B-B14F-4D97-AF65-F5344CB8AC3E}">
        <p14:creationId xmlns:p14="http://schemas.microsoft.com/office/powerpoint/2010/main" val="27614514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sz="1200" dirty="0"/>
              <a:t>Trajnostni razvoj je v prid sedanjim in prihodnjim generacijam. Izboljšuje ekološke in ekonomske razmere, omogoča enakost v razvoju in vzdržuje kakovost življenja v najširšem pomenu.</a:t>
            </a:r>
          </a:p>
          <a:p>
            <a:pPr marL="0" lvl="0" indent="0">
              <a:buFont typeface="Arial" panose="020B0604020202020204" pitchFamily="34" charset="0"/>
              <a:buNone/>
            </a:pPr>
            <a:r>
              <a:rPr lang="sl-SI" sz="1200" kern="1200" dirty="0">
                <a:solidFill>
                  <a:schemeClr val="tx1"/>
                </a:solidFill>
                <a:effectLst/>
                <a:latin typeface="+mn-lt"/>
                <a:ea typeface="+mn-ea"/>
                <a:cs typeface="+mn-cs"/>
              </a:rPr>
              <a:t>Temeljni koncept trajnostnega razvoja turizma se nanaša na </a:t>
            </a:r>
            <a:r>
              <a:rPr lang="sl-SI" sz="1200" kern="1200" dirty="0" err="1">
                <a:solidFill>
                  <a:schemeClr val="tx1"/>
                </a:solidFill>
                <a:effectLst/>
                <a:latin typeface="+mn-lt"/>
                <a:ea typeface="+mn-ea"/>
                <a:cs typeface="+mn-cs"/>
              </a:rPr>
              <a:t>okoljske</a:t>
            </a:r>
            <a:r>
              <a:rPr lang="sl-SI" sz="1200" kern="1200" dirty="0">
                <a:solidFill>
                  <a:schemeClr val="tx1"/>
                </a:solidFill>
                <a:effectLst/>
                <a:latin typeface="+mn-lt"/>
                <a:ea typeface="+mn-ea"/>
                <a:cs typeface="+mn-cs"/>
              </a:rPr>
              <a:t>, socialno-kulturne in gospodarske vidike turističnega razvoja in zahteva ravnotežje med njimi. V zadnjem obdobju se navedenim dodaja še vidik podnebnih sprememb. </a:t>
            </a:r>
          </a:p>
          <a:p>
            <a:pPr marL="0" lvl="0" indent="0">
              <a:buFont typeface="Arial" panose="020B0604020202020204" pitchFamily="34" charset="0"/>
              <a:buNone/>
            </a:pPr>
            <a:r>
              <a:rPr lang="sl-SI" sz="1200" kern="1200" dirty="0">
                <a:solidFill>
                  <a:schemeClr val="tx1"/>
                </a:solidFill>
                <a:effectLst/>
                <a:latin typeface="+mn-lt"/>
                <a:ea typeface="+mn-ea"/>
                <a:cs typeface="+mn-cs"/>
              </a:rPr>
              <a:t>Trajnostni turizem mora optimizirati uporabo </a:t>
            </a:r>
            <a:r>
              <a:rPr lang="sl-SI" sz="1200" kern="1200" dirty="0" err="1">
                <a:solidFill>
                  <a:schemeClr val="tx1"/>
                </a:solidFill>
                <a:effectLst/>
                <a:latin typeface="+mn-lt"/>
                <a:ea typeface="+mn-ea"/>
                <a:cs typeface="+mn-cs"/>
              </a:rPr>
              <a:t>okoljskih</a:t>
            </a:r>
            <a:r>
              <a:rPr lang="sl-SI" sz="1200" kern="1200" dirty="0">
                <a:solidFill>
                  <a:schemeClr val="tx1"/>
                </a:solidFill>
                <a:effectLst/>
                <a:latin typeface="+mn-lt"/>
                <a:ea typeface="+mn-ea"/>
                <a:cs typeface="+mn-cs"/>
              </a:rPr>
              <a:t> virov, ohraniti ključne ekološke procese in pomagati ohraniti naravno dediščino in biološko raznovrstnost. Spoštovati družbeno-kulturno avtentičnost lokalne destinacije, ohraniti izgrajeno in nesnovno kulturno dediščino in tradicionalne vrednote ter prispevati k medkulturnemu razumevanju in strpnosti. Zagotavljati dolgoročno gospodarjenje in družbeno-ekonomske koristi, pravično porazdeljene med vse deležnike, stabilno zaposljivost in priložnosti zaslužka ter družbene koristi za lokalne skupnosti ter prispevati k zmanjšanju revščine.</a:t>
            </a:r>
          </a:p>
          <a:p>
            <a:endParaRPr lang="sl-SI" sz="1200" kern="1200" dirty="0">
              <a:solidFill>
                <a:schemeClr val="tx1"/>
              </a:solidFill>
              <a:effectLst/>
              <a:latin typeface="+mn-lt"/>
              <a:ea typeface="+mn-ea"/>
              <a:cs typeface="+mn-cs"/>
            </a:endParaRPr>
          </a:p>
          <a:p>
            <a:endParaRPr lang="sl-SI"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35</a:t>
            </a:fld>
            <a:endParaRPr lang="en-US"/>
          </a:p>
        </p:txBody>
      </p:sp>
    </p:spTree>
    <p:extLst>
      <p:ext uri="{BB962C8B-B14F-4D97-AF65-F5344CB8AC3E}">
        <p14:creationId xmlns:p14="http://schemas.microsoft.com/office/powerpoint/2010/main" val="18930390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dirty="0"/>
              <a:t>Vir slike: </a:t>
            </a:r>
            <a:r>
              <a:rPr kumimoji="0" lang="sl-SI" altLang="sl-SI"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3"/>
              </a:rPr>
              <a:t>vsi-cilji-sdg-z-napisom-2-razlicica-1030x700.jpg (1030×700) (skupnostobcin.si)</a:t>
            </a:r>
            <a:endParaRPr kumimoji="0" lang="sl-SI" altLang="sl-SI" sz="2000" b="0" i="0" u="none" strike="noStrike" cap="none" normalizeH="0" baseline="0" dirty="0">
              <a:ln>
                <a:noFill/>
              </a:ln>
              <a:solidFill>
                <a:schemeClr val="tx1"/>
              </a:solidFill>
              <a:effectLst/>
              <a:latin typeface="Arial" panose="020B0604020202020204" pitchFamily="34" charset="0"/>
            </a:endParaRPr>
          </a:p>
          <a:p>
            <a:endParaRPr lang="sl-SI"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36</a:t>
            </a:fld>
            <a:endParaRPr lang="en-US"/>
          </a:p>
        </p:txBody>
      </p:sp>
    </p:spTree>
    <p:extLst>
      <p:ext uri="{BB962C8B-B14F-4D97-AF65-F5344CB8AC3E}">
        <p14:creationId xmlns:p14="http://schemas.microsoft.com/office/powerpoint/2010/main" val="42229452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dirty="0"/>
              <a:t>V skladu s smernicami UNWTO se destinacijam, ki želijo trajnostni razvoj turizma priporoča, da o</a:t>
            </a:r>
            <a:r>
              <a:rPr lang="sl-SI" altLang="sl-SI" dirty="0">
                <a:solidFill>
                  <a:srgbClr val="202124"/>
                </a:solidFill>
                <a:latin typeface="Google Sans"/>
              </a:rPr>
              <a:t>ptimalno izkoristijo </a:t>
            </a:r>
            <a:r>
              <a:rPr lang="sl-SI" altLang="sl-SI" dirty="0" err="1">
                <a:solidFill>
                  <a:srgbClr val="202124"/>
                </a:solidFill>
                <a:latin typeface="Google Sans"/>
              </a:rPr>
              <a:t>okoljske</a:t>
            </a:r>
            <a:r>
              <a:rPr lang="sl-SI" altLang="sl-SI" dirty="0">
                <a:solidFill>
                  <a:srgbClr val="202124"/>
                </a:solidFill>
                <a:latin typeface="Google Sans"/>
              </a:rPr>
              <a:t> vire, ki so ključni element pri razvoju turizma, pri čemer naj vzdržujejo bistvene ekološke procese in pomagajo ohranjati naravno dediščino ter biotsko raznovrstnost. Spoštovati je potrebno družbeno-kulturno pristnost gostiteljskih skupnosti in ohranjati njihovo zgrajeno in živo kulturno dediščino, tradicionalne vrednote ter tudi na ta način prispevati k medkulturnemu razumevanju in strpnosti. Zagotoviti je potrebno uspešne, dolgoročne gospodarske operacije, ki bodo zagotavljale socialno-ekonomske koristi vsem deležnikom, bodo pravično porazdeljene, vključno s stabilnimi možnostmi zaposlovanja in dohodka ter socialnimi storitvami za gostiteljske skupnosti. Tovrsten odnos in razvoj prispeva tudi k zmanjšanju revščine.</a:t>
            </a:r>
            <a:r>
              <a:rPr lang="sl-SI" altLang="sl-SI" sz="8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sl-SI" dirty="0"/>
              <a:t>Vir fotografije: </a:t>
            </a:r>
            <a:r>
              <a:rPr lang="sl-SI" sz="1200" u="sng" kern="1200" dirty="0">
                <a:solidFill>
                  <a:schemeClr val="tx1"/>
                </a:solidFill>
                <a:effectLst/>
                <a:latin typeface="+mn-lt"/>
                <a:ea typeface="+mn-ea"/>
                <a:cs typeface="+mn-cs"/>
                <a:hlinkClick r:id="rId3"/>
              </a:rPr>
              <a:t>sustainable-tourism_1.jpg (750×500) (theplaidzebra.com)</a:t>
            </a:r>
            <a:endParaRPr lang="sl-SI" dirty="0"/>
          </a:p>
          <a:p>
            <a:endParaRPr lang="sl-SI"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38</a:t>
            </a:fld>
            <a:endParaRPr lang="en-US"/>
          </a:p>
        </p:txBody>
      </p:sp>
    </p:spTree>
    <p:extLst>
      <p:ext uri="{BB962C8B-B14F-4D97-AF65-F5344CB8AC3E}">
        <p14:creationId xmlns:p14="http://schemas.microsoft.com/office/powerpoint/2010/main" val="29694898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Leta 2007 je bilo vzpostavljeno "Partnerstvo za globalna merila trajnostnega turizma", v katerem so se povezali Zavezništvo za deževni gozd (</a:t>
            </a:r>
            <a:r>
              <a:rPr lang="sl-SI" dirty="0" err="1"/>
              <a:t>Rainforest</a:t>
            </a:r>
            <a:r>
              <a:rPr lang="sl-SI" dirty="0"/>
              <a:t> </a:t>
            </a:r>
            <a:r>
              <a:rPr lang="sl-SI" dirty="0" err="1"/>
              <a:t>Alliance</a:t>
            </a:r>
            <a:r>
              <a:rPr lang="sl-SI" dirty="0"/>
              <a:t>), Program Združenih narodov za okolje (UNEP), Fundacija Združenih narodov (UN </a:t>
            </a:r>
            <a:r>
              <a:rPr lang="sl-SI" dirty="0" err="1"/>
              <a:t>Foundation</a:t>
            </a:r>
            <a:r>
              <a:rPr lang="sl-SI" dirty="0"/>
              <a:t>) in Svetovna turistična organizacija Združenih narodov (UNWTO) skupaj s koalicijo 32 uglednih partnerjev v turistični industriji. Njihov namen je bil sprejeti splošna načela trajnostnega turizma, poenotiti skupni jezik trajnostnega turizma. S tega partnerstva se je leta 2010 rodil Svet za trajnostni turizem na globalni ravni (Global </a:t>
            </a:r>
            <a:r>
              <a:rPr lang="sl-SI" dirty="0" err="1"/>
              <a:t>Sustainable</a:t>
            </a:r>
            <a:r>
              <a:rPr lang="sl-SI" dirty="0"/>
              <a:t> </a:t>
            </a:r>
            <a:r>
              <a:rPr lang="sl-SI" dirty="0" err="1"/>
              <a:t>Tourism</a:t>
            </a:r>
            <a:r>
              <a:rPr lang="sl-SI" dirty="0"/>
              <a:t> </a:t>
            </a:r>
            <a:r>
              <a:rPr lang="sl-SI" dirty="0" err="1"/>
              <a:t>Council</a:t>
            </a:r>
            <a:r>
              <a:rPr lang="sl-SI" dirty="0"/>
              <a:t> - GSTC). Njegova naloga je oblikovanje in upravljanje globalnih standardov za trajnostno potovanje in turizem (GSTC </a:t>
            </a:r>
            <a:r>
              <a:rPr lang="sl-SI" dirty="0" err="1"/>
              <a:t>Criteria</a:t>
            </a:r>
            <a:r>
              <a:rPr lang="sl-SI" dirty="0"/>
              <a:t>) ter zagotavljanje mednarodne akreditacije za organe, ki </a:t>
            </a:r>
            <a:r>
              <a:rPr lang="sl-SI" dirty="0" err="1"/>
              <a:t>cerificirajo</a:t>
            </a:r>
            <a:r>
              <a:rPr lang="sl-SI" dirty="0"/>
              <a:t> področja oziroma ponudnike trajnostnega turizma.</a:t>
            </a:r>
          </a:p>
          <a:p>
            <a:r>
              <a:rPr lang="sl-SI" dirty="0"/>
              <a:t>Merila GSTC so rezultat svetovnih prizadevanj za razvoj skupnega jezika o trajnosti v turizmu, ki služijo kot globalni izhodiščni standardi trajnostnega turizma. Uporabljajo se za izobraževanje in ozaveščanje, oblikovanje politik za podjetja in vladne agencije ter druge vrste organizacij, merjenje in vrednotenje napredka ter kot podlaga za certificiranje. Razporejena so v štirih stebre, ki se nanašajo na tajnostno upravljanje, socialno-ekonomske vplive, kulturne vplive in vplive na okolje (vključno s porabo virov, zmanjševanjem onesnaževanja ter ohranjanjem biotske raznovrstnosti in krajine).</a:t>
            </a:r>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39</a:t>
            </a:fld>
            <a:endParaRPr lang="en-US"/>
          </a:p>
        </p:txBody>
      </p:sp>
    </p:spTree>
    <p:extLst>
      <p:ext uri="{BB962C8B-B14F-4D97-AF65-F5344CB8AC3E}">
        <p14:creationId xmlns:p14="http://schemas.microsoft.com/office/powerpoint/2010/main" val="41624424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dirty="0"/>
              <a:t>https://www.bva-bdrc.com/projects/holiday-trends-2020</a:t>
            </a:r>
          </a:p>
          <a:p>
            <a:endParaRPr lang="sl-SI"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40</a:t>
            </a:fld>
            <a:endParaRPr lang="en-US"/>
          </a:p>
        </p:txBody>
      </p:sp>
    </p:spTree>
    <p:extLst>
      <p:ext uri="{BB962C8B-B14F-4D97-AF65-F5344CB8AC3E}">
        <p14:creationId xmlns:p14="http://schemas.microsoft.com/office/powerpoint/2010/main" val="12723351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Več o trajnostnih destinacijah si lahko preberete na </a:t>
            </a:r>
            <a:r>
              <a:rPr lang="sl-SI" dirty="0" err="1">
                <a:hlinkClick r:id="rId3"/>
              </a:rPr>
              <a:t>Sustainability</a:t>
            </a:r>
            <a:r>
              <a:rPr lang="sl-SI" dirty="0">
                <a:hlinkClick r:id="rId3"/>
              </a:rPr>
              <a:t> - ETC </a:t>
            </a:r>
            <a:r>
              <a:rPr lang="sl-SI" dirty="0" err="1">
                <a:hlinkClick r:id="rId3"/>
              </a:rPr>
              <a:t>Corporate</a:t>
            </a:r>
            <a:r>
              <a:rPr lang="sl-SI" dirty="0">
                <a:hlinkClick r:id="rId3"/>
              </a:rPr>
              <a:t> (etc-corporate.org)</a:t>
            </a:r>
            <a:endParaRPr lang="sl-SI"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41</a:t>
            </a:fld>
            <a:endParaRPr lang="en-US"/>
          </a:p>
        </p:txBody>
      </p:sp>
    </p:spTree>
    <p:extLst>
      <p:ext uri="{BB962C8B-B14F-4D97-AF65-F5344CB8AC3E}">
        <p14:creationId xmlns:p14="http://schemas.microsoft.com/office/powerpoint/2010/main" val="26272427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Več o odgovornem potovanju si lahko preberete  </a:t>
            </a:r>
            <a:r>
              <a:rPr lang="en-US" dirty="0">
                <a:hlinkClick r:id="rId3"/>
              </a:rPr>
              <a:t>Sustainable &amp; Responsible Tourism in Scotland | VisitScotland</a:t>
            </a:r>
            <a:endParaRPr lang="sl-SI" dirty="0"/>
          </a:p>
          <a:p>
            <a:endParaRPr lang="sl-SI" dirty="0"/>
          </a:p>
          <a:p>
            <a:r>
              <a:rPr lang="sl-SI" dirty="0"/>
              <a:t>Vir podatkov: </a:t>
            </a:r>
            <a:r>
              <a:rPr lang="sl-SI" dirty="0">
                <a:hlinkClick r:id="rId4"/>
              </a:rPr>
              <a:t>wpGCT21EN-v0.8.pdf (euromonitor.com)</a:t>
            </a:r>
            <a:endParaRPr lang="sl-SI" dirty="0"/>
          </a:p>
          <a:p>
            <a:r>
              <a:rPr lang="sl-SI" dirty="0"/>
              <a:t>Vir fotografije: </a:t>
            </a:r>
            <a:r>
              <a:rPr lang="sl-SI" dirty="0">
                <a:hlinkClick r:id="rId5"/>
              </a:rPr>
              <a:t>delavnica_trening_v_naravi_cas_zase.jpg (800×533) (zenskisvet.si)</a:t>
            </a:r>
            <a:endParaRPr lang="sl-SI"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42</a:t>
            </a:fld>
            <a:endParaRPr lang="en-US"/>
          </a:p>
        </p:txBody>
      </p:sp>
    </p:spTree>
    <p:extLst>
      <p:ext uri="{BB962C8B-B14F-4D97-AF65-F5344CB8AC3E}">
        <p14:creationId xmlns:p14="http://schemas.microsoft.com/office/powerpoint/2010/main" val="17260836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43</a:t>
            </a:fld>
            <a:endParaRPr lang="en-US"/>
          </a:p>
        </p:txBody>
      </p:sp>
    </p:spTree>
    <p:extLst>
      <p:ext uri="{BB962C8B-B14F-4D97-AF65-F5344CB8AC3E}">
        <p14:creationId xmlns:p14="http://schemas.microsoft.com/office/powerpoint/2010/main" val="18960860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Leta 2007 je bilo vzpostavljeno "Partnerstvo za globalna merila trajnostnega turizma", v katerem so se povezali Zavezništvo za deževni gozd (</a:t>
            </a:r>
            <a:r>
              <a:rPr lang="sl-SI" dirty="0" err="1"/>
              <a:t>Rainforest</a:t>
            </a:r>
            <a:r>
              <a:rPr lang="sl-SI" dirty="0"/>
              <a:t> </a:t>
            </a:r>
            <a:r>
              <a:rPr lang="sl-SI" dirty="0" err="1"/>
              <a:t>Alliance</a:t>
            </a:r>
            <a:r>
              <a:rPr lang="sl-SI" dirty="0"/>
              <a:t>), Program Združenih narodov za okolje (UNEP), Fundacija Združenih narodov (UN </a:t>
            </a:r>
            <a:r>
              <a:rPr lang="sl-SI" dirty="0" err="1"/>
              <a:t>Foundation</a:t>
            </a:r>
            <a:r>
              <a:rPr lang="sl-SI" dirty="0"/>
              <a:t>) in Svetovna turistična organizacija Združenih narodov (UNWTO) skupaj s koalicijo 32 uglednih partnerjev v turistični industriji. Njihov namen je bil sprejeti splošna načela trajnostnega turizma, poenotiti skupni jezik trajnostnega turizma. S tega partnerstva se je leta 2010 rodil Svet za trajnostni turizem na globalni ravni (Global </a:t>
            </a:r>
            <a:r>
              <a:rPr lang="sl-SI" dirty="0" err="1"/>
              <a:t>Sustainable</a:t>
            </a:r>
            <a:r>
              <a:rPr lang="sl-SI" dirty="0"/>
              <a:t> </a:t>
            </a:r>
            <a:r>
              <a:rPr lang="sl-SI" dirty="0" err="1"/>
              <a:t>Tourism</a:t>
            </a:r>
            <a:r>
              <a:rPr lang="sl-SI" dirty="0"/>
              <a:t> </a:t>
            </a:r>
            <a:r>
              <a:rPr lang="sl-SI" dirty="0" err="1"/>
              <a:t>Council</a:t>
            </a:r>
            <a:r>
              <a:rPr lang="sl-SI" dirty="0"/>
              <a:t> - GSTC). Njegova naloga je oblikovanje in upravljanje globalnih standardov za trajnostno potovanje in turizem (GSTC </a:t>
            </a:r>
            <a:r>
              <a:rPr lang="sl-SI" dirty="0" err="1"/>
              <a:t>Criteria</a:t>
            </a:r>
            <a:r>
              <a:rPr lang="sl-SI" dirty="0"/>
              <a:t>) ter zagotavljanje mednarodne akreditacije za organe, ki </a:t>
            </a:r>
            <a:r>
              <a:rPr lang="sl-SI" dirty="0" err="1"/>
              <a:t>cerificirajo</a:t>
            </a:r>
            <a:r>
              <a:rPr lang="sl-SI" dirty="0"/>
              <a:t> področja oziroma ponudnike trajnostnega turizma.</a:t>
            </a:r>
          </a:p>
          <a:p>
            <a:r>
              <a:rPr lang="sl-SI" dirty="0"/>
              <a:t>Merila GSTC so rezultat svetovnih prizadevanj za razvoj skupnega jezika o trajnosti v turizmu, ki služijo kot globalni izhodiščni standardi trajnostnega turizma. Uporabljajo se za izobraževanje in ozaveščanje, oblikovanje politik za podjetja in vladne agencije ter druge vrste organizacij, merjenje in vrednotenje napredka ter kot podlaga za certificiranje. Razporejena so v štirih stebre, ki se nanašajo na tajnostno upravljanje, socialno-ekonomske vplive, kulturne vplive in vplive na okolje (vključno s porabo virov, zmanjševanjem onesnaževanja ter ohranjanjem biotske raznovrstnosti in krajine).</a:t>
            </a:r>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44</a:t>
            </a:fld>
            <a:endParaRPr lang="en-US"/>
          </a:p>
        </p:txBody>
      </p:sp>
    </p:spTree>
    <p:extLst>
      <p:ext uri="{BB962C8B-B14F-4D97-AF65-F5344CB8AC3E}">
        <p14:creationId xmlns:p14="http://schemas.microsoft.com/office/powerpoint/2010/main" val="1957773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a:lnSpc>
                <a:spcPct val="150000"/>
              </a:lnSpc>
            </a:pPr>
            <a:r>
              <a:rPr lang="sl-SI" sz="1100" b="0" dirty="0">
                <a:solidFill>
                  <a:srgbClr val="303336"/>
                </a:solidFill>
              </a:rPr>
              <a:t>Definicij tega pojma je veliko, odvisno tudi od tega v katerem delu sveta se pojem opredeljuje. Splošna d</a:t>
            </a:r>
            <a:r>
              <a:rPr lang="en-US" sz="1100" b="0" dirty="0" err="1">
                <a:solidFill>
                  <a:srgbClr val="303336"/>
                </a:solidFill>
              </a:rPr>
              <a:t>efini</a:t>
            </a:r>
            <a:r>
              <a:rPr lang="sl-SI" sz="1100" b="0" dirty="0" err="1">
                <a:solidFill>
                  <a:srgbClr val="303336"/>
                </a:solidFill>
              </a:rPr>
              <a:t>cija</a:t>
            </a:r>
            <a:r>
              <a:rPr lang="sl-SI" sz="1100" b="0" dirty="0">
                <a:solidFill>
                  <a:srgbClr val="303336"/>
                </a:solidFill>
              </a:rPr>
              <a:t> po spletnem slovarju (</a:t>
            </a:r>
            <a:r>
              <a:rPr lang="en-US" sz="1100" b="0" dirty="0" err="1">
                <a:solidFill>
                  <a:srgbClr val="303336"/>
                </a:solidFill>
              </a:rPr>
              <a:t>Mirriam</a:t>
            </a:r>
            <a:r>
              <a:rPr lang="en-US" sz="1100" b="0" dirty="0">
                <a:solidFill>
                  <a:srgbClr val="303336"/>
                </a:solidFill>
              </a:rPr>
              <a:t>-Webster</a:t>
            </a:r>
            <a:r>
              <a:rPr lang="sl-SI" sz="1100" b="0" dirty="0">
                <a:solidFill>
                  <a:srgbClr val="303336"/>
                </a:solidFill>
              </a:rPr>
              <a:t>) opredeljuje </a:t>
            </a:r>
            <a:r>
              <a:rPr lang="sl-SI" sz="1100" b="0" dirty="0" err="1">
                <a:solidFill>
                  <a:srgbClr val="303336"/>
                </a:solidFill>
              </a:rPr>
              <a:t>velnes</a:t>
            </a:r>
            <a:r>
              <a:rPr lang="sl-SI" sz="1100" b="0" dirty="0">
                <a:solidFill>
                  <a:srgbClr val="303336"/>
                </a:solidFill>
              </a:rPr>
              <a:t> kot „</a:t>
            </a:r>
            <a:r>
              <a:rPr lang="en-US" sz="1200" dirty="0" err="1"/>
              <a:t>kakovost</a:t>
            </a:r>
            <a:r>
              <a:rPr lang="en-US" sz="1200" dirty="0"/>
              <a:t> </a:t>
            </a:r>
            <a:r>
              <a:rPr lang="sl-SI" sz="1200" dirty="0"/>
              <a:t>zdravja oziroma</a:t>
            </a:r>
            <a:r>
              <a:rPr lang="en-US" sz="1200" dirty="0"/>
              <a:t> </a:t>
            </a:r>
            <a:r>
              <a:rPr lang="en-US" sz="1200" dirty="0" err="1"/>
              <a:t>stanje</a:t>
            </a:r>
            <a:r>
              <a:rPr lang="en-US" sz="1200" dirty="0"/>
              <a:t> </a:t>
            </a:r>
            <a:r>
              <a:rPr lang="en-US" sz="1200" dirty="0" err="1"/>
              <a:t>dobrega</a:t>
            </a:r>
            <a:r>
              <a:rPr lang="en-US" sz="1200" dirty="0"/>
              <a:t> </a:t>
            </a:r>
            <a:r>
              <a:rPr lang="en-US" sz="1200" dirty="0" err="1"/>
              <a:t>zdravja</a:t>
            </a:r>
            <a:r>
              <a:rPr lang="sl-SI" sz="1200" dirty="0"/>
              <a:t> </a:t>
            </a:r>
            <a:r>
              <a:rPr lang="en-US" sz="1200" dirty="0" err="1"/>
              <a:t>kot</a:t>
            </a:r>
            <a:r>
              <a:rPr lang="en-US" sz="1200" dirty="0"/>
              <a:t> </a:t>
            </a:r>
            <a:r>
              <a:rPr lang="en-US" sz="1200" dirty="0" err="1"/>
              <a:t>aktivno</a:t>
            </a:r>
            <a:r>
              <a:rPr lang="en-US" sz="1200" dirty="0"/>
              <a:t> </a:t>
            </a:r>
            <a:r>
              <a:rPr lang="en-US" sz="1200" dirty="0" err="1"/>
              <a:t>iskani</a:t>
            </a:r>
            <a:r>
              <a:rPr lang="en-US" sz="1200" dirty="0"/>
              <a:t> </a:t>
            </a:r>
            <a:r>
              <a:rPr lang="en-US" sz="1200" dirty="0" err="1"/>
              <a:t>cilj</a:t>
            </a:r>
            <a:r>
              <a:rPr lang="sl-SI" sz="1200" dirty="0"/>
              <a:t>“. Lahko bi rekli, da je navedeno tako ali drugače skupno vsem opredelitvam ne glede na to, ali razumevajo </a:t>
            </a:r>
            <a:r>
              <a:rPr lang="sl-SI" sz="1200" dirty="0" err="1"/>
              <a:t>velnes</a:t>
            </a:r>
            <a:r>
              <a:rPr lang="sl-SI" sz="1200" dirty="0"/>
              <a:t> kot del turistične ponudbe ali vsakodnevnih aktivnosti. Različni deli sveta lahko na različne načine izpostavljajo tudi pomen posameznih komponent, vendar se pod pojmom </a:t>
            </a:r>
            <a:r>
              <a:rPr lang="sl-SI" sz="1200" dirty="0" err="1"/>
              <a:t>velnes</a:t>
            </a:r>
            <a:r>
              <a:rPr lang="sl-SI" sz="1200" dirty="0"/>
              <a:t> (ang. </a:t>
            </a:r>
            <a:r>
              <a:rPr lang="sl-SI" sz="1200" dirty="0" err="1"/>
              <a:t>Wellness</a:t>
            </a:r>
            <a:r>
              <a:rPr lang="sl-SI" sz="1200" dirty="0"/>
              <a:t>) razumeva uravnotežena aktivnost vseh komponent. </a:t>
            </a:r>
          </a:p>
          <a:p>
            <a:endParaRPr lang="sl-SI"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8</a:t>
            </a:fld>
            <a:endParaRPr lang="en-US"/>
          </a:p>
        </p:txBody>
      </p:sp>
    </p:spTree>
    <p:extLst>
      <p:ext uri="{BB962C8B-B14F-4D97-AF65-F5344CB8AC3E}">
        <p14:creationId xmlns:p14="http://schemas.microsoft.com/office/powerpoint/2010/main" val="40030865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45</a:t>
            </a:fld>
            <a:endParaRPr lang="en-US"/>
          </a:p>
        </p:txBody>
      </p:sp>
    </p:spTree>
    <p:extLst>
      <p:ext uri="{BB962C8B-B14F-4D97-AF65-F5344CB8AC3E}">
        <p14:creationId xmlns:p14="http://schemas.microsoft.com/office/powerpoint/2010/main" val="27742368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46</a:t>
            </a:fld>
            <a:endParaRPr lang="en-US"/>
          </a:p>
        </p:txBody>
      </p:sp>
    </p:spTree>
    <p:extLst>
      <p:ext uri="{BB962C8B-B14F-4D97-AF65-F5344CB8AC3E}">
        <p14:creationId xmlns:p14="http://schemas.microsoft.com/office/powerpoint/2010/main" val="20347981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sl-SI" dirty="0"/>
              <a:t>Vir fotografije: </a:t>
            </a:r>
            <a:r>
              <a:rPr lang="en-US" dirty="0">
                <a:hlinkClick r:id="rId3"/>
              </a:rPr>
              <a:t>female-tourists-hand-have-happy-travel-map_1150-7411.jpg (626×417) (freepik.com)</a:t>
            </a:r>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47</a:t>
            </a:fld>
            <a:endParaRPr lang="en-US"/>
          </a:p>
        </p:txBody>
      </p:sp>
    </p:spTree>
    <p:extLst>
      <p:ext uri="{BB962C8B-B14F-4D97-AF65-F5344CB8AC3E}">
        <p14:creationId xmlns:p14="http://schemas.microsoft.com/office/powerpoint/2010/main" val="30269532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49</a:t>
            </a:fld>
            <a:endParaRPr lang="en-US"/>
          </a:p>
        </p:txBody>
      </p:sp>
    </p:spTree>
    <p:extLst>
      <p:ext uri="{BB962C8B-B14F-4D97-AF65-F5344CB8AC3E}">
        <p14:creationId xmlns:p14="http://schemas.microsoft.com/office/powerpoint/2010/main" val="2378459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Razvoj </a:t>
            </a:r>
            <a:r>
              <a:rPr lang="sl-SI" dirty="0" err="1"/>
              <a:t>velnesa</a:t>
            </a:r>
            <a:r>
              <a:rPr lang="sl-SI" dirty="0"/>
              <a:t> kot strokovnega področja se je začel v ZDA v 60-tih 20. stoletja. V 80-tih letih se je pojem razširil tudi v Evropo vendar z drugačnim razumevanjem koncepta. Dojemanje </a:t>
            </a:r>
            <a:r>
              <a:rPr lang="sl-SI" dirty="0" err="1"/>
              <a:t>velnesa</a:t>
            </a:r>
            <a:r>
              <a:rPr lang="sl-SI" dirty="0"/>
              <a:t> je bilo namreč povezano s turizmom in ne z individualno naravnanim zdravim življenjskim slogom, kar je bilo izhodišče v ZDA</a:t>
            </a:r>
          </a:p>
          <a:p>
            <a:r>
              <a:rPr lang="sl-SI" dirty="0"/>
              <a:t>Izraz </a:t>
            </a:r>
            <a:r>
              <a:rPr lang="sl-SI" dirty="0" err="1"/>
              <a:t>wellness</a:t>
            </a:r>
            <a:r>
              <a:rPr lang="sl-SI" dirty="0"/>
              <a:t> je bil v literaturi prvič uporabljen leta 1654 in je že pred več kot tristo leti pomenil zdravje in dobro počutje. V prvih dneh gibanja za preventivno medicino v ZDA je bil izraz v petdesetih letih 20. stoletja vse bolj priljubljen, najprej v strokovnih krogih, nato pa tudi v javnosti. Dela in publikacije </a:t>
            </a:r>
            <a:r>
              <a:rPr lang="sl-SI" dirty="0" err="1"/>
              <a:t>Halberta</a:t>
            </a:r>
            <a:r>
              <a:rPr lang="sl-SI" dirty="0"/>
              <a:t> </a:t>
            </a:r>
            <a:r>
              <a:rPr lang="sl-SI" dirty="0" err="1"/>
              <a:t>Dunna</a:t>
            </a:r>
            <a:r>
              <a:rPr lang="sl-SI" dirty="0"/>
              <a:t>, Johna Travisa, Donalda </a:t>
            </a:r>
            <a:r>
              <a:rPr lang="sl-SI" dirty="0" err="1"/>
              <a:t>Ardella</a:t>
            </a:r>
            <a:r>
              <a:rPr lang="sl-SI" dirty="0"/>
              <a:t> in </a:t>
            </a:r>
            <a:r>
              <a:rPr lang="sl-SI" dirty="0" err="1"/>
              <a:t>Gerharta</a:t>
            </a:r>
            <a:r>
              <a:rPr lang="sl-SI" dirty="0"/>
              <a:t> </a:t>
            </a:r>
            <a:r>
              <a:rPr lang="sl-SI" dirty="0" err="1"/>
              <a:t>Hettlerja</a:t>
            </a:r>
            <a:r>
              <a:rPr lang="sl-SI" dirty="0"/>
              <a:t> so razvili </a:t>
            </a:r>
            <a:r>
              <a:rPr lang="sl-SI" dirty="0" err="1"/>
              <a:t>wellness</a:t>
            </a:r>
            <a:r>
              <a:rPr lang="sl-SI" dirty="0"/>
              <a:t> gibanje v ZDA. Od sedemdesetih let prejšnjega stoletja so državne in zasebne ustanove v konceptu dobrega počutja odkrile preizkušeno sredstvo za zmanjšanje stroškov zdravstvenega varstva, povezanih z življenjskim slogom. Od začetka devetdesetih let se izraz </a:t>
            </a:r>
            <a:r>
              <a:rPr lang="sl-SI" dirty="0" err="1"/>
              <a:t>wellness</a:t>
            </a:r>
            <a:r>
              <a:rPr lang="sl-SI" dirty="0"/>
              <a:t> uveljavlja tudi v Nemčiji, čeprav njegova uporaba pogosto kaže malo ali nič sklicevanja na njegov izvor in dejanski pomen. Kljub temu pa danes v svojem bistvenem sporočilu ostaja predvsem sinonim za pozitivno razumevanje zdravja v smislu Svetovne zdravstvene organizacije in raziskav </a:t>
            </a:r>
            <a:r>
              <a:rPr lang="sl-SI" dirty="0" err="1"/>
              <a:t>salutogeneze</a:t>
            </a:r>
            <a:r>
              <a:rPr lang="sl-SI" dirty="0"/>
              <a:t>. (</a:t>
            </a:r>
            <a:r>
              <a:rPr lang="sl-SI" dirty="0" err="1"/>
              <a:t>Das</a:t>
            </a:r>
            <a:r>
              <a:rPr lang="sl-SI" dirty="0"/>
              <a:t> </a:t>
            </a:r>
            <a:r>
              <a:rPr lang="sl-SI" dirty="0" err="1"/>
              <a:t>Wellness-Lexikon</a:t>
            </a:r>
            <a:r>
              <a:rPr lang="sl-SI" dirty="0"/>
              <a:t> des </a:t>
            </a:r>
            <a:r>
              <a:rPr lang="sl-SI" dirty="0" err="1"/>
              <a:t>Deutschen</a:t>
            </a:r>
            <a:r>
              <a:rPr lang="sl-SI" dirty="0"/>
              <a:t> </a:t>
            </a:r>
            <a:r>
              <a:rPr lang="sl-SI" dirty="0" err="1"/>
              <a:t>Wellness</a:t>
            </a:r>
            <a:r>
              <a:rPr lang="sl-SI" dirty="0"/>
              <a:t> </a:t>
            </a:r>
            <a:r>
              <a:rPr lang="sl-SI" dirty="0" err="1"/>
              <a:t>Verbands</a:t>
            </a:r>
            <a:r>
              <a:rPr lang="sl-SI" dirty="0"/>
              <a:t>) Travis je bil prvi zdravnik, ki je odprl center dobrega počutja na podlagi </a:t>
            </a:r>
            <a:r>
              <a:rPr lang="sl-SI" dirty="0" err="1"/>
              <a:t>Dunnovih</a:t>
            </a:r>
            <a:r>
              <a:rPr lang="sl-SI" dirty="0"/>
              <a:t> idej, kjer so ljudi vodili na pot dobrega počutja brez običajnih medicinskih orodij in postavili svoje strokovnjake (pristop </a:t>
            </a:r>
            <a:r>
              <a:rPr lang="sl-SI" dirty="0" err="1"/>
              <a:t>opolnomočenja</a:t>
            </a:r>
            <a:r>
              <a:rPr lang="sl-SI" dirty="0"/>
              <a:t>). Načela za Travisovo delo so bila: </a:t>
            </a:r>
            <a:r>
              <a:rPr lang="sl-SI" dirty="0" err="1"/>
              <a:t>Samoodgovornost</a:t>
            </a:r>
            <a:r>
              <a:rPr lang="sl-SI" dirty="0"/>
              <a:t> kot ključ do dobrega počutja. Zaznavanje ljudi kot strank in ne kot pacientov. Pot do dobrega počutja vodi skozi samospoznavanje. Naučite se prepoznavati njegove občutke in občutke in jih znati učinkovito izražati. Pridobite nove izkušnje in preizkusite praktične načine za nadaljnji razvoj. Zgradite </a:t>
            </a:r>
            <a:r>
              <a:rPr lang="sl-SI" dirty="0" err="1"/>
              <a:t>samosprejemanje</a:t>
            </a:r>
            <a:r>
              <a:rPr lang="sl-SI" dirty="0"/>
              <a:t> in samopodobo.</a:t>
            </a:r>
          </a:p>
          <a:p>
            <a:endParaRPr lang="sl-SI"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9</a:t>
            </a:fld>
            <a:endParaRPr lang="en-US"/>
          </a:p>
        </p:txBody>
      </p:sp>
    </p:spTree>
    <p:extLst>
      <p:ext uri="{BB962C8B-B14F-4D97-AF65-F5344CB8AC3E}">
        <p14:creationId xmlns:p14="http://schemas.microsoft.com/office/powerpoint/2010/main" val="2418007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err="1"/>
              <a:t>Velnes</a:t>
            </a:r>
            <a:r>
              <a:rPr lang="sl-SI" dirty="0"/>
              <a:t> v okviru ameriškega modela izpostavlja tudi poklicno in finančno dimenzijo, ki v našem okolju nista posebej izpostavljeni. Dejstvo pa je, da zadovoljstvo s poklicno potjo in finančna stabilnost lahko pomembno vplivata na zadovoljstvo posameznika in njegovo socialno varnost. Kljub temu pa je najpomembneje, da je posameznik zadovoljen sam s seboj ne glede na svoj družbeni status in finančno stanje. Debela denarnica ni pogoj za osebno srečo, omogoča in vpliva pa na izbiro posamezne </a:t>
            </a:r>
            <a:r>
              <a:rPr lang="sl-SI" dirty="0" err="1"/>
              <a:t>velneške</a:t>
            </a:r>
            <a:r>
              <a:rPr lang="sl-SI" dirty="0"/>
              <a:t> ponudbe doma ali na potovanjih. V smislu </a:t>
            </a:r>
            <a:r>
              <a:rPr lang="sl-SI" dirty="0" err="1"/>
              <a:t>velneških</a:t>
            </a:r>
            <a:r>
              <a:rPr lang="sl-SI" dirty="0"/>
              <a:t> dimenzij gre predvsem za zadovoljstvo posameznika s tema področjema njegovega življenja.  Zadovoljstvo pa je med drugim tudi osnovni pogoj dobrega počutja.</a:t>
            </a:r>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11</a:t>
            </a:fld>
            <a:endParaRPr lang="en-US"/>
          </a:p>
        </p:txBody>
      </p:sp>
    </p:spTree>
    <p:extLst>
      <p:ext uri="{BB962C8B-B14F-4D97-AF65-F5344CB8AC3E}">
        <p14:creationId xmlns:p14="http://schemas.microsoft.com/office/powerpoint/2010/main" val="1031630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Nemško Združenje za </a:t>
            </a:r>
            <a:r>
              <a:rPr lang="sl-SI" dirty="0" err="1"/>
              <a:t>velnes</a:t>
            </a:r>
            <a:r>
              <a:rPr lang="sl-SI" dirty="0"/>
              <a:t> (</a:t>
            </a:r>
            <a:r>
              <a:rPr lang="sl-SI" dirty="0" err="1"/>
              <a:t>Wellnessverband</a:t>
            </a:r>
            <a:r>
              <a:rPr lang="sl-SI" dirty="0"/>
              <a:t>) </a:t>
            </a:r>
            <a:r>
              <a:rPr lang="sl-SI" dirty="0" err="1"/>
              <a:t>predstavja</a:t>
            </a:r>
            <a:r>
              <a:rPr lang="sl-SI" dirty="0"/>
              <a:t> REAL </a:t>
            </a:r>
            <a:r>
              <a:rPr lang="sl-SI" dirty="0" err="1"/>
              <a:t>wellness</a:t>
            </a:r>
            <a:r>
              <a:rPr lang="sl-SI" dirty="0"/>
              <a:t> model, katerega avtor je dr. </a:t>
            </a:r>
            <a:r>
              <a:rPr lang="sl-SI" dirty="0" err="1"/>
              <a:t>Ardel</a:t>
            </a:r>
            <a:r>
              <a:rPr lang="sl-SI" dirty="0"/>
              <a:t>. Omenjeni model spodbuja in usmerja ljudi k racionalnem mišljenju in delovanju, k živahnem življenju, ohranjanju telesne kondicije, modremu prehranjevanju v skladu z upoštevanjem strokovnih </a:t>
            </a:r>
            <a:r>
              <a:rPr lang="sl-SI" dirty="0" err="1"/>
              <a:t>nutricističnih</a:t>
            </a:r>
            <a:r>
              <a:rPr lang="sl-SI" dirty="0"/>
              <a:t> smernic in čim bolj svobodnim življenjem. Slednje pomeni osvoboditev kulturnih ali družbenih elementov, kot so vraževerja, neracionalne dogme in druge duševne in socialne omejitve, ki dodajajo omejitve osebnih svoboščin</a:t>
            </a:r>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12</a:t>
            </a:fld>
            <a:endParaRPr lang="en-US"/>
          </a:p>
        </p:txBody>
      </p:sp>
    </p:spTree>
    <p:extLst>
      <p:ext uri="{BB962C8B-B14F-4D97-AF65-F5344CB8AC3E}">
        <p14:creationId xmlns:p14="http://schemas.microsoft.com/office/powerpoint/2010/main" val="3625254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UNWTO ugotavlja, da je turizem ekonomski in socialni fenomen. Generalni sekretar UNWTO, gospod </a:t>
            </a:r>
            <a:r>
              <a:rPr lang="sl-SI" dirty="0" err="1"/>
              <a:t>Zurab</a:t>
            </a:r>
            <a:r>
              <a:rPr lang="sl-SI" dirty="0"/>
              <a:t> </a:t>
            </a:r>
            <a:r>
              <a:rPr lang="sl-SI" dirty="0" err="1"/>
              <a:t>Pololikashvili</a:t>
            </a:r>
            <a:r>
              <a:rPr lang="sl-SI" dirty="0"/>
              <a:t>, o vplivu turizma na globalni ravni … "Po vsem svetu je v državah na vseh ravneh razvoja veliko milijonov delovnih mest in podjetij odvisnih od močnega in cvetočega turističnega sektorja. Turizem je tudi gonilna sila pri varstvu naravne in kulturne dediščine, ki prispeva k njihovemu  ohranjanju za prihodnje generacije.„ (</a:t>
            </a:r>
            <a:r>
              <a:rPr lang="sl-SI" dirty="0">
                <a:hlinkClick r:id="rId3"/>
              </a:rPr>
              <a:t>Home | UNWTO</a:t>
            </a:r>
            <a:r>
              <a:rPr lang="sl-SI" dirty="0"/>
              <a:t>)</a:t>
            </a:r>
          </a:p>
          <a:p>
            <a:endParaRPr lang="sl-SI" dirty="0"/>
          </a:p>
          <a:p>
            <a:r>
              <a:rPr lang="sl-SI" dirty="0"/>
              <a:t>Vir fotografije: </a:t>
            </a:r>
            <a:r>
              <a:rPr lang="sl-SI" dirty="0">
                <a:hlinkClick r:id="rId4"/>
              </a:rPr>
              <a:t>03ad01fd-fbea-4e26-b9f5-e8c8a2a2fded-stara-trta-5.jpg (994×538) (itinari.com)</a:t>
            </a:r>
            <a:r>
              <a:rPr lang="sl-SI" dirty="0"/>
              <a:t> </a:t>
            </a:r>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15</a:t>
            </a:fld>
            <a:endParaRPr lang="en-US"/>
          </a:p>
        </p:txBody>
      </p:sp>
    </p:spTree>
    <p:extLst>
      <p:ext uri="{BB962C8B-B14F-4D97-AF65-F5344CB8AC3E}">
        <p14:creationId xmlns:p14="http://schemas.microsoft.com/office/powerpoint/2010/main" val="2167620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en-GB" dirty="0"/>
          </a:p>
        </p:txBody>
      </p:sp>
      <p:sp>
        <p:nvSpPr>
          <p:cNvPr id="4" name="Marcador de Posição do Número do Diapositivo 3"/>
          <p:cNvSpPr>
            <a:spLocks noGrp="1"/>
          </p:cNvSpPr>
          <p:nvPr>
            <p:ph type="sldNum" sz="quarter" idx="5"/>
          </p:nvPr>
        </p:nvSpPr>
        <p:spPr/>
        <p:txBody>
          <a:bodyPr/>
          <a:lstStyle/>
          <a:p>
            <a:fld id="{9ED4A299-DD6E-4F4E-AAAF-972CE464E941}" type="slidenum">
              <a:rPr lang="en-US" smtClean="0"/>
              <a:t>16</a:t>
            </a:fld>
            <a:endParaRPr lang="en-US"/>
          </a:p>
        </p:txBody>
      </p:sp>
    </p:spTree>
    <p:extLst>
      <p:ext uri="{BB962C8B-B14F-4D97-AF65-F5344CB8AC3E}">
        <p14:creationId xmlns:p14="http://schemas.microsoft.com/office/powerpoint/2010/main" val="2724538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sz="1200" kern="1200" dirty="0">
                <a:solidFill>
                  <a:schemeClr val="tx1"/>
                </a:solidFill>
                <a:effectLst/>
                <a:latin typeface="+mn-lt"/>
                <a:ea typeface="+mn-ea"/>
                <a:cs typeface="+mn-cs"/>
              </a:rPr>
              <a:t>Turizem je pospeševalec gospodarskega razvoja. V ekonomskem smislu ima predvsem dve pomembni nalogi, saj vpliva na višino BDP (bruto domačega proizvoda) in na njegovo ponovno prostorsko in sektorsko delitev. Prostorska delitev pomeni delitev med države, regije ali kraje, sektorska pa delitev med dejavnostmi, panogami in podjetji. </a:t>
            </a:r>
          </a:p>
          <a:p>
            <a:r>
              <a:rPr lang="sl-SI" sz="1200" kern="1200" dirty="0">
                <a:solidFill>
                  <a:schemeClr val="tx1"/>
                </a:solidFill>
                <a:effectLst/>
                <a:latin typeface="+mn-lt"/>
                <a:ea typeface="+mn-ea"/>
                <a:cs typeface="+mn-cs"/>
              </a:rPr>
              <a:t>Turizem kot družbeni pojav ne temelji na eni sami gospodarski dejavnosti temveč, kot množični pojav in kot ekonomska dejavnost sloni in povezuje številne gospodarske in tudi negospodarske dejavnosti. </a:t>
            </a:r>
          </a:p>
          <a:p>
            <a:pPr marL="0" marR="0" lvl="0" indent="0" algn="l" defTabSz="914400" rtl="0" eaLnBrk="1" fontAlgn="auto" latinLnBrk="0" hangingPunct="1">
              <a:lnSpc>
                <a:spcPct val="100000"/>
              </a:lnSpc>
              <a:spcBef>
                <a:spcPts val="0"/>
              </a:spcBef>
              <a:spcAft>
                <a:spcPts val="0"/>
              </a:spcAft>
              <a:buClrTx/>
              <a:buSzTx/>
              <a:buFontTx/>
              <a:buNone/>
              <a:tabLst/>
              <a:defRPr/>
            </a:pPr>
            <a:r>
              <a:rPr lang="sl-SI" dirty="0"/>
              <a:t>Turistične destinacije morajo pri razvoju upoštevati okolje in urbanistično zasnovati razvoj turizma. Upoštevati morajo želje in potrebe tako prebivalcev kot gostov in turističnih podjetij. Poskrbeti morajo za varnost, komunalno infrastrukturo, izobraževanje, zdravstvo in druge dejavnosti, ki so pomembne tudi za življenje v nekem kraju.</a:t>
            </a:r>
          </a:p>
          <a:p>
            <a:endParaRPr lang="sl-SI" dirty="0"/>
          </a:p>
        </p:txBody>
      </p:sp>
      <p:sp>
        <p:nvSpPr>
          <p:cNvPr id="4" name="Označba mesta številke diapozitiva 3"/>
          <p:cNvSpPr>
            <a:spLocks noGrp="1"/>
          </p:cNvSpPr>
          <p:nvPr>
            <p:ph type="sldNum" sz="quarter" idx="5"/>
          </p:nvPr>
        </p:nvSpPr>
        <p:spPr/>
        <p:txBody>
          <a:bodyPr/>
          <a:lstStyle/>
          <a:p>
            <a:fld id="{9ED4A299-DD6E-4F4E-AAAF-972CE464E941}" type="slidenum">
              <a:rPr lang="en-US" smtClean="0"/>
              <a:t>17</a:t>
            </a:fld>
            <a:endParaRPr lang="en-US"/>
          </a:p>
        </p:txBody>
      </p:sp>
    </p:spTree>
    <p:extLst>
      <p:ext uri="{BB962C8B-B14F-4D97-AF65-F5344CB8AC3E}">
        <p14:creationId xmlns:p14="http://schemas.microsoft.com/office/powerpoint/2010/main" val="2992318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t>7/26/2021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s x 3 with header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Picture Placeholder 2">
            <a:extLst>
              <a:ext uri="{FF2B5EF4-FFF2-40B4-BE49-F238E27FC236}">
                <a16:creationId xmlns:a16="http://schemas.microsoft.com/office/drawing/2014/main" id="{ADA5B9F8-FB39-924E-AF2D-CA1144D0C800}"/>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17" name="Picture Placeholder 2">
            <a:extLst>
              <a:ext uri="{FF2B5EF4-FFF2-40B4-BE49-F238E27FC236}">
                <a16:creationId xmlns:a16="http://schemas.microsoft.com/office/drawing/2014/main" id="{5AF73268-9BC5-3345-85C8-49CC8A66A548}"/>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23" name="Picture Placeholder 2">
            <a:extLst>
              <a:ext uri="{FF2B5EF4-FFF2-40B4-BE49-F238E27FC236}">
                <a16:creationId xmlns:a16="http://schemas.microsoft.com/office/drawing/2014/main" id="{B538C8B9-CB3A-9045-8F75-E435472F24C1}"/>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pic>
        <p:nvPicPr>
          <p:cNvPr id="12" name="Picture 11" descr="A picture containing clock, light&#10;&#10;Description automatically generated">
            <a:extLst>
              <a:ext uri="{FF2B5EF4-FFF2-40B4-BE49-F238E27FC236}">
                <a16:creationId xmlns:a16="http://schemas.microsoft.com/office/drawing/2014/main" id="{470D8D8A-160A-E54A-A3E8-514650382FB1}"/>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3" name="Picture 12" descr="A picture containing clock, light&#10;&#10;Description automatically generated">
            <a:extLst>
              <a:ext uri="{FF2B5EF4-FFF2-40B4-BE49-F238E27FC236}">
                <a16:creationId xmlns:a16="http://schemas.microsoft.com/office/drawing/2014/main" id="{BEE029E7-2486-8441-AD63-8C7908EF8361}"/>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4034618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with Titl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021C4F-0C13-9B43-A428-E41CA9DD834F}"/>
              </a:ext>
            </a:extLst>
          </p:cNvPr>
          <p:cNvSpPr/>
          <p:nvPr userDrawn="1"/>
        </p:nvSpPr>
        <p:spPr>
          <a:xfrm>
            <a:off x="1" y="573972"/>
            <a:ext cx="3657600" cy="3966192"/>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1" name="Rectangle 10">
            <a:extLst>
              <a:ext uri="{FF2B5EF4-FFF2-40B4-BE49-F238E27FC236}">
                <a16:creationId xmlns:a16="http://schemas.microsoft.com/office/drawing/2014/main" id="{C701476E-1C75-7849-95EC-3A7EC21CB04F}"/>
              </a:ext>
            </a:extLst>
          </p:cNvPr>
          <p:cNvSpPr/>
          <p:nvPr userDrawn="1"/>
        </p:nvSpPr>
        <p:spPr>
          <a:xfrm>
            <a:off x="10798629" y="4540164"/>
            <a:ext cx="1393371" cy="814718"/>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3" name="Text Placeholder 23">
            <a:extLst>
              <a:ext uri="{FF2B5EF4-FFF2-40B4-BE49-F238E27FC236}">
                <a16:creationId xmlns:a16="http://schemas.microsoft.com/office/drawing/2014/main" id="{FC4A7EB6-2338-E148-B8A1-45485EBCD990}"/>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id="{56C8F1F8-4838-C84E-90D4-46B8BAD1A07F}"/>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40" name="Picture Placeholder 2">
            <a:extLst>
              <a:ext uri="{FF2B5EF4-FFF2-40B4-BE49-F238E27FC236}">
                <a16:creationId xmlns:a16="http://schemas.microsoft.com/office/drawing/2014/main" id="{A7720F9D-A566-814E-AE91-3E356CC6E682}"/>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pic>
        <p:nvPicPr>
          <p:cNvPr id="12" name="Picture 11" descr="A picture containing clock, light&#10;&#10;Description automatically generated">
            <a:extLst>
              <a:ext uri="{FF2B5EF4-FFF2-40B4-BE49-F238E27FC236}">
                <a16:creationId xmlns:a16="http://schemas.microsoft.com/office/drawing/2014/main" id="{77A8B5D0-0AEC-F446-A323-E7D32E7B46C0}"/>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5" name="Picture 14" descr="A picture containing clock, light&#10;&#10;Description automatically generated">
            <a:extLst>
              <a:ext uri="{FF2B5EF4-FFF2-40B4-BE49-F238E27FC236}">
                <a16:creationId xmlns:a16="http://schemas.microsoft.com/office/drawing/2014/main" id="{3046BC33-37F3-6048-88BE-58D0D1700B2A}"/>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18906451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with Title - Yellow">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A193C59-B731-4547-9C68-6DD50ABF4A48}"/>
              </a:ext>
            </a:extLst>
          </p:cNvPr>
          <p:cNvSpPr/>
          <p:nvPr userDrawn="1"/>
        </p:nvSpPr>
        <p:spPr>
          <a:xfrm>
            <a:off x="1" y="573972"/>
            <a:ext cx="3657600" cy="3966192"/>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5" name="Rectangle 14">
            <a:extLst>
              <a:ext uri="{FF2B5EF4-FFF2-40B4-BE49-F238E27FC236}">
                <a16:creationId xmlns:a16="http://schemas.microsoft.com/office/drawing/2014/main" id="{B12BEEE8-C8B2-B942-B19E-5F025637839E}"/>
              </a:ext>
            </a:extLst>
          </p:cNvPr>
          <p:cNvSpPr/>
          <p:nvPr userDrawn="1"/>
        </p:nvSpPr>
        <p:spPr>
          <a:xfrm>
            <a:off x="10798629" y="4540164"/>
            <a:ext cx="1393371" cy="814718"/>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A726"/>
              </a:solidFill>
            </a:endParaRPr>
          </a:p>
        </p:txBody>
      </p:sp>
      <p:sp>
        <p:nvSpPr>
          <p:cNvPr id="16" name="Text Placeholder 23">
            <a:extLst>
              <a:ext uri="{FF2B5EF4-FFF2-40B4-BE49-F238E27FC236}">
                <a16:creationId xmlns:a16="http://schemas.microsoft.com/office/drawing/2014/main" id="{A5F280E2-5C11-E848-918D-5B63238DDA69}"/>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9649DF6-A910-6541-8334-0AFA64D16647}"/>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9" name="Picture Placeholder 2">
            <a:extLst>
              <a:ext uri="{FF2B5EF4-FFF2-40B4-BE49-F238E27FC236}">
                <a16:creationId xmlns:a16="http://schemas.microsoft.com/office/drawing/2014/main" id="{03903FD7-B0B5-C34B-8FAD-562DD7371374}"/>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pic>
        <p:nvPicPr>
          <p:cNvPr id="20" name="Picture 19" descr="A picture containing clock, light&#10;&#10;Description automatically generated">
            <a:extLst>
              <a:ext uri="{FF2B5EF4-FFF2-40B4-BE49-F238E27FC236}">
                <a16:creationId xmlns:a16="http://schemas.microsoft.com/office/drawing/2014/main" id="{3FFA77D1-E063-194C-B3F4-3827B010D47F}"/>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21" name="Picture 20" descr="A picture containing clock, light&#10;&#10;Description automatically generated">
            <a:extLst>
              <a:ext uri="{FF2B5EF4-FFF2-40B4-BE49-F238E27FC236}">
                <a16:creationId xmlns:a16="http://schemas.microsoft.com/office/drawing/2014/main" id="{AAF04B87-73BD-FF46-8740-282C1A2BD07C}"/>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
        <p:nvSpPr>
          <p:cNvPr id="22" name="TextBox 21">
            <a:extLst>
              <a:ext uri="{FF2B5EF4-FFF2-40B4-BE49-F238E27FC236}">
                <a16:creationId xmlns:a16="http://schemas.microsoft.com/office/drawing/2014/main" id="{E5E697F6-53AA-874B-BB99-6656F342A3B8}"/>
              </a:ext>
            </a:extLst>
          </p:cNvPr>
          <p:cNvSpPr txBox="1"/>
          <p:nvPr userDrawn="1"/>
        </p:nvSpPr>
        <p:spPr>
          <a:xfrm>
            <a:off x="2529444" y="5332021"/>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882173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with Quot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B7DE2D-DD70-CA4C-AD07-0DA13212ED1E}"/>
              </a:ext>
            </a:extLst>
          </p:cNvPr>
          <p:cNvSpPr/>
          <p:nvPr userDrawn="1"/>
        </p:nvSpPr>
        <p:spPr>
          <a:xfrm>
            <a:off x="405433" y="370011"/>
            <a:ext cx="11381134" cy="6117978"/>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3">
            <a:extLst>
              <a:ext uri="{FF2B5EF4-FFF2-40B4-BE49-F238E27FC236}">
                <a16:creationId xmlns:a16="http://schemas.microsoft.com/office/drawing/2014/main" id="{492B6076-9B06-4342-B533-50A8FA0B0980}"/>
              </a:ext>
            </a:extLst>
          </p:cNvPr>
          <p:cNvSpPr>
            <a:spLocks noGrp="1"/>
          </p:cNvSpPr>
          <p:nvPr>
            <p:ph type="body" sz="quarter" idx="14" hasCustomPrompt="1"/>
          </p:nvPr>
        </p:nvSpPr>
        <p:spPr>
          <a:xfrm>
            <a:off x="4296157" y="4534649"/>
            <a:ext cx="785328" cy="1056986"/>
          </a:xfrm>
        </p:spPr>
        <p:txBody>
          <a:bodyPr anchor="t">
            <a:normAutofit/>
          </a:bodyPr>
          <a:lstStyle>
            <a:lvl1pPr marL="0" indent="0" algn="r">
              <a:buNone/>
              <a:defRPr sz="9600" b="1" i="0" baseline="0">
                <a:solidFill>
                  <a:schemeClr val="tx1"/>
                </a:solidFill>
                <a:latin typeface="Times New Roman" charset="0"/>
                <a:ea typeface="Times New Roman" charset="0"/>
                <a:cs typeface="Times New Roman" charset="0"/>
              </a:defRPr>
            </a:lvl1pPr>
          </a:lstStyle>
          <a:p>
            <a:pPr lvl="0"/>
            <a:r>
              <a:rPr lang="en-US" dirty="0"/>
              <a:t>”</a:t>
            </a:r>
          </a:p>
        </p:txBody>
      </p:sp>
      <p:sp>
        <p:nvSpPr>
          <p:cNvPr id="17" name="Text Placeholder 23">
            <a:extLst>
              <a:ext uri="{FF2B5EF4-FFF2-40B4-BE49-F238E27FC236}">
                <a16:creationId xmlns:a16="http://schemas.microsoft.com/office/drawing/2014/main" id="{73098FBA-6D76-1C47-A298-10C863AB68A5}"/>
              </a:ext>
            </a:extLst>
          </p:cNvPr>
          <p:cNvSpPr>
            <a:spLocks noGrp="1"/>
          </p:cNvSpPr>
          <p:nvPr>
            <p:ph type="body" sz="quarter" idx="13" hasCustomPrompt="1"/>
          </p:nvPr>
        </p:nvSpPr>
        <p:spPr>
          <a:xfrm>
            <a:off x="712093" y="857244"/>
            <a:ext cx="4369392" cy="4493975"/>
          </a:xfrm>
        </p:spPr>
        <p:txBody>
          <a:bodyPr anchor="ctr">
            <a:normAutofit/>
          </a:bodyPr>
          <a:lstStyle>
            <a:lvl1pPr marL="0" indent="0" algn="ctr">
              <a:buNone/>
              <a:defRPr sz="3000" i="1" baseline="0">
                <a:solidFill>
                  <a:schemeClr val="tx1"/>
                </a:solidFill>
                <a:latin typeface="+mn-lt"/>
              </a:defRPr>
            </a:lvl1pPr>
          </a:lstStyle>
          <a:p>
            <a:pPr lvl="0"/>
            <a:r>
              <a:rPr lang="en-US" dirty="0"/>
              <a:t>Quote Here</a:t>
            </a:r>
          </a:p>
        </p:txBody>
      </p:sp>
      <p:sp>
        <p:nvSpPr>
          <p:cNvPr id="18" name="Text Placeholder 23">
            <a:extLst>
              <a:ext uri="{FF2B5EF4-FFF2-40B4-BE49-F238E27FC236}">
                <a16:creationId xmlns:a16="http://schemas.microsoft.com/office/drawing/2014/main" id="{B8BF25BD-F8E7-544B-9A2B-A29DFA1B600F}"/>
              </a:ext>
            </a:extLst>
          </p:cNvPr>
          <p:cNvSpPr>
            <a:spLocks noGrp="1"/>
          </p:cNvSpPr>
          <p:nvPr>
            <p:ph type="body" sz="quarter" idx="15" hasCustomPrompt="1"/>
          </p:nvPr>
        </p:nvSpPr>
        <p:spPr>
          <a:xfrm>
            <a:off x="623677" y="659926"/>
            <a:ext cx="2613204" cy="1221666"/>
          </a:xfrm>
        </p:spPr>
        <p:txBody>
          <a:bodyPr anchor="t">
            <a:normAutofit/>
          </a:bodyPr>
          <a:lstStyle>
            <a:lvl1pPr marL="0" indent="0" algn="l">
              <a:buNone/>
              <a:defRPr sz="9600" b="1" i="0" baseline="0">
                <a:solidFill>
                  <a:schemeClr val="tx1"/>
                </a:solidFill>
                <a:latin typeface="Times New Roman" charset="0"/>
                <a:ea typeface="Times New Roman" charset="0"/>
                <a:cs typeface="Times New Roman" charset="0"/>
              </a:defRPr>
            </a:lvl1pPr>
          </a:lstStyle>
          <a:p>
            <a:pPr lvl="0"/>
            <a:r>
              <a:rPr lang="en-US" dirty="0"/>
              <a:t>“</a:t>
            </a:r>
          </a:p>
        </p:txBody>
      </p:sp>
      <p:sp>
        <p:nvSpPr>
          <p:cNvPr id="30" name="Picture Placeholder 2">
            <a:extLst>
              <a:ext uri="{FF2B5EF4-FFF2-40B4-BE49-F238E27FC236}">
                <a16:creationId xmlns:a16="http://schemas.microsoft.com/office/drawing/2014/main" id="{ECFFB737-7ACC-5B4B-AAE0-4E19B6647AE6}"/>
              </a:ext>
            </a:extLst>
          </p:cNvPr>
          <p:cNvSpPr>
            <a:spLocks noGrp="1"/>
          </p:cNvSpPr>
          <p:nvPr>
            <p:ph type="pic" sz="quarter" idx="19"/>
          </p:nvPr>
        </p:nvSpPr>
        <p:spPr>
          <a:xfrm>
            <a:off x="5299729" y="-1"/>
            <a:ext cx="4369392"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pic>
        <p:nvPicPr>
          <p:cNvPr id="25" name="Picture 24" descr="A picture containing clock, light&#10;&#10;Description automatically generated">
            <a:extLst>
              <a:ext uri="{FF2B5EF4-FFF2-40B4-BE49-F238E27FC236}">
                <a16:creationId xmlns:a16="http://schemas.microsoft.com/office/drawing/2014/main" id="{1AAC24B9-FFAF-734C-961D-EBEC0B1978C5}"/>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28" name="Picture 27" descr="A picture containing clock, light&#10;&#10;Description automatically generated">
            <a:extLst>
              <a:ext uri="{FF2B5EF4-FFF2-40B4-BE49-F238E27FC236}">
                <a16:creationId xmlns:a16="http://schemas.microsoft.com/office/drawing/2014/main" id="{33393B36-9099-F14A-9B66-8AADB4179602}"/>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Tree>
    <p:extLst>
      <p:ext uri="{BB962C8B-B14F-4D97-AF65-F5344CB8AC3E}">
        <p14:creationId xmlns:p14="http://schemas.microsoft.com/office/powerpoint/2010/main" val="24345402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with Quote - Yellow">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73A3490-EBD3-BA40-BA5F-427C723BBA52}"/>
              </a:ext>
            </a:extLst>
          </p:cNvPr>
          <p:cNvSpPr/>
          <p:nvPr userDrawn="1"/>
        </p:nvSpPr>
        <p:spPr>
          <a:xfrm>
            <a:off x="405433" y="370011"/>
            <a:ext cx="11381134" cy="6117978"/>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3">
            <a:extLst>
              <a:ext uri="{FF2B5EF4-FFF2-40B4-BE49-F238E27FC236}">
                <a16:creationId xmlns:a16="http://schemas.microsoft.com/office/drawing/2014/main" id="{CF482994-7DCE-674B-8773-A6B999027940}"/>
              </a:ext>
            </a:extLst>
          </p:cNvPr>
          <p:cNvSpPr>
            <a:spLocks noGrp="1"/>
          </p:cNvSpPr>
          <p:nvPr>
            <p:ph type="body" sz="quarter" idx="14" hasCustomPrompt="1"/>
          </p:nvPr>
        </p:nvSpPr>
        <p:spPr>
          <a:xfrm>
            <a:off x="4296157" y="4534649"/>
            <a:ext cx="785328" cy="1056986"/>
          </a:xfrm>
        </p:spPr>
        <p:txBody>
          <a:bodyPr anchor="t">
            <a:normAutofit/>
          </a:bodyPr>
          <a:lstStyle>
            <a:lvl1pPr marL="0" indent="0" algn="r">
              <a:buNone/>
              <a:defRPr sz="9600" b="1" i="0" baseline="0">
                <a:solidFill>
                  <a:schemeClr val="tx1"/>
                </a:solidFill>
                <a:latin typeface="Times New Roman" charset="0"/>
                <a:ea typeface="Times New Roman" charset="0"/>
                <a:cs typeface="Times New Roman" charset="0"/>
              </a:defRPr>
            </a:lvl1pPr>
          </a:lstStyle>
          <a:p>
            <a:pPr lvl="0"/>
            <a:r>
              <a:rPr lang="en-US" dirty="0"/>
              <a:t>”</a:t>
            </a:r>
          </a:p>
        </p:txBody>
      </p:sp>
      <p:sp>
        <p:nvSpPr>
          <p:cNvPr id="20" name="Text Placeholder 23">
            <a:extLst>
              <a:ext uri="{FF2B5EF4-FFF2-40B4-BE49-F238E27FC236}">
                <a16:creationId xmlns:a16="http://schemas.microsoft.com/office/drawing/2014/main" id="{64549542-EC66-6D4F-A905-17D9D453C432}"/>
              </a:ext>
            </a:extLst>
          </p:cNvPr>
          <p:cNvSpPr>
            <a:spLocks noGrp="1"/>
          </p:cNvSpPr>
          <p:nvPr>
            <p:ph type="body" sz="quarter" idx="13" hasCustomPrompt="1"/>
          </p:nvPr>
        </p:nvSpPr>
        <p:spPr>
          <a:xfrm>
            <a:off x="712093" y="857244"/>
            <a:ext cx="4369392" cy="4493975"/>
          </a:xfrm>
        </p:spPr>
        <p:txBody>
          <a:bodyPr anchor="ctr">
            <a:normAutofit/>
          </a:bodyPr>
          <a:lstStyle>
            <a:lvl1pPr marL="0" indent="0" algn="ctr">
              <a:buNone/>
              <a:defRPr sz="3000" i="1" baseline="0">
                <a:solidFill>
                  <a:schemeClr val="tx1"/>
                </a:solidFill>
                <a:latin typeface="+mn-lt"/>
              </a:defRPr>
            </a:lvl1pPr>
          </a:lstStyle>
          <a:p>
            <a:pPr lvl="0"/>
            <a:r>
              <a:rPr lang="en-US" dirty="0"/>
              <a:t>Quote Here</a:t>
            </a:r>
          </a:p>
        </p:txBody>
      </p:sp>
      <p:sp>
        <p:nvSpPr>
          <p:cNvPr id="21" name="Text Placeholder 23">
            <a:extLst>
              <a:ext uri="{FF2B5EF4-FFF2-40B4-BE49-F238E27FC236}">
                <a16:creationId xmlns:a16="http://schemas.microsoft.com/office/drawing/2014/main" id="{5558487F-3248-D24F-B0C7-4C1ECF728A97}"/>
              </a:ext>
            </a:extLst>
          </p:cNvPr>
          <p:cNvSpPr>
            <a:spLocks noGrp="1"/>
          </p:cNvSpPr>
          <p:nvPr>
            <p:ph type="body" sz="quarter" idx="15" hasCustomPrompt="1"/>
          </p:nvPr>
        </p:nvSpPr>
        <p:spPr>
          <a:xfrm>
            <a:off x="623677" y="659926"/>
            <a:ext cx="2613204" cy="1221666"/>
          </a:xfrm>
        </p:spPr>
        <p:txBody>
          <a:bodyPr anchor="t">
            <a:normAutofit/>
          </a:bodyPr>
          <a:lstStyle>
            <a:lvl1pPr marL="0" indent="0" algn="l">
              <a:buNone/>
              <a:defRPr sz="9600" b="1" i="0" baseline="0">
                <a:solidFill>
                  <a:schemeClr val="tx1"/>
                </a:solidFill>
                <a:latin typeface="Times New Roman" charset="0"/>
                <a:ea typeface="Times New Roman" charset="0"/>
                <a:cs typeface="Times New Roman" charset="0"/>
              </a:defRPr>
            </a:lvl1pPr>
          </a:lstStyle>
          <a:p>
            <a:pPr lvl="0"/>
            <a:r>
              <a:rPr lang="en-US" dirty="0"/>
              <a:t>“</a:t>
            </a:r>
          </a:p>
        </p:txBody>
      </p:sp>
      <p:sp>
        <p:nvSpPr>
          <p:cNvPr id="22" name="Picture Placeholder 2">
            <a:extLst>
              <a:ext uri="{FF2B5EF4-FFF2-40B4-BE49-F238E27FC236}">
                <a16:creationId xmlns:a16="http://schemas.microsoft.com/office/drawing/2014/main" id="{4E341D50-4597-F740-B18A-BF741768A777}"/>
              </a:ext>
            </a:extLst>
          </p:cNvPr>
          <p:cNvSpPr>
            <a:spLocks noGrp="1"/>
          </p:cNvSpPr>
          <p:nvPr>
            <p:ph type="pic" sz="quarter" idx="19"/>
          </p:nvPr>
        </p:nvSpPr>
        <p:spPr>
          <a:xfrm>
            <a:off x="5299729" y="-1"/>
            <a:ext cx="4369392"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picture or </a:t>
            </a:r>
          </a:p>
          <a:p>
            <a:r>
              <a:rPr lang="en-US" dirty="0"/>
              <a:t>texture fill to add photo</a:t>
            </a:r>
          </a:p>
        </p:txBody>
      </p:sp>
      <p:pic>
        <p:nvPicPr>
          <p:cNvPr id="23" name="Picture 22" descr="A picture containing clock, light&#10;&#10;Description automatically generated">
            <a:extLst>
              <a:ext uri="{FF2B5EF4-FFF2-40B4-BE49-F238E27FC236}">
                <a16:creationId xmlns:a16="http://schemas.microsoft.com/office/drawing/2014/main" id="{AD30A63E-6E9F-4243-B9DE-463FF62A2C52}"/>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24" name="Picture 23" descr="A picture containing clock, light&#10;&#10;Description automatically generated">
            <a:extLst>
              <a:ext uri="{FF2B5EF4-FFF2-40B4-BE49-F238E27FC236}">
                <a16:creationId xmlns:a16="http://schemas.microsoft.com/office/drawing/2014/main" id="{9889B87C-5507-C94E-82F2-564202A86765}"/>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Tree>
    <p:extLst>
      <p:ext uri="{BB962C8B-B14F-4D97-AF65-F5344CB8AC3E}">
        <p14:creationId xmlns:p14="http://schemas.microsoft.com/office/powerpoint/2010/main" val="1325365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2688E-06D0-0541-ABF6-E7CC6300E545}"/>
              </a:ext>
            </a:extLst>
          </p:cNvPr>
          <p:cNvSpPr/>
          <p:nvPr userDrawn="1"/>
        </p:nvSpPr>
        <p:spPr>
          <a:xfrm>
            <a:off x="332509" y="301336"/>
            <a:ext cx="11513127" cy="6213764"/>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3">
            <a:extLst>
              <a:ext uri="{FF2B5EF4-FFF2-40B4-BE49-F238E27FC236}">
                <a16:creationId xmlns:a16="http://schemas.microsoft.com/office/drawing/2014/main" id="{8B1168EF-BA5D-6340-BD17-FA1CD2ECA3C5}"/>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tx1"/>
                </a:solidFill>
                <a:latin typeface="+mn-lt"/>
              </a:defRPr>
            </a:lvl1pPr>
          </a:lstStyle>
          <a:p>
            <a:pPr lvl="0"/>
            <a:r>
              <a:rPr lang="en-US" dirty="0"/>
              <a:t>TITLE</a:t>
            </a:r>
          </a:p>
        </p:txBody>
      </p:sp>
      <p:pic>
        <p:nvPicPr>
          <p:cNvPr id="7" name="Picture 6" descr="A picture containing clock, light&#10;&#10;Description automatically generated">
            <a:extLst>
              <a:ext uri="{FF2B5EF4-FFF2-40B4-BE49-F238E27FC236}">
                <a16:creationId xmlns:a16="http://schemas.microsoft.com/office/drawing/2014/main" id="{1DB39406-52C6-524A-A8ED-A322BCC3CC3C}"/>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10" name="Picture 9" descr="A picture containing clock, light&#10;&#10;Description automatically generated">
            <a:extLst>
              <a:ext uri="{FF2B5EF4-FFF2-40B4-BE49-F238E27FC236}">
                <a16:creationId xmlns:a16="http://schemas.microsoft.com/office/drawing/2014/main" id="{94816418-C330-BE45-BD1B-DE767D2CADAE}"/>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Tree>
    <p:extLst>
      <p:ext uri="{BB962C8B-B14F-4D97-AF65-F5344CB8AC3E}">
        <p14:creationId xmlns:p14="http://schemas.microsoft.com/office/powerpoint/2010/main" val="8467203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Slide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2CDFA0-AE32-354F-BFC4-4E2908931666}"/>
              </a:ext>
            </a:extLst>
          </p:cNvPr>
          <p:cNvSpPr/>
          <p:nvPr userDrawn="1"/>
        </p:nvSpPr>
        <p:spPr>
          <a:xfrm>
            <a:off x="332509" y="301336"/>
            <a:ext cx="11513127" cy="6213764"/>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3">
            <a:extLst>
              <a:ext uri="{FF2B5EF4-FFF2-40B4-BE49-F238E27FC236}">
                <a16:creationId xmlns:a16="http://schemas.microsoft.com/office/drawing/2014/main" id="{45EEF1A5-64A2-B74F-8A95-59D3FCF531D2}"/>
              </a:ext>
            </a:extLst>
          </p:cNvPr>
          <p:cNvSpPr>
            <a:spLocks noGrp="1"/>
          </p:cNvSpPr>
          <p:nvPr>
            <p:ph type="body" sz="quarter" idx="13" hasCustomPrompt="1"/>
          </p:nvPr>
        </p:nvSpPr>
        <p:spPr>
          <a:xfrm>
            <a:off x="6639339" y="695930"/>
            <a:ext cx="4709155" cy="3664001"/>
          </a:xfrm>
        </p:spPr>
        <p:txBody>
          <a:bodyPr>
            <a:normAutofit/>
          </a:bodyPr>
          <a:lstStyle>
            <a:lvl1pPr marL="0" indent="0" algn="r">
              <a:buNone/>
              <a:defRPr sz="3600" b="1">
                <a:solidFill>
                  <a:schemeClr val="tx1"/>
                </a:solidFill>
                <a:latin typeface="+mn-lt"/>
              </a:defRPr>
            </a:lvl1pPr>
          </a:lstStyle>
          <a:p>
            <a:pPr lvl="0"/>
            <a:r>
              <a:rPr lang="en-US" dirty="0"/>
              <a:t>TITLE</a:t>
            </a:r>
          </a:p>
        </p:txBody>
      </p:sp>
      <p:pic>
        <p:nvPicPr>
          <p:cNvPr id="10" name="Picture 9" descr="A picture containing clock, light&#10;&#10;Description automatically generated">
            <a:extLst>
              <a:ext uri="{FF2B5EF4-FFF2-40B4-BE49-F238E27FC236}">
                <a16:creationId xmlns:a16="http://schemas.microsoft.com/office/drawing/2014/main" id="{88FDC867-7C61-1D48-AAB9-0445B22007FC}"/>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14" name="Picture 13" descr="A picture containing clock, light&#10;&#10;Description automatically generated">
            <a:extLst>
              <a:ext uri="{FF2B5EF4-FFF2-40B4-BE49-F238E27FC236}">
                <a16:creationId xmlns:a16="http://schemas.microsoft.com/office/drawing/2014/main" id="{0115479A-658A-854C-9A1B-C1555C23D5F1}"/>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 solid with text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BEFC44B-F86F-CC4A-9DA1-0992E13CF076}"/>
              </a:ext>
            </a:extLst>
          </p:cNvPr>
          <p:cNvSpPr/>
          <p:nvPr userDrawn="1"/>
        </p:nvSpPr>
        <p:spPr>
          <a:xfrm>
            <a:off x="332509" y="301336"/>
            <a:ext cx="5118265" cy="6213764"/>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clock, light&#10;&#10;Description automatically generated">
            <a:extLst>
              <a:ext uri="{FF2B5EF4-FFF2-40B4-BE49-F238E27FC236}">
                <a16:creationId xmlns:a16="http://schemas.microsoft.com/office/drawing/2014/main" id="{E3B0AF24-C60F-C74B-9FB2-36635DF8A342}"/>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11" name="Picture 10" descr="A picture containing clock, light&#10;&#10;Description automatically generated">
            <a:extLst>
              <a:ext uri="{FF2B5EF4-FFF2-40B4-BE49-F238E27FC236}">
                <a16:creationId xmlns:a16="http://schemas.microsoft.com/office/drawing/2014/main" id="{7C48E361-DED3-4A4D-98A8-4FCABC28DB8A}"/>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
        <p:nvSpPr>
          <p:cNvPr id="14" name="Text Placeholder 23">
            <a:extLst>
              <a:ext uri="{FF2B5EF4-FFF2-40B4-BE49-F238E27FC236}">
                <a16:creationId xmlns:a16="http://schemas.microsoft.com/office/drawing/2014/main" id="{D27942BF-7B03-CE45-B584-E1265764F33C}"/>
              </a:ext>
            </a:extLst>
          </p:cNvPr>
          <p:cNvSpPr>
            <a:spLocks noGrp="1"/>
          </p:cNvSpPr>
          <p:nvPr>
            <p:ph type="body" sz="quarter" idx="15" hasCustomPrompt="1"/>
          </p:nvPr>
        </p:nvSpPr>
        <p:spPr>
          <a:xfrm>
            <a:off x="571313" y="875544"/>
            <a:ext cx="4677581" cy="4883987"/>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7" name="Text Placeholder 25">
            <a:extLst>
              <a:ext uri="{FF2B5EF4-FFF2-40B4-BE49-F238E27FC236}">
                <a16:creationId xmlns:a16="http://schemas.microsoft.com/office/drawing/2014/main" id="{C077F339-5D74-6348-8CE9-B8CF53750BBF}"/>
              </a:ext>
            </a:extLst>
          </p:cNvPr>
          <p:cNvSpPr>
            <a:spLocks noGrp="1"/>
          </p:cNvSpPr>
          <p:nvPr>
            <p:ph type="body" sz="quarter" idx="16" hasCustomPrompt="1"/>
          </p:nvPr>
        </p:nvSpPr>
        <p:spPr>
          <a:xfrm>
            <a:off x="5973287" y="875545"/>
            <a:ext cx="5576287" cy="4883986"/>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 solid with text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BEFC44B-F86F-CC4A-9DA1-0992E13CF076}"/>
              </a:ext>
            </a:extLst>
          </p:cNvPr>
          <p:cNvSpPr/>
          <p:nvPr userDrawn="1"/>
        </p:nvSpPr>
        <p:spPr>
          <a:xfrm>
            <a:off x="332509" y="301336"/>
            <a:ext cx="5118265" cy="6213764"/>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clock, light&#10;&#10;Description automatically generated">
            <a:extLst>
              <a:ext uri="{FF2B5EF4-FFF2-40B4-BE49-F238E27FC236}">
                <a16:creationId xmlns:a16="http://schemas.microsoft.com/office/drawing/2014/main" id="{E3B0AF24-C60F-C74B-9FB2-36635DF8A342}"/>
              </a:ext>
            </a:extLst>
          </p:cNvPr>
          <p:cNvPicPr>
            <a:picLocks noChangeAspect="1"/>
          </p:cNvPicPr>
          <p:nvPr userDrawn="1"/>
        </p:nvPicPr>
        <p:blipFill rotWithShape="1">
          <a:blip r:embed="rId2"/>
          <a:srcRect t="29368"/>
          <a:stretch/>
        </p:blipFill>
        <p:spPr>
          <a:xfrm>
            <a:off x="0" y="5881549"/>
            <a:ext cx="1965601" cy="655817"/>
          </a:xfrm>
          <a:prstGeom prst="rect">
            <a:avLst/>
          </a:prstGeom>
        </p:spPr>
      </p:pic>
      <p:pic>
        <p:nvPicPr>
          <p:cNvPr id="11" name="Picture 10" descr="A picture containing clock, light&#10;&#10;Description automatically generated">
            <a:extLst>
              <a:ext uri="{FF2B5EF4-FFF2-40B4-BE49-F238E27FC236}">
                <a16:creationId xmlns:a16="http://schemas.microsoft.com/office/drawing/2014/main" id="{7C48E361-DED3-4A4D-98A8-4FCABC28DB8A}"/>
              </a:ext>
            </a:extLst>
          </p:cNvPr>
          <p:cNvPicPr>
            <a:picLocks noChangeAspect="1"/>
          </p:cNvPicPr>
          <p:nvPr userDrawn="1"/>
        </p:nvPicPr>
        <p:blipFill rotWithShape="1">
          <a:blip r:embed="rId2"/>
          <a:srcRect b="73889"/>
          <a:stretch/>
        </p:blipFill>
        <p:spPr>
          <a:xfrm>
            <a:off x="9782474" y="6076358"/>
            <a:ext cx="1965601" cy="242442"/>
          </a:xfrm>
          <a:prstGeom prst="rect">
            <a:avLst/>
          </a:prstGeom>
        </p:spPr>
      </p:pic>
      <p:sp>
        <p:nvSpPr>
          <p:cNvPr id="14" name="Text Placeholder 23">
            <a:extLst>
              <a:ext uri="{FF2B5EF4-FFF2-40B4-BE49-F238E27FC236}">
                <a16:creationId xmlns:a16="http://schemas.microsoft.com/office/drawing/2014/main" id="{D27942BF-7B03-CE45-B584-E1265764F33C}"/>
              </a:ext>
            </a:extLst>
          </p:cNvPr>
          <p:cNvSpPr>
            <a:spLocks noGrp="1"/>
          </p:cNvSpPr>
          <p:nvPr>
            <p:ph type="body" sz="quarter" idx="15" hasCustomPrompt="1"/>
          </p:nvPr>
        </p:nvSpPr>
        <p:spPr>
          <a:xfrm>
            <a:off x="571313" y="875544"/>
            <a:ext cx="4677581" cy="4883987"/>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7" name="Text Placeholder 25">
            <a:extLst>
              <a:ext uri="{FF2B5EF4-FFF2-40B4-BE49-F238E27FC236}">
                <a16:creationId xmlns:a16="http://schemas.microsoft.com/office/drawing/2014/main" id="{C077F339-5D74-6348-8CE9-B8CF53750BBF}"/>
              </a:ext>
            </a:extLst>
          </p:cNvPr>
          <p:cNvSpPr>
            <a:spLocks noGrp="1"/>
          </p:cNvSpPr>
          <p:nvPr>
            <p:ph type="body" sz="quarter" idx="16" hasCustomPrompt="1"/>
          </p:nvPr>
        </p:nvSpPr>
        <p:spPr>
          <a:xfrm>
            <a:off x="5973287" y="875545"/>
            <a:ext cx="5576287" cy="4883986"/>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40852019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bullet point slide">
    <p:spTree>
      <p:nvGrpSpPr>
        <p:cNvPr id="1" name=""/>
        <p:cNvGrpSpPr/>
        <p:nvPr/>
      </p:nvGrpSpPr>
      <p:grpSpPr>
        <a:xfrm>
          <a:off x="0" y="0"/>
          <a:ext cx="0" cy="0"/>
          <a:chOff x="0" y="0"/>
          <a:chExt cx="0" cy="0"/>
        </a:xfrm>
      </p:grpSpPr>
      <p:sp>
        <p:nvSpPr>
          <p:cNvPr id="17" name="Rectangle 16"/>
          <p:cNvSpPr/>
          <p:nvPr userDrawn="1"/>
        </p:nvSpPr>
        <p:spPr>
          <a:xfrm>
            <a:off x="447066" y="1313696"/>
            <a:ext cx="2659582" cy="3745771"/>
          </a:xfrm>
          <a:prstGeom prst="rect">
            <a:avLst/>
          </a:prstGeom>
          <a:noFill/>
          <a:ln w="190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3306311" y="1313696"/>
            <a:ext cx="2659582" cy="3745771"/>
          </a:xfrm>
          <a:prstGeom prst="rect">
            <a:avLst/>
          </a:prstGeom>
          <a:noFill/>
          <a:ln w="190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6165555" y="1313696"/>
            <a:ext cx="2659582" cy="3745771"/>
          </a:xfrm>
          <a:prstGeom prst="rect">
            <a:avLst/>
          </a:prstGeom>
          <a:noFill/>
          <a:ln w="190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9024798" y="1313696"/>
            <a:ext cx="2659582" cy="3745771"/>
          </a:xfrm>
          <a:prstGeom prst="rect">
            <a:avLst/>
          </a:prstGeom>
          <a:noFill/>
          <a:ln w="19050">
            <a:solidFill>
              <a:srgbClr val="6ECE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userDrawn="1"/>
        </p:nvSpPr>
        <p:spPr>
          <a:xfrm>
            <a:off x="892881" y="4771846"/>
            <a:ext cx="1811454" cy="432170"/>
          </a:xfrm>
          <a:prstGeom prst="roundRect">
            <a:avLst/>
          </a:prstGeom>
          <a:solidFill>
            <a:srgbClr val="6ECECB"/>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23"/>
          <p:cNvSpPr>
            <a:spLocks noGrp="1"/>
          </p:cNvSpPr>
          <p:nvPr>
            <p:ph type="body" sz="quarter" idx="13" hasCustomPrompt="1"/>
          </p:nvPr>
        </p:nvSpPr>
        <p:spPr>
          <a:xfrm>
            <a:off x="447066" y="309492"/>
            <a:ext cx="11222614" cy="740896"/>
          </a:xfrm>
          <a:noFill/>
        </p:spPr>
        <p:txBody>
          <a:bodyPr>
            <a:normAutofit/>
          </a:bodyPr>
          <a:lstStyle>
            <a:lvl1pPr marL="0" indent="0" algn="ctr">
              <a:buNone/>
              <a:defRPr sz="3600" b="1">
                <a:solidFill>
                  <a:schemeClr val="tx1"/>
                </a:solidFill>
                <a:latin typeface="+mn-lt"/>
              </a:defRPr>
            </a:lvl1pPr>
          </a:lstStyle>
          <a:p>
            <a:pPr lvl="0"/>
            <a:r>
              <a:rPr lang="en-US" dirty="0"/>
              <a:t>TITLE</a:t>
            </a:r>
          </a:p>
        </p:txBody>
      </p:sp>
      <p:sp>
        <p:nvSpPr>
          <p:cNvPr id="54" name="Text Placeholder 25"/>
          <p:cNvSpPr>
            <a:spLocks noGrp="1"/>
          </p:cNvSpPr>
          <p:nvPr>
            <p:ph type="body" sz="quarter" idx="15" hasCustomPrompt="1"/>
          </p:nvPr>
        </p:nvSpPr>
        <p:spPr>
          <a:xfrm>
            <a:off x="461765" y="4780881"/>
            <a:ext cx="2644883" cy="278586"/>
          </a:xfrm>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5" name="Text Placeholder 25"/>
          <p:cNvSpPr>
            <a:spLocks noGrp="1"/>
          </p:cNvSpPr>
          <p:nvPr>
            <p:ph type="body" sz="quarter" idx="16" hasCustomPrompt="1"/>
          </p:nvPr>
        </p:nvSpPr>
        <p:spPr>
          <a:xfrm>
            <a:off x="447066" y="2962123"/>
            <a:ext cx="2659582" cy="716489"/>
          </a:xfrm>
          <a:noFill/>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6" name="Rounded Rectangle 55"/>
          <p:cNvSpPr/>
          <p:nvPr userDrawn="1"/>
        </p:nvSpPr>
        <p:spPr>
          <a:xfrm>
            <a:off x="3733731" y="4771846"/>
            <a:ext cx="1811454" cy="432170"/>
          </a:xfrm>
          <a:prstGeom prst="roundRect">
            <a:avLst/>
          </a:prstGeom>
          <a:solidFill>
            <a:srgbClr val="6ECECB"/>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Placeholder 25"/>
          <p:cNvSpPr>
            <a:spLocks noGrp="1"/>
          </p:cNvSpPr>
          <p:nvPr>
            <p:ph type="body" sz="quarter" idx="17" hasCustomPrompt="1"/>
          </p:nvPr>
        </p:nvSpPr>
        <p:spPr>
          <a:xfrm>
            <a:off x="3302615" y="4780881"/>
            <a:ext cx="2644883" cy="278586"/>
          </a:xfrm>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8" name="Text Placeholder 25"/>
          <p:cNvSpPr>
            <a:spLocks noGrp="1"/>
          </p:cNvSpPr>
          <p:nvPr>
            <p:ph type="body" sz="quarter" idx="18" hasCustomPrompt="1"/>
          </p:nvPr>
        </p:nvSpPr>
        <p:spPr>
          <a:xfrm>
            <a:off x="3287916" y="2962123"/>
            <a:ext cx="2659582" cy="716489"/>
          </a:xfrm>
          <a:noFill/>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9" name="Rounded Rectangle 58"/>
          <p:cNvSpPr/>
          <p:nvPr userDrawn="1"/>
        </p:nvSpPr>
        <p:spPr>
          <a:xfrm>
            <a:off x="6630703" y="4771846"/>
            <a:ext cx="1811454" cy="432170"/>
          </a:xfrm>
          <a:prstGeom prst="roundRect">
            <a:avLst/>
          </a:prstGeom>
          <a:solidFill>
            <a:srgbClr val="6ECECB"/>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 Placeholder 25"/>
          <p:cNvSpPr>
            <a:spLocks noGrp="1"/>
          </p:cNvSpPr>
          <p:nvPr>
            <p:ph type="body" sz="quarter" idx="19" hasCustomPrompt="1"/>
          </p:nvPr>
        </p:nvSpPr>
        <p:spPr>
          <a:xfrm>
            <a:off x="6199587" y="4780881"/>
            <a:ext cx="2644883" cy="278586"/>
          </a:xfrm>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1" name="Text Placeholder 25"/>
          <p:cNvSpPr>
            <a:spLocks noGrp="1"/>
          </p:cNvSpPr>
          <p:nvPr>
            <p:ph type="body" sz="quarter" idx="20" hasCustomPrompt="1"/>
          </p:nvPr>
        </p:nvSpPr>
        <p:spPr>
          <a:xfrm>
            <a:off x="6184888" y="2962123"/>
            <a:ext cx="2659582" cy="716489"/>
          </a:xfrm>
          <a:noFill/>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62" name="Rounded Rectangle 61"/>
          <p:cNvSpPr/>
          <p:nvPr userDrawn="1"/>
        </p:nvSpPr>
        <p:spPr>
          <a:xfrm>
            <a:off x="9467167" y="4771846"/>
            <a:ext cx="1811454" cy="432170"/>
          </a:xfrm>
          <a:prstGeom prst="roundRect">
            <a:avLst/>
          </a:prstGeom>
          <a:solidFill>
            <a:srgbClr val="6ECECB"/>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Placeholder 25"/>
          <p:cNvSpPr>
            <a:spLocks noGrp="1"/>
          </p:cNvSpPr>
          <p:nvPr>
            <p:ph type="body" sz="quarter" idx="21" hasCustomPrompt="1"/>
          </p:nvPr>
        </p:nvSpPr>
        <p:spPr>
          <a:xfrm>
            <a:off x="9036051" y="4780881"/>
            <a:ext cx="2644883" cy="278586"/>
          </a:xfrm>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4" name="Text Placeholder 25"/>
          <p:cNvSpPr>
            <a:spLocks noGrp="1"/>
          </p:cNvSpPr>
          <p:nvPr>
            <p:ph type="body" sz="quarter" idx="22" hasCustomPrompt="1"/>
          </p:nvPr>
        </p:nvSpPr>
        <p:spPr>
          <a:xfrm>
            <a:off x="9021352" y="2962123"/>
            <a:ext cx="2659582" cy="716489"/>
          </a:xfrm>
          <a:noFill/>
        </p:spPr>
        <p:txBody>
          <a:bodyPr>
            <a:noAutofit/>
          </a:bodyPr>
          <a:lstStyle>
            <a:lvl1pPr marL="0" indent="0" algn="ctr">
              <a:buNone/>
              <a:defRPr sz="18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pic>
        <p:nvPicPr>
          <p:cNvPr id="26" name="Picture 25" descr="A picture containing clock, light&#10;&#10;Description automatically generated">
            <a:extLst>
              <a:ext uri="{FF2B5EF4-FFF2-40B4-BE49-F238E27FC236}">
                <a16:creationId xmlns:a16="http://schemas.microsoft.com/office/drawing/2014/main" id="{16DB5F36-9181-364F-99C3-D62B127EA7F1}"/>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27" name="Picture 26" descr="A picture containing clock, light&#10;&#10;Description automatically generated">
            <a:extLst>
              <a:ext uri="{FF2B5EF4-FFF2-40B4-BE49-F238E27FC236}">
                <a16:creationId xmlns:a16="http://schemas.microsoft.com/office/drawing/2014/main" id="{D54472F6-5652-F54C-87BE-CC3014C0EAAB}"/>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1529164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2"/>
            <a:ext cx="12192000" cy="685800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tx1"/>
                </a:solidFill>
                <a:effectLst/>
                <a:latin typeface="+mn-lt"/>
                <a:ea typeface="+mn-ea"/>
                <a:cs typeface="+mn-cs"/>
                <a:sym typeface="Quattrocento Sans"/>
              </a:rPr>
              <a:t>DETOUR</a:t>
            </a:r>
          </a:p>
          <a:p>
            <a:pPr fontAlgn="base"/>
            <a:r>
              <a:rPr lang="en-IE" sz="4400" b="0" i="0" u="none" strike="noStrike" kern="1200" baseline="0" dirty="0">
                <a:solidFill>
                  <a:schemeClr val="tx1"/>
                </a:solidFill>
                <a:effectLst/>
                <a:latin typeface="+mn-lt"/>
                <a:ea typeface="+mn-ea"/>
                <a:cs typeface="+mn-cs"/>
                <a:sym typeface="Quattrocento Sans"/>
              </a:rPr>
              <a:t>FONT TYPEFACE &amp; SIZE</a:t>
            </a:r>
            <a:endParaRPr lang="en-IE" sz="3600" baseline="0" dirty="0">
              <a:solidFill>
                <a:schemeClr val="tx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tx1"/>
                </a:solidFill>
                <a:effectLst/>
                <a:latin typeface="+mn-lt"/>
                <a:ea typeface="+mn-ea"/>
                <a:cs typeface="+mn-cs"/>
              </a:rPr>
              <a:t>PLEASE</a:t>
            </a:r>
            <a:r>
              <a:rPr lang="en-IE" sz="3000" b="0" i="0" u="none" strike="noStrike" kern="1200" baseline="0" dirty="0">
                <a:solidFill>
                  <a:schemeClr val="tx1"/>
                </a:solidFill>
                <a:effectLst/>
                <a:latin typeface="+mn-lt"/>
                <a:ea typeface="+mn-ea"/>
                <a:cs typeface="+mn-cs"/>
              </a:rPr>
              <a:t> ENSURE TO KEEP FONTS AS PER THE LAYOUT</a:t>
            </a:r>
            <a:endParaRPr lang="en-IE" sz="3000" b="0" i="0" u="none" strike="noStrike" kern="1200" dirty="0">
              <a:solidFill>
                <a:schemeClr val="tx1"/>
              </a:solidFill>
              <a:effectLst/>
              <a:latin typeface="+mn-lt"/>
              <a:ea typeface="+mn-ea"/>
              <a:cs typeface="+mn-cs"/>
            </a:endParaRPr>
          </a:p>
          <a:p>
            <a:pPr fontAlgn="base"/>
            <a:endParaRPr lang="en-IE" sz="3000" b="0" i="0" u="none" strike="noStrike" kern="1200" dirty="0">
              <a:solidFill>
                <a:schemeClr val="tx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tx1"/>
                </a:solidFill>
                <a:effectLst/>
                <a:latin typeface="+mn-lt"/>
                <a:ea typeface="+mn-ea"/>
                <a:cs typeface="+mn-cs"/>
              </a:rPr>
              <a:t>48 point </a:t>
            </a:r>
            <a:r>
              <a:rPr lang="en-IE" sz="3000" b="0" i="0" u="none" strike="noStrike" kern="1200" baseline="0" dirty="0">
                <a:solidFill>
                  <a:schemeClr val="tx1"/>
                </a:solidFill>
                <a:effectLst/>
                <a:latin typeface="+mn-lt"/>
                <a:ea typeface="+mn-ea"/>
                <a:cs typeface="+mn-cs"/>
              </a:rPr>
              <a:t> -  </a:t>
            </a:r>
            <a:r>
              <a:rPr lang="en-IE" sz="3000" b="0" i="0" u="none" strike="noStrike" kern="1200" dirty="0">
                <a:solidFill>
                  <a:schemeClr val="tx1"/>
                </a:solidFill>
                <a:effectLst/>
                <a:latin typeface="+mn-lt"/>
                <a:ea typeface="+mn-ea"/>
                <a:cs typeface="+mn-cs"/>
              </a:rPr>
              <a:t>Divider</a:t>
            </a:r>
            <a:r>
              <a:rPr lang="en-IE" sz="3000" b="0" i="0" u="none" strike="noStrike" kern="1200" baseline="0" dirty="0">
                <a:solidFill>
                  <a:schemeClr val="tx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tx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tx1"/>
                </a:solidFill>
                <a:effectLst/>
                <a:latin typeface="+mn-lt"/>
                <a:ea typeface="+mn-ea"/>
                <a:cs typeface="+mn-cs"/>
              </a:rPr>
              <a:t>36 point</a:t>
            </a:r>
            <a:r>
              <a:rPr lang="en-IE" sz="3000" b="0" i="0" u="none" strike="noStrike" kern="1200" baseline="0" dirty="0">
                <a:solidFill>
                  <a:schemeClr val="tx1"/>
                </a:solidFill>
                <a:effectLst/>
                <a:latin typeface="+mn-lt"/>
                <a:ea typeface="+mn-ea"/>
                <a:cs typeface="+mn-cs"/>
              </a:rPr>
              <a:t>  -  </a:t>
            </a:r>
            <a:r>
              <a:rPr lang="en-IE" sz="3000" b="0" i="0" u="none" strike="noStrike" kern="1200" dirty="0">
                <a:solidFill>
                  <a:schemeClr val="tx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tx1"/>
                </a:solidFill>
                <a:effectLst/>
                <a:latin typeface="+mn-lt"/>
                <a:ea typeface="+mn-ea"/>
                <a:cs typeface="+mn-cs"/>
              </a:rPr>
              <a:t>30 point</a:t>
            </a:r>
            <a:r>
              <a:rPr lang="en-IE" sz="3000" b="0" i="0" u="none" strike="noStrike" kern="1200" baseline="0" dirty="0">
                <a:solidFill>
                  <a:schemeClr val="tx1"/>
                </a:solidFill>
                <a:effectLst/>
                <a:latin typeface="+mn-lt"/>
                <a:ea typeface="+mn-ea"/>
                <a:cs typeface="+mn-cs"/>
              </a:rPr>
              <a:t>  -  </a:t>
            </a:r>
            <a:r>
              <a:rPr lang="en-IE" sz="3000" b="0" i="0" u="none" strike="noStrike" kern="1200" dirty="0">
                <a:solidFill>
                  <a:schemeClr val="tx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tx1"/>
                </a:solidFill>
                <a:effectLst/>
                <a:latin typeface="+mn-lt"/>
                <a:ea typeface="+mn-ea"/>
                <a:cs typeface="+mn-cs"/>
              </a:rPr>
              <a:t>	</a:t>
            </a:r>
            <a:r>
              <a:rPr lang="en-IE" sz="3000" b="0" i="0" u="none" strike="noStrike" kern="1200" baseline="0" dirty="0">
                <a:solidFill>
                  <a:schemeClr val="tx1"/>
                </a:solidFill>
                <a:effectLst/>
                <a:latin typeface="+mn-lt"/>
                <a:ea typeface="+mn-ea"/>
                <a:cs typeface="+mn-cs"/>
              </a:rPr>
              <a:t>       </a:t>
            </a:r>
            <a:r>
              <a:rPr lang="en-IE" sz="3000" b="0" i="0" u="none" strike="noStrike" kern="1200" dirty="0">
                <a:solidFill>
                  <a:schemeClr val="tx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tx1"/>
                </a:solidFill>
                <a:effectLst/>
                <a:latin typeface="+mn-lt"/>
                <a:ea typeface="+mn-ea"/>
                <a:cs typeface="+mn-cs"/>
              </a:rPr>
              <a:t>24 point</a:t>
            </a:r>
            <a:r>
              <a:rPr lang="en-IE" sz="3000" b="0" i="0" u="none" strike="noStrike" kern="1200" baseline="0" dirty="0">
                <a:solidFill>
                  <a:schemeClr val="tx1"/>
                </a:solidFill>
                <a:effectLst/>
                <a:latin typeface="+mn-lt"/>
                <a:ea typeface="+mn-ea"/>
                <a:cs typeface="+mn-cs"/>
              </a:rPr>
              <a:t>  -  </a:t>
            </a:r>
            <a:r>
              <a:rPr lang="en-IE" sz="3000" b="0" i="0" u="none" strike="noStrike" kern="1200" baseline="0" dirty="0">
                <a:solidFill>
                  <a:schemeClr val="tx1"/>
                </a:solidFill>
                <a:effectLst/>
                <a:latin typeface="+mn-lt"/>
                <a:ea typeface="Quattrocento Sans"/>
                <a:cs typeface="Quattrocento Sans"/>
                <a:sym typeface="Quattrocento Sans"/>
              </a:rPr>
              <a:t>Main </a:t>
            </a:r>
            <a:r>
              <a:rPr lang="en-IE" sz="3000" b="0" i="0" u="none" strike="noStrike" kern="1200" dirty="0">
                <a:solidFill>
                  <a:schemeClr val="tx1"/>
                </a:solidFill>
                <a:effectLst/>
                <a:latin typeface="+mn-lt"/>
                <a:ea typeface="+mn-ea"/>
                <a:cs typeface="+mn-cs"/>
              </a:rPr>
              <a:t>Text Body </a:t>
            </a:r>
            <a:endParaRPr lang="en-US" sz="3000" dirty="0">
              <a:solidFill>
                <a:schemeClr val="tx1"/>
              </a:solidFill>
            </a:endParaRPr>
          </a:p>
          <a:p>
            <a:pPr fontAlgn="base"/>
            <a:endParaRPr lang="en-IE" sz="3000" b="0" i="0" u="none" strike="noStrike" kern="1200" dirty="0">
              <a:solidFill>
                <a:schemeClr val="tx1"/>
              </a:solidFill>
              <a:effectLst/>
              <a:latin typeface="+mn-lt"/>
              <a:ea typeface="+mn-ea"/>
              <a:cs typeface="+mn-cs"/>
            </a:endParaRPr>
          </a:p>
        </p:txBody>
      </p:sp>
      <p:sp>
        <p:nvSpPr>
          <p:cNvPr id="9" name="Rectangle 8"/>
          <p:cNvSpPr/>
          <p:nvPr userDrawn="1"/>
        </p:nvSpPr>
        <p:spPr>
          <a:xfrm>
            <a:off x="424669" y="2883583"/>
            <a:ext cx="5489434" cy="2123658"/>
          </a:xfrm>
          <a:prstGeom prst="rect">
            <a:avLst/>
          </a:prstGeom>
        </p:spPr>
        <p:txBody>
          <a:bodyPr wrap="square">
            <a:spAutoFit/>
          </a:bodyPr>
          <a:lstStyle/>
          <a:p>
            <a:pPr fontAlgn="base"/>
            <a:r>
              <a:rPr lang="en-IE" sz="2400" b="0" i="0" u="none" strike="noStrike" kern="1200" baseline="0" dirty="0">
                <a:solidFill>
                  <a:schemeClr val="tx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tx1"/>
                </a:solidFill>
                <a:effectLst/>
                <a:latin typeface="+mn-lt"/>
                <a:ea typeface="+mn-ea"/>
                <a:cs typeface="+mn-cs"/>
                <a:sym typeface="Quattrocento Sans"/>
              </a:rPr>
              <a:t>DETOUR </a:t>
            </a:r>
            <a:r>
              <a:rPr lang="en-IE" sz="2400" b="0" i="0" u="none" strike="noStrike" kern="1200" baseline="0" dirty="0">
                <a:solidFill>
                  <a:schemeClr val="tx1"/>
                </a:solidFill>
                <a:effectLst/>
                <a:latin typeface="+mn-lt"/>
                <a:ea typeface="+mn-ea"/>
                <a:cs typeface="+mn-cs"/>
                <a:sym typeface="Quattrocento Sans"/>
              </a:rPr>
              <a:t>PowerPoint is</a:t>
            </a:r>
            <a:r>
              <a:rPr lang="is-IS" sz="2400" b="0" i="0" u="none" strike="noStrike" kern="1200" baseline="0" dirty="0">
                <a:solidFill>
                  <a:schemeClr val="tx1"/>
                </a:solidFill>
                <a:effectLst/>
                <a:latin typeface="+mn-lt"/>
                <a:ea typeface="+mn-ea"/>
                <a:cs typeface="+mn-cs"/>
                <a:sym typeface="Quattrocento Sans"/>
              </a:rPr>
              <a:t>….</a:t>
            </a:r>
            <a:endParaRPr lang="en-IE" sz="2400" b="0" i="0" u="none" strike="noStrike" kern="1200" baseline="0" dirty="0">
              <a:solidFill>
                <a:schemeClr val="tx1"/>
              </a:solidFill>
              <a:effectLst/>
              <a:latin typeface="+mn-lt"/>
              <a:ea typeface="+mn-ea"/>
              <a:cs typeface="+mn-cs"/>
              <a:sym typeface="Quattrocento Sans"/>
            </a:endParaRPr>
          </a:p>
          <a:p>
            <a:pPr fontAlgn="base"/>
            <a:endParaRPr lang="en-IE" sz="2400" b="0" i="0" u="none" strike="noStrike" kern="1200" baseline="0" dirty="0">
              <a:solidFill>
                <a:schemeClr val="tx1"/>
              </a:solidFill>
              <a:effectLst/>
              <a:latin typeface="+mn-lt"/>
              <a:ea typeface="+mn-ea"/>
              <a:cs typeface="+mn-cs"/>
              <a:sym typeface="Quattrocento Sans"/>
            </a:endParaRPr>
          </a:p>
          <a:p>
            <a:pPr fontAlgn="base"/>
            <a:r>
              <a:rPr lang="en-IE" sz="3600" b="1" i="1" baseline="0" dirty="0">
                <a:solidFill>
                  <a:schemeClr val="tx1"/>
                </a:solidFill>
                <a:latin typeface="+mn-lt"/>
                <a:ea typeface="Quattrocento Sans"/>
                <a:cs typeface="Quattrocento Sans"/>
                <a:sym typeface="Quattrocento Sans"/>
              </a:rPr>
              <a:t>Calibri</a:t>
            </a:r>
            <a:endParaRPr lang="en-IE" sz="3600" baseline="0" dirty="0">
              <a:solidFill>
                <a:schemeClr val="tx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tx1"/>
                </a:solidFill>
                <a:effectLst/>
                <a:latin typeface="+mn-lt"/>
                <a:ea typeface="+mn-ea"/>
                <a:cs typeface="+mn-cs"/>
              </a:rPr>
              <a:t>*** </a:t>
            </a:r>
            <a:r>
              <a:rPr lang="en-IE" sz="2400" b="1" kern="1200" dirty="0">
                <a:solidFill>
                  <a:schemeClr val="tx1"/>
                </a:solidFill>
                <a:effectLst/>
                <a:latin typeface="+mn-lt"/>
                <a:ea typeface="+mn-ea"/>
                <a:cs typeface="+mn-cs"/>
              </a:rPr>
              <a:t>PLEASE DELETE THIS INSTRUCTION SLIDE BEFORE PRESENTING FINAL PRESENTATION </a:t>
            </a:r>
            <a:r>
              <a:rPr lang="en-IE" sz="2400" kern="1200" dirty="0">
                <a:solidFill>
                  <a:schemeClr val="tx1"/>
                </a:solidFill>
                <a:effectLst/>
                <a:latin typeface="+mn-lt"/>
                <a:ea typeface="+mn-ea"/>
                <a:cs typeface="+mn-cs"/>
              </a:rPr>
              <a:t>*** </a:t>
            </a:r>
            <a:endParaRPr lang="en-US" sz="2400" kern="1200" dirty="0">
              <a:solidFill>
                <a:schemeClr val="tx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6807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ptop with Titl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3FCDA5-FCB1-F84B-B960-22F7A6CF516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87" t="10823" r="9307" b="5574"/>
          <a:stretch/>
        </p:blipFill>
        <p:spPr>
          <a:xfrm>
            <a:off x="1216396" y="753365"/>
            <a:ext cx="9759208" cy="5947921"/>
          </a:xfrm>
          <a:prstGeom prst="rect">
            <a:avLst/>
          </a:prstGeom>
        </p:spPr>
      </p:pic>
      <p:sp>
        <p:nvSpPr>
          <p:cNvPr id="31" name="Rectangle 30">
            <a:extLst>
              <a:ext uri="{FF2B5EF4-FFF2-40B4-BE49-F238E27FC236}">
                <a16:creationId xmlns:a16="http://schemas.microsoft.com/office/drawing/2014/main" id="{E0F21F3F-C430-3542-9348-FAC61F91B8BF}"/>
              </a:ext>
            </a:extLst>
          </p:cNvPr>
          <p:cNvSpPr/>
          <p:nvPr userDrawn="1"/>
        </p:nvSpPr>
        <p:spPr>
          <a:xfrm>
            <a:off x="4332514" y="6083"/>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0" name="Picture 9" descr="A picture containing clock, light&#10;&#10;Description automatically generated">
            <a:extLst>
              <a:ext uri="{FF2B5EF4-FFF2-40B4-BE49-F238E27FC236}">
                <a16:creationId xmlns:a16="http://schemas.microsoft.com/office/drawing/2014/main" id="{F9D87586-F9C7-1F43-A63C-209BAB4CA5CF}"/>
              </a:ext>
            </a:extLst>
          </p:cNvPr>
          <p:cNvPicPr>
            <a:picLocks noChangeAspect="1"/>
          </p:cNvPicPr>
          <p:nvPr userDrawn="1"/>
        </p:nvPicPr>
        <p:blipFill rotWithShape="1">
          <a:blip r:embed="rId3"/>
          <a:srcRect t="29368"/>
          <a:stretch/>
        </p:blipFill>
        <p:spPr>
          <a:xfrm>
            <a:off x="0" y="6214057"/>
            <a:ext cx="1965601" cy="655817"/>
          </a:xfrm>
          <a:prstGeom prst="rect">
            <a:avLst/>
          </a:prstGeom>
        </p:spPr>
      </p:pic>
      <p:pic>
        <p:nvPicPr>
          <p:cNvPr id="11" name="Picture 10" descr="A picture containing clock, light&#10;&#10;Description automatically generated">
            <a:extLst>
              <a:ext uri="{FF2B5EF4-FFF2-40B4-BE49-F238E27FC236}">
                <a16:creationId xmlns:a16="http://schemas.microsoft.com/office/drawing/2014/main" id="{66703AE4-F959-5C43-BD19-CA083A7D5BD2}"/>
              </a:ext>
            </a:extLst>
          </p:cNvPr>
          <p:cNvPicPr>
            <a:picLocks noChangeAspect="1"/>
          </p:cNvPicPr>
          <p:nvPr userDrawn="1"/>
        </p:nvPicPr>
        <p:blipFill rotWithShape="1">
          <a:blip r:embed="rId3"/>
          <a:srcRect b="73889"/>
          <a:stretch/>
        </p:blipFill>
        <p:spPr>
          <a:xfrm>
            <a:off x="9782474" y="6420744"/>
            <a:ext cx="1965601" cy="242442"/>
          </a:xfrm>
          <a:prstGeom prst="rect">
            <a:avLst/>
          </a:prstGeom>
        </p:spPr>
      </p:pic>
    </p:spTree>
    <p:extLst>
      <p:ext uri="{BB962C8B-B14F-4D97-AF65-F5344CB8AC3E}">
        <p14:creationId xmlns:p14="http://schemas.microsoft.com/office/powerpoint/2010/main" val="42368622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ptop with Titl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1F8C18-B8F8-254D-B845-4BD1FD98F93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87" t="10823" r="49050" b="5574"/>
          <a:stretch/>
        </p:blipFill>
        <p:spPr>
          <a:xfrm>
            <a:off x="7429500" y="740153"/>
            <a:ext cx="4762500" cy="5612853"/>
          </a:xfrm>
          <a:prstGeom prst="rect">
            <a:avLst/>
          </a:prstGeom>
        </p:spPr>
      </p:pic>
      <p:sp>
        <p:nvSpPr>
          <p:cNvPr id="12" name="Picture Placeholder 7">
            <a:extLst>
              <a:ext uri="{FF2B5EF4-FFF2-40B4-BE49-F238E27FC236}">
                <a16:creationId xmlns:a16="http://schemas.microsoft.com/office/drawing/2014/main" id="{A5654B0E-03FD-8546-AF71-97FAD7DA84B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13" name="Text Placeholder 23">
            <a:extLst>
              <a:ext uri="{FF2B5EF4-FFF2-40B4-BE49-F238E27FC236}">
                <a16:creationId xmlns:a16="http://schemas.microsoft.com/office/drawing/2014/main" id="{28EC86D2-E8D4-C543-A086-19A1B6FF240C}"/>
              </a:ext>
            </a:extLst>
          </p:cNvPr>
          <p:cNvSpPr>
            <a:spLocks noGrp="1"/>
          </p:cNvSpPr>
          <p:nvPr>
            <p:ph type="body" sz="quarter" idx="16" hasCustomPrompt="1"/>
          </p:nvPr>
        </p:nvSpPr>
        <p:spPr>
          <a:xfrm>
            <a:off x="643223" y="780027"/>
            <a:ext cx="6361734" cy="697353"/>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6" name="Text Placeholder 25">
            <a:extLst>
              <a:ext uri="{FF2B5EF4-FFF2-40B4-BE49-F238E27FC236}">
                <a16:creationId xmlns:a16="http://schemas.microsoft.com/office/drawing/2014/main" id="{E917A77D-A131-CE47-91EB-42C4277EECAF}"/>
              </a:ext>
            </a:extLst>
          </p:cNvPr>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20" name="Rectangle 19">
            <a:extLst>
              <a:ext uri="{FF2B5EF4-FFF2-40B4-BE49-F238E27FC236}">
                <a16:creationId xmlns:a16="http://schemas.microsoft.com/office/drawing/2014/main" id="{31A567F0-E99B-2C45-A79B-9BF3D61B3AD2}"/>
              </a:ext>
            </a:extLst>
          </p:cNvPr>
          <p:cNvSpPr/>
          <p:nvPr userDrawn="1"/>
        </p:nvSpPr>
        <p:spPr>
          <a:xfrm>
            <a:off x="0"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1" name="Picture 10" descr="A picture containing clock, light&#10;&#10;Description automatically generated">
            <a:extLst>
              <a:ext uri="{FF2B5EF4-FFF2-40B4-BE49-F238E27FC236}">
                <a16:creationId xmlns:a16="http://schemas.microsoft.com/office/drawing/2014/main" id="{1EBF4FBF-BE16-5C46-871D-CCFDB169809A}"/>
              </a:ext>
            </a:extLst>
          </p:cNvPr>
          <p:cNvPicPr>
            <a:picLocks noChangeAspect="1"/>
          </p:cNvPicPr>
          <p:nvPr userDrawn="1"/>
        </p:nvPicPr>
        <p:blipFill rotWithShape="1">
          <a:blip r:embed="rId3"/>
          <a:srcRect t="29368"/>
          <a:stretch/>
        </p:blipFill>
        <p:spPr>
          <a:xfrm>
            <a:off x="0" y="6214057"/>
            <a:ext cx="1965601" cy="655817"/>
          </a:xfrm>
          <a:prstGeom prst="rect">
            <a:avLst/>
          </a:prstGeom>
        </p:spPr>
      </p:pic>
      <p:pic>
        <p:nvPicPr>
          <p:cNvPr id="14" name="Picture 13" descr="A picture containing clock, light&#10;&#10;Description automatically generated">
            <a:extLst>
              <a:ext uri="{FF2B5EF4-FFF2-40B4-BE49-F238E27FC236}">
                <a16:creationId xmlns:a16="http://schemas.microsoft.com/office/drawing/2014/main" id="{BFACEA31-2C17-934B-9EB1-38D7AB99F5A3}"/>
              </a:ext>
            </a:extLst>
          </p:cNvPr>
          <p:cNvPicPr>
            <a:picLocks noChangeAspect="1"/>
          </p:cNvPicPr>
          <p:nvPr userDrawn="1"/>
        </p:nvPicPr>
        <p:blipFill rotWithShape="1">
          <a:blip r:embed="rId3"/>
          <a:srcRect b="73889"/>
          <a:stretch/>
        </p:blipFill>
        <p:spPr>
          <a:xfrm>
            <a:off x="9782474" y="6420744"/>
            <a:ext cx="1965601" cy="242442"/>
          </a:xfrm>
          <a:prstGeom prst="rect">
            <a:avLst/>
          </a:prstGeom>
        </p:spPr>
      </p:pic>
    </p:spTree>
    <p:extLst>
      <p:ext uri="{BB962C8B-B14F-4D97-AF65-F5344CB8AC3E}">
        <p14:creationId xmlns:p14="http://schemas.microsoft.com/office/powerpoint/2010/main" val="1662949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Laptop with Titl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1F8C18-B8F8-254D-B845-4BD1FD98F93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87" t="10823" r="49050" b="5574"/>
          <a:stretch/>
        </p:blipFill>
        <p:spPr>
          <a:xfrm>
            <a:off x="7429500" y="740153"/>
            <a:ext cx="4762500" cy="5612853"/>
          </a:xfrm>
          <a:prstGeom prst="rect">
            <a:avLst/>
          </a:prstGeom>
        </p:spPr>
      </p:pic>
      <p:sp>
        <p:nvSpPr>
          <p:cNvPr id="12" name="Picture Placeholder 7">
            <a:extLst>
              <a:ext uri="{FF2B5EF4-FFF2-40B4-BE49-F238E27FC236}">
                <a16:creationId xmlns:a16="http://schemas.microsoft.com/office/drawing/2014/main" id="{A5654B0E-03FD-8546-AF71-97FAD7DA84B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13" name="Text Placeholder 23">
            <a:extLst>
              <a:ext uri="{FF2B5EF4-FFF2-40B4-BE49-F238E27FC236}">
                <a16:creationId xmlns:a16="http://schemas.microsoft.com/office/drawing/2014/main" id="{28EC86D2-E8D4-C543-A086-19A1B6FF240C}"/>
              </a:ext>
            </a:extLst>
          </p:cNvPr>
          <p:cNvSpPr>
            <a:spLocks noGrp="1"/>
          </p:cNvSpPr>
          <p:nvPr>
            <p:ph type="body" sz="quarter" idx="16" hasCustomPrompt="1"/>
          </p:nvPr>
        </p:nvSpPr>
        <p:spPr>
          <a:xfrm>
            <a:off x="643223" y="780027"/>
            <a:ext cx="6361734" cy="697353"/>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6" name="Text Placeholder 25">
            <a:extLst>
              <a:ext uri="{FF2B5EF4-FFF2-40B4-BE49-F238E27FC236}">
                <a16:creationId xmlns:a16="http://schemas.microsoft.com/office/drawing/2014/main" id="{E917A77D-A131-CE47-91EB-42C4277EECAF}"/>
              </a:ext>
            </a:extLst>
          </p:cNvPr>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20" name="Rectangle 19">
            <a:extLst>
              <a:ext uri="{FF2B5EF4-FFF2-40B4-BE49-F238E27FC236}">
                <a16:creationId xmlns:a16="http://schemas.microsoft.com/office/drawing/2014/main" id="{31A567F0-E99B-2C45-A79B-9BF3D61B3AD2}"/>
              </a:ext>
            </a:extLst>
          </p:cNvPr>
          <p:cNvSpPr/>
          <p:nvPr userDrawn="1"/>
        </p:nvSpPr>
        <p:spPr>
          <a:xfrm>
            <a:off x="0"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1" name="Picture 10" descr="A picture containing clock, light&#10;&#10;Description automatically generated">
            <a:extLst>
              <a:ext uri="{FF2B5EF4-FFF2-40B4-BE49-F238E27FC236}">
                <a16:creationId xmlns:a16="http://schemas.microsoft.com/office/drawing/2014/main" id="{1EBF4FBF-BE16-5C46-871D-CCFDB169809A}"/>
              </a:ext>
            </a:extLst>
          </p:cNvPr>
          <p:cNvPicPr>
            <a:picLocks noChangeAspect="1"/>
          </p:cNvPicPr>
          <p:nvPr userDrawn="1"/>
        </p:nvPicPr>
        <p:blipFill rotWithShape="1">
          <a:blip r:embed="rId3"/>
          <a:srcRect t="29368"/>
          <a:stretch/>
        </p:blipFill>
        <p:spPr>
          <a:xfrm>
            <a:off x="0" y="6214057"/>
            <a:ext cx="1965601" cy="655817"/>
          </a:xfrm>
          <a:prstGeom prst="rect">
            <a:avLst/>
          </a:prstGeom>
        </p:spPr>
      </p:pic>
      <p:pic>
        <p:nvPicPr>
          <p:cNvPr id="14" name="Picture 13" descr="A picture containing clock, light&#10;&#10;Description automatically generated">
            <a:extLst>
              <a:ext uri="{FF2B5EF4-FFF2-40B4-BE49-F238E27FC236}">
                <a16:creationId xmlns:a16="http://schemas.microsoft.com/office/drawing/2014/main" id="{BFACEA31-2C17-934B-9EB1-38D7AB99F5A3}"/>
              </a:ext>
            </a:extLst>
          </p:cNvPr>
          <p:cNvPicPr>
            <a:picLocks noChangeAspect="1"/>
          </p:cNvPicPr>
          <p:nvPr userDrawn="1"/>
        </p:nvPicPr>
        <p:blipFill rotWithShape="1">
          <a:blip r:embed="rId3"/>
          <a:srcRect b="73889"/>
          <a:stretch/>
        </p:blipFill>
        <p:spPr>
          <a:xfrm>
            <a:off x="9782474" y="6420744"/>
            <a:ext cx="1965601" cy="242442"/>
          </a:xfrm>
          <a:prstGeom prst="rect">
            <a:avLst/>
          </a:prstGeom>
        </p:spPr>
      </p:pic>
    </p:spTree>
    <p:extLst>
      <p:ext uri="{BB962C8B-B14F-4D97-AF65-F5344CB8AC3E}">
        <p14:creationId xmlns:p14="http://schemas.microsoft.com/office/powerpoint/2010/main" val="22240423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ne with Titl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ED4702F-1A2C-DD47-8BB2-6C33D421175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425" t="-1173" r="6562" b="12394"/>
          <a:stretch/>
        </p:blipFill>
        <p:spPr>
          <a:xfrm>
            <a:off x="2449287" y="1355271"/>
            <a:ext cx="9742714" cy="5502729"/>
          </a:xfrm>
          <a:prstGeom prst="rect">
            <a:avLst/>
          </a:prstGeom>
        </p:spPr>
      </p:pic>
      <p:sp>
        <p:nvSpPr>
          <p:cNvPr id="12" name="Picture Placeholder 5">
            <a:extLst>
              <a:ext uri="{FF2B5EF4-FFF2-40B4-BE49-F238E27FC236}">
                <a16:creationId xmlns:a16="http://schemas.microsoft.com/office/drawing/2014/main" id="{0E33E331-940D-F54B-9413-3893DB2046CA}"/>
              </a:ext>
            </a:extLst>
          </p:cNvPr>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9" name="Text Placeholder 23">
            <a:extLst>
              <a:ext uri="{FF2B5EF4-FFF2-40B4-BE49-F238E27FC236}">
                <a16:creationId xmlns:a16="http://schemas.microsoft.com/office/drawing/2014/main" id="{704BC744-3BD9-E64D-9F9B-681DC9B14D57}"/>
              </a:ext>
            </a:extLst>
          </p:cNvPr>
          <p:cNvSpPr>
            <a:spLocks noGrp="1"/>
          </p:cNvSpPr>
          <p:nvPr>
            <p:ph type="body" sz="quarter" idx="13" hasCustomPrompt="1"/>
          </p:nvPr>
        </p:nvSpPr>
        <p:spPr>
          <a:xfrm>
            <a:off x="447066" y="430522"/>
            <a:ext cx="11222614" cy="1358487"/>
          </a:xfrm>
          <a:noFill/>
        </p:spPr>
        <p:txBody>
          <a:bodyPr>
            <a:normAutofit/>
          </a:bodyPr>
          <a:lstStyle>
            <a:lvl1pPr marL="0" indent="0" algn="ctr">
              <a:buNone/>
              <a:defRPr sz="3600" b="1">
                <a:solidFill>
                  <a:schemeClr val="tx1"/>
                </a:solidFill>
                <a:latin typeface="+mn-lt"/>
              </a:defRPr>
            </a:lvl1pPr>
          </a:lstStyle>
          <a:p>
            <a:pPr lvl="0"/>
            <a:r>
              <a:rPr lang="en-US" dirty="0"/>
              <a:t>TITLE</a:t>
            </a:r>
          </a:p>
        </p:txBody>
      </p:sp>
      <p:sp>
        <p:nvSpPr>
          <p:cNvPr id="24" name="Rectangle 23">
            <a:extLst>
              <a:ext uri="{FF2B5EF4-FFF2-40B4-BE49-F238E27FC236}">
                <a16:creationId xmlns:a16="http://schemas.microsoft.com/office/drawing/2014/main" id="{6DAFF203-8D79-F746-990D-17E7C15602BE}"/>
              </a:ext>
            </a:extLst>
          </p:cNvPr>
          <p:cNvSpPr/>
          <p:nvPr userDrawn="1"/>
        </p:nvSpPr>
        <p:spPr>
          <a:xfrm>
            <a:off x="4332514"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0" name="Picture 9" descr="A picture containing clock, light&#10;&#10;Description automatically generated">
            <a:extLst>
              <a:ext uri="{FF2B5EF4-FFF2-40B4-BE49-F238E27FC236}">
                <a16:creationId xmlns:a16="http://schemas.microsoft.com/office/drawing/2014/main" id="{FE19B9C4-B537-3146-8E05-545B792132B0}"/>
              </a:ext>
            </a:extLst>
          </p:cNvPr>
          <p:cNvPicPr>
            <a:picLocks noChangeAspect="1"/>
          </p:cNvPicPr>
          <p:nvPr userDrawn="1"/>
        </p:nvPicPr>
        <p:blipFill rotWithShape="1">
          <a:blip r:embed="rId3"/>
          <a:srcRect t="29368"/>
          <a:stretch/>
        </p:blipFill>
        <p:spPr>
          <a:xfrm>
            <a:off x="0" y="6214057"/>
            <a:ext cx="1965601" cy="655817"/>
          </a:xfrm>
          <a:prstGeom prst="rect">
            <a:avLst/>
          </a:prstGeom>
        </p:spPr>
      </p:pic>
      <p:pic>
        <p:nvPicPr>
          <p:cNvPr id="13" name="Picture 12" descr="A picture containing clock, light&#10;&#10;Description automatically generated">
            <a:extLst>
              <a:ext uri="{FF2B5EF4-FFF2-40B4-BE49-F238E27FC236}">
                <a16:creationId xmlns:a16="http://schemas.microsoft.com/office/drawing/2014/main" id="{4F991A1F-C2B1-CD4C-A21D-0E5375B11894}"/>
              </a:ext>
            </a:extLst>
          </p:cNvPr>
          <p:cNvPicPr>
            <a:picLocks noChangeAspect="1"/>
          </p:cNvPicPr>
          <p:nvPr userDrawn="1"/>
        </p:nvPicPr>
        <p:blipFill rotWithShape="1">
          <a:blip r:embed="rId3"/>
          <a:srcRect b="73889"/>
          <a:stretch/>
        </p:blipFill>
        <p:spPr>
          <a:xfrm>
            <a:off x="9782474" y="6420744"/>
            <a:ext cx="1965601" cy="242442"/>
          </a:xfrm>
          <a:prstGeom prst="rect">
            <a:avLst/>
          </a:prstGeom>
        </p:spPr>
      </p:pic>
    </p:spTree>
    <p:extLst>
      <p:ext uri="{BB962C8B-B14F-4D97-AF65-F5344CB8AC3E}">
        <p14:creationId xmlns:p14="http://schemas.microsoft.com/office/powerpoint/2010/main" val="18004446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45FBBD5-70EC-8B46-9208-599D94DA9480}"/>
              </a:ext>
            </a:extLst>
          </p:cNvPr>
          <p:cNvSpPr/>
          <p:nvPr userDrawn="1"/>
        </p:nvSpPr>
        <p:spPr>
          <a:xfrm>
            <a:off x="-6583" y="0"/>
            <a:ext cx="5362354" cy="6858000"/>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3">
            <a:extLst>
              <a:ext uri="{FF2B5EF4-FFF2-40B4-BE49-F238E27FC236}">
                <a16:creationId xmlns:a16="http://schemas.microsoft.com/office/drawing/2014/main" id="{D48D8525-2FDE-9647-B1AB-BA3F3DD31772}"/>
              </a:ext>
            </a:extLst>
          </p:cNvPr>
          <p:cNvSpPr>
            <a:spLocks noGrp="1"/>
          </p:cNvSpPr>
          <p:nvPr>
            <p:ph type="body" sz="quarter" idx="13" hasCustomPrompt="1"/>
          </p:nvPr>
        </p:nvSpPr>
        <p:spPr>
          <a:xfrm>
            <a:off x="7559425" y="962967"/>
            <a:ext cx="3104978" cy="697353"/>
          </a:xfrm>
        </p:spPr>
        <p:txBody>
          <a:bodyPr anchor="ctr">
            <a:noAutofit/>
          </a:bodyPr>
          <a:lstStyle>
            <a:lvl1pPr marL="0" indent="0" algn="l">
              <a:buNone/>
              <a:defRPr sz="5400" baseline="0">
                <a:solidFill>
                  <a:schemeClr val="tx1"/>
                </a:solidFill>
                <a:latin typeface="+mn-lt"/>
              </a:defRPr>
            </a:lvl1pPr>
          </a:lstStyle>
          <a:p>
            <a:pPr lvl="0"/>
            <a:r>
              <a:rPr lang="en-US" dirty="0"/>
              <a:t>Thank You</a:t>
            </a:r>
          </a:p>
        </p:txBody>
      </p:sp>
      <p:sp>
        <p:nvSpPr>
          <p:cNvPr id="27" name="Text Placeholder 25">
            <a:extLst>
              <a:ext uri="{FF2B5EF4-FFF2-40B4-BE49-F238E27FC236}">
                <a16:creationId xmlns:a16="http://schemas.microsoft.com/office/drawing/2014/main" id="{74CD0716-3C96-894C-91ED-8332CDFC407A}"/>
              </a:ext>
            </a:extLst>
          </p:cNvPr>
          <p:cNvSpPr>
            <a:spLocks noGrp="1"/>
          </p:cNvSpPr>
          <p:nvPr>
            <p:ph type="body" sz="quarter" idx="14" hasCustomPrompt="1"/>
          </p:nvPr>
        </p:nvSpPr>
        <p:spPr>
          <a:xfrm>
            <a:off x="7559425" y="1758368"/>
            <a:ext cx="3854522" cy="697353"/>
          </a:xfrm>
        </p:spPr>
        <p:txBody>
          <a:bodyPr anchor="ctr">
            <a:noAutofit/>
          </a:bodyPr>
          <a:lstStyle>
            <a:lvl1pPr marL="0" indent="0" algn="l">
              <a:buNone/>
              <a:defRPr sz="2800" i="1"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Any Questions?</a:t>
            </a:r>
          </a:p>
        </p:txBody>
      </p:sp>
      <p:sp>
        <p:nvSpPr>
          <p:cNvPr id="30" name="Text Placeholder 2">
            <a:extLst>
              <a:ext uri="{FF2B5EF4-FFF2-40B4-BE49-F238E27FC236}">
                <a16:creationId xmlns:a16="http://schemas.microsoft.com/office/drawing/2014/main" id="{2774E81A-C82A-AF4E-92BC-3B41DC06C7BB}"/>
              </a:ext>
            </a:extLst>
          </p:cNvPr>
          <p:cNvSpPr>
            <a:spLocks noGrp="1"/>
          </p:cNvSpPr>
          <p:nvPr>
            <p:ph type="body" sz="quarter" idx="15" hasCustomPrompt="1"/>
          </p:nvPr>
        </p:nvSpPr>
        <p:spPr>
          <a:xfrm>
            <a:off x="7722709" y="4782163"/>
            <a:ext cx="2812464" cy="323455"/>
          </a:xfrm>
        </p:spPr>
        <p:txBody>
          <a:bodyPr anchor="t">
            <a:normAutofit/>
          </a:bodyPr>
          <a:lstStyle>
            <a:lvl1pPr marL="0" indent="0">
              <a:buNone/>
              <a:defRPr sz="1600">
                <a:solidFill>
                  <a:schemeClr val="tx1"/>
                </a:solidFill>
              </a:defRPr>
            </a:lvl1pPr>
          </a:lstStyle>
          <a:p>
            <a:pPr lvl="0"/>
            <a:r>
              <a:rPr lang="en-US" dirty="0"/>
              <a:t>Text 1</a:t>
            </a:r>
          </a:p>
        </p:txBody>
      </p:sp>
      <p:sp>
        <p:nvSpPr>
          <p:cNvPr id="32" name="Text Placeholder 2">
            <a:extLst>
              <a:ext uri="{FF2B5EF4-FFF2-40B4-BE49-F238E27FC236}">
                <a16:creationId xmlns:a16="http://schemas.microsoft.com/office/drawing/2014/main" id="{DB7F793F-AD5F-B141-A34F-29406C79BC42}"/>
              </a:ext>
            </a:extLst>
          </p:cNvPr>
          <p:cNvSpPr>
            <a:spLocks noGrp="1"/>
          </p:cNvSpPr>
          <p:nvPr>
            <p:ph type="body" sz="quarter" idx="16" hasCustomPrompt="1"/>
          </p:nvPr>
        </p:nvSpPr>
        <p:spPr>
          <a:xfrm>
            <a:off x="7722709" y="5328094"/>
            <a:ext cx="2812464" cy="323455"/>
          </a:xfrm>
        </p:spPr>
        <p:txBody>
          <a:bodyPr anchor="t">
            <a:normAutofit/>
          </a:bodyPr>
          <a:lstStyle>
            <a:lvl1pPr marL="0" indent="0">
              <a:buNone/>
              <a:defRPr sz="1600">
                <a:solidFill>
                  <a:schemeClr val="tx1"/>
                </a:solidFill>
              </a:defRPr>
            </a:lvl1pPr>
          </a:lstStyle>
          <a:p>
            <a:pPr lvl="0"/>
            <a:r>
              <a:rPr lang="en-US" dirty="0"/>
              <a:t>Text 1</a:t>
            </a:r>
          </a:p>
        </p:txBody>
      </p:sp>
      <p:sp>
        <p:nvSpPr>
          <p:cNvPr id="34" name="Text Placeholder 2">
            <a:extLst>
              <a:ext uri="{FF2B5EF4-FFF2-40B4-BE49-F238E27FC236}">
                <a16:creationId xmlns:a16="http://schemas.microsoft.com/office/drawing/2014/main" id="{C612B400-A1DE-8348-934A-BFCFF27BDE02}"/>
              </a:ext>
            </a:extLst>
          </p:cNvPr>
          <p:cNvSpPr>
            <a:spLocks noGrp="1"/>
          </p:cNvSpPr>
          <p:nvPr>
            <p:ph type="body" sz="quarter" idx="17" hasCustomPrompt="1"/>
          </p:nvPr>
        </p:nvSpPr>
        <p:spPr>
          <a:xfrm>
            <a:off x="7722709" y="5895033"/>
            <a:ext cx="2812464" cy="323455"/>
          </a:xfrm>
        </p:spPr>
        <p:txBody>
          <a:bodyPr anchor="t">
            <a:normAutofit/>
          </a:bodyPr>
          <a:lstStyle>
            <a:lvl1pPr marL="0" indent="0">
              <a:buNone/>
              <a:defRPr sz="1600">
                <a:solidFill>
                  <a:schemeClr val="tx1"/>
                </a:solidFill>
              </a:defRPr>
            </a:lvl1pPr>
          </a:lstStyle>
          <a:p>
            <a:pPr lvl="0"/>
            <a:r>
              <a:rPr lang="en-US" dirty="0"/>
              <a:t>Text 1</a:t>
            </a:r>
          </a:p>
        </p:txBody>
      </p:sp>
      <p:pic>
        <p:nvPicPr>
          <p:cNvPr id="36" name="Picture 35">
            <a:extLst>
              <a:ext uri="{FF2B5EF4-FFF2-40B4-BE49-F238E27FC236}">
                <a16:creationId xmlns:a16="http://schemas.microsoft.com/office/drawing/2014/main" id="{29AEFBBE-F020-3148-96E9-F0B952E7888C}"/>
              </a:ext>
            </a:extLst>
          </p:cNvPr>
          <p:cNvPicPr>
            <a:picLocks noChangeAspect="1"/>
          </p:cNvPicPr>
          <p:nvPr userDrawn="1"/>
        </p:nvPicPr>
        <p:blipFill>
          <a:blip r:embed="rId2"/>
          <a:stretch>
            <a:fillRect/>
          </a:stretch>
        </p:blipFill>
        <p:spPr>
          <a:xfrm>
            <a:off x="0" y="5895033"/>
            <a:ext cx="2095500" cy="558800"/>
          </a:xfrm>
          <a:prstGeom prst="rect">
            <a:avLst/>
          </a:prstGeom>
        </p:spPr>
      </p:pic>
      <p:pic>
        <p:nvPicPr>
          <p:cNvPr id="10" name="Picture 9" descr="A close up of a sign&#10;&#10;Description automatically generated">
            <a:extLst>
              <a:ext uri="{FF2B5EF4-FFF2-40B4-BE49-F238E27FC236}">
                <a16:creationId xmlns:a16="http://schemas.microsoft.com/office/drawing/2014/main" id="{5A9FE8A1-F115-1A42-BDCA-B9772BC2368A}"/>
              </a:ext>
            </a:extLst>
          </p:cNvPr>
          <p:cNvPicPr>
            <a:picLocks noChangeAspect="1"/>
          </p:cNvPicPr>
          <p:nvPr userDrawn="1"/>
        </p:nvPicPr>
        <p:blipFill>
          <a:blip r:embed="rId3"/>
          <a:stretch>
            <a:fillRect/>
          </a:stretch>
        </p:blipFill>
        <p:spPr>
          <a:xfrm>
            <a:off x="-10844" y="657548"/>
            <a:ext cx="5639747" cy="2004208"/>
          </a:xfrm>
          <a:prstGeom prst="rect">
            <a:avLst/>
          </a:prstGeom>
        </p:spPr>
      </p:pic>
    </p:spTree>
    <p:extLst>
      <p:ext uri="{BB962C8B-B14F-4D97-AF65-F5344CB8AC3E}">
        <p14:creationId xmlns:p14="http://schemas.microsoft.com/office/powerpoint/2010/main" val="28132561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7/26/2021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5299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7/26/2021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5097531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t>7/26/2021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a:p>
        </p:txBody>
      </p:sp>
    </p:spTree>
    <p:extLst>
      <p:ext uri="{BB962C8B-B14F-4D97-AF65-F5344CB8AC3E}">
        <p14:creationId xmlns:p14="http://schemas.microsoft.com/office/powerpoint/2010/main" val="1109344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0"/>
            <a:ext cx="12192000" cy="6858001"/>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tx1"/>
                </a:solidFill>
                <a:latin typeface="+mn-lt"/>
                <a:ea typeface="Quattrocento Sans"/>
                <a:cs typeface="Quattrocento Sans"/>
                <a:sym typeface="Quattrocento Sans"/>
              </a:rPr>
              <a:t>ICONS</a:t>
            </a:r>
            <a:r>
              <a:rPr lang="en-IE" sz="3600" baseline="0" dirty="0">
                <a:solidFill>
                  <a:schemeClr val="tx1"/>
                </a:solidFill>
                <a:latin typeface="+mn-lt"/>
                <a:ea typeface="Quattrocento Sans"/>
                <a:cs typeface="Quattrocento Sans"/>
                <a:sym typeface="Quattrocento Sans"/>
              </a:rPr>
              <a:t> WHICH CAN BE USED WITHIN THE </a:t>
            </a:r>
            <a:r>
              <a:rPr lang="en-IE" sz="3600" b="1" baseline="0" dirty="0">
                <a:solidFill>
                  <a:schemeClr val="tx1"/>
                </a:solidFill>
                <a:latin typeface="+mn-lt"/>
                <a:ea typeface="Quattrocento Sans"/>
                <a:cs typeface="Quattrocento Sans"/>
                <a:sym typeface="Quattrocento Sans"/>
              </a:rPr>
              <a:t>DETOUR</a:t>
            </a:r>
          </a:p>
          <a:p>
            <a:pPr marL="0" lvl="0" indent="0" algn="l" rtl="0">
              <a:spcBef>
                <a:spcPts val="0"/>
              </a:spcBef>
              <a:spcAft>
                <a:spcPts val="0"/>
              </a:spcAft>
              <a:buClr>
                <a:schemeClr val="dk1"/>
              </a:buClr>
              <a:buSzPts val="1100"/>
              <a:buFont typeface="Arial"/>
              <a:buNone/>
            </a:pPr>
            <a:r>
              <a:rPr lang="en-IE" sz="3600" baseline="0" dirty="0">
                <a:solidFill>
                  <a:schemeClr val="tx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tx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tx1"/>
                </a:solidFill>
                <a:latin typeface="+mn-lt"/>
                <a:ea typeface="Quattrocento Sans"/>
                <a:cs typeface="Quattrocento Sans"/>
                <a:sym typeface="Quattrocento Sans"/>
              </a:rPr>
              <a:t>Resize them without losing quality.</a:t>
            </a:r>
            <a:r>
              <a:rPr lang="en-IE" sz="2400" i="1" baseline="0" dirty="0">
                <a:solidFill>
                  <a:schemeClr val="tx1"/>
                </a:solidFill>
                <a:latin typeface="+mn-lt"/>
                <a:ea typeface="Quattrocento Sans"/>
                <a:cs typeface="Quattrocento Sans"/>
                <a:sym typeface="Quattrocento Sans"/>
              </a:rPr>
              <a:t> </a:t>
            </a:r>
            <a:r>
              <a:rPr lang="en-IE" sz="2400" i="1" dirty="0">
                <a:solidFill>
                  <a:schemeClr val="tx1"/>
                </a:solidFill>
                <a:latin typeface="+mn-lt"/>
                <a:ea typeface="Quattrocento Sans"/>
                <a:cs typeface="Quattrocento Sans"/>
                <a:sym typeface="Quattrocento Sans"/>
              </a:rPr>
              <a:t> Change line colour, width and style.</a:t>
            </a:r>
            <a:r>
              <a:rPr lang="en-IE" sz="2400" i="1" baseline="0" dirty="0">
                <a:solidFill>
                  <a:schemeClr val="tx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tx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tx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tx1"/>
                </a:solidFill>
                <a:effectLst/>
                <a:latin typeface="+mn-lt"/>
                <a:ea typeface="+mn-ea"/>
                <a:cs typeface="+mn-cs"/>
              </a:rPr>
              <a:t>*** </a:t>
            </a:r>
            <a:r>
              <a:rPr lang="en-IE" sz="2400" b="1" kern="1200" dirty="0">
                <a:solidFill>
                  <a:schemeClr val="tx1"/>
                </a:solidFill>
                <a:effectLst/>
                <a:latin typeface="+mn-lt"/>
                <a:ea typeface="+mn-ea"/>
                <a:cs typeface="+mn-cs"/>
              </a:rPr>
              <a:t>PLEASE DELETE THIS INSTRUCTION SLIDE BEFORE PRESENTING FINAL PRESENTATION </a:t>
            </a:r>
            <a:r>
              <a:rPr lang="en-IE" sz="2400" kern="1200" dirty="0">
                <a:solidFill>
                  <a:schemeClr val="tx1"/>
                </a:solidFill>
                <a:effectLst/>
                <a:latin typeface="+mn-lt"/>
                <a:ea typeface="+mn-ea"/>
                <a:cs typeface="+mn-cs"/>
              </a:rPr>
              <a:t>*** </a:t>
            </a:r>
            <a:endParaRPr lang="en-US" sz="2400" kern="1200" dirty="0">
              <a:solidFill>
                <a:schemeClr val="tx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4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37DC243-56B0-474D-921F-77B29CBBE101}"/>
              </a:ext>
            </a:extLst>
          </p:cNvPr>
          <p:cNvSpPr/>
          <p:nvPr userDrawn="1"/>
        </p:nvSpPr>
        <p:spPr>
          <a:xfrm>
            <a:off x="0" y="3871356"/>
            <a:ext cx="12192000" cy="2986644"/>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47F63D0D-8B0D-CA44-8E66-EA0613381681}"/>
              </a:ext>
            </a:extLst>
          </p:cNvPr>
          <p:cNvPicPr>
            <a:picLocks noChangeAspect="1"/>
          </p:cNvPicPr>
          <p:nvPr userDrawn="1"/>
        </p:nvPicPr>
        <p:blipFill>
          <a:blip r:embed="rId2"/>
          <a:stretch>
            <a:fillRect/>
          </a:stretch>
        </p:blipFill>
        <p:spPr>
          <a:xfrm>
            <a:off x="10096500" y="6025321"/>
            <a:ext cx="2095500" cy="558800"/>
          </a:xfrm>
          <a:prstGeom prst="rect">
            <a:avLst/>
          </a:prstGeom>
        </p:spPr>
      </p:pic>
      <p:sp>
        <p:nvSpPr>
          <p:cNvPr id="36" name="Text Placeholder 23">
            <a:extLst>
              <a:ext uri="{FF2B5EF4-FFF2-40B4-BE49-F238E27FC236}">
                <a16:creationId xmlns:a16="http://schemas.microsoft.com/office/drawing/2014/main" id="{A4D65EA0-8B0D-854C-9045-328AE1EEC3F0}"/>
              </a:ext>
            </a:extLst>
          </p:cNvPr>
          <p:cNvSpPr>
            <a:spLocks noGrp="1"/>
          </p:cNvSpPr>
          <p:nvPr>
            <p:ph type="body" sz="quarter" idx="15" hasCustomPrompt="1"/>
          </p:nvPr>
        </p:nvSpPr>
        <p:spPr>
          <a:xfrm>
            <a:off x="6427719" y="4347596"/>
            <a:ext cx="5278651" cy="697353"/>
          </a:xfrm>
        </p:spPr>
        <p:txBody>
          <a:bodyPr>
            <a:noAutofit/>
          </a:bodyPr>
          <a:lstStyle>
            <a:lvl1pPr marL="0" indent="0" algn="r">
              <a:buNone/>
              <a:defRPr sz="5400" b="1" baseline="0">
                <a:solidFill>
                  <a:schemeClr val="tx1"/>
                </a:solidFill>
                <a:latin typeface="+mn-lt"/>
              </a:defRPr>
            </a:lvl1pPr>
          </a:lstStyle>
          <a:p>
            <a:pPr lvl="0"/>
            <a:r>
              <a:rPr lang="en-US" dirty="0"/>
              <a:t>HEADING</a:t>
            </a:r>
          </a:p>
        </p:txBody>
      </p:sp>
      <p:sp>
        <p:nvSpPr>
          <p:cNvPr id="37" name="Text Placeholder 23">
            <a:extLst>
              <a:ext uri="{FF2B5EF4-FFF2-40B4-BE49-F238E27FC236}">
                <a16:creationId xmlns:a16="http://schemas.microsoft.com/office/drawing/2014/main" id="{9FEB12B9-6947-C540-81C6-E12BF0DC5BAF}"/>
              </a:ext>
            </a:extLst>
          </p:cNvPr>
          <p:cNvSpPr>
            <a:spLocks noGrp="1"/>
          </p:cNvSpPr>
          <p:nvPr>
            <p:ph type="body" sz="quarter" idx="16" hasCustomPrompt="1"/>
          </p:nvPr>
        </p:nvSpPr>
        <p:spPr>
          <a:xfrm>
            <a:off x="6427719" y="5054089"/>
            <a:ext cx="5278651" cy="697353"/>
          </a:xfrm>
        </p:spPr>
        <p:txBody>
          <a:bodyPr>
            <a:normAutofit/>
          </a:bodyPr>
          <a:lstStyle>
            <a:lvl1pPr marL="0" indent="0" algn="r">
              <a:buNone/>
              <a:defRPr sz="3600">
                <a:solidFill>
                  <a:schemeClr val="tx1"/>
                </a:solidFill>
                <a:latin typeface="+mn-lt"/>
              </a:defRPr>
            </a:lvl1pPr>
          </a:lstStyle>
          <a:p>
            <a:pPr lvl="0"/>
            <a:r>
              <a:rPr lang="en-US" dirty="0"/>
              <a:t>Sub-Heading</a:t>
            </a:r>
          </a:p>
        </p:txBody>
      </p:sp>
      <p:pic>
        <p:nvPicPr>
          <p:cNvPr id="3" name="Picture 2" descr="A close up of a sign&#10;&#10;Description automatically generated">
            <a:extLst>
              <a:ext uri="{FF2B5EF4-FFF2-40B4-BE49-F238E27FC236}">
                <a16:creationId xmlns:a16="http://schemas.microsoft.com/office/drawing/2014/main" id="{F51A59A9-B1BA-0C4B-8948-66104F3E19D0}"/>
              </a:ext>
            </a:extLst>
          </p:cNvPr>
          <p:cNvPicPr>
            <a:picLocks noChangeAspect="1"/>
          </p:cNvPicPr>
          <p:nvPr userDrawn="1"/>
        </p:nvPicPr>
        <p:blipFill>
          <a:blip r:embed="rId3"/>
          <a:stretch>
            <a:fillRect/>
          </a:stretch>
        </p:blipFill>
        <p:spPr>
          <a:xfrm>
            <a:off x="0" y="4113142"/>
            <a:ext cx="4610100" cy="1638300"/>
          </a:xfrm>
          <a:prstGeom prst="rect">
            <a:avLst/>
          </a:prstGeom>
        </p:spPr>
      </p:pic>
      <p:sp>
        <p:nvSpPr>
          <p:cNvPr id="12" name="Picture Placeholder 2">
            <a:extLst>
              <a:ext uri="{FF2B5EF4-FFF2-40B4-BE49-F238E27FC236}">
                <a16:creationId xmlns:a16="http://schemas.microsoft.com/office/drawing/2014/main" id="{57B14633-B14D-F04D-ABCA-50470F6A7A80}"/>
              </a:ext>
            </a:extLst>
          </p:cNvPr>
          <p:cNvSpPr>
            <a:spLocks noGrp="1"/>
          </p:cNvSpPr>
          <p:nvPr>
            <p:ph type="pic" sz="quarter" idx="19"/>
          </p:nvPr>
        </p:nvSpPr>
        <p:spPr>
          <a:xfrm>
            <a:off x="0" y="-38063"/>
            <a:ext cx="12192000" cy="3874523"/>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3A4C71B-5BE1-A846-8C51-8B7E0E3321CB}"/>
              </a:ext>
            </a:extLst>
          </p:cNvPr>
          <p:cNvSpPr/>
          <p:nvPr userDrawn="1"/>
        </p:nvSpPr>
        <p:spPr>
          <a:xfrm>
            <a:off x="0"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Text Placeholder 23">
            <a:extLst>
              <a:ext uri="{FF2B5EF4-FFF2-40B4-BE49-F238E27FC236}">
                <a16:creationId xmlns:a16="http://schemas.microsoft.com/office/drawing/2014/main" id="{73A45AFD-D92C-EB49-B8D0-E2A1DBF52814}"/>
              </a:ext>
            </a:extLst>
          </p:cNvPr>
          <p:cNvSpPr>
            <a:spLocks noGrp="1"/>
          </p:cNvSpPr>
          <p:nvPr>
            <p:ph type="body" sz="quarter" idx="15" hasCustomPrompt="1"/>
          </p:nvPr>
        </p:nvSpPr>
        <p:spPr>
          <a:xfrm>
            <a:off x="571313" y="590538"/>
            <a:ext cx="10978262" cy="1083096"/>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2" name="Text Placeholder 25">
            <a:extLst>
              <a:ext uri="{FF2B5EF4-FFF2-40B4-BE49-F238E27FC236}">
                <a16:creationId xmlns:a16="http://schemas.microsoft.com/office/drawing/2014/main" id="{B5235208-9EC5-6C49-8294-7FAEBDDF4FBF}"/>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3" name="Picture 12" descr="A picture containing clock, light&#10;&#10;Description automatically generated">
            <a:extLst>
              <a:ext uri="{FF2B5EF4-FFF2-40B4-BE49-F238E27FC236}">
                <a16:creationId xmlns:a16="http://schemas.microsoft.com/office/drawing/2014/main" id="{4B6A97D4-CD6A-D940-A951-2773E98F27AD}"/>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4" name="Picture 13" descr="A picture containing clock, light&#10;&#10;Description automatically generated">
            <a:extLst>
              <a:ext uri="{FF2B5EF4-FFF2-40B4-BE49-F238E27FC236}">
                <a16:creationId xmlns:a16="http://schemas.microsoft.com/office/drawing/2014/main" id="{9E805B3D-3463-5742-8C73-8BD3BFBBD794}"/>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96190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 Yellow">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3" name="Picture 2" descr="A picture containing clock, light&#10;&#10;Description automatically generated">
            <a:extLst>
              <a:ext uri="{FF2B5EF4-FFF2-40B4-BE49-F238E27FC236}">
                <a16:creationId xmlns:a16="http://schemas.microsoft.com/office/drawing/2014/main" id="{2AD720A1-8B47-6346-B2B0-392C14B37AB4}"/>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1" name="Picture 10" descr="A picture containing clock, light&#10;&#10;Description automatically generated">
            <a:extLst>
              <a:ext uri="{FF2B5EF4-FFF2-40B4-BE49-F238E27FC236}">
                <a16:creationId xmlns:a16="http://schemas.microsoft.com/office/drawing/2014/main" id="{3057D7BE-980C-E34E-9EF9-37510AF37630}"/>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
        <p:nvSpPr>
          <p:cNvPr id="12" name="Text Placeholder 23">
            <a:extLst>
              <a:ext uri="{FF2B5EF4-FFF2-40B4-BE49-F238E27FC236}">
                <a16:creationId xmlns:a16="http://schemas.microsoft.com/office/drawing/2014/main" id="{7033C07E-2A9F-AB48-AA5F-D99300BC4310}"/>
              </a:ext>
            </a:extLst>
          </p:cNvPr>
          <p:cNvSpPr>
            <a:spLocks noGrp="1"/>
          </p:cNvSpPr>
          <p:nvPr>
            <p:ph type="body" sz="quarter" idx="15" hasCustomPrompt="1"/>
          </p:nvPr>
        </p:nvSpPr>
        <p:spPr>
          <a:xfrm>
            <a:off x="571313" y="590538"/>
            <a:ext cx="10978262" cy="1083096"/>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3" name="Text Placeholder 25">
            <a:extLst>
              <a:ext uri="{FF2B5EF4-FFF2-40B4-BE49-F238E27FC236}">
                <a16:creationId xmlns:a16="http://schemas.microsoft.com/office/drawing/2014/main" id="{C66F09BC-2E67-B04F-84E2-DBF35AFDDB46}"/>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09914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lide - with solid header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0" y="0"/>
            <a:ext cx="12191999" cy="2161309"/>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clock, light&#10;&#10;Description automatically generated">
            <a:extLst>
              <a:ext uri="{FF2B5EF4-FFF2-40B4-BE49-F238E27FC236}">
                <a16:creationId xmlns:a16="http://schemas.microsoft.com/office/drawing/2014/main" id="{3B3435A5-22A6-404A-86D0-DF8615F35A85}"/>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5" name="Picture 14" descr="A picture containing clock, light&#10;&#10;Description automatically generated">
            <a:extLst>
              <a:ext uri="{FF2B5EF4-FFF2-40B4-BE49-F238E27FC236}">
                <a16:creationId xmlns:a16="http://schemas.microsoft.com/office/drawing/2014/main" id="{80E84934-5FEA-704E-B282-CE4E0E49DEBB}"/>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
        <p:nvSpPr>
          <p:cNvPr id="16" name="Text Placeholder 23">
            <a:extLst>
              <a:ext uri="{FF2B5EF4-FFF2-40B4-BE49-F238E27FC236}">
                <a16:creationId xmlns:a16="http://schemas.microsoft.com/office/drawing/2014/main" id="{5F76EA06-00D2-9E46-ACC6-A21EA94F28FF}"/>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7" name="Text Placeholder 25">
            <a:extLst>
              <a:ext uri="{FF2B5EF4-FFF2-40B4-BE49-F238E27FC236}">
                <a16:creationId xmlns:a16="http://schemas.microsoft.com/office/drawing/2014/main" id="{D04CC07E-3071-A94C-B1CB-838213F6BF1A}"/>
              </a:ext>
            </a:extLst>
          </p:cNvPr>
          <p:cNvSpPr>
            <a:spLocks noGrp="1"/>
          </p:cNvSpPr>
          <p:nvPr>
            <p:ph type="body" sz="quarter" idx="16" hasCustomPrompt="1"/>
          </p:nvPr>
        </p:nvSpPr>
        <p:spPr>
          <a:xfrm>
            <a:off x="571313" y="2532849"/>
            <a:ext cx="10978262" cy="357250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044807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 with solid header - Yellow">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F8D6C94-32A7-734B-9AC3-199E929857EE}"/>
              </a:ext>
            </a:extLst>
          </p:cNvPr>
          <p:cNvSpPr/>
          <p:nvPr userDrawn="1"/>
        </p:nvSpPr>
        <p:spPr>
          <a:xfrm>
            <a:off x="0" y="0"/>
            <a:ext cx="12191999" cy="2161309"/>
          </a:xfrm>
          <a:prstGeom prst="rect">
            <a:avLst/>
          </a:prstGeom>
          <a:solidFill>
            <a:srgbClr val="FDD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clock, light&#10;&#10;Description automatically generated">
            <a:extLst>
              <a:ext uri="{FF2B5EF4-FFF2-40B4-BE49-F238E27FC236}">
                <a16:creationId xmlns:a16="http://schemas.microsoft.com/office/drawing/2014/main" id="{9C97A6A3-2F9A-6048-9691-665F44FFA409}"/>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6" name="Picture 15" descr="A picture containing clock, light&#10;&#10;Description automatically generated">
            <a:extLst>
              <a:ext uri="{FF2B5EF4-FFF2-40B4-BE49-F238E27FC236}">
                <a16:creationId xmlns:a16="http://schemas.microsoft.com/office/drawing/2014/main" id="{C466C014-E0EF-C54E-BC52-1EC545686857}"/>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
        <p:nvSpPr>
          <p:cNvPr id="17" name="Text Placeholder 23">
            <a:extLst>
              <a:ext uri="{FF2B5EF4-FFF2-40B4-BE49-F238E27FC236}">
                <a16:creationId xmlns:a16="http://schemas.microsoft.com/office/drawing/2014/main" id="{E89ED77F-6228-564B-8363-A989DF604985}"/>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3C0483E5-8CED-1C4C-A82A-2FD54CE660D4}"/>
              </a:ext>
            </a:extLst>
          </p:cNvPr>
          <p:cNvSpPr>
            <a:spLocks noGrp="1"/>
          </p:cNvSpPr>
          <p:nvPr>
            <p:ph type="body" sz="quarter" idx="16" hasCustomPrompt="1"/>
          </p:nvPr>
        </p:nvSpPr>
        <p:spPr>
          <a:xfrm>
            <a:off x="571313" y="2532849"/>
            <a:ext cx="10978262" cy="357250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516868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s x 3 with header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chemeClr val="tx1"/>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0" name="Picture Placeholder 2">
            <a:extLst>
              <a:ext uri="{FF2B5EF4-FFF2-40B4-BE49-F238E27FC236}">
                <a16:creationId xmlns:a16="http://schemas.microsoft.com/office/drawing/2014/main" id="{E8009AA3-F33A-FD4E-A36A-961E6D556D73}"/>
              </a:ext>
            </a:extLst>
          </p:cNvPr>
          <p:cNvSpPr>
            <a:spLocks noGrp="1"/>
          </p:cNvSpPr>
          <p:nvPr>
            <p:ph type="pic" sz="quarter" idx="19"/>
          </p:nvPr>
        </p:nvSpPr>
        <p:spPr>
          <a:xfrm>
            <a:off x="571500"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41" name="Picture Placeholder 2">
            <a:extLst>
              <a:ext uri="{FF2B5EF4-FFF2-40B4-BE49-F238E27FC236}">
                <a16:creationId xmlns:a16="http://schemas.microsoft.com/office/drawing/2014/main" id="{0C3DDFA9-097C-754E-93A5-3839261EF8A3}"/>
              </a:ext>
            </a:extLst>
          </p:cNvPr>
          <p:cNvSpPr>
            <a:spLocks noGrp="1"/>
          </p:cNvSpPr>
          <p:nvPr>
            <p:ph type="pic" sz="quarter" idx="24"/>
          </p:nvPr>
        </p:nvSpPr>
        <p:spPr>
          <a:xfrm>
            <a:off x="4450119"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sp>
        <p:nvSpPr>
          <p:cNvPr id="42" name="Picture Placeholder 2">
            <a:extLst>
              <a:ext uri="{FF2B5EF4-FFF2-40B4-BE49-F238E27FC236}">
                <a16:creationId xmlns:a16="http://schemas.microsoft.com/office/drawing/2014/main" id="{EAEF6410-8773-EA4A-8D3E-FFFB31DE570C}"/>
              </a:ext>
            </a:extLst>
          </p:cNvPr>
          <p:cNvSpPr>
            <a:spLocks noGrp="1"/>
          </p:cNvSpPr>
          <p:nvPr>
            <p:ph type="pic" sz="quarter" idx="25"/>
          </p:nvPr>
        </p:nvSpPr>
        <p:spPr>
          <a:xfrm>
            <a:off x="8285775" y="289242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picture or </a:t>
            </a:r>
          </a:p>
          <a:p>
            <a:r>
              <a:rPr lang="en-US" dirty="0"/>
              <a:t>texture fill to add photo</a:t>
            </a:r>
          </a:p>
        </p:txBody>
      </p:sp>
      <p:pic>
        <p:nvPicPr>
          <p:cNvPr id="12" name="Picture 11" descr="A picture containing clock, light&#10;&#10;Description automatically generated">
            <a:extLst>
              <a:ext uri="{FF2B5EF4-FFF2-40B4-BE49-F238E27FC236}">
                <a16:creationId xmlns:a16="http://schemas.microsoft.com/office/drawing/2014/main" id="{4411C41E-0347-D643-B1B5-81F548ABE0B1}"/>
              </a:ext>
            </a:extLst>
          </p:cNvPr>
          <p:cNvPicPr>
            <a:picLocks noChangeAspect="1"/>
          </p:cNvPicPr>
          <p:nvPr userDrawn="1"/>
        </p:nvPicPr>
        <p:blipFill rotWithShape="1">
          <a:blip r:embed="rId2"/>
          <a:srcRect t="29368"/>
          <a:stretch/>
        </p:blipFill>
        <p:spPr>
          <a:xfrm>
            <a:off x="0" y="6214057"/>
            <a:ext cx="1965601" cy="655817"/>
          </a:xfrm>
          <a:prstGeom prst="rect">
            <a:avLst/>
          </a:prstGeom>
        </p:spPr>
      </p:pic>
      <p:pic>
        <p:nvPicPr>
          <p:cNvPr id="13" name="Picture 12" descr="A picture containing clock, light&#10;&#10;Description automatically generated">
            <a:extLst>
              <a:ext uri="{FF2B5EF4-FFF2-40B4-BE49-F238E27FC236}">
                <a16:creationId xmlns:a16="http://schemas.microsoft.com/office/drawing/2014/main" id="{B972033A-51F6-E14A-B908-4BB675BD1B47}"/>
              </a:ext>
            </a:extLst>
          </p:cNvPr>
          <p:cNvPicPr>
            <a:picLocks noChangeAspect="1"/>
          </p:cNvPicPr>
          <p:nvPr userDrawn="1"/>
        </p:nvPicPr>
        <p:blipFill rotWithShape="1">
          <a:blip r:embed="rId2"/>
          <a:srcRect b="73889"/>
          <a:stretch/>
        </p:blipFill>
        <p:spPr>
          <a:xfrm>
            <a:off x="9782474" y="6420744"/>
            <a:ext cx="1965601" cy="242442"/>
          </a:xfrm>
          <a:prstGeom prst="rect">
            <a:avLst/>
          </a:prstGeom>
        </p:spPr>
      </p:pic>
    </p:spTree>
    <p:extLst>
      <p:ext uri="{BB962C8B-B14F-4D97-AF65-F5344CB8AC3E}">
        <p14:creationId xmlns:p14="http://schemas.microsoft.com/office/powerpoint/2010/main" val="999890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7/26/2021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66" r:id="rId4"/>
    <p:sldLayoutId id="2147483682" r:id="rId5"/>
    <p:sldLayoutId id="2147483685" r:id="rId6"/>
    <p:sldLayoutId id="2147483673" r:id="rId7"/>
    <p:sldLayoutId id="2147483687" r:id="rId8"/>
    <p:sldLayoutId id="2147483651" r:id="rId9"/>
    <p:sldLayoutId id="2147483683" r:id="rId10"/>
    <p:sldLayoutId id="2147483674" r:id="rId11"/>
    <p:sldLayoutId id="2147483680" r:id="rId12"/>
    <p:sldLayoutId id="2147483675" r:id="rId13"/>
    <p:sldLayoutId id="2147483678" r:id="rId14"/>
    <p:sldLayoutId id="2147483653" r:id="rId15"/>
    <p:sldLayoutId id="2147483663" r:id="rId16"/>
    <p:sldLayoutId id="2147483664" r:id="rId17"/>
    <p:sldLayoutId id="2147483690" r:id="rId18"/>
    <p:sldLayoutId id="2147483689" r:id="rId19"/>
    <p:sldLayoutId id="2147483677" r:id="rId20"/>
    <p:sldLayoutId id="2147483670" r:id="rId21"/>
    <p:sldLayoutId id="2147483691" r:id="rId22"/>
    <p:sldLayoutId id="2147483676" r:id="rId23"/>
    <p:sldLayoutId id="2147483669" r:id="rId24"/>
    <p:sldLayoutId id="2147483656" r:id="rId25"/>
    <p:sldLayoutId id="2147483657" r:id="rId26"/>
    <p:sldLayoutId id="2147483658"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hyperlink" Target="https://globalwellnessinstitute.org/industry-research/history-of-wellness/" TargetMode="External"/><Relationship Id="rId2" Type="http://schemas.openxmlformats.org/officeDocument/2006/relationships/image" Target="../media/image18.png"/><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hyperlink" Target="http://www.jgypk.hu/tamop13e/tananyag_html/wellness_eng/the_history_of_wellness.htm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ET6m3mVRjKg&amp;feature=youtu.be" TargetMode="External"/><Relationship Id="rId2" Type="http://schemas.openxmlformats.org/officeDocument/2006/relationships/image" Target="../media/image26.png"/><Relationship Id="rId1" Type="http://schemas.openxmlformats.org/officeDocument/2006/relationships/slideLayout" Target="../slideLayouts/slideLayout20.xml"/><Relationship Id="rId5" Type="http://schemas.openxmlformats.org/officeDocument/2006/relationships/hyperlink" Target="https://youtu.be/ET6m3mVRjKg" TargetMode="Externa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hyperlink" Target="https://www.forbes.com/sites/alexandratalty/2020/12/31/the-four-biggest-travel-trends-for-2020/?sh=3d095fa01ced" TargetMode="External"/><Relationship Id="rId4" Type="http://schemas.openxmlformats.org/officeDocument/2006/relationships/hyperlink" Target="https://www.revfine.com/bleisure-travel/"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8.png"/><Relationship Id="rId7"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hyperlink" Target="https://www.visitscotland.com/see-do/research-your-ancestry/" TargetMode="External"/><Relationship Id="rId5" Type="http://schemas.openxmlformats.org/officeDocument/2006/relationships/hyperlink" Target="https://www.visitazores.com/en/videos" TargetMode="External"/><Relationship Id="rId4" Type="http://schemas.openxmlformats.org/officeDocument/2006/relationships/hyperlink" Target="https://guidetoiceland.is/best-of-iceland/top-5-destinations-in-iceland" TargetMode="External"/><Relationship Id="rId9"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hyperlink" Target="https://lifewellnessazores.com/" TargetMode="External"/><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42.png"/><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www.slovenia.info/sl/zgodbe/wellness-dozivetja-z-medom-v-sloveniji" TargetMode="External"/><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hyperlink" Target="https://www.sustain.ucla.edu/what-is-sustainability/" TargetMode="External"/><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www.youtube.com/watch?v=o08ykAqLOxk&amp;t=1s" TargetMode="External"/><Relationship Id="rId1" Type="http://schemas.openxmlformats.org/officeDocument/2006/relationships/slideLayout" Target="../slideLayouts/slideLayout23.xml"/><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11.xml"/><Relationship Id="rId5" Type="http://schemas.openxmlformats.org/officeDocument/2006/relationships/image" Target="../media/image49.png"/><Relationship Id="rId4" Type="http://schemas.openxmlformats.org/officeDocument/2006/relationships/hyperlink" Target="https://www.gstcouncil.org/about/"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hyperlink" Target="https://greendestinations.eu/index_new.php?menu=home_greendestinations&amp;lang=en" TargetMode="External"/><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hyperlink" Target="https://earthcheck.org/products-services/certification/sustainable-destinations/" TargetMode="External"/><Relationship Id="rId5" Type="http://schemas.openxmlformats.org/officeDocument/2006/relationships/image" Target="../media/image52.png"/><Relationship Id="rId4" Type="http://schemas.openxmlformats.org/officeDocument/2006/relationships/image" Target="../media/image51.svg"/><Relationship Id="rId9"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8" Type="http://schemas.openxmlformats.org/officeDocument/2006/relationships/hyperlink" Target="https://webunwto.s3.eu-west-1.amazonaws.com/s3fs-public/2020-05/UNWTO-Global-Guidelines-to-Restart-Tourism.pdf" TargetMode="External"/><Relationship Id="rId13" Type="http://schemas.openxmlformats.org/officeDocument/2006/relationships/hyperlink" Target="http://strandhillpeoplesmarket.ie/" TargetMode="External"/><Relationship Id="rId3" Type="http://schemas.openxmlformats.org/officeDocument/2006/relationships/image" Target="../media/image57.png"/><Relationship Id="rId7" Type="http://schemas.openxmlformats.org/officeDocument/2006/relationships/hyperlink" Target="https://www.virtuoso.com/travel/articles/7-ways-wellness-is-changing-how-we-travel" TargetMode="External"/><Relationship Id="rId12" Type="http://schemas.openxmlformats.org/officeDocument/2006/relationships/hyperlink" Target="https://www.europeanbestdestinations.com/destinations/azores/azores-best-sustainable-destination-in-europe/" TargetMode="External"/><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hyperlink" Target="https://etc-corporate.org/news/etc-appoints-sustainability-experts-to-support-implementation-of-national-tourism-schemes-in-europe/" TargetMode="External"/><Relationship Id="rId11" Type="http://schemas.openxmlformats.org/officeDocument/2006/relationships/hyperlink" Target="https://www.skupaj-mocnejsi.si/poglavje/cilji-trajnostnega-razvoja/" TargetMode="External"/><Relationship Id="rId5" Type="http://schemas.openxmlformats.org/officeDocument/2006/relationships/hyperlink" Target="https://www.slovenia.info/uploads/zelena_shema/pozivi_2021/2021_01_sto_zsst_slo.pdf" TargetMode="External"/><Relationship Id="rId10" Type="http://schemas.openxmlformats.org/officeDocument/2006/relationships/hyperlink" Target="https://blueandgreentomorrow.com/features/when-on-a-responsible-holiday-do-as-the-locals-do/" TargetMode="External"/><Relationship Id="rId4" Type="http://schemas.openxmlformats.org/officeDocument/2006/relationships/hyperlink" Target="https://www.nationalgeographic.com/travel/article/top-travel-trends-in-2020" TargetMode="External"/><Relationship Id="rId9" Type="http://schemas.openxmlformats.org/officeDocument/2006/relationships/hyperlink" Target="https://www.visitscotland.com/about/responsible-tourism/"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11.xml"/><Relationship Id="rId5" Type="http://schemas.openxmlformats.org/officeDocument/2006/relationships/image" Target="../media/image59.png"/><Relationship Id="rId4" Type="http://schemas.openxmlformats.org/officeDocument/2006/relationships/hyperlink" Target="https://www.slovenia.info/sl/poslovne-strani/zelena-shema-slovenskega-turizma"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png"/><Relationship Id="rId1" Type="http://schemas.openxmlformats.org/officeDocument/2006/relationships/slideLayout" Target="../slideLayouts/slideLayout21.xml"/><Relationship Id="rId4" Type="http://schemas.openxmlformats.org/officeDocument/2006/relationships/image" Target="../media/image69.png"/></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www.detourproject.eu/?fbclid=IwAR06crheSo70LajtvZYtCpH4cadOEmrGYt_-nBoeVJhgVbS3AGZ2pyPkXfY" TargetMode="Externa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erson in a pool of water in front of a rocky mountain&#10;&#10;Description automatically generated">
            <a:extLst>
              <a:ext uri="{FF2B5EF4-FFF2-40B4-BE49-F238E27FC236}">
                <a16:creationId xmlns:a16="http://schemas.microsoft.com/office/drawing/2014/main" id="{047BD938-7288-B243-A69C-4C5807F85187}"/>
              </a:ext>
            </a:extLst>
          </p:cNvPr>
          <p:cNvPicPr>
            <a:picLocks noGrp="1" noChangeAspect="1"/>
          </p:cNvPicPr>
          <p:nvPr>
            <p:ph type="pic" sz="quarter" idx="19"/>
          </p:nvPr>
        </p:nvPicPr>
        <p:blipFill rotWithShape="1">
          <a:blip r:embed="rId2"/>
          <a:srcRect t="26385" b="30609"/>
          <a:stretch/>
        </p:blipFill>
        <p:spPr>
          <a:xfrm>
            <a:off x="0" y="-38063"/>
            <a:ext cx="12192000" cy="3933169"/>
          </a:xfrm>
        </p:spPr>
      </p:pic>
      <p:sp>
        <p:nvSpPr>
          <p:cNvPr id="9" name="Text Placeholder 8">
            <a:extLst>
              <a:ext uri="{FF2B5EF4-FFF2-40B4-BE49-F238E27FC236}">
                <a16:creationId xmlns:a16="http://schemas.microsoft.com/office/drawing/2014/main" id="{8A2B3404-7BC3-CE4E-8E04-B5F86CADA2E4}"/>
              </a:ext>
            </a:extLst>
          </p:cNvPr>
          <p:cNvSpPr>
            <a:spLocks noGrp="1"/>
          </p:cNvSpPr>
          <p:nvPr>
            <p:ph type="body" sz="quarter" idx="15"/>
          </p:nvPr>
        </p:nvSpPr>
        <p:spPr>
          <a:xfrm>
            <a:off x="3687417" y="4185182"/>
            <a:ext cx="8161567" cy="697353"/>
          </a:xfrm>
        </p:spPr>
        <p:txBody>
          <a:bodyPr/>
          <a:lstStyle/>
          <a:p>
            <a:r>
              <a:rPr lang="sl-SI" sz="4000" dirty="0">
                <a:solidFill>
                  <a:schemeClr val="bg1"/>
                </a:solidFill>
                <a:effectLst>
                  <a:outerShdw blurRad="38100" dist="38100" dir="2700000" algn="tl">
                    <a:srgbClr val="000000">
                      <a:alpha val="43137"/>
                    </a:srgbClr>
                  </a:outerShdw>
                </a:effectLst>
              </a:rPr>
              <a:t>Uvod v </a:t>
            </a:r>
            <a:r>
              <a:rPr lang="sl-SI" sz="4000" dirty="0" err="1">
                <a:solidFill>
                  <a:schemeClr val="bg1"/>
                </a:solidFill>
                <a:effectLst>
                  <a:outerShdw blurRad="38100" dist="38100" dir="2700000" algn="tl">
                    <a:srgbClr val="000000">
                      <a:alpha val="43137"/>
                    </a:srgbClr>
                  </a:outerShdw>
                </a:effectLst>
              </a:rPr>
              <a:t>velnes</a:t>
            </a:r>
            <a:r>
              <a:rPr lang="sl-SI" sz="4000" dirty="0">
                <a:solidFill>
                  <a:schemeClr val="bg1"/>
                </a:solidFill>
                <a:effectLst>
                  <a:outerShdw blurRad="38100" dist="38100" dir="2700000" algn="tl">
                    <a:srgbClr val="000000">
                      <a:alpha val="43137"/>
                    </a:srgbClr>
                  </a:outerShdw>
                </a:effectLst>
              </a:rPr>
              <a:t> in </a:t>
            </a:r>
            <a:r>
              <a:rPr lang="sl-SI" sz="4000" dirty="0" err="1">
                <a:solidFill>
                  <a:schemeClr val="bg1"/>
                </a:solidFill>
                <a:effectLst>
                  <a:outerShdw blurRad="38100" dist="38100" dir="2700000" algn="tl">
                    <a:srgbClr val="000000">
                      <a:alpha val="43137"/>
                    </a:srgbClr>
                  </a:outerShdw>
                </a:effectLst>
              </a:rPr>
              <a:t>velneški</a:t>
            </a:r>
            <a:r>
              <a:rPr lang="sl-SI" sz="4000" dirty="0">
                <a:solidFill>
                  <a:schemeClr val="bg1"/>
                </a:solidFill>
                <a:effectLst>
                  <a:outerShdw blurRad="38100" dist="38100" dir="2700000" algn="tl">
                    <a:srgbClr val="000000">
                      <a:alpha val="43137"/>
                    </a:srgbClr>
                  </a:outerShdw>
                </a:effectLst>
              </a:rPr>
              <a:t> turizem</a:t>
            </a:r>
            <a:endParaRPr lang="en-US" sz="4000" dirty="0">
              <a:solidFill>
                <a:schemeClr val="bg1"/>
              </a:solidFill>
              <a:effectLst>
                <a:outerShdw blurRad="38100" dist="38100" dir="2700000" algn="tl">
                  <a:srgbClr val="000000">
                    <a:alpha val="43137"/>
                  </a:srgbClr>
                </a:outerShdw>
              </a:effectLst>
            </a:endParaRPr>
          </a:p>
        </p:txBody>
      </p:sp>
      <p:sp>
        <p:nvSpPr>
          <p:cNvPr id="10" name="Text Placeholder 9">
            <a:extLst>
              <a:ext uri="{FF2B5EF4-FFF2-40B4-BE49-F238E27FC236}">
                <a16:creationId xmlns:a16="http://schemas.microsoft.com/office/drawing/2014/main" id="{5DC46B30-51A4-BA4B-A5BE-560E4DA13AFA}"/>
              </a:ext>
            </a:extLst>
          </p:cNvPr>
          <p:cNvSpPr>
            <a:spLocks noGrp="1"/>
          </p:cNvSpPr>
          <p:nvPr>
            <p:ph type="body" sz="quarter" idx="16"/>
          </p:nvPr>
        </p:nvSpPr>
        <p:spPr>
          <a:xfrm>
            <a:off x="6570333" y="5393625"/>
            <a:ext cx="5278651" cy="697353"/>
          </a:xfrm>
        </p:spPr>
        <p:txBody>
          <a:bodyPr/>
          <a:lstStyle/>
          <a:p>
            <a:r>
              <a:rPr lang="en-US" b="1" dirty="0"/>
              <a:t>Modul </a:t>
            </a:r>
            <a:r>
              <a:rPr lang="sl-SI" b="1" dirty="0"/>
              <a:t>1</a:t>
            </a:r>
            <a:endParaRPr lang="en-US" b="1" dirty="0"/>
          </a:p>
        </p:txBody>
      </p:sp>
      <p:sp>
        <p:nvSpPr>
          <p:cNvPr id="11" name="Rectangle 10">
            <a:extLst>
              <a:ext uri="{FF2B5EF4-FFF2-40B4-BE49-F238E27FC236}">
                <a16:creationId xmlns:a16="http://schemas.microsoft.com/office/drawing/2014/main" id="{8BA90851-F6C0-4944-9953-11B25EAC124F}"/>
              </a:ext>
            </a:extLst>
          </p:cNvPr>
          <p:cNvSpPr/>
          <p:nvPr/>
        </p:nvSpPr>
        <p:spPr>
          <a:xfrm>
            <a:off x="0" y="3087584"/>
            <a:ext cx="12192000" cy="807522"/>
          </a:xfrm>
          <a:prstGeom prst="rect">
            <a:avLst/>
          </a:prstGeom>
          <a:solidFill>
            <a:srgbClr val="6ECECB">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65920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F869598B-01F1-4513-9F0E-A92FF05143D5}"/>
              </a:ext>
            </a:extLst>
          </p:cNvPr>
          <p:cNvSpPr>
            <a:spLocks noGrp="1"/>
          </p:cNvSpPr>
          <p:nvPr>
            <p:ph type="body" sz="quarter" idx="15"/>
          </p:nvPr>
        </p:nvSpPr>
        <p:spPr>
          <a:xfrm>
            <a:off x="1406199" y="468851"/>
            <a:ext cx="10978262" cy="1083096"/>
          </a:xfrm>
        </p:spPr>
        <p:txBody>
          <a:bodyPr/>
          <a:lstStyle/>
          <a:p>
            <a:r>
              <a:rPr lang="sl-SI" dirty="0" err="1"/>
              <a:t>Case</a:t>
            </a:r>
            <a:r>
              <a:rPr lang="sl-SI" dirty="0"/>
              <a:t> </a:t>
            </a:r>
            <a:r>
              <a:rPr lang="sl-SI" dirty="0" err="1"/>
              <a:t>study</a:t>
            </a:r>
            <a:r>
              <a:rPr lang="sl-SI" dirty="0"/>
              <a:t> – razvoj </a:t>
            </a:r>
            <a:r>
              <a:rPr lang="sl-SI" dirty="0" err="1"/>
              <a:t>velnesa</a:t>
            </a:r>
            <a:endParaRPr lang="sl-SI" dirty="0"/>
          </a:p>
          <a:p>
            <a:endParaRPr lang="sl-SI" dirty="0"/>
          </a:p>
        </p:txBody>
      </p:sp>
      <p:sp>
        <p:nvSpPr>
          <p:cNvPr id="3" name="Označba mesta besedila 2">
            <a:extLst>
              <a:ext uri="{FF2B5EF4-FFF2-40B4-BE49-F238E27FC236}">
                <a16:creationId xmlns:a16="http://schemas.microsoft.com/office/drawing/2014/main" id="{B622714D-F2C6-4FFB-A44B-80CA1E5C1233}"/>
              </a:ext>
            </a:extLst>
          </p:cNvPr>
          <p:cNvSpPr>
            <a:spLocks noGrp="1"/>
          </p:cNvSpPr>
          <p:nvPr>
            <p:ph type="body" sz="quarter" idx="16"/>
          </p:nvPr>
        </p:nvSpPr>
        <p:spPr/>
        <p:txBody>
          <a:bodyPr/>
          <a:lstStyle/>
          <a:p>
            <a:endParaRPr lang="sl-SI" dirty="0"/>
          </a:p>
        </p:txBody>
      </p:sp>
      <p:pic>
        <p:nvPicPr>
          <p:cNvPr id="5" name="Imagem 12">
            <a:extLst>
              <a:ext uri="{FF2B5EF4-FFF2-40B4-BE49-F238E27FC236}">
                <a16:creationId xmlns:a16="http://schemas.microsoft.com/office/drawing/2014/main" id="{2324854E-968A-424D-BDF1-A36FB5C34B59}"/>
              </a:ext>
            </a:extLst>
          </p:cNvPr>
          <p:cNvPicPr>
            <a:picLocks noChangeAspect="1"/>
          </p:cNvPicPr>
          <p:nvPr/>
        </p:nvPicPr>
        <p:blipFill>
          <a:blip r:embed="rId2"/>
          <a:stretch>
            <a:fillRect/>
          </a:stretch>
        </p:blipFill>
        <p:spPr>
          <a:xfrm>
            <a:off x="571313" y="437060"/>
            <a:ext cx="720000" cy="729789"/>
          </a:xfrm>
          <a:prstGeom prst="rect">
            <a:avLst/>
          </a:prstGeom>
        </p:spPr>
      </p:pic>
      <p:sp>
        <p:nvSpPr>
          <p:cNvPr id="7" name="Retângulo: Canto Dobrado 3">
            <a:extLst>
              <a:ext uri="{FF2B5EF4-FFF2-40B4-BE49-F238E27FC236}">
                <a16:creationId xmlns:a16="http://schemas.microsoft.com/office/drawing/2014/main" id="{4D2E8006-ADCC-4CA6-9D4E-16CFE0781641}"/>
              </a:ext>
            </a:extLst>
          </p:cNvPr>
          <p:cNvSpPr/>
          <p:nvPr/>
        </p:nvSpPr>
        <p:spPr>
          <a:xfrm>
            <a:off x="571313" y="1551947"/>
            <a:ext cx="7035267" cy="4712874"/>
          </a:xfrm>
          <a:prstGeom prst="foldedCorner">
            <a:avLst>
              <a:gd name="adj" fmla="val 8196"/>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fontAlgn="base">
              <a:lnSpc>
                <a:spcPct val="130000"/>
              </a:lnSpc>
              <a:spcBef>
                <a:spcPct val="0"/>
              </a:spcBef>
              <a:spcAft>
                <a:spcPct val="0"/>
              </a:spcAft>
              <a:buClrTx/>
              <a:buSzTx/>
              <a:buFontTx/>
              <a:buNone/>
              <a:tabLst/>
            </a:pPr>
            <a:endParaRPr lang="sl-SI" sz="1000" dirty="0">
              <a:solidFill>
                <a:schemeClr val="tx1"/>
              </a:solidFill>
            </a:endParaRPr>
          </a:p>
          <a:p>
            <a:pPr marR="0" lvl="0" fontAlgn="base">
              <a:lnSpc>
                <a:spcPct val="130000"/>
              </a:lnSpc>
              <a:spcBef>
                <a:spcPct val="0"/>
              </a:spcBef>
              <a:spcAft>
                <a:spcPct val="0"/>
              </a:spcAft>
              <a:buClrTx/>
              <a:buSzTx/>
              <a:buFontTx/>
              <a:buNone/>
              <a:tabLst/>
            </a:pPr>
            <a:r>
              <a:rPr lang="sl-SI" sz="2400" dirty="0">
                <a:solidFill>
                  <a:schemeClr val="tx1"/>
                </a:solidFill>
              </a:rPr>
              <a:t>Želja po dobrem počutju, ravnovesju, zdravju in uravnoteženem življenju je želja vsakega človeka. Kako se je razvijala miselnost in udejanjanje tega cilja lahko vidimo s pogledom v zgodovino. Ob tem lahko bolje razumemo možnosti za razvoj </a:t>
            </a:r>
            <a:r>
              <a:rPr lang="sl-SI" sz="2400" dirty="0" err="1">
                <a:solidFill>
                  <a:schemeClr val="tx1"/>
                </a:solidFill>
              </a:rPr>
              <a:t>velnesa</a:t>
            </a:r>
            <a:r>
              <a:rPr lang="sl-SI" sz="2400" dirty="0">
                <a:solidFill>
                  <a:schemeClr val="tx1"/>
                </a:solidFill>
              </a:rPr>
              <a:t> v sedanjem času ter, ob upoštevanju trendov, tudi v prihodnje. </a:t>
            </a:r>
          </a:p>
          <a:p>
            <a:pPr marR="0" lvl="0" fontAlgn="base">
              <a:lnSpc>
                <a:spcPct val="130000"/>
              </a:lnSpc>
              <a:spcBef>
                <a:spcPct val="0"/>
              </a:spcBef>
              <a:spcAft>
                <a:spcPct val="0"/>
              </a:spcAft>
              <a:buClrTx/>
              <a:buSzTx/>
              <a:buFontTx/>
              <a:buNone/>
              <a:tabLst/>
            </a:pPr>
            <a:endParaRPr lang="sl-SI" sz="2400" dirty="0">
              <a:solidFill>
                <a:schemeClr val="tx1"/>
              </a:solidFill>
            </a:endParaRPr>
          </a:p>
          <a:p>
            <a:pPr marR="0" lvl="0" fontAlgn="base">
              <a:lnSpc>
                <a:spcPct val="130000"/>
              </a:lnSpc>
              <a:spcBef>
                <a:spcPct val="0"/>
              </a:spcBef>
              <a:spcAft>
                <a:spcPct val="0"/>
              </a:spcAft>
              <a:buClrTx/>
              <a:buSzTx/>
              <a:buFontTx/>
              <a:buNone/>
              <a:tabLst/>
            </a:pPr>
            <a:r>
              <a:rPr lang="sl-SI" sz="2400" dirty="0">
                <a:solidFill>
                  <a:schemeClr val="tx1"/>
                </a:solidFill>
              </a:rPr>
              <a:t>Več o tem:   </a:t>
            </a:r>
            <a:r>
              <a:rPr lang="sl-SI" sz="2400" dirty="0">
                <a:solidFill>
                  <a:schemeClr val="tx1"/>
                </a:solidFill>
                <a:hlinkClick r:id="rId3"/>
              </a:rPr>
              <a:t>Zgodovina </a:t>
            </a:r>
            <a:r>
              <a:rPr lang="sl-SI" sz="2400" dirty="0" err="1">
                <a:solidFill>
                  <a:schemeClr val="tx1"/>
                </a:solidFill>
                <a:hlinkClick r:id="rId3"/>
              </a:rPr>
              <a:t>velnesa</a:t>
            </a:r>
            <a:r>
              <a:rPr lang="sl-SI" sz="2400" dirty="0">
                <a:solidFill>
                  <a:schemeClr val="tx1"/>
                </a:solidFill>
                <a:hlinkClick r:id="rId3"/>
              </a:rPr>
              <a:t> - Global </a:t>
            </a:r>
            <a:r>
              <a:rPr lang="sl-SI" sz="2400" dirty="0" err="1">
                <a:solidFill>
                  <a:schemeClr val="tx1"/>
                </a:solidFill>
                <a:hlinkClick r:id="rId3"/>
              </a:rPr>
              <a:t>Wellness</a:t>
            </a:r>
            <a:r>
              <a:rPr lang="sl-SI" sz="2400" dirty="0">
                <a:solidFill>
                  <a:schemeClr val="tx1"/>
                </a:solidFill>
                <a:hlinkClick r:id="rId3"/>
              </a:rPr>
              <a:t> Institute</a:t>
            </a:r>
            <a:r>
              <a:rPr lang="sl-SI" sz="2400" dirty="0">
                <a:solidFill>
                  <a:schemeClr val="tx1"/>
                </a:solidFill>
              </a:rPr>
              <a:t> in </a:t>
            </a:r>
            <a:r>
              <a:rPr lang="sl-SI" sz="2400" dirty="0">
                <a:solidFill>
                  <a:schemeClr val="tx1"/>
                </a:solidFill>
                <a:hlinkClick r:id="rId4"/>
              </a:rPr>
              <a:t>Kratka zgodovina </a:t>
            </a:r>
            <a:r>
              <a:rPr lang="sl-SI" sz="2400" dirty="0" err="1">
                <a:solidFill>
                  <a:schemeClr val="tx1"/>
                </a:solidFill>
                <a:hlinkClick r:id="rId4"/>
              </a:rPr>
              <a:t>velnesa</a:t>
            </a:r>
            <a:r>
              <a:rPr lang="sl-SI" sz="2400" dirty="0">
                <a:solidFill>
                  <a:schemeClr val="tx1"/>
                </a:solidFill>
                <a:hlinkClick r:id="rId4"/>
              </a:rPr>
              <a:t> (</a:t>
            </a:r>
            <a:r>
              <a:rPr lang="sl-SI" sz="2400" dirty="0" err="1">
                <a:solidFill>
                  <a:schemeClr val="tx1"/>
                </a:solidFill>
                <a:hlinkClick r:id="rId4"/>
              </a:rPr>
              <a:t>ang</a:t>
            </a:r>
            <a:r>
              <a:rPr lang="sl-SI" sz="2400" dirty="0">
                <a:solidFill>
                  <a:schemeClr val="tx1"/>
                </a:solidFill>
                <a:hlinkClick r:id="rId4"/>
              </a:rPr>
              <a:t>)</a:t>
            </a:r>
            <a:endParaRPr lang="sl-SI" sz="2400" dirty="0">
              <a:solidFill>
                <a:schemeClr val="tx1"/>
              </a:solidFill>
            </a:endParaRPr>
          </a:p>
        </p:txBody>
      </p:sp>
      <p:pic>
        <p:nvPicPr>
          <p:cNvPr id="8" name="Slika 7">
            <a:extLst>
              <a:ext uri="{FF2B5EF4-FFF2-40B4-BE49-F238E27FC236}">
                <a16:creationId xmlns:a16="http://schemas.microsoft.com/office/drawing/2014/main" id="{45CF2575-E873-4F90-8138-B2859DF827AA}"/>
              </a:ext>
            </a:extLst>
          </p:cNvPr>
          <p:cNvPicPr>
            <a:picLocks noChangeAspect="1"/>
          </p:cNvPicPr>
          <p:nvPr/>
        </p:nvPicPr>
        <p:blipFill>
          <a:blip r:embed="rId5"/>
          <a:stretch>
            <a:fillRect/>
          </a:stretch>
        </p:blipFill>
        <p:spPr>
          <a:xfrm>
            <a:off x="7721466" y="0"/>
            <a:ext cx="3242849" cy="6389149"/>
          </a:xfrm>
          <a:prstGeom prst="rect">
            <a:avLst/>
          </a:prstGeom>
        </p:spPr>
      </p:pic>
    </p:spTree>
    <p:extLst>
      <p:ext uri="{BB962C8B-B14F-4D97-AF65-F5344CB8AC3E}">
        <p14:creationId xmlns:p14="http://schemas.microsoft.com/office/powerpoint/2010/main" val="65402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480BD132-9695-4E07-BAEE-3D71039953F3}"/>
              </a:ext>
            </a:extLst>
          </p:cNvPr>
          <p:cNvSpPr>
            <a:spLocks noGrp="1"/>
          </p:cNvSpPr>
          <p:nvPr>
            <p:ph type="body" sz="quarter" idx="13"/>
          </p:nvPr>
        </p:nvSpPr>
        <p:spPr>
          <a:xfrm>
            <a:off x="6251756" y="655526"/>
            <a:ext cx="4709155" cy="699685"/>
          </a:xfrm>
        </p:spPr>
        <p:txBody>
          <a:bodyPr/>
          <a:lstStyle/>
          <a:p>
            <a:pPr algn="l"/>
            <a:r>
              <a:rPr lang="sl-SI" dirty="0"/>
              <a:t>Ameriški model </a:t>
            </a:r>
            <a:r>
              <a:rPr lang="sl-SI" dirty="0" err="1"/>
              <a:t>velnesa</a:t>
            </a:r>
            <a:r>
              <a:rPr lang="sl-SI" dirty="0"/>
              <a:t> </a:t>
            </a:r>
          </a:p>
        </p:txBody>
      </p:sp>
      <p:sp>
        <p:nvSpPr>
          <p:cNvPr id="5" name="Pravokotnik 4">
            <a:extLst>
              <a:ext uri="{FF2B5EF4-FFF2-40B4-BE49-F238E27FC236}">
                <a16:creationId xmlns:a16="http://schemas.microsoft.com/office/drawing/2014/main" id="{A86098D1-3E75-40FC-9BCE-3C758B7E58EF}"/>
              </a:ext>
            </a:extLst>
          </p:cNvPr>
          <p:cNvSpPr/>
          <p:nvPr/>
        </p:nvSpPr>
        <p:spPr>
          <a:xfrm>
            <a:off x="1109870" y="5848748"/>
            <a:ext cx="6096000" cy="215444"/>
          </a:xfrm>
          <a:prstGeom prst="rect">
            <a:avLst/>
          </a:prstGeom>
        </p:spPr>
        <p:txBody>
          <a:bodyPr>
            <a:spAutoFit/>
          </a:bodyPr>
          <a:lstStyle/>
          <a:p>
            <a:r>
              <a:rPr lang="sl-SI" sz="800" dirty="0"/>
              <a:t>https://i.pinimg.com/originals/87/ae/db/87aedb60e4a457b4dcb1eef2887dd00c.png</a:t>
            </a:r>
          </a:p>
        </p:txBody>
      </p:sp>
      <p:pic>
        <p:nvPicPr>
          <p:cNvPr id="6" name="Slika 5">
            <a:extLst>
              <a:ext uri="{FF2B5EF4-FFF2-40B4-BE49-F238E27FC236}">
                <a16:creationId xmlns:a16="http://schemas.microsoft.com/office/drawing/2014/main" id="{A0B5C81F-3870-456F-9A2D-3D420BBADDEF}"/>
              </a:ext>
            </a:extLst>
          </p:cNvPr>
          <p:cNvPicPr>
            <a:picLocks noChangeAspect="1"/>
          </p:cNvPicPr>
          <p:nvPr/>
        </p:nvPicPr>
        <p:blipFill>
          <a:blip r:embed="rId3"/>
          <a:stretch>
            <a:fillRect/>
          </a:stretch>
        </p:blipFill>
        <p:spPr>
          <a:xfrm>
            <a:off x="526774" y="433376"/>
            <a:ext cx="5413472" cy="5415371"/>
          </a:xfrm>
          <a:prstGeom prst="rect">
            <a:avLst/>
          </a:prstGeom>
        </p:spPr>
      </p:pic>
      <p:sp>
        <p:nvSpPr>
          <p:cNvPr id="8" name="Pravokotnik 7">
            <a:extLst>
              <a:ext uri="{FF2B5EF4-FFF2-40B4-BE49-F238E27FC236}">
                <a16:creationId xmlns:a16="http://schemas.microsoft.com/office/drawing/2014/main" id="{FAC057A7-16FA-4277-A12C-25B4A4AE8AB9}"/>
              </a:ext>
            </a:extLst>
          </p:cNvPr>
          <p:cNvSpPr/>
          <p:nvPr/>
        </p:nvSpPr>
        <p:spPr>
          <a:xfrm>
            <a:off x="6096000" y="1546368"/>
            <a:ext cx="5569226" cy="4708981"/>
          </a:xfrm>
          <a:prstGeom prst="rect">
            <a:avLst/>
          </a:prstGeom>
        </p:spPr>
        <p:txBody>
          <a:bodyPr wrap="square">
            <a:spAutoFit/>
          </a:bodyPr>
          <a:lstStyle/>
          <a:p>
            <a:pPr algn="just"/>
            <a:r>
              <a:rPr lang="en-US" sz="1600" dirty="0"/>
              <a:t>Substance Abuse and Mental Health Services Administration (SAMHSA) </a:t>
            </a:r>
            <a:r>
              <a:rPr lang="sl-SI" sz="1600" dirty="0"/>
              <a:t>agencija, ki deluje pod okriljem ameriškega </a:t>
            </a:r>
            <a:r>
              <a:rPr lang="en-US" sz="1600" dirty="0"/>
              <a:t> </a:t>
            </a:r>
            <a:r>
              <a:rPr lang="sl-SI" sz="1600" dirty="0"/>
              <a:t>ministrstva za zdravje predstavlja model 8 dimenzij </a:t>
            </a:r>
            <a:r>
              <a:rPr lang="sl-SI" sz="1600" dirty="0" err="1"/>
              <a:t>velnesa</a:t>
            </a:r>
            <a:r>
              <a:rPr lang="sl-SI" sz="1600" dirty="0"/>
              <a:t>:</a:t>
            </a:r>
          </a:p>
          <a:p>
            <a:endParaRPr lang="sl-SI" dirty="0"/>
          </a:p>
          <a:p>
            <a:pPr marL="800100" lvl="1" indent="-342900" algn="just">
              <a:buFont typeface="+mj-lt"/>
              <a:buAutoNum type="arabicPeriod"/>
            </a:pPr>
            <a:r>
              <a:rPr lang="sl-SI" dirty="0"/>
              <a:t>ČUSTVENA-uspešno spopadanje z življenjskimi situacijami in dobri medsebojni odnosi</a:t>
            </a:r>
          </a:p>
          <a:p>
            <a:pPr marL="800100" lvl="1" indent="-342900" algn="just">
              <a:buFont typeface="+mj-lt"/>
              <a:buAutoNum type="arabicPeriod"/>
            </a:pPr>
            <a:r>
              <a:rPr lang="sl-SI" dirty="0"/>
              <a:t>FINANČNA-zadovoljstvo z ekonomsko situacijo</a:t>
            </a:r>
          </a:p>
          <a:p>
            <a:pPr marL="800100" lvl="1" indent="-342900" algn="just">
              <a:buFont typeface="+mj-lt"/>
              <a:buAutoNum type="arabicPeriod"/>
            </a:pPr>
            <a:r>
              <a:rPr lang="sl-SI" dirty="0"/>
              <a:t>SOCIALNA- razvoj občutka povezanosti in pripadnosti</a:t>
            </a:r>
          </a:p>
          <a:p>
            <a:pPr marL="800100" lvl="1" indent="-342900" algn="just">
              <a:buFont typeface="+mj-lt"/>
              <a:buAutoNum type="arabicPeriod"/>
            </a:pPr>
            <a:r>
              <a:rPr lang="sl-SI" dirty="0"/>
              <a:t>DUHOVNA-odkrivanje smisla življenja</a:t>
            </a:r>
          </a:p>
          <a:p>
            <a:pPr marL="800100" lvl="1" indent="-342900" algn="just">
              <a:buFont typeface="+mj-lt"/>
              <a:buAutoNum type="arabicPeriod"/>
            </a:pPr>
            <a:r>
              <a:rPr lang="sl-SI" dirty="0"/>
              <a:t>POKLICNA-zadovoljstvo s svojim poklicnim delom</a:t>
            </a:r>
          </a:p>
          <a:p>
            <a:pPr marL="800100" lvl="1" indent="-342900" algn="just">
              <a:buFont typeface="+mj-lt"/>
              <a:buAutoNum type="arabicPeriod"/>
            </a:pPr>
            <a:r>
              <a:rPr lang="sl-SI" dirty="0"/>
              <a:t>FIZIČNA-aktivnost, prehrana, spanje</a:t>
            </a:r>
          </a:p>
          <a:p>
            <a:pPr marL="800100" lvl="1" indent="-342900" algn="just">
              <a:buFont typeface="+mj-lt"/>
              <a:buAutoNum type="arabicPeriod"/>
            </a:pPr>
            <a:r>
              <a:rPr lang="sl-SI" dirty="0"/>
              <a:t>INTELEKTUALNA-kreativnost in širitev svojih znanj in spretnosti</a:t>
            </a:r>
          </a:p>
          <a:p>
            <a:pPr marL="800100" lvl="1" indent="-342900" algn="just">
              <a:buFont typeface="+mj-lt"/>
              <a:buAutoNum type="arabicPeriod"/>
            </a:pPr>
            <a:r>
              <a:rPr lang="sl-SI" dirty="0"/>
              <a:t>OKOLJSKA-zdravo okolje, ki podpira dobro počutje</a:t>
            </a:r>
          </a:p>
          <a:p>
            <a:endParaRPr lang="sl-SI" dirty="0"/>
          </a:p>
        </p:txBody>
      </p:sp>
    </p:spTree>
    <p:extLst>
      <p:ext uri="{BB962C8B-B14F-4D97-AF65-F5344CB8AC3E}">
        <p14:creationId xmlns:p14="http://schemas.microsoft.com/office/powerpoint/2010/main" val="22694174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lika 5">
            <a:extLst>
              <a:ext uri="{FF2B5EF4-FFF2-40B4-BE49-F238E27FC236}">
                <a16:creationId xmlns:a16="http://schemas.microsoft.com/office/drawing/2014/main" id="{88C3BE84-B0D9-4789-B262-E8D6B707A474}"/>
              </a:ext>
            </a:extLst>
          </p:cNvPr>
          <p:cNvPicPr>
            <a:picLocks noChangeAspect="1"/>
          </p:cNvPicPr>
          <p:nvPr/>
        </p:nvPicPr>
        <p:blipFill>
          <a:blip r:embed="rId3"/>
          <a:stretch>
            <a:fillRect/>
          </a:stretch>
        </p:blipFill>
        <p:spPr>
          <a:xfrm>
            <a:off x="3962273" y="257377"/>
            <a:ext cx="6811743" cy="4416878"/>
          </a:xfrm>
          <a:prstGeom prst="rect">
            <a:avLst/>
          </a:prstGeom>
        </p:spPr>
      </p:pic>
      <p:sp>
        <p:nvSpPr>
          <p:cNvPr id="2" name="Označba mesta besedila 1">
            <a:extLst>
              <a:ext uri="{FF2B5EF4-FFF2-40B4-BE49-F238E27FC236}">
                <a16:creationId xmlns:a16="http://schemas.microsoft.com/office/drawing/2014/main" id="{A68CDDB0-2B04-45A9-9108-58D425C4A590}"/>
              </a:ext>
            </a:extLst>
          </p:cNvPr>
          <p:cNvSpPr>
            <a:spLocks noGrp="1"/>
          </p:cNvSpPr>
          <p:nvPr>
            <p:ph type="body" sz="quarter" idx="13"/>
          </p:nvPr>
        </p:nvSpPr>
        <p:spPr>
          <a:xfrm>
            <a:off x="209220" y="1028406"/>
            <a:ext cx="3454848" cy="3737860"/>
          </a:xfrm>
        </p:spPr>
        <p:txBody>
          <a:bodyPr>
            <a:normAutofit/>
          </a:bodyPr>
          <a:lstStyle/>
          <a:p>
            <a:r>
              <a:rPr lang="sl-SI" dirty="0"/>
              <a:t>REAL </a:t>
            </a:r>
            <a:r>
              <a:rPr lang="sl-SI" dirty="0" err="1"/>
              <a:t>Wellness</a:t>
            </a:r>
            <a:r>
              <a:rPr lang="sl-SI" dirty="0"/>
              <a:t> model</a:t>
            </a:r>
          </a:p>
          <a:p>
            <a:r>
              <a:rPr lang="sl-SI" sz="2100" dirty="0"/>
              <a:t>Povzeto po Nemškem združenje za </a:t>
            </a:r>
            <a:r>
              <a:rPr lang="sl-SI" sz="2100" dirty="0" err="1"/>
              <a:t>velnes</a:t>
            </a:r>
            <a:endParaRPr lang="sl-SI" sz="2100" dirty="0"/>
          </a:p>
          <a:p>
            <a:endParaRPr lang="sl-SI" sz="1400" dirty="0"/>
          </a:p>
        </p:txBody>
      </p:sp>
      <p:sp>
        <p:nvSpPr>
          <p:cNvPr id="3" name="Označba mesta besedila 2">
            <a:extLst>
              <a:ext uri="{FF2B5EF4-FFF2-40B4-BE49-F238E27FC236}">
                <a16:creationId xmlns:a16="http://schemas.microsoft.com/office/drawing/2014/main" id="{C548D170-92C9-4CA5-B785-1B4D724C02CB}"/>
              </a:ext>
            </a:extLst>
          </p:cNvPr>
          <p:cNvSpPr>
            <a:spLocks noGrp="1"/>
          </p:cNvSpPr>
          <p:nvPr>
            <p:ph type="body" sz="quarter" idx="14"/>
          </p:nvPr>
        </p:nvSpPr>
        <p:spPr>
          <a:xfrm>
            <a:off x="497155" y="4766266"/>
            <a:ext cx="10276861" cy="1386056"/>
          </a:xfrm>
        </p:spPr>
        <p:txBody>
          <a:bodyPr/>
          <a:lstStyle/>
          <a:p>
            <a:r>
              <a:rPr lang="sl-SI" dirty="0"/>
              <a:t>4 ključna področja velesa kot zdravega življenjskega sloga: </a:t>
            </a:r>
          </a:p>
          <a:p>
            <a:r>
              <a:rPr lang="sl-SI" dirty="0"/>
              <a:t>                                </a:t>
            </a:r>
            <a:r>
              <a:rPr lang="sl-SI" dirty="0" err="1"/>
              <a:t>Reason</a:t>
            </a:r>
            <a:r>
              <a:rPr lang="sl-SI" dirty="0"/>
              <a:t> = racionalnost                 </a:t>
            </a:r>
            <a:r>
              <a:rPr lang="sl-SI" dirty="0" err="1"/>
              <a:t>Exuberance</a:t>
            </a:r>
            <a:r>
              <a:rPr lang="sl-SI" dirty="0"/>
              <a:t> = dobro počutje  </a:t>
            </a:r>
          </a:p>
          <a:p>
            <a:r>
              <a:rPr lang="sl-SI" dirty="0"/>
              <a:t>                                </a:t>
            </a:r>
            <a:r>
              <a:rPr lang="sl-SI" dirty="0" err="1"/>
              <a:t>Athleticism</a:t>
            </a:r>
            <a:r>
              <a:rPr lang="sl-SI" dirty="0"/>
              <a:t> = vitalnost                 </a:t>
            </a:r>
            <a:r>
              <a:rPr lang="sl-SI" dirty="0" err="1"/>
              <a:t>Liberty</a:t>
            </a:r>
            <a:r>
              <a:rPr lang="sl-SI" dirty="0"/>
              <a:t> = svobodomiselnost</a:t>
            </a:r>
          </a:p>
          <a:p>
            <a:pPr algn="just"/>
            <a:endParaRPr lang="sl-SI" dirty="0"/>
          </a:p>
        </p:txBody>
      </p:sp>
      <p:sp>
        <p:nvSpPr>
          <p:cNvPr id="11" name="Pravokotnik 10">
            <a:extLst>
              <a:ext uri="{FF2B5EF4-FFF2-40B4-BE49-F238E27FC236}">
                <a16:creationId xmlns:a16="http://schemas.microsoft.com/office/drawing/2014/main" id="{A290814F-DEAA-45CB-834B-F44F184A5EDE}"/>
              </a:ext>
            </a:extLst>
          </p:cNvPr>
          <p:cNvSpPr/>
          <p:nvPr/>
        </p:nvSpPr>
        <p:spPr>
          <a:xfrm>
            <a:off x="4558683" y="4223321"/>
            <a:ext cx="6096000" cy="276999"/>
          </a:xfrm>
          <a:prstGeom prst="rect">
            <a:avLst/>
          </a:prstGeom>
        </p:spPr>
        <p:txBody>
          <a:bodyPr>
            <a:spAutoFit/>
          </a:bodyPr>
          <a:lstStyle/>
          <a:p>
            <a:r>
              <a:rPr lang="sl-SI" sz="1200" dirty="0"/>
              <a:t>https://www.wellnessverband.de/themen/wellness/donald_b_ardell_real_wellness.php</a:t>
            </a:r>
          </a:p>
        </p:txBody>
      </p:sp>
    </p:spTree>
    <p:extLst>
      <p:ext uri="{BB962C8B-B14F-4D97-AF65-F5344CB8AC3E}">
        <p14:creationId xmlns:p14="http://schemas.microsoft.com/office/powerpoint/2010/main" val="10950176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lika 6">
            <a:extLst>
              <a:ext uri="{FF2B5EF4-FFF2-40B4-BE49-F238E27FC236}">
                <a16:creationId xmlns:a16="http://schemas.microsoft.com/office/drawing/2014/main" id="{29E4ECB5-93CF-4C35-86E7-DB8F3571A980}"/>
              </a:ext>
            </a:extLst>
          </p:cNvPr>
          <p:cNvPicPr>
            <a:picLocks noChangeAspect="1"/>
          </p:cNvPicPr>
          <p:nvPr/>
        </p:nvPicPr>
        <p:blipFill>
          <a:blip r:embed="rId2"/>
          <a:stretch>
            <a:fillRect/>
          </a:stretch>
        </p:blipFill>
        <p:spPr>
          <a:xfrm>
            <a:off x="5332285" y="0"/>
            <a:ext cx="6859715" cy="6858000"/>
          </a:xfrm>
          <a:prstGeom prst="rect">
            <a:avLst/>
          </a:prstGeom>
        </p:spPr>
      </p:pic>
      <p:sp>
        <p:nvSpPr>
          <p:cNvPr id="2" name="Označba mesta besedila 1">
            <a:extLst>
              <a:ext uri="{FF2B5EF4-FFF2-40B4-BE49-F238E27FC236}">
                <a16:creationId xmlns:a16="http://schemas.microsoft.com/office/drawing/2014/main" id="{83D402F4-8669-4801-A5E6-C8946B7A8287}"/>
              </a:ext>
            </a:extLst>
          </p:cNvPr>
          <p:cNvSpPr>
            <a:spLocks noGrp="1"/>
          </p:cNvSpPr>
          <p:nvPr>
            <p:ph type="body" sz="quarter" idx="15"/>
          </p:nvPr>
        </p:nvSpPr>
        <p:spPr>
          <a:xfrm>
            <a:off x="441457" y="843077"/>
            <a:ext cx="10978262" cy="1083096"/>
          </a:xfrm>
        </p:spPr>
        <p:txBody>
          <a:bodyPr/>
          <a:lstStyle/>
          <a:p>
            <a:r>
              <a:rPr lang="sl-SI" dirty="0" err="1"/>
              <a:t>Velnes</a:t>
            </a:r>
            <a:r>
              <a:rPr lang="sl-SI" dirty="0"/>
              <a:t> = delo na sebi</a:t>
            </a:r>
          </a:p>
        </p:txBody>
      </p:sp>
      <p:sp>
        <p:nvSpPr>
          <p:cNvPr id="4" name="CaixaDeTexto 10">
            <a:extLst>
              <a:ext uri="{FF2B5EF4-FFF2-40B4-BE49-F238E27FC236}">
                <a16:creationId xmlns:a16="http://schemas.microsoft.com/office/drawing/2014/main" id="{9F326BBF-A432-4C20-AABE-1B9FA53B8E39}"/>
              </a:ext>
            </a:extLst>
          </p:cNvPr>
          <p:cNvSpPr txBox="1">
            <a:spLocks noGrp="1"/>
          </p:cNvSpPr>
          <p:nvPr>
            <p:ph type="body" sz="quarter" idx="16"/>
          </p:nvPr>
        </p:nvSpPr>
        <p:spPr>
          <a:xfrm>
            <a:off x="441457" y="2086803"/>
            <a:ext cx="4239226" cy="3836115"/>
          </a:xfrm>
          <a:prstGeom prst="rect">
            <a:avLst/>
          </a:prstGeom>
          <a:solidFill>
            <a:srgbClr val="FDDE00"/>
          </a:solidFill>
        </p:spPr>
        <p:txBody>
          <a:bodyPr wrap="square">
            <a:spAutoFit/>
          </a:bodyPr>
          <a:lstStyle/>
          <a:p>
            <a:pPr>
              <a:lnSpc>
                <a:spcPct val="150000"/>
              </a:lnSpc>
            </a:pPr>
            <a:r>
              <a:rPr lang="sl-SI" dirty="0"/>
              <a:t>Odločitev za </a:t>
            </a:r>
            <a:r>
              <a:rPr lang="sl-SI" dirty="0" err="1"/>
              <a:t>velnes</a:t>
            </a:r>
            <a:r>
              <a:rPr lang="sl-SI" dirty="0"/>
              <a:t> oziroma zdrav življenjski slog je odločitev vsakega posameznika. </a:t>
            </a:r>
          </a:p>
          <a:p>
            <a:pPr>
              <a:lnSpc>
                <a:spcPct val="150000"/>
              </a:lnSpc>
            </a:pPr>
            <a:r>
              <a:rPr lang="sl-SI" dirty="0"/>
              <a:t>Ključni dejavniki za izvajanje pa</a:t>
            </a:r>
            <a:r>
              <a:rPr lang="en-US" dirty="0"/>
              <a:t>:</a:t>
            </a:r>
          </a:p>
          <a:p>
            <a:pPr>
              <a:lnSpc>
                <a:spcPct val="150000"/>
              </a:lnSpc>
              <a:buClr>
                <a:schemeClr val="accent2"/>
              </a:buClr>
              <a:buFont typeface="Arial" panose="020B0604020202020204" pitchFamily="34" charset="0"/>
              <a:buChar char="•"/>
            </a:pPr>
            <a:r>
              <a:rPr lang="en-US" sz="2800" dirty="0"/>
              <a:t> </a:t>
            </a:r>
            <a:r>
              <a:rPr lang="sl-SI" dirty="0"/>
              <a:t>volja in vztrajnost</a:t>
            </a:r>
            <a:endParaRPr lang="en-US" dirty="0"/>
          </a:p>
          <a:p>
            <a:pPr>
              <a:lnSpc>
                <a:spcPct val="150000"/>
              </a:lnSpc>
              <a:buClr>
                <a:schemeClr val="accent2"/>
              </a:buClr>
              <a:buFont typeface="Arial" panose="020B0604020202020204" pitchFamily="34" charset="0"/>
              <a:buChar char="•"/>
            </a:pPr>
            <a:r>
              <a:rPr lang="en-GB" dirty="0"/>
              <a:t> </a:t>
            </a:r>
            <a:r>
              <a:rPr lang="sl-SI" dirty="0"/>
              <a:t>prostor in čas</a:t>
            </a:r>
          </a:p>
        </p:txBody>
      </p:sp>
      <p:sp>
        <p:nvSpPr>
          <p:cNvPr id="5" name="CaixaDeTexto 9">
            <a:extLst>
              <a:ext uri="{FF2B5EF4-FFF2-40B4-BE49-F238E27FC236}">
                <a16:creationId xmlns:a16="http://schemas.microsoft.com/office/drawing/2014/main" id="{2071ED1A-00AC-4910-BCB2-5DC919286C92}"/>
              </a:ext>
            </a:extLst>
          </p:cNvPr>
          <p:cNvSpPr txBox="1"/>
          <p:nvPr/>
        </p:nvSpPr>
        <p:spPr>
          <a:xfrm>
            <a:off x="6824332" y="848955"/>
            <a:ext cx="4253305" cy="2154436"/>
          </a:xfrm>
          <a:prstGeom prst="rect">
            <a:avLst/>
          </a:prstGeom>
          <a:noFill/>
        </p:spPr>
        <p:txBody>
          <a:bodyPr wrap="square">
            <a:spAutoFit/>
          </a:bodyPr>
          <a:lstStyle/>
          <a:p>
            <a:pPr algn="ctr"/>
            <a:r>
              <a:rPr lang="sl-SI" sz="2400" i="1" dirty="0">
                <a:solidFill>
                  <a:srgbClr val="F7981D"/>
                </a:solidFill>
                <a:effectLst>
                  <a:outerShdw blurRad="38100" dist="38100" dir="2700000" algn="tl">
                    <a:srgbClr val="000000">
                      <a:alpha val="43137"/>
                    </a:srgbClr>
                  </a:outerShdw>
                </a:effectLst>
              </a:rPr>
              <a:t>Sreča ni v tem, da imamo vse, kar si želimo, ampak da znamo biti zadovoljni s tem, kar imamo.</a:t>
            </a:r>
          </a:p>
          <a:p>
            <a:br>
              <a:rPr lang="sl-SI" sz="3200" dirty="0"/>
            </a:br>
            <a:endParaRPr lang="en-GB" sz="3000" dirty="0">
              <a:solidFill>
                <a:schemeClr val="bg1">
                  <a:lumMod val="65000"/>
                </a:schemeClr>
              </a:solidFill>
            </a:endParaRPr>
          </a:p>
        </p:txBody>
      </p:sp>
    </p:spTree>
    <p:extLst>
      <p:ext uri="{BB962C8B-B14F-4D97-AF65-F5344CB8AC3E}">
        <p14:creationId xmlns:p14="http://schemas.microsoft.com/office/powerpoint/2010/main" val="7292215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87C5D065-332D-4FF5-996E-24D2FC943989}"/>
              </a:ext>
            </a:extLst>
          </p:cNvPr>
          <p:cNvSpPr>
            <a:spLocks noGrp="1"/>
          </p:cNvSpPr>
          <p:nvPr>
            <p:ph type="body" sz="quarter" idx="13"/>
          </p:nvPr>
        </p:nvSpPr>
        <p:spPr/>
        <p:txBody>
          <a:bodyPr/>
          <a:lstStyle/>
          <a:p>
            <a:r>
              <a:rPr lang="sl-SI" sz="4800" dirty="0">
                <a:solidFill>
                  <a:schemeClr val="bg1"/>
                </a:solidFill>
                <a:effectLst>
                  <a:outerShdw blurRad="38100" dist="38100" dir="2700000" algn="tl">
                    <a:srgbClr val="000000">
                      <a:alpha val="43137"/>
                    </a:srgbClr>
                  </a:outerShdw>
                </a:effectLst>
              </a:rPr>
              <a:t>1.2</a:t>
            </a:r>
            <a:r>
              <a:rPr lang="en-US" sz="4800" dirty="0">
                <a:solidFill>
                  <a:schemeClr val="bg1"/>
                </a:solidFill>
                <a:effectLst>
                  <a:outerShdw blurRad="38100" dist="38100" dir="2700000" algn="tl">
                    <a:srgbClr val="000000">
                      <a:alpha val="43137"/>
                    </a:srgbClr>
                  </a:outerShdw>
                </a:effectLst>
              </a:rPr>
              <a:t>.</a:t>
            </a:r>
          </a:p>
          <a:p>
            <a:r>
              <a:rPr lang="sl-SI" sz="4800" dirty="0">
                <a:solidFill>
                  <a:schemeClr val="bg1"/>
                </a:solidFill>
                <a:effectLst>
                  <a:outerShdw blurRad="38100" dist="38100" dir="2700000" algn="tl">
                    <a:srgbClr val="000000">
                      <a:alpha val="43137"/>
                    </a:srgbClr>
                  </a:outerShdw>
                </a:effectLst>
              </a:rPr>
              <a:t>TURIZEM</a:t>
            </a:r>
            <a:endParaRPr lang="en-US" sz="4800" spc="-50" dirty="0">
              <a:solidFill>
                <a:schemeClr val="bg1"/>
              </a:solidFill>
              <a:effectLst>
                <a:outerShdw blurRad="38100" dist="38100" dir="2700000" algn="tl">
                  <a:srgbClr val="000000">
                    <a:alpha val="43137"/>
                  </a:srgbClr>
                </a:outerShdw>
              </a:effectLst>
            </a:endParaRPr>
          </a:p>
          <a:p>
            <a:endParaRPr lang="sl-SI" dirty="0"/>
          </a:p>
        </p:txBody>
      </p:sp>
      <p:sp>
        <p:nvSpPr>
          <p:cNvPr id="3" name="Označba mesta besedila 2">
            <a:extLst>
              <a:ext uri="{FF2B5EF4-FFF2-40B4-BE49-F238E27FC236}">
                <a16:creationId xmlns:a16="http://schemas.microsoft.com/office/drawing/2014/main" id="{8AD3B16D-6A7F-4BFC-8082-A98E596F2E96}"/>
              </a:ext>
            </a:extLst>
          </p:cNvPr>
          <p:cNvSpPr>
            <a:spLocks noGrp="1"/>
          </p:cNvSpPr>
          <p:nvPr>
            <p:ph type="body" sz="quarter" idx="14"/>
          </p:nvPr>
        </p:nvSpPr>
        <p:spPr/>
        <p:txBody>
          <a:bodyPr/>
          <a:lstStyle/>
          <a:p>
            <a:r>
              <a:rPr lang="sl-SI" dirty="0"/>
              <a:t>Turizem je potovanje in najlepša oblika vseživljenjskega izobraževanja.</a:t>
            </a:r>
          </a:p>
        </p:txBody>
      </p:sp>
      <p:pic>
        <p:nvPicPr>
          <p:cNvPr id="7" name="Slika 6">
            <a:extLst>
              <a:ext uri="{FF2B5EF4-FFF2-40B4-BE49-F238E27FC236}">
                <a16:creationId xmlns:a16="http://schemas.microsoft.com/office/drawing/2014/main" id="{EF7CD9A5-1127-41C4-9CAA-E5CA5DC6ADC7}"/>
              </a:ext>
            </a:extLst>
          </p:cNvPr>
          <p:cNvPicPr>
            <a:picLocks noChangeAspect="1"/>
          </p:cNvPicPr>
          <p:nvPr/>
        </p:nvPicPr>
        <p:blipFill>
          <a:blip r:embed="rId2"/>
          <a:stretch>
            <a:fillRect/>
          </a:stretch>
        </p:blipFill>
        <p:spPr>
          <a:xfrm>
            <a:off x="3614530" y="-485711"/>
            <a:ext cx="8577470" cy="5025862"/>
          </a:xfrm>
          <a:prstGeom prst="rect">
            <a:avLst/>
          </a:prstGeom>
        </p:spPr>
      </p:pic>
      <p:sp>
        <p:nvSpPr>
          <p:cNvPr id="9" name="Označba mesta slike 8">
            <a:extLst>
              <a:ext uri="{FF2B5EF4-FFF2-40B4-BE49-F238E27FC236}">
                <a16:creationId xmlns:a16="http://schemas.microsoft.com/office/drawing/2014/main" id="{07637B59-BCA7-4ED1-B1BE-BABB4E021FBD}"/>
              </a:ext>
            </a:extLst>
          </p:cNvPr>
          <p:cNvSpPr>
            <a:spLocks noGrp="1"/>
          </p:cNvSpPr>
          <p:nvPr>
            <p:ph type="pic" sz="quarter" idx="19"/>
          </p:nvPr>
        </p:nvSpPr>
        <p:spPr>
          <a:xfrm>
            <a:off x="3690730" y="0"/>
            <a:ext cx="8627164" cy="4540151"/>
          </a:xfrm>
        </p:spPr>
      </p:sp>
    </p:spTree>
    <p:extLst>
      <p:ext uri="{BB962C8B-B14F-4D97-AF65-F5344CB8AC3E}">
        <p14:creationId xmlns:p14="http://schemas.microsoft.com/office/powerpoint/2010/main" val="28862710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71D09C59-5CAA-4297-AC9A-668F653E3AE7}"/>
              </a:ext>
            </a:extLst>
          </p:cNvPr>
          <p:cNvSpPr>
            <a:spLocks noGrp="1"/>
          </p:cNvSpPr>
          <p:nvPr>
            <p:ph type="body" sz="quarter" idx="15"/>
          </p:nvPr>
        </p:nvSpPr>
        <p:spPr>
          <a:xfrm>
            <a:off x="74356" y="590538"/>
            <a:ext cx="10978262" cy="1083096"/>
          </a:xfrm>
        </p:spPr>
        <p:txBody>
          <a:bodyPr/>
          <a:lstStyle/>
          <a:p>
            <a:r>
              <a:rPr lang="sl-SI" dirty="0"/>
              <a:t>Definiranje turizma</a:t>
            </a:r>
          </a:p>
        </p:txBody>
      </p:sp>
      <p:sp>
        <p:nvSpPr>
          <p:cNvPr id="4" name="CaixaDeTexto 8">
            <a:extLst>
              <a:ext uri="{FF2B5EF4-FFF2-40B4-BE49-F238E27FC236}">
                <a16:creationId xmlns:a16="http://schemas.microsoft.com/office/drawing/2014/main" id="{82D8AF79-9772-4810-91AC-62FE5494845E}"/>
              </a:ext>
            </a:extLst>
          </p:cNvPr>
          <p:cNvSpPr txBox="1"/>
          <p:nvPr/>
        </p:nvSpPr>
        <p:spPr>
          <a:xfrm>
            <a:off x="0" y="1726314"/>
            <a:ext cx="5168348" cy="3869416"/>
          </a:xfrm>
          <a:prstGeom prst="rect">
            <a:avLst/>
          </a:prstGeom>
          <a:solidFill>
            <a:srgbClr val="6ECECB"/>
          </a:solidFill>
        </p:spPr>
        <p:txBody>
          <a:bodyPr wrap="square" rtlCol="0">
            <a:noAutofit/>
          </a:bodyPr>
          <a:lstStyle/>
          <a:p>
            <a:pPr>
              <a:lnSpc>
                <a:spcPct val="150000"/>
              </a:lnSpc>
            </a:pPr>
            <a:r>
              <a:rPr lang="sl-SI" sz="2400" dirty="0"/>
              <a:t>EUROSTAT definira</a:t>
            </a:r>
            <a:r>
              <a:rPr lang="en-US" sz="2400" dirty="0"/>
              <a:t> </a:t>
            </a:r>
            <a:r>
              <a:rPr lang="sl-SI" sz="2400" dirty="0"/>
              <a:t>turizem kot dejavnost obiskovalcev, ki za manj kot leto dni odpotujejo na destinacijo izven običajnega okolja. Motivi potovanj so lahko različni in se nanašajo tako na poslovna potovanja kot na potovanja v prostem času.</a:t>
            </a:r>
          </a:p>
        </p:txBody>
      </p:sp>
      <p:pic>
        <p:nvPicPr>
          <p:cNvPr id="3" name="Slika 2">
            <a:extLst>
              <a:ext uri="{FF2B5EF4-FFF2-40B4-BE49-F238E27FC236}">
                <a16:creationId xmlns:a16="http://schemas.microsoft.com/office/drawing/2014/main" id="{B2002303-DFE5-483C-8E45-9976DD5DE8A7}"/>
              </a:ext>
            </a:extLst>
          </p:cNvPr>
          <p:cNvPicPr>
            <a:picLocks noChangeAspect="1"/>
          </p:cNvPicPr>
          <p:nvPr/>
        </p:nvPicPr>
        <p:blipFill rotWithShape="1">
          <a:blip r:embed="rId3"/>
          <a:srcRect l="11731"/>
          <a:stretch/>
        </p:blipFill>
        <p:spPr>
          <a:xfrm>
            <a:off x="5168348" y="1507628"/>
            <a:ext cx="7023652" cy="4306787"/>
          </a:xfrm>
          <a:prstGeom prst="rect">
            <a:avLst/>
          </a:prstGeom>
        </p:spPr>
      </p:pic>
    </p:spTree>
    <p:extLst>
      <p:ext uri="{BB962C8B-B14F-4D97-AF65-F5344CB8AC3E}">
        <p14:creationId xmlns:p14="http://schemas.microsoft.com/office/powerpoint/2010/main" val="38840868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5E18AEA7-0861-40E9-9D4E-D47D66E3A973}"/>
              </a:ext>
            </a:extLst>
          </p:cNvPr>
          <p:cNvSpPr/>
          <p:nvPr/>
        </p:nvSpPr>
        <p:spPr>
          <a:xfrm>
            <a:off x="5065159" y="2140819"/>
            <a:ext cx="2061682" cy="1882867"/>
          </a:xfrm>
          <a:prstGeom prst="ellipse">
            <a:avLst/>
          </a:prstGeom>
          <a:solidFill>
            <a:srgbClr val="FDDE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b="1" dirty="0">
              <a:effectLst>
                <a:outerShdw blurRad="38100" dist="38100" dir="2700000" algn="tl">
                  <a:srgbClr val="000000">
                    <a:alpha val="43137"/>
                  </a:srgbClr>
                </a:outerShdw>
              </a:effectLst>
            </a:endParaRPr>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414622" y="341618"/>
            <a:ext cx="11172349"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Motivi za potovanje</a:t>
            </a:r>
            <a:endParaRPr lang="en-US" sz="3600" b="1" dirty="0"/>
          </a:p>
        </p:txBody>
      </p:sp>
      <p:sp>
        <p:nvSpPr>
          <p:cNvPr id="3" name="Seta: Para a Direita 2">
            <a:extLst>
              <a:ext uri="{FF2B5EF4-FFF2-40B4-BE49-F238E27FC236}">
                <a16:creationId xmlns:a16="http://schemas.microsoft.com/office/drawing/2014/main" id="{72C9F22A-F102-46A3-B67C-7F317FDFCF07}"/>
              </a:ext>
            </a:extLst>
          </p:cNvPr>
          <p:cNvSpPr/>
          <p:nvPr/>
        </p:nvSpPr>
        <p:spPr>
          <a:xfrm>
            <a:off x="372386" y="2499923"/>
            <a:ext cx="5273040" cy="1082794"/>
          </a:xfrm>
          <a:prstGeom prst="rightArrow">
            <a:avLst/>
          </a:prstGeom>
          <a:solidFill>
            <a:srgbClr val="F7981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500" b="1" dirty="0">
                <a:effectLst>
                  <a:outerShdw blurRad="38100" dist="38100" dir="2700000" algn="tl">
                    <a:srgbClr val="000000">
                      <a:alpha val="43137"/>
                    </a:srgbClr>
                  </a:outerShdw>
                </a:effectLst>
              </a:rPr>
              <a:t>Notranji motivi vpliva na potovanje</a:t>
            </a:r>
            <a:endParaRPr lang="en-GB" sz="2500" b="1" i="1" dirty="0">
              <a:effectLst>
                <a:outerShdw blurRad="38100" dist="38100" dir="2700000" algn="tl">
                  <a:srgbClr val="000000">
                    <a:alpha val="43137"/>
                  </a:srgbClr>
                </a:outerShdw>
              </a:effectLst>
            </a:endParaRPr>
          </a:p>
        </p:txBody>
      </p:sp>
      <p:sp>
        <p:nvSpPr>
          <p:cNvPr id="6" name="Seta: Para a Direita 5">
            <a:extLst>
              <a:ext uri="{FF2B5EF4-FFF2-40B4-BE49-F238E27FC236}">
                <a16:creationId xmlns:a16="http://schemas.microsoft.com/office/drawing/2014/main" id="{1C44958E-1783-4255-A08E-DDFDE58A0036}"/>
              </a:ext>
            </a:extLst>
          </p:cNvPr>
          <p:cNvSpPr/>
          <p:nvPr/>
        </p:nvSpPr>
        <p:spPr>
          <a:xfrm flipH="1">
            <a:off x="6516238" y="2499923"/>
            <a:ext cx="5273040" cy="1082794"/>
          </a:xfrm>
          <a:prstGeom prst="rightArrow">
            <a:avLst/>
          </a:prstGeom>
          <a:solidFill>
            <a:srgbClr val="6ECEC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500" b="1" dirty="0">
                <a:effectLst>
                  <a:outerShdw blurRad="38100" dist="38100" dir="2700000" algn="tl">
                    <a:srgbClr val="000000">
                      <a:alpha val="43137"/>
                    </a:srgbClr>
                  </a:outerShdw>
                </a:effectLst>
              </a:rPr>
              <a:t>Zunanji faktorji vpliva na potovanje</a:t>
            </a:r>
            <a:endParaRPr lang="en-US" sz="2500" b="1" dirty="0">
              <a:effectLst>
                <a:outerShdw blurRad="38100" dist="38100" dir="2700000" algn="tl">
                  <a:srgbClr val="000000">
                    <a:alpha val="43137"/>
                  </a:srgbClr>
                </a:outerShdw>
              </a:effectLst>
            </a:endParaRPr>
          </a:p>
        </p:txBody>
      </p:sp>
      <p:sp>
        <p:nvSpPr>
          <p:cNvPr id="14" name="Retângulo 13">
            <a:extLst>
              <a:ext uri="{FF2B5EF4-FFF2-40B4-BE49-F238E27FC236}">
                <a16:creationId xmlns:a16="http://schemas.microsoft.com/office/drawing/2014/main" id="{4017520D-374E-4778-869D-1AB4A2E1E03D}"/>
              </a:ext>
            </a:extLst>
          </p:cNvPr>
          <p:cNvSpPr/>
          <p:nvPr/>
        </p:nvSpPr>
        <p:spPr>
          <a:xfrm>
            <a:off x="281940" y="3800008"/>
            <a:ext cx="5619600" cy="2234434"/>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sl-SI" b="1" dirty="0">
                <a:solidFill>
                  <a:schemeClr val="tx1"/>
                </a:solidFill>
              </a:rPr>
              <a:t>Osebna stališča</a:t>
            </a:r>
            <a:r>
              <a:rPr lang="en-US" dirty="0">
                <a:solidFill>
                  <a:schemeClr val="tx1"/>
                </a:solidFill>
              </a:rPr>
              <a:t>− </a:t>
            </a:r>
            <a:r>
              <a:rPr lang="sl-SI" dirty="0">
                <a:solidFill>
                  <a:schemeClr val="tx1"/>
                </a:solidFill>
              </a:rPr>
              <a:t>poznavanje osebe, kraja, predmetov in njegovi občutki povezani z njimi</a:t>
            </a:r>
            <a:r>
              <a:rPr lang="en-US" dirty="0">
                <a:solidFill>
                  <a:schemeClr val="tx1"/>
                </a:solidFill>
              </a:rPr>
              <a:t>.</a:t>
            </a:r>
          </a:p>
          <a:p>
            <a:r>
              <a:rPr lang="sl-SI" b="1" dirty="0">
                <a:solidFill>
                  <a:schemeClr val="tx1"/>
                </a:solidFill>
              </a:rPr>
              <a:t>Dojemanje</a:t>
            </a:r>
            <a:r>
              <a:rPr lang="en-US" b="1" dirty="0">
                <a:solidFill>
                  <a:schemeClr val="tx1"/>
                </a:solidFill>
              </a:rPr>
              <a:t> </a:t>
            </a:r>
            <a:r>
              <a:rPr lang="sl-SI" b="1" dirty="0">
                <a:solidFill>
                  <a:schemeClr val="tx1"/>
                </a:solidFill>
              </a:rPr>
              <a:t>sveta </a:t>
            </a:r>
            <a:r>
              <a:rPr lang="en-US" dirty="0">
                <a:solidFill>
                  <a:schemeClr val="tx1"/>
                </a:solidFill>
              </a:rPr>
              <a:t>− </a:t>
            </a:r>
            <a:r>
              <a:rPr lang="sl-SI" dirty="0">
                <a:solidFill>
                  <a:schemeClr val="tx1"/>
                </a:solidFill>
              </a:rPr>
              <a:t>z opazovanjem, poslušanjem, pridobivanjem znanja, spoznavanjem</a:t>
            </a:r>
            <a:endParaRPr lang="en-US" dirty="0">
              <a:solidFill>
                <a:schemeClr val="tx1"/>
              </a:solidFill>
            </a:endParaRPr>
          </a:p>
          <a:p>
            <a:r>
              <a:rPr lang="sl-SI" b="1" dirty="0">
                <a:solidFill>
                  <a:schemeClr val="tx1"/>
                </a:solidFill>
              </a:rPr>
              <a:t>Vrednote in prepričanja </a:t>
            </a:r>
            <a:r>
              <a:rPr lang="en-US" dirty="0">
                <a:solidFill>
                  <a:schemeClr val="tx1"/>
                </a:solidFill>
              </a:rPr>
              <a:t>− </a:t>
            </a:r>
            <a:r>
              <a:rPr lang="sl-SI" dirty="0">
                <a:solidFill>
                  <a:schemeClr val="tx1"/>
                </a:solidFill>
              </a:rPr>
              <a:t>kaj je sprejemljivo (osebno in družbeno)</a:t>
            </a:r>
            <a:endParaRPr lang="en-US" dirty="0">
              <a:solidFill>
                <a:schemeClr val="tx1"/>
              </a:solidFill>
            </a:endParaRPr>
          </a:p>
          <a:p>
            <a:r>
              <a:rPr lang="sl-SI" b="1" dirty="0">
                <a:solidFill>
                  <a:schemeClr val="tx1"/>
                </a:solidFill>
              </a:rPr>
              <a:t>Osebne značilnosti posameznika </a:t>
            </a:r>
            <a:r>
              <a:rPr lang="en-US" dirty="0">
                <a:solidFill>
                  <a:schemeClr val="tx1"/>
                </a:solidFill>
              </a:rPr>
              <a:t>− </a:t>
            </a:r>
            <a:r>
              <a:rPr lang="sl-SI" dirty="0">
                <a:solidFill>
                  <a:schemeClr val="tx1"/>
                </a:solidFill>
              </a:rPr>
              <a:t>narava, karakter, fizične značilnosti/posebnosti</a:t>
            </a:r>
            <a:endParaRPr lang="en-US" dirty="0">
              <a:solidFill>
                <a:schemeClr val="tx1"/>
              </a:solidFill>
            </a:endParaRPr>
          </a:p>
        </p:txBody>
      </p:sp>
      <p:sp>
        <p:nvSpPr>
          <p:cNvPr id="18" name="Retângulo 17">
            <a:extLst>
              <a:ext uri="{FF2B5EF4-FFF2-40B4-BE49-F238E27FC236}">
                <a16:creationId xmlns:a16="http://schemas.microsoft.com/office/drawing/2014/main" id="{2B3DD095-2D4F-45D1-8FCA-B8D3BA7F8271}"/>
              </a:ext>
            </a:extLst>
          </p:cNvPr>
          <p:cNvSpPr/>
          <p:nvPr/>
        </p:nvSpPr>
        <p:spPr>
          <a:xfrm>
            <a:off x="6228213" y="3800008"/>
            <a:ext cx="5620511" cy="2234433"/>
          </a:xfrm>
          <a:prstGeom prst="rect">
            <a:avLst/>
          </a:prstGeom>
          <a:solidFill>
            <a:srgbClr val="E8F8F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sl-SI" b="1" spc="-30" dirty="0">
                <a:solidFill>
                  <a:srgbClr val="000000"/>
                </a:solidFill>
              </a:rPr>
              <a:t>Izvor in domovina posameznika </a:t>
            </a:r>
            <a:r>
              <a:rPr lang="sl-SI" spc="-30" dirty="0">
                <a:solidFill>
                  <a:srgbClr val="000000"/>
                </a:solidFill>
              </a:rPr>
              <a:t>– kulturne in družbene razlike</a:t>
            </a:r>
            <a:endParaRPr lang="en-US" spc="-30" dirty="0">
              <a:solidFill>
                <a:srgbClr val="000000"/>
              </a:solidFill>
            </a:endParaRPr>
          </a:p>
          <a:p>
            <a:r>
              <a:rPr lang="sl-SI" b="1" spc="-30" dirty="0">
                <a:solidFill>
                  <a:srgbClr val="000000"/>
                </a:solidFill>
              </a:rPr>
              <a:t>Družinski status in starost</a:t>
            </a:r>
            <a:endParaRPr lang="en-US" b="1" spc="-30" dirty="0">
              <a:solidFill>
                <a:srgbClr val="000000"/>
              </a:solidFill>
            </a:endParaRPr>
          </a:p>
          <a:p>
            <a:r>
              <a:rPr lang="sl-SI" b="1" spc="-30" dirty="0">
                <a:solidFill>
                  <a:srgbClr val="000000"/>
                </a:solidFill>
              </a:rPr>
              <a:t>Kultura in družbeni status</a:t>
            </a:r>
            <a:endParaRPr lang="en-US" b="1" spc="-30" dirty="0">
              <a:solidFill>
                <a:srgbClr val="000000"/>
              </a:solidFill>
            </a:endParaRPr>
          </a:p>
          <a:p>
            <a:r>
              <a:rPr lang="sl-SI" b="1" spc="-30" dirty="0">
                <a:solidFill>
                  <a:srgbClr val="000000"/>
                </a:solidFill>
              </a:rPr>
              <a:t>Trg</a:t>
            </a:r>
            <a:r>
              <a:rPr lang="sl-SI" spc="-30" dirty="0">
                <a:solidFill>
                  <a:srgbClr val="000000"/>
                </a:solidFill>
              </a:rPr>
              <a:t>- spremembe vrednosti valut, politične razmere in gospodarska blaginja…</a:t>
            </a:r>
            <a:endParaRPr lang="en-US" spc="-30" dirty="0">
              <a:solidFill>
                <a:srgbClr val="000000"/>
              </a:solidFill>
            </a:endParaRPr>
          </a:p>
        </p:txBody>
      </p:sp>
      <p:sp>
        <p:nvSpPr>
          <p:cNvPr id="19" name="Retângulo 18">
            <a:extLst>
              <a:ext uri="{FF2B5EF4-FFF2-40B4-BE49-F238E27FC236}">
                <a16:creationId xmlns:a16="http://schemas.microsoft.com/office/drawing/2014/main" id="{7A294750-B2E1-49F2-9BC4-3529E82CFB45}"/>
              </a:ext>
            </a:extLst>
          </p:cNvPr>
          <p:cNvSpPr/>
          <p:nvPr/>
        </p:nvSpPr>
        <p:spPr>
          <a:xfrm>
            <a:off x="235794" y="1304260"/>
            <a:ext cx="5380523" cy="1082795"/>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sl-SI" sz="2000" dirty="0">
                <a:solidFill>
                  <a:schemeClr val="tx1"/>
                </a:solidFill>
              </a:rPr>
              <a:t>Notranji motivi so posamezniku lastni motivi, ki spodbujajo njegovo vedenje in zanimanje ter vplivajo na izbiro potovanj</a:t>
            </a:r>
            <a:endParaRPr lang="en-US" sz="2000" dirty="0">
              <a:solidFill>
                <a:schemeClr val="tx1"/>
              </a:solidFill>
            </a:endParaRPr>
          </a:p>
          <a:p>
            <a:pPr>
              <a:lnSpc>
                <a:spcPct val="150000"/>
              </a:lnSpc>
            </a:pPr>
            <a:endParaRPr lang="en-GB" sz="2400" dirty="0">
              <a:solidFill>
                <a:srgbClr val="000000"/>
              </a:solidFill>
            </a:endParaRPr>
          </a:p>
        </p:txBody>
      </p:sp>
      <p:sp>
        <p:nvSpPr>
          <p:cNvPr id="21" name="Retângulo 20">
            <a:extLst>
              <a:ext uri="{FF2B5EF4-FFF2-40B4-BE49-F238E27FC236}">
                <a16:creationId xmlns:a16="http://schemas.microsoft.com/office/drawing/2014/main" id="{3D34210A-ED20-4F0B-B921-4CB10436DCDC}"/>
              </a:ext>
            </a:extLst>
          </p:cNvPr>
          <p:cNvSpPr/>
          <p:nvPr/>
        </p:nvSpPr>
        <p:spPr>
          <a:xfrm>
            <a:off x="6575684" y="1313137"/>
            <a:ext cx="5273040" cy="1082794"/>
          </a:xfrm>
          <a:prstGeom prst="rect">
            <a:avLst/>
          </a:prstGeom>
          <a:solidFill>
            <a:srgbClr val="D1EFE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sl-SI" sz="2000" dirty="0">
                <a:solidFill>
                  <a:schemeClr val="tx1"/>
                </a:solidFill>
              </a:rPr>
              <a:t>Zunanji faktorji izhajajo iz življenjskega okolja posameznika in prav tako vplivajo na izbiro potovalnega cilja </a:t>
            </a:r>
            <a:endParaRPr lang="en-US" sz="2000" dirty="0">
              <a:solidFill>
                <a:schemeClr val="tx1"/>
              </a:solidFill>
            </a:endParaRPr>
          </a:p>
        </p:txBody>
      </p:sp>
      <p:grpSp>
        <p:nvGrpSpPr>
          <p:cNvPr id="15" name="Google Shape;735;p39">
            <a:extLst>
              <a:ext uri="{FF2B5EF4-FFF2-40B4-BE49-F238E27FC236}">
                <a16:creationId xmlns:a16="http://schemas.microsoft.com/office/drawing/2014/main" id="{F6D0CD2E-89DF-40DD-A78B-38CB0D66930A}"/>
              </a:ext>
            </a:extLst>
          </p:cNvPr>
          <p:cNvGrpSpPr/>
          <p:nvPr/>
        </p:nvGrpSpPr>
        <p:grpSpPr>
          <a:xfrm>
            <a:off x="5653681" y="2772421"/>
            <a:ext cx="875310" cy="580722"/>
            <a:chOff x="3927500" y="301425"/>
            <a:chExt cx="461550" cy="411625"/>
          </a:xfrm>
        </p:grpSpPr>
        <p:sp>
          <p:nvSpPr>
            <p:cNvPr id="16" name="Google Shape;736;p39">
              <a:extLst>
                <a:ext uri="{FF2B5EF4-FFF2-40B4-BE49-F238E27FC236}">
                  <a16:creationId xmlns:a16="http://schemas.microsoft.com/office/drawing/2014/main" id="{A9C34B81-7CE4-4272-9045-C5C996ADB83C}"/>
                </a:ext>
              </a:extLst>
            </p:cNvPr>
            <p:cNvSpPr/>
            <p:nvPr/>
          </p:nvSpPr>
          <p:spPr>
            <a:xfrm>
              <a:off x="4080925" y="302050"/>
              <a:ext cx="154075" cy="411000"/>
            </a:xfrm>
            <a:custGeom>
              <a:avLst/>
              <a:gdLst/>
              <a:ahLst/>
              <a:cxnLst/>
              <a:rect l="l" t="t" r="r" b="b"/>
              <a:pathLst>
                <a:path w="6163" h="16440" fill="none" extrusionOk="0">
                  <a:moveTo>
                    <a:pt x="6162" y="3118"/>
                  </a:moveTo>
                  <a:lnTo>
                    <a:pt x="0" y="0"/>
                  </a:lnTo>
                  <a:lnTo>
                    <a:pt x="0" y="13322"/>
                  </a:lnTo>
                  <a:lnTo>
                    <a:pt x="6162" y="16440"/>
                  </a:lnTo>
                  <a:lnTo>
                    <a:pt x="6162" y="3118"/>
                  </a:lnTo>
                  <a:close/>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37;p39">
              <a:extLst>
                <a:ext uri="{FF2B5EF4-FFF2-40B4-BE49-F238E27FC236}">
                  <a16:creationId xmlns:a16="http://schemas.microsoft.com/office/drawing/2014/main" id="{BE8D024E-CF01-489D-AA4C-31B6FE45582D}"/>
                </a:ext>
              </a:extLst>
            </p:cNvPr>
            <p:cNvSpPr/>
            <p:nvPr/>
          </p:nvSpPr>
          <p:spPr>
            <a:xfrm>
              <a:off x="3927500" y="301425"/>
              <a:ext cx="153450" cy="406150"/>
            </a:xfrm>
            <a:custGeom>
              <a:avLst/>
              <a:gdLst/>
              <a:ahLst/>
              <a:cxnLst/>
              <a:rect l="l" t="t" r="r" b="b"/>
              <a:pathLst>
                <a:path w="6138" h="16246" fill="none" extrusionOk="0">
                  <a:moveTo>
                    <a:pt x="6137" y="1"/>
                  </a:moveTo>
                  <a:lnTo>
                    <a:pt x="536" y="2850"/>
                  </a:lnTo>
                  <a:lnTo>
                    <a:pt x="536" y="2850"/>
                  </a:lnTo>
                  <a:lnTo>
                    <a:pt x="414" y="2899"/>
                  </a:lnTo>
                  <a:lnTo>
                    <a:pt x="317" y="2997"/>
                  </a:lnTo>
                  <a:lnTo>
                    <a:pt x="219" y="3094"/>
                  </a:lnTo>
                  <a:lnTo>
                    <a:pt x="146" y="3216"/>
                  </a:lnTo>
                  <a:lnTo>
                    <a:pt x="73" y="3313"/>
                  </a:lnTo>
                  <a:lnTo>
                    <a:pt x="24" y="3435"/>
                  </a:lnTo>
                  <a:lnTo>
                    <a:pt x="0" y="3557"/>
                  </a:lnTo>
                  <a:lnTo>
                    <a:pt x="0" y="3679"/>
                  </a:lnTo>
                  <a:lnTo>
                    <a:pt x="0" y="15880"/>
                  </a:lnTo>
                  <a:lnTo>
                    <a:pt x="0" y="15880"/>
                  </a:lnTo>
                  <a:lnTo>
                    <a:pt x="0" y="16002"/>
                  </a:lnTo>
                  <a:lnTo>
                    <a:pt x="49" y="16075"/>
                  </a:lnTo>
                  <a:lnTo>
                    <a:pt x="97" y="16148"/>
                  </a:lnTo>
                  <a:lnTo>
                    <a:pt x="170" y="16197"/>
                  </a:lnTo>
                  <a:lnTo>
                    <a:pt x="244" y="16221"/>
                  </a:lnTo>
                  <a:lnTo>
                    <a:pt x="341" y="16246"/>
                  </a:lnTo>
                  <a:lnTo>
                    <a:pt x="463" y="16221"/>
                  </a:lnTo>
                  <a:lnTo>
                    <a:pt x="560" y="16173"/>
                  </a:lnTo>
                  <a:lnTo>
                    <a:pt x="6137" y="13323"/>
                  </a:lnTo>
                  <a:lnTo>
                    <a:pt x="6137" y="1"/>
                  </a:lnTo>
                  <a:close/>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38;p39">
              <a:extLst>
                <a:ext uri="{FF2B5EF4-FFF2-40B4-BE49-F238E27FC236}">
                  <a16:creationId xmlns:a16="http://schemas.microsoft.com/office/drawing/2014/main" id="{46D8DA45-A330-401F-BA88-8C056DF87226}"/>
                </a:ext>
              </a:extLst>
            </p:cNvPr>
            <p:cNvSpPr/>
            <p:nvPr/>
          </p:nvSpPr>
          <p:spPr>
            <a:xfrm>
              <a:off x="4234975" y="306925"/>
              <a:ext cx="154075" cy="405525"/>
            </a:xfrm>
            <a:custGeom>
              <a:avLst/>
              <a:gdLst/>
              <a:ahLst/>
              <a:cxnLst/>
              <a:rect l="l" t="t" r="r" b="b"/>
              <a:pathLst>
                <a:path w="6163" h="16221" fill="none" extrusionOk="0">
                  <a:moveTo>
                    <a:pt x="5578" y="49"/>
                  </a:moveTo>
                  <a:lnTo>
                    <a:pt x="0" y="2898"/>
                  </a:lnTo>
                  <a:lnTo>
                    <a:pt x="0" y="16221"/>
                  </a:lnTo>
                  <a:lnTo>
                    <a:pt x="5626" y="13371"/>
                  </a:lnTo>
                  <a:lnTo>
                    <a:pt x="5626" y="13371"/>
                  </a:lnTo>
                  <a:lnTo>
                    <a:pt x="5724" y="13322"/>
                  </a:lnTo>
                  <a:lnTo>
                    <a:pt x="5845" y="13225"/>
                  </a:lnTo>
                  <a:lnTo>
                    <a:pt x="5918" y="13127"/>
                  </a:lnTo>
                  <a:lnTo>
                    <a:pt x="6016" y="13030"/>
                  </a:lnTo>
                  <a:lnTo>
                    <a:pt x="6065" y="12908"/>
                  </a:lnTo>
                  <a:lnTo>
                    <a:pt x="6113" y="12786"/>
                  </a:lnTo>
                  <a:lnTo>
                    <a:pt x="6138" y="12665"/>
                  </a:lnTo>
                  <a:lnTo>
                    <a:pt x="6162" y="12543"/>
                  </a:lnTo>
                  <a:lnTo>
                    <a:pt x="6162" y="341"/>
                  </a:lnTo>
                  <a:lnTo>
                    <a:pt x="6162" y="341"/>
                  </a:lnTo>
                  <a:lnTo>
                    <a:pt x="6138" y="219"/>
                  </a:lnTo>
                  <a:lnTo>
                    <a:pt x="6113" y="146"/>
                  </a:lnTo>
                  <a:lnTo>
                    <a:pt x="6065" y="73"/>
                  </a:lnTo>
                  <a:lnTo>
                    <a:pt x="5992" y="24"/>
                  </a:lnTo>
                  <a:lnTo>
                    <a:pt x="5894" y="0"/>
                  </a:lnTo>
                  <a:lnTo>
                    <a:pt x="5797" y="0"/>
                  </a:lnTo>
                  <a:lnTo>
                    <a:pt x="5699" y="0"/>
                  </a:lnTo>
                  <a:lnTo>
                    <a:pt x="5578" y="49"/>
                  </a:lnTo>
                  <a:lnTo>
                    <a:pt x="5578" y="49"/>
                  </a:lnTo>
                  <a:close/>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39;p39">
              <a:extLst>
                <a:ext uri="{FF2B5EF4-FFF2-40B4-BE49-F238E27FC236}">
                  <a16:creationId xmlns:a16="http://schemas.microsoft.com/office/drawing/2014/main" id="{F1A73A4B-BD63-443F-BF87-D5184C9B3C9F}"/>
                </a:ext>
              </a:extLst>
            </p:cNvPr>
            <p:cNvSpPr/>
            <p:nvPr/>
          </p:nvSpPr>
          <p:spPr>
            <a:xfrm>
              <a:off x="4295850" y="442075"/>
              <a:ext cx="46300" cy="26225"/>
            </a:xfrm>
            <a:custGeom>
              <a:avLst/>
              <a:gdLst/>
              <a:ahLst/>
              <a:cxnLst/>
              <a:rect l="l" t="t" r="r" b="b"/>
              <a:pathLst>
                <a:path w="1852" h="1049" fill="none" extrusionOk="0">
                  <a:moveTo>
                    <a:pt x="1" y="1"/>
                  </a:moveTo>
                  <a:lnTo>
                    <a:pt x="1852" y="1048"/>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740;p39">
              <a:extLst>
                <a:ext uri="{FF2B5EF4-FFF2-40B4-BE49-F238E27FC236}">
                  <a16:creationId xmlns:a16="http://schemas.microsoft.com/office/drawing/2014/main" id="{6502BCB4-5A35-4607-B573-65179BBB93D0}"/>
                </a:ext>
              </a:extLst>
            </p:cNvPr>
            <p:cNvSpPr/>
            <p:nvPr/>
          </p:nvSpPr>
          <p:spPr>
            <a:xfrm>
              <a:off x="4296475" y="415900"/>
              <a:ext cx="45075" cy="78575"/>
            </a:xfrm>
            <a:custGeom>
              <a:avLst/>
              <a:gdLst/>
              <a:ahLst/>
              <a:cxnLst/>
              <a:rect l="l" t="t" r="r" b="b"/>
              <a:pathLst>
                <a:path w="1803" h="3143" fill="none" extrusionOk="0">
                  <a:moveTo>
                    <a:pt x="1802" y="1"/>
                  </a:moveTo>
                  <a:lnTo>
                    <a:pt x="0" y="3142"/>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41;p39">
              <a:extLst>
                <a:ext uri="{FF2B5EF4-FFF2-40B4-BE49-F238E27FC236}">
                  <a16:creationId xmlns:a16="http://schemas.microsoft.com/office/drawing/2014/main" id="{1D95C66E-C1B0-4472-BBA5-4710A44BE396}"/>
                </a:ext>
              </a:extLst>
            </p:cNvPr>
            <p:cNvSpPr/>
            <p:nvPr/>
          </p:nvSpPr>
          <p:spPr>
            <a:xfrm>
              <a:off x="3968275" y="590050"/>
              <a:ext cx="25" cy="6100"/>
            </a:xfrm>
            <a:custGeom>
              <a:avLst/>
              <a:gdLst/>
              <a:ahLst/>
              <a:cxnLst/>
              <a:rect l="l" t="t" r="r" b="b"/>
              <a:pathLst>
                <a:path w="1" h="244" fill="none" extrusionOk="0">
                  <a:moveTo>
                    <a:pt x="1" y="244"/>
                  </a:moveTo>
                  <a:lnTo>
                    <a:pt x="1" y="244"/>
                  </a:lnTo>
                  <a:lnTo>
                    <a:pt x="1"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42;p39">
              <a:extLst>
                <a:ext uri="{FF2B5EF4-FFF2-40B4-BE49-F238E27FC236}">
                  <a16:creationId xmlns:a16="http://schemas.microsoft.com/office/drawing/2014/main" id="{34F79523-A49E-4F72-AE13-0288D48C414E}"/>
                </a:ext>
              </a:extLst>
            </p:cNvPr>
            <p:cNvSpPr/>
            <p:nvPr/>
          </p:nvSpPr>
          <p:spPr>
            <a:xfrm>
              <a:off x="3970725" y="558375"/>
              <a:ext cx="1850" cy="12200"/>
            </a:xfrm>
            <a:custGeom>
              <a:avLst/>
              <a:gdLst/>
              <a:ahLst/>
              <a:cxnLst/>
              <a:rect l="l" t="t" r="r" b="b"/>
              <a:pathLst>
                <a:path w="74" h="488" fill="none" extrusionOk="0">
                  <a:moveTo>
                    <a:pt x="0" y="488"/>
                  </a:moveTo>
                  <a:lnTo>
                    <a:pt x="73"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43;p39">
              <a:extLst>
                <a:ext uri="{FF2B5EF4-FFF2-40B4-BE49-F238E27FC236}">
                  <a16:creationId xmlns:a16="http://schemas.microsoft.com/office/drawing/2014/main" id="{260FB770-7761-4825-B56A-AC1EA0CB6E0B}"/>
                </a:ext>
              </a:extLst>
            </p:cNvPr>
            <p:cNvSpPr/>
            <p:nvPr/>
          </p:nvSpPr>
          <p:spPr>
            <a:xfrm>
              <a:off x="3976200" y="527325"/>
              <a:ext cx="3675" cy="12200"/>
            </a:xfrm>
            <a:custGeom>
              <a:avLst/>
              <a:gdLst/>
              <a:ahLst/>
              <a:cxnLst/>
              <a:rect l="l" t="t" r="r" b="b"/>
              <a:pathLst>
                <a:path w="147" h="488" fill="none" extrusionOk="0">
                  <a:moveTo>
                    <a:pt x="0" y="488"/>
                  </a:moveTo>
                  <a:lnTo>
                    <a:pt x="98" y="147"/>
                  </a:lnTo>
                  <a:lnTo>
                    <a:pt x="147"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44;p39">
              <a:extLst>
                <a:ext uri="{FF2B5EF4-FFF2-40B4-BE49-F238E27FC236}">
                  <a16:creationId xmlns:a16="http://schemas.microsoft.com/office/drawing/2014/main" id="{21A43FE8-0871-45FB-A45E-C58CF9ECD6AF}"/>
                </a:ext>
              </a:extLst>
            </p:cNvPr>
            <p:cNvSpPr/>
            <p:nvPr/>
          </p:nvSpPr>
          <p:spPr>
            <a:xfrm>
              <a:off x="3985950" y="498100"/>
              <a:ext cx="4875" cy="10975"/>
            </a:xfrm>
            <a:custGeom>
              <a:avLst/>
              <a:gdLst/>
              <a:ahLst/>
              <a:cxnLst/>
              <a:rect l="l" t="t" r="r" b="b"/>
              <a:pathLst>
                <a:path w="195" h="439" fill="none" extrusionOk="0">
                  <a:moveTo>
                    <a:pt x="0" y="439"/>
                  </a:moveTo>
                  <a:lnTo>
                    <a:pt x="195" y="25"/>
                  </a:lnTo>
                  <a:lnTo>
                    <a:pt x="195"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45;p39">
              <a:extLst>
                <a:ext uri="{FF2B5EF4-FFF2-40B4-BE49-F238E27FC236}">
                  <a16:creationId xmlns:a16="http://schemas.microsoft.com/office/drawing/2014/main" id="{3C1FA0D9-0802-4A2B-9FDE-55B770439AB0}"/>
                </a:ext>
              </a:extLst>
            </p:cNvPr>
            <p:cNvSpPr/>
            <p:nvPr/>
          </p:nvSpPr>
          <p:spPr>
            <a:xfrm>
              <a:off x="4000550" y="471300"/>
              <a:ext cx="7325" cy="9775"/>
            </a:xfrm>
            <a:custGeom>
              <a:avLst/>
              <a:gdLst/>
              <a:ahLst/>
              <a:cxnLst/>
              <a:rect l="l" t="t" r="r" b="b"/>
              <a:pathLst>
                <a:path w="293" h="391" fill="none" extrusionOk="0">
                  <a:moveTo>
                    <a:pt x="1" y="391"/>
                  </a:moveTo>
                  <a:lnTo>
                    <a:pt x="74" y="269"/>
                  </a:lnTo>
                  <a:lnTo>
                    <a:pt x="293"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46;p39">
              <a:extLst>
                <a:ext uri="{FF2B5EF4-FFF2-40B4-BE49-F238E27FC236}">
                  <a16:creationId xmlns:a16="http://schemas.microsoft.com/office/drawing/2014/main" id="{74ABFAC8-BB64-4DC8-B59C-2157481FCAFE}"/>
                </a:ext>
              </a:extLst>
            </p:cNvPr>
            <p:cNvSpPr/>
            <p:nvPr/>
          </p:nvSpPr>
          <p:spPr>
            <a:xfrm>
              <a:off x="4021250" y="450600"/>
              <a:ext cx="10375" cy="6725"/>
            </a:xfrm>
            <a:custGeom>
              <a:avLst/>
              <a:gdLst/>
              <a:ahLst/>
              <a:cxnLst/>
              <a:rect l="l" t="t" r="r" b="b"/>
              <a:pathLst>
                <a:path w="415" h="269" fill="none" extrusionOk="0">
                  <a:moveTo>
                    <a:pt x="1" y="269"/>
                  </a:moveTo>
                  <a:lnTo>
                    <a:pt x="25" y="244"/>
                  </a:lnTo>
                  <a:lnTo>
                    <a:pt x="220" y="123"/>
                  </a:lnTo>
                  <a:lnTo>
                    <a:pt x="415"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47;p39">
              <a:extLst>
                <a:ext uri="{FF2B5EF4-FFF2-40B4-BE49-F238E27FC236}">
                  <a16:creationId xmlns:a16="http://schemas.microsoft.com/office/drawing/2014/main" id="{87F5105D-02AD-4595-89FB-8B44F3010FD4}"/>
                </a:ext>
              </a:extLst>
            </p:cNvPr>
            <p:cNvSpPr/>
            <p:nvPr/>
          </p:nvSpPr>
          <p:spPr>
            <a:xfrm>
              <a:off x="4049250" y="440250"/>
              <a:ext cx="11600" cy="2475"/>
            </a:xfrm>
            <a:custGeom>
              <a:avLst/>
              <a:gdLst/>
              <a:ahLst/>
              <a:cxnLst/>
              <a:rect l="l" t="t" r="r" b="b"/>
              <a:pathLst>
                <a:path w="464" h="99" fill="none" extrusionOk="0">
                  <a:moveTo>
                    <a:pt x="1" y="98"/>
                  </a:moveTo>
                  <a:lnTo>
                    <a:pt x="220" y="50"/>
                  </a:lnTo>
                  <a:lnTo>
                    <a:pt x="464" y="1"/>
                  </a:lnTo>
                  <a:lnTo>
                    <a:pt x="464"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48;p39">
              <a:extLst>
                <a:ext uri="{FF2B5EF4-FFF2-40B4-BE49-F238E27FC236}">
                  <a16:creationId xmlns:a16="http://schemas.microsoft.com/office/drawing/2014/main" id="{42E9F6CC-C324-4B37-AB99-D4ADE4E818C3}"/>
                </a:ext>
              </a:extLst>
            </p:cNvPr>
            <p:cNvSpPr/>
            <p:nvPr/>
          </p:nvSpPr>
          <p:spPr>
            <a:xfrm>
              <a:off x="4080325" y="439650"/>
              <a:ext cx="12200" cy="1850"/>
            </a:xfrm>
            <a:custGeom>
              <a:avLst/>
              <a:gdLst/>
              <a:ahLst/>
              <a:cxnLst/>
              <a:rect l="l" t="t" r="r" b="b"/>
              <a:pathLst>
                <a:path w="488" h="74" fill="none" extrusionOk="0">
                  <a:moveTo>
                    <a:pt x="0" y="0"/>
                  </a:moveTo>
                  <a:lnTo>
                    <a:pt x="146" y="0"/>
                  </a:lnTo>
                  <a:lnTo>
                    <a:pt x="463" y="74"/>
                  </a:lnTo>
                  <a:lnTo>
                    <a:pt x="487" y="74"/>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49;p39">
              <a:extLst>
                <a:ext uri="{FF2B5EF4-FFF2-40B4-BE49-F238E27FC236}">
                  <a16:creationId xmlns:a16="http://schemas.microsoft.com/office/drawing/2014/main" id="{B24578E7-FE4E-4A0B-ACA4-9EF40446309F}"/>
                </a:ext>
              </a:extLst>
            </p:cNvPr>
            <p:cNvSpPr/>
            <p:nvPr/>
          </p:nvSpPr>
          <p:spPr>
            <a:xfrm>
              <a:off x="4110150" y="450000"/>
              <a:ext cx="9150" cy="7950"/>
            </a:xfrm>
            <a:custGeom>
              <a:avLst/>
              <a:gdLst/>
              <a:ahLst/>
              <a:cxnLst/>
              <a:rect l="l" t="t" r="r" b="b"/>
              <a:pathLst>
                <a:path w="366" h="318" fill="none" extrusionOk="0">
                  <a:moveTo>
                    <a:pt x="0" y="1"/>
                  </a:moveTo>
                  <a:lnTo>
                    <a:pt x="98" y="74"/>
                  </a:lnTo>
                  <a:lnTo>
                    <a:pt x="317" y="268"/>
                  </a:lnTo>
                  <a:lnTo>
                    <a:pt x="366" y="317"/>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50;p39">
              <a:extLst>
                <a:ext uri="{FF2B5EF4-FFF2-40B4-BE49-F238E27FC236}">
                  <a16:creationId xmlns:a16="http://schemas.microsoft.com/office/drawing/2014/main" id="{FC091F96-484F-4779-99AC-2F8DDF8CBCF4}"/>
                </a:ext>
              </a:extLst>
            </p:cNvPr>
            <p:cNvSpPr/>
            <p:nvPr/>
          </p:nvSpPr>
          <p:spPr>
            <a:xfrm>
              <a:off x="4130250" y="473750"/>
              <a:ext cx="4900" cy="10975"/>
            </a:xfrm>
            <a:custGeom>
              <a:avLst/>
              <a:gdLst/>
              <a:ahLst/>
              <a:cxnLst/>
              <a:rect l="l" t="t" r="r" b="b"/>
              <a:pathLst>
                <a:path w="196" h="439" fill="none" extrusionOk="0">
                  <a:moveTo>
                    <a:pt x="0" y="0"/>
                  </a:moveTo>
                  <a:lnTo>
                    <a:pt x="25" y="73"/>
                  </a:lnTo>
                  <a:lnTo>
                    <a:pt x="171" y="366"/>
                  </a:lnTo>
                  <a:lnTo>
                    <a:pt x="195" y="439"/>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51;p39">
              <a:extLst>
                <a:ext uri="{FF2B5EF4-FFF2-40B4-BE49-F238E27FC236}">
                  <a16:creationId xmlns:a16="http://schemas.microsoft.com/office/drawing/2014/main" id="{F712933B-7C03-4BF4-AC94-3492F75C43E9}"/>
                </a:ext>
              </a:extLst>
            </p:cNvPr>
            <p:cNvSpPr/>
            <p:nvPr/>
          </p:nvSpPr>
          <p:spPr>
            <a:xfrm>
              <a:off x="4141800" y="502975"/>
              <a:ext cx="3700" cy="11600"/>
            </a:xfrm>
            <a:custGeom>
              <a:avLst/>
              <a:gdLst/>
              <a:ahLst/>
              <a:cxnLst/>
              <a:rect l="l" t="t" r="r" b="b"/>
              <a:pathLst>
                <a:path w="148" h="464" fill="none" extrusionOk="0">
                  <a:moveTo>
                    <a:pt x="1" y="0"/>
                  </a:moveTo>
                  <a:lnTo>
                    <a:pt x="147" y="463"/>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52;p39">
              <a:extLst>
                <a:ext uri="{FF2B5EF4-FFF2-40B4-BE49-F238E27FC236}">
                  <a16:creationId xmlns:a16="http://schemas.microsoft.com/office/drawing/2014/main" id="{DE321E21-CAF1-41A1-A3B1-232FB8279418}"/>
                </a:ext>
              </a:extLst>
            </p:cNvPr>
            <p:cNvSpPr/>
            <p:nvPr/>
          </p:nvSpPr>
          <p:spPr>
            <a:xfrm>
              <a:off x="4150950" y="533425"/>
              <a:ext cx="3675" cy="11575"/>
            </a:xfrm>
            <a:custGeom>
              <a:avLst/>
              <a:gdLst/>
              <a:ahLst/>
              <a:cxnLst/>
              <a:rect l="l" t="t" r="r" b="b"/>
              <a:pathLst>
                <a:path w="147" h="463" fill="none" extrusionOk="0">
                  <a:moveTo>
                    <a:pt x="0" y="0"/>
                  </a:moveTo>
                  <a:lnTo>
                    <a:pt x="146" y="463"/>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53;p39">
              <a:extLst>
                <a:ext uri="{FF2B5EF4-FFF2-40B4-BE49-F238E27FC236}">
                  <a16:creationId xmlns:a16="http://schemas.microsoft.com/office/drawing/2014/main" id="{857F7ED7-723B-4522-BF59-0CC12CC554CC}"/>
                </a:ext>
              </a:extLst>
            </p:cNvPr>
            <p:cNvSpPr/>
            <p:nvPr/>
          </p:nvSpPr>
          <p:spPr>
            <a:xfrm>
              <a:off x="4160675" y="563850"/>
              <a:ext cx="4900" cy="11000"/>
            </a:xfrm>
            <a:custGeom>
              <a:avLst/>
              <a:gdLst/>
              <a:ahLst/>
              <a:cxnLst/>
              <a:rect l="l" t="t" r="r" b="b"/>
              <a:pathLst>
                <a:path w="196" h="440" fill="none" extrusionOk="0">
                  <a:moveTo>
                    <a:pt x="1" y="1"/>
                  </a:moveTo>
                  <a:lnTo>
                    <a:pt x="50" y="123"/>
                  </a:lnTo>
                  <a:lnTo>
                    <a:pt x="196" y="415"/>
                  </a:lnTo>
                  <a:lnTo>
                    <a:pt x="196" y="439"/>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54;p39">
              <a:extLst>
                <a:ext uri="{FF2B5EF4-FFF2-40B4-BE49-F238E27FC236}">
                  <a16:creationId xmlns:a16="http://schemas.microsoft.com/office/drawing/2014/main" id="{DDF3C9BF-3F92-4638-94EC-4EB57287205E}"/>
                </a:ext>
              </a:extLst>
            </p:cNvPr>
            <p:cNvSpPr/>
            <p:nvPr/>
          </p:nvSpPr>
          <p:spPr>
            <a:xfrm>
              <a:off x="4175300" y="591875"/>
              <a:ext cx="7325" cy="9150"/>
            </a:xfrm>
            <a:custGeom>
              <a:avLst/>
              <a:gdLst/>
              <a:ahLst/>
              <a:cxnLst/>
              <a:rect l="l" t="t" r="r" b="b"/>
              <a:pathLst>
                <a:path w="293" h="366" fill="none" extrusionOk="0">
                  <a:moveTo>
                    <a:pt x="0" y="0"/>
                  </a:moveTo>
                  <a:lnTo>
                    <a:pt x="98" y="146"/>
                  </a:lnTo>
                  <a:lnTo>
                    <a:pt x="293" y="366"/>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55;p39">
              <a:extLst>
                <a:ext uri="{FF2B5EF4-FFF2-40B4-BE49-F238E27FC236}">
                  <a16:creationId xmlns:a16="http://schemas.microsoft.com/office/drawing/2014/main" id="{DA0B8994-25FF-40A8-BEC2-FB8E8AA25D25}"/>
                </a:ext>
              </a:extLst>
            </p:cNvPr>
            <p:cNvSpPr/>
            <p:nvPr/>
          </p:nvSpPr>
          <p:spPr>
            <a:xfrm>
              <a:off x="4198425" y="613175"/>
              <a:ext cx="11000" cy="4900"/>
            </a:xfrm>
            <a:custGeom>
              <a:avLst/>
              <a:gdLst/>
              <a:ahLst/>
              <a:cxnLst/>
              <a:rect l="l" t="t" r="r" b="b"/>
              <a:pathLst>
                <a:path w="440" h="196" fill="none" extrusionOk="0">
                  <a:moveTo>
                    <a:pt x="1" y="1"/>
                  </a:moveTo>
                  <a:lnTo>
                    <a:pt x="171" y="98"/>
                  </a:lnTo>
                  <a:lnTo>
                    <a:pt x="439" y="195"/>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56;p39">
              <a:extLst>
                <a:ext uri="{FF2B5EF4-FFF2-40B4-BE49-F238E27FC236}">
                  <a16:creationId xmlns:a16="http://schemas.microsoft.com/office/drawing/2014/main" id="{EE49EA2A-284C-4259-BB00-D71C00E7FE89}"/>
                </a:ext>
              </a:extLst>
            </p:cNvPr>
            <p:cNvSpPr/>
            <p:nvPr/>
          </p:nvSpPr>
          <p:spPr>
            <a:xfrm>
              <a:off x="4228275" y="621100"/>
              <a:ext cx="12200" cy="625"/>
            </a:xfrm>
            <a:custGeom>
              <a:avLst/>
              <a:gdLst/>
              <a:ahLst/>
              <a:cxnLst/>
              <a:rect l="l" t="t" r="r" b="b"/>
              <a:pathLst>
                <a:path w="488" h="25" fill="none" extrusionOk="0">
                  <a:moveTo>
                    <a:pt x="0" y="0"/>
                  </a:moveTo>
                  <a:lnTo>
                    <a:pt x="49" y="25"/>
                  </a:lnTo>
                  <a:lnTo>
                    <a:pt x="487" y="0"/>
                  </a:lnTo>
                  <a:lnTo>
                    <a:pt x="487"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57;p39">
              <a:extLst>
                <a:ext uri="{FF2B5EF4-FFF2-40B4-BE49-F238E27FC236}">
                  <a16:creationId xmlns:a16="http://schemas.microsoft.com/office/drawing/2014/main" id="{39D5846B-6B6D-4BB6-ADC8-A56D7299DD49}"/>
                </a:ext>
              </a:extLst>
            </p:cNvPr>
            <p:cNvSpPr/>
            <p:nvPr/>
          </p:nvSpPr>
          <p:spPr>
            <a:xfrm>
              <a:off x="4259925" y="616225"/>
              <a:ext cx="11600" cy="3075"/>
            </a:xfrm>
            <a:custGeom>
              <a:avLst/>
              <a:gdLst/>
              <a:ahLst/>
              <a:cxnLst/>
              <a:rect l="l" t="t" r="r" b="b"/>
              <a:pathLst>
                <a:path w="464" h="123" fill="none" extrusionOk="0">
                  <a:moveTo>
                    <a:pt x="1" y="122"/>
                  </a:moveTo>
                  <a:lnTo>
                    <a:pt x="196" y="73"/>
                  </a:lnTo>
                  <a:lnTo>
                    <a:pt x="464" y="0"/>
                  </a:lnTo>
                  <a:lnTo>
                    <a:pt x="464"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58;p39">
              <a:extLst>
                <a:ext uri="{FF2B5EF4-FFF2-40B4-BE49-F238E27FC236}">
                  <a16:creationId xmlns:a16="http://schemas.microsoft.com/office/drawing/2014/main" id="{82699E95-8927-4A35-AE97-98BF81880BFE}"/>
                </a:ext>
              </a:extLst>
            </p:cNvPr>
            <p:cNvSpPr/>
            <p:nvPr/>
          </p:nvSpPr>
          <p:spPr>
            <a:xfrm>
              <a:off x="4289775" y="602225"/>
              <a:ext cx="10375" cy="6725"/>
            </a:xfrm>
            <a:custGeom>
              <a:avLst/>
              <a:gdLst/>
              <a:ahLst/>
              <a:cxnLst/>
              <a:rect l="l" t="t" r="r" b="b"/>
              <a:pathLst>
                <a:path w="415" h="269" fill="none" extrusionOk="0">
                  <a:moveTo>
                    <a:pt x="0" y="268"/>
                  </a:moveTo>
                  <a:lnTo>
                    <a:pt x="195" y="146"/>
                  </a:lnTo>
                  <a:lnTo>
                    <a:pt x="390" y="0"/>
                  </a:lnTo>
                  <a:lnTo>
                    <a:pt x="414"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59;p39">
              <a:extLst>
                <a:ext uri="{FF2B5EF4-FFF2-40B4-BE49-F238E27FC236}">
                  <a16:creationId xmlns:a16="http://schemas.microsoft.com/office/drawing/2014/main" id="{DC0E4792-208E-4A32-A091-CF85C44261D6}"/>
                </a:ext>
              </a:extLst>
            </p:cNvPr>
            <p:cNvSpPr/>
            <p:nvPr/>
          </p:nvSpPr>
          <p:spPr>
            <a:xfrm>
              <a:off x="4313525" y="577875"/>
              <a:ext cx="6100" cy="10375"/>
            </a:xfrm>
            <a:custGeom>
              <a:avLst/>
              <a:gdLst/>
              <a:ahLst/>
              <a:cxnLst/>
              <a:rect l="l" t="t" r="r" b="b"/>
              <a:pathLst>
                <a:path w="244" h="415" fill="none" extrusionOk="0">
                  <a:moveTo>
                    <a:pt x="0" y="414"/>
                  </a:moveTo>
                  <a:lnTo>
                    <a:pt x="24" y="365"/>
                  </a:lnTo>
                  <a:lnTo>
                    <a:pt x="146" y="195"/>
                  </a:lnTo>
                  <a:lnTo>
                    <a:pt x="244"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60;p39">
              <a:extLst>
                <a:ext uri="{FF2B5EF4-FFF2-40B4-BE49-F238E27FC236}">
                  <a16:creationId xmlns:a16="http://schemas.microsoft.com/office/drawing/2014/main" id="{88765654-BFE8-46A0-8ACC-36465907425C}"/>
                </a:ext>
              </a:extLst>
            </p:cNvPr>
            <p:cNvSpPr/>
            <p:nvPr/>
          </p:nvSpPr>
          <p:spPr>
            <a:xfrm>
              <a:off x="4326300" y="547425"/>
              <a:ext cx="2450" cy="12200"/>
            </a:xfrm>
            <a:custGeom>
              <a:avLst/>
              <a:gdLst/>
              <a:ahLst/>
              <a:cxnLst/>
              <a:rect l="l" t="t" r="r" b="b"/>
              <a:pathLst>
                <a:path w="98" h="488" fill="none" extrusionOk="0">
                  <a:moveTo>
                    <a:pt x="0" y="487"/>
                  </a:moveTo>
                  <a:lnTo>
                    <a:pt x="49" y="293"/>
                  </a:lnTo>
                  <a:lnTo>
                    <a:pt x="98"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61;p39">
              <a:extLst>
                <a:ext uri="{FF2B5EF4-FFF2-40B4-BE49-F238E27FC236}">
                  <a16:creationId xmlns:a16="http://schemas.microsoft.com/office/drawing/2014/main" id="{5E169F6C-B4C1-4CE9-AF42-1F32114E7143}"/>
                </a:ext>
              </a:extLst>
            </p:cNvPr>
            <p:cNvSpPr/>
            <p:nvPr/>
          </p:nvSpPr>
          <p:spPr>
            <a:xfrm>
              <a:off x="4329350" y="515750"/>
              <a:ext cx="625" cy="12200"/>
            </a:xfrm>
            <a:custGeom>
              <a:avLst/>
              <a:gdLst/>
              <a:ahLst/>
              <a:cxnLst/>
              <a:rect l="l" t="t" r="r" b="b"/>
              <a:pathLst>
                <a:path w="25" h="488" fill="none" extrusionOk="0">
                  <a:moveTo>
                    <a:pt x="25" y="488"/>
                  </a:moveTo>
                  <a:lnTo>
                    <a:pt x="25" y="464"/>
                  </a:lnTo>
                  <a:lnTo>
                    <a:pt x="25" y="123"/>
                  </a:lnTo>
                  <a:lnTo>
                    <a:pt x="0"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62;p39">
              <a:extLst>
                <a:ext uri="{FF2B5EF4-FFF2-40B4-BE49-F238E27FC236}">
                  <a16:creationId xmlns:a16="http://schemas.microsoft.com/office/drawing/2014/main" id="{4FD4B09A-FCEE-41E8-B9A8-52D8D96E0E4B}"/>
                </a:ext>
              </a:extLst>
            </p:cNvPr>
            <p:cNvSpPr/>
            <p:nvPr/>
          </p:nvSpPr>
          <p:spPr>
            <a:xfrm>
              <a:off x="4325075" y="488975"/>
              <a:ext cx="1250" cy="6100"/>
            </a:xfrm>
            <a:custGeom>
              <a:avLst/>
              <a:gdLst/>
              <a:ahLst/>
              <a:cxnLst/>
              <a:rect l="l" t="t" r="r" b="b"/>
              <a:pathLst>
                <a:path w="50" h="244" fill="none" extrusionOk="0">
                  <a:moveTo>
                    <a:pt x="49" y="244"/>
                  </a:moveTo>
                  <a:lnTo>
                    <a:pt x="49" y="244"/>
                  </a:lnTo>
                  <a:lnTo>
                    <a:pt x="1"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46127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1104519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Vloga turizma v gospodarstvu</a:t>
            </a:r>
            <a:endParaRPr lang="en-US" sz="3600" b="1" dirty="0"/>
          </a:p>
        </p:txBody>
      </p:sp>
      <p:sp>
        <p:nvSpPr>
          <p:cNvPr id="8" name="Retângulo 7">
            <a:extLst>
              <a:ext uri="{FF2B5EF4-FFF2-40B4-BE49-F238E27FC236}">
                <a16:creationId xmlns:a16="http://schemas.microsoft.com/office/drawing/2014/main" id="{17C5F7FC-F61B-4C29-BBE7-ABF4372F73E3}"/>
              </a:ext>
            </a:extLst>
          </p:cNvPr>
          <p:cNvSpPr/>
          <p:nvPr/>
        </p:nvSpPr>
        <p:spPr>
          <a:xfrm>
            <a:off x="993481" y="2991922"/>
            <a:ext cx="2598361" cy="900000"/>
          </a:xfrm>
          <a:prstGeom prst="rect">
            <a:avLst/>
          </a:prstGeom>
          <a:solidFill>
            <a:srgbClr val="6ECEC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sl-SI" sz="3000" b="1" spc="-20" dirty="0">
                <a:effectLst>
                  <a:outerShdw blurRad="38100" dist="38100" dir="2700000" algn="tl">
                    <a:srgbClr val="000000">
                      <a:alpha val="43137"/>
                    </a:srgbClr>
                  </a:outerShdw>
                </a:effectLst>
              </a:rPr>
              <a:t>infrastruktura</a:t>
            </a:r>
            <a:endParaRPr lang="en-GB" sz="3000" b="1" spc="-20" dirty="0">
              <a:effectLst>
                <a:outerShdw blurRad="38100" dist="38100" dir="2700000" algn="tl">
                  <a:srgbClr val="000000">
                    <a:alpha val="43137"/>
                  </a:srgbClr>
                </a:outerShdw>
              </a:effectLst>
            </a:endParaRPr>
          </a:p>
        </p:txBody>
      </p:sp>
      <p:sp>
        <p:nvSpPr>
          <p:cNvPr id="9" name="Retângulo 8">
            <a:extLst>
              <a:ext uri="{FF2B5EF4-FFF2-40B4-BE49-F238E27FC236}">
                <a16:creationId xmlns:a16="http://schemas.microsoft.com/office/drawing/2014/main" id="{0B079809-6F69-4925-BAAB-39EA7ED2EF42}"/>
              </a:ext>
            </a:extLst>
          </p:cNvPr>
          <p:cNvSpPr/>
          <p:nvPr/>
        </p:nvSpPr>
        <p:spPr>
          <a:xfrm>
            <a:off x="4945000" y="969630"/>
            <a:ext cx="2302002" cy="900000"/>
          </a:xfrm>
          <a:prstGeom prst="rect">
            <a:avLst/>
          </a:prstGeom>
          <a:solidFill>
            <a:srgbClr val="76C6D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sl-SI" sz="3000" b="1" dirty="0">
                <a:solidFill>
                  <a:schemeClr val="bg1"/>
                </a:solidFill>
                <a:effectLst>
                  <a:outerShdw blurRad="38100" dist="38100" dir="2700000" algn="tl">
                    <a:srgbClr val="000000">
                      <a:alpha val="43137"/>
                    </a:srgbClr>
                  </a:outerShdw>
                </a:effectLst>
              </a:rPr>
              <a:t>kmetijstvo</a:t>
            </a:r>
            <a:endParaRPr lang="en-GB" sz="3000" b="1" dirty="0">
              <a:solidFill>
                <a:schemeClr val="bg1"/>
              </a:solidFill>
              <a:effectLst>
                <a:outerShdw blurRad="38100" dist="38100" dir="2700000" algn="tl">
                  <a:srgbClr val="000000">
                    <a:alpha val="43137"/>
                  </a:srgbClr>
                </a:outerShdw>
              </a:effectLst>
            </a:endParaRPr>
          </a:p>
        </p:txBody>
      </p:sp>
      <p:sp>
        <p:nvSpPr>
          <p:cNvPr id="10" name="Retângulo 9">
            <a:extLst>
              <a:ext uri="{FF2B5EF4-FFF2-40B4-BE49-F238E27FC236}">
                <a16:creationId xmlns:a16="http://schemas.microsoft.com/office/drawing/2014/main" id="{78B3156F-3BC7-468B-9E42-F29B94A0FA00}"/>
              </a:ext>
            </a:extLst>
          </p:cNvPr>
          <p:cNvSpPr/>
          <p:nvPr/>
        </p:nvSpPr>
        <p:spPr>
          <a:xfrm>
            <a:off x="9380370" y="2872792"/>
            <a:ext cx="2302002" cy="900000"/>
          </a:xfrm>
          <a:prstGeom prst="rect">
            <a:avLst/>
          </a:prstGeom>
          <a:solidFill>
            <a:srgbClr val="BAE3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sl-SI" sz="3000" b="1" dirty="0">
                <a:solidFill>
                  <a:schemeClr val="bg1"/>
                </a:solidFill>
                <a:effectLst>
                  <a:outerShdw blurRad="38100" dist="38100" dir="2700000" algn="tl">
                    <a:srgbClr val="000000">
                      <a:alpha val="43137"/>
                    </a:srgbClr>
                  </a:outerShdw>
                </a:effectLst>
              </a:rPr>
              <a:t>trgovina</a:t>
            </a:r>
            <a:endParaRPr lang="en-GB" sz="3000" b="1" dirty="0">
              <a:solidFill>
                <a:schemeClr val="bg1"/>
              </a:solidFill>
              <a:effectLst>
                <a:outerShdw blurRad="38100" dist="38100" dir="2700000" algn="tl">
                  <a:srgbClr val="000000">
                    <a:alpha val="43137"/>
                  </a:srgbClr>
                </a:outerShdw>
              </a:effectLst>
            </a:endParaRPr>
          </a:p>
        </p:txBody>
      </p:sp>
      <p:sp>
        <p:nvSpPr>
          <p:cNvPr id="11" name="Retângulo 10">
            <a:extLst>
              <a:ext uri="{FF2B5EF4-FFF2-40B4-BE49-F238E27FC236}">
                <a16:creationId xmlns:a16="http://schemas.microsoft.com/office/drawing/2014/main" id="{F0B6FA79-932A-4BD2-BB7E-C30524C38BE8}"/>
              </a:ext>
            </a:extLst>
          </p:cNvPr>
          <p:cNvSpPr/>
          <p:nvPr/>
        </p:nvSpPr>
        <p:spPr>
          <a:xfrm>
            <a:off x="7924381" y="4679202"/>
            <a:ext cx="2302002" cy="900000"/>
          </a:xfrm>
          <a:prstGeom prst="rect">
            <a:avLst/>
          </a:prstGeom>
          <a:solidFill>
            <a:srgbClr val="F7981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sl-SI" sz="3000" b="1" spc="-20" dirty="0">
                <a:effectLst>
                  <a:outerShdw blurRad="38100" dist="38100" dir="2700000" algn="tl">
                    <a:srgbClr val="000000">
                      <a:alpha val="43137"/>
                    </a:srgbClr>
                  </a:outerShdw>
                </a:effectLst>
              </a:rPr>
              <a:t>storitve</a:t>
            </a:r>
            <a:endParaRPr lang="en-GB" sz="3000" b="1" spc="-20" dirty="0">
              <a:effectLst>
                <a:outerShdw blurRad="38100" dist="38100" dir="2700000" algn="tl">
                  <a:srgbClr val="000000">
                    <a:alpha val="43137"/>
                  </a:srgbClr>
                </a:outerShdw>
              </a:effectLst>
            </a:endParaRPr>
          </a:p>
        </p:txBody>
      </p:sp>
      <p:sp>
        <p:nvSpPr>
          <p:cNvPr id="12" name="Retângulo 11">
            <a:extLst>
              <a:ext uri="{FF2B5EF4-FFF2-40B4-BE49-F238E27FC236}">
                <a16:creationId xmlns:a16="http://schemas.microsoft.com/office/drawing/2014/main" id="{0809DDA5-213F-4B09-B3AA-6CC36ED014F1}"/>
              </a:ext>
            </a:extLst>
          </p:cNvPr>
          <p:cNvSpPr/>
          <p:nvPr/>
        </p:nvSpPr>
        <p:spPr>
          <a:xfrm>
            <a:off x="2357338" y="5311011"/>
            <a:ext cx="2302002" cy="900000"/>
          </a:xfrm>
          <a:prstGeom prst="rect">
            <a:avLst/>
          </a:prstGeom>
          <a:solidFill>
            <a:srgbClr val="FDDE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sl-SI" sz="3000" b="1" spc="-40" dirty="0">
                <a:effectLst>
                  <a:outerShdw blurRad="38100" dist="38100" dir="2700000" algn="tl">
                    <a:srgbClr val="000000">
                      <a:alpha val="43137"/>
                    </a:srgbClr>
                  </a:outerShdw>
                </a:effectLst>
              </a:rPr>
              <a:t>gradbeništvo</a:t>
            </a:r>
            <a:endParaRPr lang="en-GB" sz="3000" b="1" spc="-40" dirty="0">
              <a:effectLst>
                <a:outerShdw blurRad="38100" dist="38100" dir="2700000" algn="tl">
                  <a:srgbClr val="000000">
                    <a:alpha val="43137"/>
                  </a:srgbClr>
                </a:outerShdw>
              </a:effectLst>
            </a:endParaRPr>
          </a:p>
        </p:txBody>
      </p:sp>
      <p:sp>
        <p:nvSpPr>
          <p:cNvPr id="3" name="Oval 2">
            <a:extLst>
              <a:ext uri="{FF2B5EF4-FFF2-40B4-BE49-F238E27FC236}">
                <a16:creationId xmlns:a16="http://schemas.microsoft.com/office/drawing/2014/main" id="{964FF48F-CA02-41C6-98F1-506A0CF086E2}"/>
              </a:ext>
            </a:extLst>
          </p:cNvPr>
          <p:cNvSpPr>
            <a:spLocks noChangeAspect="1"/>
          </p:cNvSpPr>
          <p:nvPr/>
        </p:nvSpPr>
        <p:spPr>
          <a:xfrm>
            <a:off x="4944999" y="2991922"/>
            <a:ext cx="2483001" cy="154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3000" b="1" dirty="0"/>
              <a:t>TURIZEM</a:t>
            </a:r>
            <a:endParaRPr lang="en-GB" sz="3000" b="1" dirty="0"/>
          </a:p>
        </p:txBody>
      </p:sp>
      <p:cxnSp>
        <p:nvCxnSpPr>
          <p:cNvPr id="5" name="Conexão reta unidirecional 4">
            <a:extLst>
              <a:ext uri="{FF2B5EF4-FFF2-40B4-BE49-F238E27FC236}">
                <a16:creationId xmlns:a16="http://schemas.microsoft.com/office/drawing/2014/main" id="{6A158D40-D242-4301-9922-6FF69215408F}"/>
              </a:ext>
            </a:extLst>
          </p:cNvPr>
          <p:cNvCxnSpPr>
            <a:cxnSpLocks/>
          </p:cNvCxnSpPr>
          <p:nvPr/>
        </p:nvCxnSpPr>
        <p:spPr>
          <a:xfrm flipH="1" flipV="1">
            <a:off x="6095999" y="1869630"/>
            <a:ext cx="1" cy="1071124"/>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CaixaDeTexto 5">
            <a:extLst>
              <a:ext uri="{FF2B5EF4-FFF2-40B4-BE49-F238E27FC236}">
                <a16:creationId xmlns:a16="http://schemas.microsoft.com/office/drawing/2014/main" id="{294CFA79-3EDF-47E8-B5EC-1DD68E364C1C}"/>
              </a:ext>
            </a:extLst>
          </p:cNvPr>
          <p:cNvSpPr txBox="1"/>
          <p:nvPr/>
        </p:nvSpPr>
        <p:spPr>
          <a:xfrm>
            <a:off x="6839145" y="1906078"/>
            <a:ext cx="4849272" cy="830997"/>
          </a:xfrm>
          <a:prstGeom prst="rect">
            <a:avLst/>
          </a:prstGeom>
          <a:noFill/>
        </p:spPr>
        <p:txBody>
          <a:bodyPr wrap="square" rtlCol="0">
            <a:spAutoFit/>
          </a:bodyPr>
          <a:lstStyle/>
          <a:p>
            <a:r>
              <a:rPr lang="en-GB" sz="2400" dirty="0"/>
              <a:t>… </a:t>
            </a:r>
            <a:r>
              <a:rPr lang="sl-SI" sz="2400" dirty="0"/>
              <a:t>osnova gostinstva in zagotavljanja kulinarične pestrosti </a:t>
            </a:r>
            <a:r>
              <a:rPr lang="en-GB" sz="2400" dirty="0"/>
              <a:t>…</a:t>
            </a:r>
          </a:p>
        </p:txBody>
      </p:sp>
      <p:cxnSp>
        <p:nvCxnSpPr>
          <p:cNvPr id="17" name="Conexão reta unidirecional 16">
            <a:extLst>
              <a:ext uri="{FF2B5EF4-FFF2-40B4-BE49-F238E27FC236}">
                <a16:creationId xmlns:a16="http://schemas.microsoft.com/office/drawing/2014/main" id="{1221A732-047E-43E9-BF19-846C85D6C065}"/>
              </a:ext>
            </a:extLst>
          </p:cNvPr>
          <p:cNvCxnSpPr>
            <a:cxnSpLocks/>
          </p:cNvCxnSpPr>
          <p:nvPr/>
        </p:nvCxnSpPr>
        <p:spPr>
          <a:xfrm flipH="1">
            <a:off x="3676846" y="3469812"/>
            <a:ext cx="1331998" cy="9320"/>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exão reta unidirecional 19">
            <a:extLst>
              <a:ext uri="{FF2B5EF4-FFF2-40B4-BE49-F238E27FC236}">
                <a16:creationId xmlns:a16="http://schemas.microsoft.com/office/drawing/2014/main" id="{D5A4CBD2-040C-48E5-A308-48F5B2698E4E}"/>
              </a:ext>
            </a:extLst>
          </p:cNvPr>
          <p:cNvCxnSpPr>
            <a:cxnSpLocks/>
          </p:cNvCxnSpPr>
          <p:nvPr/>
        </p:nvCxnSpPr>
        <p:spPr>
          <a:xfrm flipV="1">
            <a:off x="7317981" y="3442977"/>
            <a:ext cx="1991409" cy="12615"/>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CaixaDeTexto 22">
            <a:extLst>
              <a:ext uri="{FF2B5EF4-FFF2-40B4-BE49-F238E27FC236}">
                <a16:creationId xmlns:a16="http://schemas.microsoft.com/office/drawing/2014/main" id="{3BB8086D-9E50-4D4C-B400-D624E3427121}"/>
              </a:ext>
            </a:extLst>
          </p:cNvPr>
          <p:cNvSpPr txBox="1"/>
          <p:nvPr/>
        </p:nvSpPr>
        <p:spPr>
          <a:xfrm>
            <a:off x="6961342" y="3909265"/>
            <a:ext cx="5081116" cy="461665"/>
          </a:xfrm>
          <a:prstGeom prst="rect">
            <a:avLst/>
          </a:prstGeom>
          <a:noFill/>
        </p:spPr>
        <p:txBody>
          <a:bodyPr wrap="square" rtlCol="0">
            <a:spAutoFit/>
          </a:bodyPr>
          <a:lstStyle/>
          <a:p>
            <a:pPr algn="r"/>
            <a:r>
              <a:rPr lang="en-GB" sz="2400" dirty="0"/>
              <a:t>… </a:t>
            </a:r>
            <a:r>
              <a:rPr lang="sl-SI" sz="2400" dirty="0"/>
              <a:t>zagotavljanje različnih produktov</a:t>
            </a:r>
            <a:r>
              <a:rPr lang="en-GB" sz="2400" dirty="0"/>
              <a:t>…</a:t>
            </a:r>
          </a:p>
        </p:txBody>
      </p:sp>
      <p:sp>
        <p:nvSpPr>
          <p:cNvPr id="24" name="CaixaDeTexto 23">
            <a:extLst>
              <a:ext uri="{FF2B5EF4-FFF2-40B4-BE49-F238E27FC236}">
                <a16:creationId xmlns:a16="http://schemas.microsoft.com/office/drawing/2014/main" id="{688291F4-43AF-4011-AE7B-A7984E421741}"/>
              </a:ext>
            </a:extLst>
          </p:cNvPr>
          <p:cNvSpPr txBox="1"/>
          <p:nvPr/>
        </p:nvSpPr>
        <p:spPr>
          <a:xfrm>
            <a:off x="7574084" y="5606604"/>
            <a:ext cx="3855632" cy="830997"/>
          </a:xfrm>
          <a:prstGeom prst="rect">
            <a:avLst/>
          </a:prstGeom>
          <a:noFill/>
        </p:spPr>
        <p:txBody>
          <a:bodyPr wrap="square" rtlCol="0">
            <a:spAutoFit/>
          </a:bodyPr>
          <a:lstStyle/>
          <a:p>
            <a:pPr algn="ctr"/>
            <a:r>
              <a:rPr lang="en-GB" sz="2400" dirty="0"/>
              <a:t>… </a:t>
            </a:r>
            <a:r>
              <a:rPr lang="sl-SI" sz="2400" b="1" dirty="0">
                <a:effectLst>
                  <a:outerShdw blurRad="38100" dist="38100" dir="2700000" algn="tl">
                    <a:srgbClr val="000000">
                      <a:alpha val="43137"/>
                    </a:srgbClr>
                  </a:outerShdw>
                </a:effectLst>
              </a:rPr>
              <a:t>OMOGOČANJE DOŽIVETIJ, KREIRANJE SPOMINOV</a:t>
            </a:r>
            <a:r>
              <a:rPr lang="en-GB" sz="2400" dirty="0"/>
              <a:t>…</a:t>
            </a:r>
          </a:p>
        </p:txBody>
      </p:sp>
      <p:cxnSp>
        <p:nvCxnSpPr>
          <p:cNvPr id="25" name="Conexão reta unidirecional 24">
            <a:extLst>
              <a:ext uri="{FF2B5EF4-FFF2-40B4-BE49-F238E27FC236}">
                <a16:creationId xmlns:a16="http://schemas.microsoft.com/office/drawing/2014/main" id="{D50073A1-AF9A-4121-BDB1-63F399E4D70D}"/>
              </a:ext>
            </a:extLst>
          </p:cNvPr>
          <p:cNvCxnSpPr>
            <a:cxnSpLocks/>
            <a:stCxn id="3" idx="5"/>
          </p:cNvCxnSpPr>
          <p:nvPr/>
        </p:nvCxnSpPr>
        <p:spPr>
          <a:xfrm>
            <a:off x="7064373" y="4313223"/>
            <a:ext cx="807182" cy="511380"/>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exão reta unidirecional 27">
            <a:extLst>
              <a:ext uri="{FF2B5EF4-FFF2-40B4-BE49-F238E27FC236}">
                <a16:creationId xmlns:a16="http://schemas.microsoft.com/office/drawing/2014/main" id="{A4B5DDA5-C1F3-4A9B-A4DB-2E8D237BFC39}"/>
              </a:ext>
            </a:extLst>
          </p:cNvPr>
          <p:cNvCxnSpPr>
            <a:cxnSpLocks/>
          </p:cNvCxnSpPr>
          <p:nvPr/>
        </p:nvCxnSpPr>
        <p:spPr>
          <a:xfrm>
            <a:off x="6260229" y="4575687"/>
            <a:ext cx="10437" cy="909910"/>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2" name="CaixaDeTexto 31">
            <a:extLst>
              <a:ext uri="{FF2B5EF4-FFF2-40B4-BE49-F238E27FC236}">
                <a16:creationId xmlns:a16="http://schemas.microsoft.com/office/drawing/2014/main" id="{8C8FA655-41A5-4ADB-9637-761AE9F5258D}"/>
              </a:ext>
            </a:extLst>
          </p:cNvPr>
          <p:cNvSpPr txBox="1"/>
          <p:nvPr/>
        </p:nvSpPr>
        <p:spPr>
          <a:xfrm>
            <a:off x="0" y="4118608"/>
            <a:ext cx="3676846" cy="830997"/>
          </a:xfrm>
          <a:prstGeom prst="rect">
            <a:avLst/>
          </a:prstGeom>
          <a:noFill/>
        </p:spPr>
        <p:txBody>
          <a:bodyPr wrap="square" rtlCol="0">
            <a:spAutoFit/>
          </a:bodyPr>
          <a:lstStyle/>
          <a:p>
            <a:pPr algn="r"/>
            <a:r>
              <a:rPr lang="sl-SI" sz="2400" dirty="0"/>
              <a:t>…potrebno za izgradnjo in vzdrževanje …</a:t>
            </a:r>
            <a:endParaRPr lang="en-GB" sz="2400" dirty="0"/>
          </a:p>
        </p:txBody>
      </p:sp>
      <p:sp>
        <p:nvSpPr>
          <p:cNvPr id="34" name="CaixaDeTexto 33">
            <a:extLst>
              <a:ext uri="{FF2B5EF4-FFF2-40B4-BE49-F238E27FC236}">
                <a16:creationId xmlns:a16="http://schemas.microsoft.com/office/drawing/2014/main" id="{130F702A-712E-4F92-A288-96E2855C42CB}"/>
              </a:ext>
            </a:extLst>
          </p:cNvPr>
          <p:cNvSpPr txBox="1"/>
          <p:nvPr/>
        </p:nvSpPr>
        <p:spPr>
          <a:xfrm>
            <a:off x="1141579" y="1725652"/>
            <a:ext cx="4211277" cy="830997"/>
          </a:xfrm>
          <a:prstGeom prst="rect">
            <a:avLst/>
          </a:prstGeom>
          <a:noFill/>
        </p:spPr>
        <p:txBody>
          <a:bodyPr wrap="square" rtlCol="0">
            <a:spAutoFit/>
          </a:bodyPr>
          <a:lstStyle/>
          <a:p>
            <a:r>
              <a:rPr lang="en-GB" sz="2400" dirty="0"/>
              <a:t>… </a:t>
            </a:r>
            <a:r>
              <a:rPr lang="sl-SI" sz="2400" dirty="0"/>
              <a:t>osnovna in turistična sta pogoj za razvoj destinacije</a:t>
            </a:r>
            <a:r>
              <a:rPr lang="en-GB" sz="2400" dirty="0"/>
              <a:t>…</a:t>
            </a:r>
          </a:p>
        </p:txBody>
      </p:sp>
      <p:pic>
        <p:nvPicPr>
          <p:cNvPr id="18" name="Slika 17">
            <a:extLst>
              <a:ext uri="{FF2B5EF4-FFF2-40B4-BE49-F238E27FC236}">
                <a16:creationId xmlns:a16="http://schemas.microsoft.com/office/drawing/2014/main" id="{170B707E-A0FC-47E9-921C-03206C0B101C}"/>
              </a:ext>
            </a:extLst>
          </p:cNvPr>
          <p:cNvPicPr>
            <a:picLocks noChangeAspect="1"/>
          </p:cNvPicPr>
          <p:nvPr/>
        </p:nvPicPr>
        <p:blipFill>
          <a:blip r:embed="rId3"/>
          <a:stretch>
            <a:fillRect/>
          </a:stretch>
        </p:blipFill>
        <p:spPr>
          <a:xfrm>
            <a:off x="3646283" y="4401565"/>
            <a:ext cx="1764375" cy="1060790"/>
          </a:xfrm>
          <a:prstGeom prst="rect">
            <a:avLst/>
          </a:prstGeom>
        </p:spPr>
      </p:pic>
      <p:sp>
        <p:nvSpPr>
          <p:cNvPr id="29" name="Retângulo 10">
            <a:extLst>
              <a:ext uri="{FF2B5EF4-FFF2-40B4-BE49-F238E27FC236}">
                <a16:creationId xmlns:a16="http://schemas.microsoft.com/office/drawing/2014/main" id="{9565C317-E6B2-48F7-AE4E-040CD3566196}"/>
              </a:ext>
            </a:extLst>
          </p:cNvPr>
          <p:cNvSpPr/>
          <p:nvPr/>
        </p:nvSpPr>
        <p:spPr>
          <a:xfrm>
            <a:off x="5262009" y="5535251"/>
            <a:ext cx="1905079" cy="826112"/>
          </a:xfrm>
          <a:prstGeom prst="rect">
            <a:avLst/>
          </a:prstGeom>
          <a:solidFill>
            <a:srgbClr val="F7981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sl-SI" sz="3000" b="1" spc="-20" dirty="0">
                <a:effectLst>
                  <a:outerShdw blurRad="38100" dist="38100" dir="2700000" algn="tl">
                    <a:srgbClr val="000000">
                      <a:alpha val="43137"/>
                    </a:srgbClr>
                  </a:outerShdw>
                </a:effectLst>
              </a:rPr>
              <a:t>…</a:t>
            </a:r>
            <a:endParaRPr lang="en-GB" sz="3000" b="1" spc="-2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233361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Oval 49">
            <a:extLst>
              <a:ext uri="{FF2B5EF4-FFF2-40B4-BE49-F238E27FC236}">
                <a16:creationId xmlns:a16="http://schemas.microsoft.com/office/drawing/2014/main" id="{66C46166-AF75-4C1F-B286-1E79B208CB69}"/>
              </a:ext>
            </a:extLst>
          </p:cNvPr>
          <p:cNvSpPr/>
          <p:nvPr/>
        </p:nvSpPr>
        <p:spPr>
          <a:xfrm>
            <a:off x="5204957" y="1908508"/>
            <a:ext cx="1800000" cy="1800000"/>
          </a:xfrm>
          <a:prstGeom prst="ellipse">
            <a:avLst/>
          </a:prstGeom>
          <a:noFill/>
          <a:ln w="57150">
            <a:gradFill flip="none" rotWithShape="1">
              <a:gsLst>
                <a:gs pos="100000">
                  <a:srgbClr val="FDDE00"/>
                </a:gs>
                <a:gs pos="0">
                  <a:srgbClr val="FDDE00"/>
                </a:gs>
                <a:gs pos="50000">
                  <a:schemeClr val="bg1"/>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528419" y="507007"/>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Vplivi turizma</a:t>
            </a:r>
            <a:endParaRPr lang="en-US" sz="3600" b="1" dirty="0"/>
          </a:p>
        </p:txBody>
      </p:sp>
      <p:sp>
        <p:nvSpPr>
          <p:cNvPr id="7" name="CaixaDeTexto 6">
            <a:extLst>
              <a:ext uri="{FF2B5EF4-FFF2-40B4-BE49-F238E27FC236}">
                <a16:creationId xmlns:a16="http://schemas.microsoft.com/office/drawing/2014/main" id="{4E48E4C2-0F4E-4ABA-A8D6-3409F319BC98}"/>
              </a:ext>
            </a:extLst>
          </p:cNvPr>
          <p:cNvSpPr txBox="1"/>
          <p:nvPr/>
        </p:nvSpPr>
        <p:spPr>
          <a:xfrm>
            <a:off x="6708146" y="3111337"/>
            <a:ext cx="4970622" cy="2923877"/>
          </a:xfrm>
          <a:prstGeom prst="rect">
            <a:avLst/>
          </a:prstGeom>
          <a:solidFill>
            <a:srgbClr val="FDDE00"/>
          </a:solidFill>
        </p:spPr>
        <p:txBody>
          <a:bodyPr wrap="square" rtlCol="0">
            <a:spAutoFit/>
          </a:bodyPr>
          <a:lstStyle/>
          <a:p>
            <a:pPr marL="342900" lvl="0" indent="-342900">
              <a:buClr>
                <a:srgbClr val="6ECECB"/>
              </a:buClr>
              <a:buFont typeface="Arial" panose="020B0604020202020204" pitchFamily="34" charset="0"/>
              <a:buChar char="•"/>
            </a:pPr>
            <a:r>
              <a:rPr lang="sl-SI" sz="2300" dirty="0"/>
              <a:t>mirovni vpliv in širjenje strpnosti</a:t>
            </a:r>
          </a:p>
          <a:p>
            <a:pPr marL="342900" lvl="0" indent="-342900">
              <a:buClr>
                <a:srgbClr val="6ECECB"/>
              </a:buClr>
              <a:buFont typeface="Arial" panose="020B0604020202020204" pitchFamily="34" charset="0"/>
              <a:buChar char="•"/>
            </a:pPr>
            <a:r>
              <a:rPr lang="sl-SI" sz="2300" dirty="0"/>
              <a:t>vpliv na izobraževanje, neformalno in/ali formalno</a:t>
            </a:r>
          </a:p>
          <a:p>
            <a:pPr marL="342900" lvl="0" indent="-342900">
              <a:buClr>
                <a:srgbClr val="6ECECB"/>
              </a:buClr>
              <a:buFont typeface="Arial" panose="020B0604020202020204" pitchFamily="34" charset="0"/>
              <a:buChar char="•"/>
            </a:pPr>
            <a:r>
              <a:rPr lang="sl-SI" sz="2300" dirty="0"/>
              <a:t>vpliv na rekreacijske aktivnosti in zdravje</a:t>
            </a:r>
          </a:p>
          <a:p>
            <a:pPr marL="342900" lvl="0" indent="-342900">
              <a:buClr>
                <a:srgbClr val="6ECECB"/>
              </a:buClr>
              <a:buFont typeface="Arial" panose="020B0604020202020204" pitchFamily="34" charset="0"/>
              <a:buChar char="•"/>
            </a:pPr>
            <a:r>
              <a:rPr lang="sl-SI" sz="2300" dirty="0"/>
              <a:t>ekološki vpliv in skrb za okolje, ki je pogoj za razvoj mnogih vrst turizma….</a:t>
            </a:r>
          </a:p>
        </p:txBody>
      </p:sp>
      <p:sp>
        <p:nvSpPr>
          <p:cNvPr id="9" name="CaixaDeTexto 8">
            <a:extLst>
              <a:ext uri="{FF2B5EF4-FFF2-40B4-BE49-F238E27FC236}">
                <a16:creationId xmlns:a16="http://schemas.microsoft.com/office/drawing/2014/main" id="{A3E7D13C-8414-4272-9821-755F1EB738EC}"/>
              </a:ext>
            </a:extLst>
          </p:cNvPr>
          <p:cNvSpPr txBox="1"/>
          <p:nvPr/>
        </p:nvSpPr>
        <p:spPr>
          <a:xfrm>
            <a:off x="572451" y="3111337"/>
            <a:ext cx="4919316" cy="3050924"/>
          </a:xfrm>
          <a:prstGeom prst="rect">
            <a:avLst/>
          </a:prstGeom>
          <a:solidFill>
            <a:srgbClr val="6ECECB"/>
          </a:solidFill>
        </p:spPr>
        <p:txBody>
          <a:bodyPr wrap="square" rtlCol="0">
            <a:noAutofit/>
          </a:bodyPr>
          <a:lstStyle/>
          <a:p>
            <a:pPr>
              <a:spcAft>
                <a:spcPts val="600"/>
              </a:spcAft>
              <a:buClr>
                <a:srgbClr val="FDDE00"/>
              </a:buClr>
              <a:buFont typeface="Arial" panose="020B0604020202020204" pitchFamily="34" charset="0"/>
              <a:buChar char="•"/>
            </a:pPr>
            <a:r>
              <a:rPr lang="en-GB" sz="2400" dirty="0"/>
              <a:t> </a:t>
            </a:r>
            <a:r>
              <a:rPr lang="sl-SI" sz="2300" dirty="0"/>
              <a:t>vpliv na BDP in njegovo delitev</a:t>
            </a:r>
          </a:p>
          <a:p>
            <a:pPr>
              <a:spcAft>
                <a:spcPts val="600"/>
              </a:spcAft>
              <a:buClr>
                <a:srgbClr val="FDDE00"/>
              </a:buClr>
              <a:buFont typeface="Arial" panose="020B0604020202020204" pitchFamily="34" charset="0"/>
              <a:buChar char="•"/>
            </a:pPr>
            <a:r>
              <a:rPr lang="sl-SI" sz="2300" dirty="0"/>
              <a:t> vpliv na zaposlovanje</a:t>
            </a:r>
          </a:p>
          <a:p>
            <a:pPr>
              <a:spcAft>
                <a:spcPts val="600"/>
              </a:spcAft>
              <a:buClr>
                <a:srgbClr val="FDDE00"/>
              </a:buClr>
              <a:buFont typeface="Arial" panose="020B0604020202020204" pitchFamily="34" charset="0"/>
              <a:buChar char="•"/>
            </a:pPr>
            <a:r>
              <a:rPr lang="sl-SI" sz="2300" dirty="0"/>
              <a:t> izravnavanje stopnje ekonomske   </a:t>
            </a:r>
          </a:p>
          <a:p>
            <a:pPr>
              <a:spcAft>
                <a:spcPts val="600"/>
              </a:spcAft>
              <a:buClr>
                <a:srgbClr val="FDDE00"/>
              </a:buClr>
            </a:pPr>
            <a:r>
              <a:rPr lang="sl-SI" sz="2300" dirty="0"/>
              <a:t>   razvitosti med državami ali regijami</a:t>
            </a:r>
          </a:p>
          <a:p>
            <a:pPr>
              <a:spcAft>
                <a:spcPts val="600"/>
              </a:spcAft>
              <a:buClr>
                <a:srgbClr val="FDDE00"/>
              </a:buClr>
              <a:buFont typeface="Arial" panose="020B0604020202020204" pitchFamily="34" charset="0"/>
              <a:buChar char="•"/>
            </a:pPr>
            <a:r>
              <a:rPr lang="sl-SI" sz="2300" dirty="0"/>
              <a:t> vpliv na kroženje denarja in s tem tudi </a:t>
            </a:r>
          </a:p>
          <a:p>
            <a:pPr>
              <a:spcAft>
                <a:spcPts val="600"/>
              </a:spcAft>
              <a:buClr>
                <a:srgbClr val="FDDE00"/>
              </a:buClr>
            </a:pPr>
            <a:r>
              <a:rPr lang="sl-SI" sz="2300" dirty="0"/>
              <a:t>  na dohodek </a:t>
            </a:r>
            <a:r>
              <a:rPr lang="sl-SI" sz="2300" dirty="0" err="1"/>
              <a:t>neturističnih</a:t>
            </a:r>
            <a:r>
              <a:rPr lang="sl-SI" sz="2300" dirty="0"/>
              <a:t> dejavnosti</a:t>
            </a:r>
          </a:p>
          <a:p>
            <a:pPr>
              <a:spcAft>
                <a:spcPts val="600"/>
              </a:spcAft>
              <a:buClr>
                <a:srgbClr val="FDDE00"/>
              </a:buClr>
              <a:buFont typeface="Arial" panose="020B0604020202020204" pitchFamily="34" charset="0"/>
              <a:buChar char="•"/>
            </a:pPr>
            <a:r>
              <a:rPr lang="sl-SI" sz="2300" dirty="0"/>
              <a:t> vpliv na vrednotenje prostora…  </a:t>
            </a:r>
          </a:p>
          <a:p>
            <a:pPr>
              <a:spcAft>
                <a:spcPts val="600"/>
              </a:spcAft>
              <a:buClr>
                <a:srgbClr val="FDDE00"/>
              </a:buClr>
              <a:buFont typeface="Arial" panose="020B0604020202020204" pitchFamily="34" charset="0"/>
              <a:buChar char="•"/>
            </a:pPr>
            <a:endParaRPr lang="en-GB" sz="2400" dirty="0"/>
          </a:p>
        </p:txBody>
      </p:sp>
      <p:sp>
        <p:nvSpPr>
          <p:cNvPr id="10" name="CaixaDeTexto 9">
            <a:extLst>
              <a:ext uri="{FF2B5EF4-FFF2-40B4-BE49-F238E27FC236}">
                <a16:creationId xmlns:a16="http://schemas.microsoft.com/office/drawing/2014/main" id="{6836BC18-E8AB-4410-BE9E-C306BA883EC7}"/>
              </a:ext>
            </a:extLst>
          </p:cNvPr>
          <p:cNvSpPr txBox="1"/>
          <p:nvPr/>
        </p:nvSpPr>
        <p:spPr>
          <a:xfrm>
            <a:off x="2466108" y="1013859"/>
            <a:ext cx="7269017" cy="861774"/>
          </a:xfrm>
          <a:prstGeom prst="rect">
            <a:avLst/>
          </a:prstGeom>
          <a:noFill/>
        </p:spPr>
        <p:txBody>
          <a:bodyPr wrap="square" rtlCol="0">
            <a:spAutoFit/>
          </a:bodyPr>
          <a:lstStyle/>
          <a:p>
            <a:pPr algn="ctr"/>
            <a:r>
              <a:rPr lang="sl-SI" sz="2600" b="1" dirty="0">
                <a:solidFill>
                  <a:srgbClr val="6ECECB"/>
                </a:solidFill>
                <a:effectLst>
                  <a:outerShdw blurRad="38100" dist="38100" dir="2700000" algn="tl">
                    <a:srgbClr val="000000">
                      <a:alpha val="43137"/>
                    </a:srgbClr>
                  </a:outerShdw>
                </a:effectLst>
              </a:rPr>
              <a:t>TURIZEM</a:t>
            </a:r>
            <a:endParaRPr lang="en-GB" sz="2600" b="1" dirty="0">
              <a:solidFill>
                <a:srgbClr val="6ECECB"/>
              </a:solidFill>
              <a:effectLst>
                <a:outerShdw blurRad="38100" dist="38100" dir="2700000" algn="tl">
                  <a:srgbClr val="000000">
                    <a:alpha val="43137"/>
                  </a:srgbClr>
                </a:outerShdw>
              </a:effectLst>
            </a:endParaRPr>
          </a:p>
          <a:p>
            <a:pPr algn="ctr"/>
            <a:r>
              <a:rPr lang="sl-SI" sz="2400" b="1" dirty="0">
                <a:solidFill>
                  <a:srgbClr val="F7981D"/>
                </a:solidFill>
              </a:rPr>
              <a:t>Vpliva na okolje v dveh smereh</a:t>
            </a:r>
            <a:endParaRPr lang="en-GB" sz="2400" dirty="0"/>
          </a:p>
        </p:txBody>
      </p:sp>
      <p:sp>
        <p:nvSpPr>
          <p:cNvPr id="11" name="CaixaDeTexto 10">
            <a:extLst>
              <a:ext uri="{FF2B5EF4-FFF2-40B4-BE49-F238E27FC236}">
                <a16:creationId xmlns:a16="http://schemas.microsoft.com/office/drawing/2014/main" id="{7FAF89EC-20D8-4249-940C-73EF4BC6643D}"/>
              </a:ext>
            </a:extLst>
          </p:cNvPr>
          <p:cNvSpPr txBox="1"/>
          <p:nvPr/>
        </p:nvSpPr>
        <p:spPr>
          <a:xfrm>
            <a:off x="7708062" y="1625246"/>
            <a:ext cx="4256530" cy="938719"/>
          </a:xfrm>
          <a:prstGeom prst="rect">
            <a:avLst/>
          </a:prstGeom>
          <a:noFill/>
        </p:spPr>
        <p:txBody>
          <a:bodyPr wrap="square" rtlCol="0">
            <a:spAutoFit/>
          </a:bodyPr>
          <a:lstStyle/>
          <a:p>
            <a:pPr algn="ctr">
              <a:spcAft>
                <a:spcPts val="600"/>
              </a:spcAft>
            </a:pPr>
            <a:r>
              <a:rPr lang="sl-SI" sz="2600" b="1" dirty="0">
                <a:solidFill>
                  <a:srgbClr val="6ECECB"/>
                </a:solidFill>
              </a:rPr>
              <a:t>NEEKONOMSKI</a:t>
            </a:r>
            <a:endParaRPr lang="en-GB" sz="2600" b="1" dirty="0">
              <a:solidFill>
                <a:srgbClr val="6ECECB"/>
              </a:solidFill>
            </a:endParaRPr>
          </a:p>
          <a:p>
            <a:pPr>
              <a:spcAft>
                <a:spcPts val="600"/>
              </a:spcAft>
              <a:buClr>
                <a:srgbClr val="6ECECB"/>
              </a:buClr>
            </a:pPr>
            <a:endParaRPr lang="en-GB" sz="2400" dirty="0"/>
          </a:p>
        </p:txBody>
      </p:sp>
      <p:sp>
        <p:nvSpPr>
          <p:cNvPr id="12" name="CaixaDeTexto 11">
            <a:extLst>
              <a:ext uri="{FF2B5EF4-FFF2-40B4-BE49-F238E27FC236}">
                <a16:creationId xmlns:a16="http://schemas.microsoft.com/office/drawing/2014/main" id="{AD78F426-A659-448E-B0B6-830F65D577FE}"/>
              </a:ext>
            </a:extLst>
          </p:cNvPr>
          <p:cNvSpPr txBox="1"/>
          <p:nvPr/>
        </p:nvSpPr>
        <p:spPr>
          <a:xfrm>
            <a:off x="311451" y="1689205"/>
            <a:ext cx="4631183" cy="492443"/>
          </a:xfrm>
          <a:prstGeom prst="rect">
            <a:avLst/>
          </a:prstGeom>
          <a:noFill/>
        </p:spPr>
        <p:txBody>
          <a:bodyPr wrap="square" rtlCol="0">
            <a:spAutoFit/>
          </a:bodyPr>
          <a:lstStyle/>
          <a:p>
            <a:pPr algn="ctr">
              <a:spcAft>
                <a:spcPts val="600"/>
              </a:spcAft>
            </a:pPr>
            <a:r>
              <a:rPr lang="sl-SI" sz="2600" b="1" dirty="0">
                <a:solidFill>
                  <a:srgbClr val="6ECECB"/>
                </a:solidFill>
              </a:rPr>
              <a:t>EKONOMSKI</a:t>
            </a:r>
            <a:r>
              <a:rPr lang="sl-SI" sz="2400" b="1" dirty="0">
                <a:solidFill>
                  <a:srgbClr val="6ECECB"/>
                </a:solidFill>
              </a:rPr>
              <a:t> </a:t>
            </a:r>
            <a:endParaRPr lang="en-GB" sz="2400" b="1" dirty="0">
              <a:solidFill>
                <a:srgbClr val="6ECECB"/>
              </a:solidFill>
            </a:endParaRPr>
          </a:p>
        </p:txBody>
      </p:sp>
      <p:cxnSp>
        <p:nvCxnSpPr>
          <p:cNvPr id="52" name="Conexão reta 51">
            <a:extLst>
              <a:ext uri="{FF2B5EF4-FFF2-40B4-BE49-F238E27FC236}">
                <a16:creationId xmlns:a16="http://schemas.microsoft.com/office/drawing/2014/main" id="{A113463B-BB27-4D2A-B268-E9323C8D5AAD}"/>
              </a:ext>
            </a:extLst>
          </p:cNvPr>
          <p:cNvCxnSpPr>
            <a:cxnSpLocks/>
            <a:stCxn id="50" idx="2"/>
          </p:cNvCxnSpPr>
          <p:nvPr/>
        </p:nvCxnSpPr>
        <p:spPr>
          <a:xfrm flipH="1" flipV="1">
            <a:off x="3709286" y="2092723"/>
            <a:ext cx="1495671" cy="715785"/>
          </a:xfrm>
          <a:prstGeom prst="line">
            <a:avLst/>
          </a:prstGeom>
          <a:ln w="38100">
            <a:solidFill>
              <a:srgbClr val="FDDE00"/>
            </a:solidFill>
          </a:ln>
        </p:spPr>
        <p:style>
          <a:lnRef idx="1">
            <a:schemeClr val="accent1"/>
          </a:lnRef>
          <a:fillRef idx="0">
            <a:schemeClr val="accent1"/>
          </a:fillRef>
          <a:effectRef idx="0">
            <a:schemeClr val="accent1"/>
          </a:effectRef>
          <a:fontRef idx="minor">
            <a:schemeClr val="tx1"/>
          </a:fontRef>
        </p:style>
      </p:cxnSp>
      <p:cxnSp>
        <p:nvCxnSpPr>
          <p:cNvPr id="56" name="Conexão reta 55">
            <a:extLst>
              <a:ext uri="{FF2B5EF4-FFF2-40B4-BE49-F238E27FC236}">
                <a16:creationId xmlns:a16="http://schemas.microsoft.com/office/drawing/2014/main" id="{3C98FDC9-F589-4315-8E66-F50B1BEBCB6A}"/>
              </a:ext>
            </a:extLst>
          </p:cNvPr>
          <p:cNvCxnSpPr>
            <a:cxnSpLocks/>
          </p:cNvCxnSpPr>
          <p:nvPr/>
        </p:nvCxnSpPr>
        <p:spPr>
          <a:xfrm flipV="1">
            <a:off x="7073503" y="2150870"/>
            <a:ext cx="1474577" cy="568154"/>
          </a:xfrm>
          <a:prstGeom prst="line">
            <a:avLst/>
          </a:prstGeom>
          <a:ln w="38100">
            <a:solidFill>
              <a:srgbClr val="FDDE00"/>
            </a:solidFill>
          </a:ln>
        </p:spPr>
        <p:style>
          <a:lnRef idx="1">
            <a:schemeClr val="accent1"/>
          </a:lnRef>
          <a:fillRef idx="0">
            <a:schemeClr val="accent1"/>
          </a:fillRef>
          <a:effectRef idx="0">
            <a:schemeClr val="accent1"/>
          </a:effectRef>
          <a:fontRef idx="minor">
            <a:schemeClr val="tx1"/>
          </a:fontRef>
        </p:style>
      </p:cxnSp>
      <p:grpSp>
        <p:nvGrpSpPr>
          <p:cNvPr id="46" name="Google Shape;664;p39">
            <a:extLst>
              <a:ext uri="{FF2B5EF4-FFF2-40B4-BE49-F238E27FC236}">
                <a16:creationId xmlns:a16="http://schemas.microsoft.com/office/drawing/2014/main" id="{60B8DF67-82C0-4341-84C7-BA76746EF7C5}"/>
              </a:ext>
            </a:extLst>
          </p:cNvPr>
          <p:cNvGrpSpPr/>
          <p:nvPr/>
        </p:nvGrpSpPr>
        <p:grpSpPr>
          <a:xfrm>
            <a:off x="5607143" y="2281160"/>
            <a:ext cx="985627" cy="925131"/>
            <a:chOff x="5941025" y="3634400"/>
            <a:chExt cx="467650" cy="467650"/>
          </a:xfrm>
        </p:grpSpPr>
        <p:sp>
          <p:nvSpPr>
            <p:cNvPr id="47" name="Google Shape;665;p39">
              <a:extLst>
                <a:ext uri="{FF2B5EF4-FFF2-40B4-BE49-F238E27FC236}">
                  <a16:creationId xmlns:a16="http://schemas.microsoft.com/office/drawing/2014/main" id="{7FBFE04C-2111-4B0F-AE64-72D4623D4C7B}"/>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66;p39">
              <a:extLst>
                <a:ext uri="{FF2B5EF4-FFF2-40B4-BE49-F238E27FC236}">
                  <a16:creationId xmlns:a16="http://schemas.microsoft.com/office/drawing/2014/main" id="{19479ACB-BC90-4029-B8E3-772996CDD47F}"/>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667;p39">
              <a:extLst>
                <a:ext uri="{FF2B5EF4-FFF2-40B4-BE49-F238E27FC236}">
                  <a16:creationId xmlns:a16="http://schemas.microsoft.com/office/drawing/2014/main" id="{9C11006D-946D-4A8D-9B1C-B83078B44CD9}"/>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668;p39">
              <a:extLst>
                <a:ext uri="{FF2B5EF4-FFF2-40B4-BE49-F238E27FC236}">
                  <a16:creationId xmlns:a16="http://schemas.microsoft.com/office/drawing/2014/main" id="{283C4804-6338-4357-81A4-605BA35AF50F}"/>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69;p39">
              <a:extLst>
                <a:ext uri="{FF2B5EF4-FFF2-40B4-BE49-F238E27FC236}">
                  <a16:creationId xmlns:a16="http://schemas.microsoft.com/office/drawing/2014/main" id="{21249597-3EE4-4871-A294-00C1F394022B}"/>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70;p39">
              <a:extLst>
                <a:ext uri="{FF2B5EF4-FFF2-40B4-BE49-F238E27FC236}">
                  <a16:creationId xmlns:a16="http://schemas.microsoft.com/office/drawing/2014/main" id="{C3939BD8-DBAB-4ED5-9063-B8308D063FB6}"/>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589756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DFD1A90F-7347-446C-937E-4CDCEAB040E0}"/>
              </a:ext>
            </a:extLst>
          </p:cNvPr>
          <p:cNvSpPr txBox="1">
            <a:spLocks/>
          </p:cNvSpPr>
          <p:nvPr/>
        </p:nvSpPr>
        <p:spPr>
          <a:xfrm>
            <a:off x="1188654" y="349104"/>
            <a:ext cx="885980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V</a:t>
            </a:r>
            <a:r>
              <a:rPr lang="en-US" sz="3600" b="1" dirty="0" err="1"/>
              <a:t>ideo</a:t>
            </a:r>
            <a:r>
              <a:rPr lang="en-US" sz="3600" b="1" dirty="0"/>
              <a:t> #</a:t>
            </a:r>
            <a:r>
              <a:rPr lang="sl-SI" sz="3600" b="1" dirty="0"/>
              <a:t>1 : Globalni razvoj in vpliv turizma</a:t>
            </a:r>
            <a:endParaRPr lang="en-US" sz="3600" b="1" dirty="0"/>
          </a:p>
        </p:txBody>
      </p:sp>
      <p:pic>
        <p:nvPicPr>
          <p:cNvPr id="3" name="Imagem 2">
            <a:extLst>
              <a:ext uri="{FF2B5EF4-FFF2-40B4-BE49-F238E27FC236}">
                <a16:creationId xmlns:a16="http://schemas.microsoft.com/office/drawing/2014/main" id="{533219A6-BC9B-4BC6-90BE-EE75E1FA9D03}"/>
              </a:ext>
            </a:extLst>
          </p:cNvPr>
          <p:cNvPicPr>
            <a:picLocks noChangeAspect="1"/>
          </p:cNvPicPr>
          <p:nvPr/>
        </p:nvPicPr>
        <p:blipFill>
          <a:blip r:embed="rId2"/>
          <a:stretch>
            <a:fillRect/>
          </a:stretch>
        </p:blipFill>
        <p:spPr>
          <a:xfrm>
            <a:off x="367039" y="337780"/>
            <a:ext cx="720000" cy="720000"/>
          </a:xfrm>
          <a:prstGeom prst="rect">
            <a:avLst/>
          </a:prstGeom>
        </p:spPr>
      </p:pic>
      <p:sp>
        <p:nvSpPr>
          <p:cNvPr id="6" name="CaixaDeTexto 5">
            <a:extLst>
              <a:ext uri="{FF2B5EF4-FFF2-40B4-BE49-F238E27FC236}">
                <a16:creationId xmlns:a16="http://schemas.microsoft.com/office/drawing/2014/main" id="{BCAE6A15-1085-4626-B96F-E914B820BF01}"/>
              </a:ext>
            </a:extLst>
          </p:cNvPr>
          <p:cNvSpPr txBox="1"/>
          <p:nvPr/>
        </p:nvSpPr>
        <p:spPr>
          <a:xfrm>
            <a:off x="9843515" y="1244876"/>
            <a:ext cx="2242467" cy="830997"/>
          </a:xfrm>
          <a:prstGeom prst="rect">
            <a:avLst/>
          </a:prstGeom>
          <a:noFill/>
        </p:spPr>
        <p:txBody>
          <a:bodyPr wrap="square">
            <a:spAutoFit/>
          </a:bodyPr>
          <a:lstStyle/>
          <a:p>
            <a:r>
              <a:rPr lang="sl-SI" sz="2400" b="1" i="1" dirty="0">
                <a:solidFill>
                  <a:schemeClr val="bg1">
                    <a:lumMod val="65000"/>
                  </a:schemeClr>
                </a:solidFill>
              </a:rPr>
              <a:t>UNWTO</a:t>
            </a:r>
          </a:p>
          <a:p>
            <a:r>
              <a:rPr lang="sl-SI" sz="2400" b="1" i="1" dirty="0">
                <a:solidFill>
                  <a:schemeClr val="bg1">
                    <a:lumMod val="65000"/>
                  </a:schemeClr>
                </a:solidFill>
              </a:rPr>
              <a:t>#</a:t>
            </a:r>
            <a:r>
              <a:rPr lang="sl-SI" sz="2400" b="1" i="1" dirty="0" err="1">
                <a:solidFill>
                  <a:schemeClr val="bg1">
                    <a:lumMod val="65000"/>
                  </a:schemeClr>
                </a:solidFill>
              </a:rPr>
              <a:t>restarttourism</a:t>
            </a:r>
            <a:endParaRPr lang="en-GB" sz="2400" b="1" i="1" dirty="0">
              <a:solidFill>
                <a:schemeClr val="bg1">
                  <a:lumMod val="65000"/>
                </a:schemeClr>
              </a:solidFill>
            </a:endParaRPr>
          </a:p>
        </p:txBody>
      </p:sp>
      <p:pic>
        <p:nvPicPr>
          <p:cNvPr id="5" name="Slika 4">
            <a:hlinkClick r:id="rId3"/>
            <a:extLst>
              <a:ext uri="{FF2B5EF4-FFF2-40B4-BE49-F238E27FC236}">
                <a16:creationId xmlns:a16="http://schemas.microsoft.com/office/drawing/2014/main" id="{B32D6A96-C3DE-4BA3-AD98-3C14CF7DC2B9}"/>
              </a:ext>
            </a:extLst>
          </p:cNvPr>
          <p:cNvPicPr>
            <a:picLocks noChangeAspect="1"/>
          </p:cNvPicPr>
          <p:nvPr/>
        </p:nvPicPr>
        <p:blipFill>
          <a:blip r:embed="rId4"/>
          <a:stretch>
            <a:fillRect/>
          </a:stretch>
        </p:blipFill>
        <p:spPr>
          <a:xfrm>
            <a:off x="2701012" y="1518536"/>
            <a:ext cx="6789975" cy="3820927"/>
          </a:xfrm>
          <a:prstGeom prst="rect">
            <a:avLst/>
          </a:prstGeom>
        </p:spPr>
      </p:pic>
      <p:sp>
        <p:nvSpPr>
          <p:cNvPr id="7" name="Pravokotnik 6">
            <a:extLst>
              <a:ext uri="{FF2B5EF4-FFF2-40B4-BE49-F238E27FC236}">
                <a16:creationId xmlns:a16="http://schemas.microsoft.com/office/drawing/2014/main" id="{6B1522A6-22FA-4E49-936B-EA1D2CDE9D87}"/>
              </a:ext>
            </a:extLst>
          </p:cNvPr>
          <p:cNvSpPr/>
          <p:nvPr/>
        </p:nvSpPr>
        <p:spPr>
          <a:xfrm>
            <a:off x="9843516" y="5534798"/>
            <a:ext cx="2383631" cy="276999"/>
          </a:xfrm>
          <a:prstGeom prst="rect">
            <a:avLst/>
          </a:prstGeom>
        </p:spPr>
        <p:txBody>
          <a:bodyPr wrap="square">
            <a:spAutoFit/>
          </a:bodyPr>
          <a:lstStyle/>
          <a:p>
            <a:r>
              <a:rPr lang="sl-SI" sz="1200" dirty="0">
                <a:hlinkClick r:id="rId5"/>
              </a:rPr>
              <a:t>https://youtu.be/ET6m3mVRjKg</a:t>
            </a:r>
            <a:r>
              <a:rPr lang="sl-SI" sz="1200" dirty="0"/>
              <a:t> </a:t>
            </a:r>
          </a:p>
        </p:txBody>
      </p:sp>
    </p:spTree>
    <p:extLst>
      <p:ext uri="{BB962C8B-B14F-4D97-AF65-F5344CB8AC3E}">
        <p14:creationId xmlns:p14="http://schemas.microsoft.com/office/powerpoint/2010/main" val="3806083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F5FF7A6-C4E6-7B4A-9F10-186C4D60B621}"/>
              </a:ext>
            </a:extLst>
          </p:cNvPr>
          <p:cNvSpPr>
            <a:spLocks noGrp="1"/>
          </p:cNvSpPr>
          <p:nvPr>
            <p:ph type="body" sz="quarter" idx="16"/>
          </p:nvPr>
        </p:nvSpPr>
        <p:spPr>
          <a:xfrm>
            <a:off x="643223" y="349104"/>
            <a:ext cx="6361734" cy="697353"/>
          </a:xfrm>
        </p:spPr>
        <p:txBody>
          <a:bodyPr/>
          <a:lstStyle/>
          <a:p>
            <a:r>
              <a:rPr lang="sl-SI" dirty="0"/>
              <a:t>Vsebina</a:t>
            </a:r>
            <a:endParaRPr lang="en-US" dirty="0"/>
          </a:p>
        </p:txBody>
      </p:sp>
      <p:sp>
        <p:nvSpPr>
          <p:cNvPr id="30" name="Retângulo 29">
            <a:extLst>
              <a:ext uri="{FF2B5EF4-FFF2-40B4-BE49-F238E27FC236}">
                <a16:creationId xmlns:a16="http://schemas.microsoft.com/office/drawing/2014/main" id="{5C11D799-0927-4B6A-8314-2BB104CA9282}"/>
              </a:ext>
            </a:extLst>
          </p:cNvPr>
          <p:cNvSpPr/>
          <p:nvPr/>
        </p:nvSpPr>
        <p:spPr>
          <a:xfrm>
            <a:off x="360420" y="1578877"/>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II. </a:t>
            </a:r>
            <a:r>
              <a:rPr lang="sl-SI" sz="2400" b="1" dirty="0">
                <a:solidFill>
                  <a:schemeClr val="bg1">
                    <a:lumMod val="65000"/>
                  </a:schemeClr>
                </a:solidFill>
                <a:effectLst>
                  <a:outerShdw blurRad="38100" dist="38100" dir="2700000" algn="tl">
                    <a:srgbClr val="000000">
                      <a:alpha val="43137"/>
                    </a:srgbClr>
                  </a:outerShdw>
                </a:effectLst>
              </a:rPr>
              <a:t>Trendi na področju dobrega počutja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32" name="Retângulo 31">
            <a:extLst>
              <a:ext uri="{FF2B5EF4-FFF2-40B4-BE49-F238E27FC236}">
                <a16:creationId xmlns:a16="http://schemas.microsoft.com/office/drawing/2014/main" id="{AA0D24B1-2647-4D96-9604-BE80F80146B6}"/>
              </a:ext>
            </a:extLst>
          </p:cNvPr>
          <p:cNvSpPr/>
          <p:nvPr/>
        </p:nvSpPr>
        <p:spPr>
          <a:xfrm>
            <a:off x="360420" y="2164660"/>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III. </a:t>
            </a:r>
            <a:r>
              <a:rPr lang="sl-SI" sz="2400" b="1" dirty="0">
                <a:solidFill>
                  <a:schemeClr val="bg1">
                    <a:lumMod val="65000"/>
                  </a:schemeClr>
                </a:solidFill>
                <a:effectLst>
                  <a:outerShdw blurRad="38100" dist="38100" dir="2700000" algn="tl">
                    <a:srgbClr val="000000">
                      <a:alpha val="43137"/>
                    </a:srgbClr>
                  </a:outerShdw>
                </a:effectLst>
              </a:rPr>
              <a:t>Izkustvena ekonomija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38" name="Retângulo 37">
            <a:extLst>
              <a:ext uri="{FF2B5EF4-FFF2-40B4-BE49-F238E27FC236}">
                <a16:creationId xmlns:a16="http://schemas.microsoft.com/office/drawing/2014/main" id="{A004A93A-141D-44B1-8A84-AB29ACC02976}"/>
              </a:ext>
            </a:extLst>
          </p:cNvPr>
          <p:cNvSpPr/>
          <p:nvPr/>
        </p:nvSpPr>
        <p:spPr>
          <a:xfrm>
            <a:off x="360420" y="3891548"/>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 </a:t>
            </a:r>
            <a:r>
              <a:rPr lang="sl-SI" sz="2400" b="1" dirty="0" err="1">
                <a:solidFill>
                  <a:schemeClr val="bg1">
                    <a:lumMod val="65000"/>
                  </a:schemeClr>
                </a:solidFill>
                <a:effectLst>
                  <a:outerShdw blurRad="38100" dist="38100" dir="2700000" algn="tl">
                    <a:srgbClr val="000000">
                      <a:alpha val="43137"/>
                    </a:srgbClr>
                  </a:outerShdw>
                </a:effectLst>
              </a:rPr>
              <a:t>Zgodbarjenje</a:t>
            </a:r>
            <a:r>
              <a:rPr lang="sl-SI" sz="2400" b="1" dirty="0">
                <a:solidFill>
                  <a:schemeClr val="bg1">
                    <a:lumMod val="65000"/>
                  </a:schemeClr>
                </a:solidFill>
                <a:effectLst>
                  <a:outerShdw blurRad="38100" dist="38100" dir="2700000" algn="tl">
                    <a:srgbClr val="000000">
                      <a:alpha val="43137"/>
                    </a:srgbClr>
                  </a:outerShdw>
                </a:effectLst>
              </a:rPr>
              <a:t> v gastronomskem turizmu</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40" name="Seta: Pentágono 39">
            <a:extLst>
              <a:ext uri="{FF2B5EF4-FFF2-40B4-BE49-F238E27FC236}">
                <a16:creationId xmlns:a16="http://schemas.microsoft.com/office/drawing/2014/main" id="{A3F5E8AB-B26B-40F2-BD64-AAC1C91EAD99}"/>
              </a:ext>
            </a:extLst>
          </p:cNvPr>
          <p:cNvSpPr/>
          <p:nvPr/>
        </p:nvSpPr>
        <p:spPr>
          <a:xfrm>
            <a:off x="360413" y="5090030"/>
            <a:ext cx="6444000" cy="468000"/>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VIII. </a:t>
            </a:r>
            <a:r>
              <a:rPr lang="sl-SI" sz="2400" b="1" dirty="0" err="1">
                <a:solidFill>
                  <a:schemeClr val="bg1">
                    <a:lumMod val="65000"/>
                  </a:schemeClr>
                </a:solidFill>
                <a:effectLst>
                  <a:outerShdw blurRad="38100" dist="38100" dir="2700000" algn="tl">
                    <a:srgbClr val="000000">
                      <a:alpha val="43137"/>
                    </a:srgbClr>
                  </a:outerShdw>
                </a:effectLst>
              </a:rPr>
              <a:t>Znamčenje</a:t>
            </a:r>
            <a:r>
              <a:rPr lang="sl-SI" sz="2400" b="1" dirty="0">
                <a:solidFill>
                  <a:schemeClr val="bg1">
                    <a:lumMod val="65000"/>
                  </a:schemeClr>
                </a:solidFill>
                <a:effectLst>
                  <a:outerShdw blurRad="38100" dist="38100" dir="2700000" algn="tl">
                    <a:srgbClr val="000000">
                      <a:alpha val="43137"/>
                    </a:srgbClr>
                  </a:outerShdw>
                </a:effectLst>
              </a:rPr>
              <a:t> dobrega počutja</a:t>
            </a:r>
            <a:endParaRPr lang="en-GB" sz="2400" b="1" dirty="0">
              <a:solidFill>
                <a:schemeClr val="bg1">
                  <a:lumMod val="65000"/>
                </a:schemeClr>
              </a:solidFill>
              <a:effectLst>
                <a:outerShdw blurRad="38100" dist="38100" dir="2700000" algn="tl">
                  <a:srgbClr val="000000">
                    <a:alpha val="43137"/>
                  </a:srgbClr>
                </a:outerShdw>
              </a:effectLst>
            </a:endParaRPr>
          </a:p>
        </p:txBody>
      </p:sp>
      <p:pic>
        <p:nvPicPr>
          <p:cNvPr id="45" name="Imagem 44">
            <a:extLst>
              <a:ext uri="{FF2B5EF4-FFF2-40B4-BE49-F238E27FC236}">
                <a16:creationId xmlns:a16="http://schemas.microsoft.com/office/drawing/2014/main" id="{55C95FF9-EB91-4026-9444-810350BEBD29}"/>
              </a:ext>
            </a:extLst>
          </p:cNvPr>
          <p:cNvPicPr>
            <a:picLocks noChangeAspect="1"/>
          </p:cNvPicPr>
          <p:nvPr/>
        </p:nvPicPr>
        <p:blipFill>
          <a:blip r:embed="rId2"/>
          <a:stretch>
            <a:fillRect/>
          </a:stretch>
        </p:blipFill>
        <p:spPr>
          <a:xfrm>
            <a:off x="6897310" y="5733357"/>
            <a:ext cx="360000" cy="360000"/>
          </a:xfrm>
          <a:prstGeom prst="rect">
            <a:avLst/>
          </a:prstGeom>
        </p:spPr>
      </p:pic>
      <p:sp>
        <p:nvSpPr>
          <p:cNvPr id="47" name="Retângulo 46">
            <a:extLst>
              <a:ext uri="{FF2B5EF4-FFF2-40B4-BE49-F238E27FC236}">
                <a16:creationId xmlns:a16="http://schemas.microsoft.com/office/drawing/2014/main" id="{894B8739-564C-476F-95C6-3D4C850FF663}"/>
              </a:ext>
            </a:extLst>
          </p:cNvPr>
          <p:cNvSpPr/>
          <p:nvPr/>
        </p:nvSpPr>
        <p:spPr>
          <a:xfrm>
            <a:off x="360413" y="2750443"/>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IV. </a:t>
            </a:r>
            <a:r>
              <a:rPr lang="sl-SI" sz="2400" b="1" dirty="0">
                <a:solidFill>
                  <a:schemeClr val="bg1">
                    <a:lumMod val="65000"/>
                  </a:schemeClr>
                </a:solidFill>
                <a:effectLst>
                  <a:outerShdw blurRad="38100" dist="38100" dir="2700000" algn="tl">
                    <a:srgbClr val="000000">
                      <a:alpha val="43137"/>
                    </a:srgbClr>
                  </a:outerShdw>
                </a:effectLst>
              </a:rPr>
              <a:t>Načrtovanje izkustva dobrega počutja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48" name="Retângulo 47">
            <a:extLst>
              <a:ext uri="{FF2B5EF4-FFF2-40B4-BE49-F238E27FC236}">
                <a16:creationId xmlns:a16="http://schemas.microsoft.com/office/drawing/2014/main" id="{FFF72EC2-9D59-4CE4-9650-4D54BDA667D6}"/>
              </a:ext>
            </a:extLst>
          </p:cNvPr>
          <p:cNvSpPr/>
          <p:nvPr/>
        </p:nvSpPr>
        <p:spPr>
          <a:xfrm>
            <a:off x="360420" y="3336226"/>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 </a:t>
            </a:r>
            <a:r>
              <a:rPr lang="sl-SI" sz="2400" b="1" dirty="0">
                <a:solidFill>
                  <a:schemeClr val="bg1">
                    <a:lumMod val="65000"/>
                  </a:schemeClr>
                </a:solidFill>
                <a:effectLst>
                  <a:outerShdw blurRad="38100" dist="38100" dir="2700000" algn="tl">
                    <a:srgbClr val="000000">
                      <a:alpha val="43137"/>
                    </a:srgbClr>
                  </a:outerShdw>
                </a:effectLst>
              </a:rPr>
              <a:t>Po zemljevidu izkustev naših gostov</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25" name="Retângulo 35">
            <a:extLst>
              <a:ext uri="{FF2B5EF4-FFF2-40B4-BE49-F238E27FC236}">
                <a16:creationId xmlns:a16="http://schemas.microsoft.com/office/drawing/2014/main" id="{ABBC497A-C754-4547-A9C4-CBF0696B8DA6}"/>
              </a:ext>
            </a:extLst>
          </p:cNvPr>
          <p:cNvSpPr/>
          <p:nvPr/>
        </p:nvSpPr>
        <p:spPr>
          <a:xfrm>
            <a:off x="360413" y="5671520"/>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400" b="1" dirty="0">
                <a:solidFill>
                  <a:schemeClr val="bg1">
                    <a:lumMod val="65000"/>
                  </a:schemeClr>
                </a:solidFill>
                <a:effectLst>
                  <a:outerShdw blurRad="38100" dist="38100" dir="2700000" algn="tl">
                    <a:srgbClr val="000000">
                      <a:alpha val="43137"/>
                    </a:srgbClr>
                  </a:outerShdw>
                </a:effectLst>
              </a:rPr>
              <a:t>IX</a:t>
            </a:r>
            <a:r>
              <a:rPr lang="en-GB" sz="2400" b="1" dirty="0">
                <a:solidFill>
                  <a:schemeClr val="bg1">
                    <a:lumMod val="65000"/>
                  </a:schemeClr>
                </a:solidFill>
                <a:effectLst>
                  <a:outerShdw blurRad="38100" dist="38100" dir="2700000" algn="tl">
                    <a:srgbClr val="000000">
                      <a:alpha val="43137"/>
                    </a:srgbClr>
                  </a:outerShdw>
                </a:effectLst>
              </a:rPr>
              <a:t>. </a:t>
            </a:r>
            <a:r>
              <a:rPr lang="sl-SI" sz="2400" b="1" dirty="0">
                <a:solidFill>
                  <a:schemeClr val="bg1">
                    <a:lumMod val="65000"/>
                  </a:schemeClr>
                </a:solidFill>
                <a:effectLst>
                  <a:outerShdw blurRad="38100" dist="38100" dir="2700000" algn="tl">
                    <a:srgbClr val="000000">
                      <a:alpha val="43137"/>
                    </a:srgbClr>
                  </a:outerShdw>
                </a:effectLst>
              </a:rPr>
              <a:t>Spletno trženje</a:t>
            </a:r>
            <a:endParaRPr lang="en-GB" sz="2400" b="1" dirty="0">
              <a:solidFill>
                <a:schemeClr val="bg1">
                  <a:lumMod val="65000"/>
                </a:schemeClr>
              </a:solidFill>
              <a:effectLst>
                <a:outerShdw blurRad="38100" dist="38100" dir="2700000" algn="tl">
                  <a:srgbClr val="000000">
                    <a:alpha val="43137"/>
                  </a:srgbClr>
                </a:outerShdw>
              </a:effectLst>
            </a:endParaRPr>
          </a:p>
        </p:txBody>
      </p:sp>
      <p:pic>
        <p:nvPicPr>
          <p:cNvPr id="27" name="Imagem 44">
            <a:extLst>
              <a:ext uri="{FF2B5EF4-FFF2-40B4-BE49-F238E27FC236}">
                <a16:creationId xmlns:a16="http://schemas.microsoft.com/office/drawing/2014/main" id="{F2D62FBF-A2F3-406A-8274-E681EC838693}"/>
              </a:ext>
            </a:extLst>
          </p:cNvPr>
          <p:cNvPicPr>
            <a:picLocks noChangeAspect="1"/>
          </p:cNvPicPr>
          <p:nvPr/>
        </p:nvPicPr>
        <p:blipFill>
          <a:blip r:embed="rId2"/>
          <a:stretch>
            <a:fillRect/>
          </a:stretch>
        </p:blipFill>
        <p:spPr>
          <a:xfrm>
            <a:off x="6897310" y="5117160"/>
            <a:ext cx="360000" cy="360000"/>
          </a:xfrm>
          <a:prstGeom prst="rect">
            <a:avLst/>
          </a:prstGeom>
        </p:spPr>
      </p:pic>
      <p:pic>
        <p:nvPicPr>
          <p:cNvPr id="28" name="Imagem 44">
            <a:extLst>
              <a:ext uri="{FF2B5EF4-FFF2-40B4-BE49-F238E27FC236}">
                <a16:creationId xmlns:a16="http://schemas.microsoft.com/office/drawing/2014/main" id="{64FE437C-023F-46D2-9720-793D1058CDF6}"/>
              </a:ext>
            </a:extLst>
          </p:cNvPr>
          <p:cNvPicPr>
            <a:picLocks noChangeAspect="1"/>
          </p:cNvPicPr>
          <p:nvPr/>
        </p:nvPicPr>
        <p:blipFill>
          <a:blip r:embed="rId2"/>
          <a:stretch>
            <a:fillRect/>
          </a:stretch>
        </p:blipFill>
        <p:spPr>
          <a:xfrm>
            <a:off x="6869710" y="4500963"/>
            <a:ext cx="360000" cy="360000"/>
          </a:xfrm>
          <a:prstGeom prst="rect">
            <a:avLst/>
          </a:prstGeom>
        </p:spPr>
      </p:pic>
      <p:sp>
        <p:nvSpPr>
          <p:cNvPr id="23" name="Seta: Pentágono 49">
            <a:extLst>
              <a:ext uri="{FF2B5EF4-FFF2-40B4-BE49-F238E27FC236}">
                <a16:creationId xmlns:a16="http://schemas.microsoft.com/office/drawing/2014/main" id="{4F888448-C680-461C-9601-4EC9FC2D6CC5}"/>
              </a:ext>
            </a:extLst>
          </p:cNvPr>
          <p:cNvSpPr/>
          <p:nvPr/>
        </p:nvSpPr>
        <p:spPr>
          <a:xfrm>
            <a:off x="360420" y="1037440"/>
            <a:ext cx="6444000" cy="468000"/>
          </a:xfrm>
          <a:prstGeom prst="homePlate">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800" b="1" dirty="0">
                <a:effectLst>
                  <a:outerShdw blurRad="38100" dist="38100" dir="2700000" algn="tl">
                    <a:srgbClr val="000000">
                      <a:alpha val="43137"/>
                    </a:srgbClr>
                  </a:outerShdw>
                </a:effectLst>
              </a:rPr>
              <a:t>I. Uvod v </a:t>
            </a:r>
            <a:r>
              <a:rPr lang="sl-SI" sz="2800" b="1" dirty="0" err="1">
                <a:effectLst>
                  <a:outerShdw blurRad="38100" dist="38100" dir="2700000" algn="tl">
                    <a:srgbClr val="000000">
                      <a:alpha val="43137"/>
                    </a:srgbClr>
                  </a:outerShdw>
                </a:effectLst>
              </a:rPr>
              <a:t>velnes</a:t>
            </a:r>
            <a:r>
              <a:rPr lang="sl-SI" sz="2800" b="1" dirty="0">
                <a:effectLst>
                  <a:outerShdw blurRad="38100" dist="38100" dir="2700000" algn="tl">
                    <a:srgbClr val="000000">
                      <a:alpha val="43137"/>
                    </a:srgbClr>
                  </a:outerShdw>
                </a:effectLst>
              </a:rPr>
              <a:t> in dobro počutje</a:t>
            </a:r>
            <a:endParaRPr lang="en-US" sz="2800" b="1" dirty="0">
              <a:effectLst>
                <a:outerShdw blurRad="38100" dist="38100" dir="2700000" algn="tl">
                  <a:srgbClr val="000000">
                    <a:alpha val="43137"/>
                  </a:srgbClr>
                </a:outerShdw>
              </a:effectLst>
            </a:endParaRPr>
          </a:p>
        </p:txBody>
      </p:sp>
      <p:sp>
        <p:nvSpPr>
          <p:cNvPr id="4" name="Označba mesta slike 3">
            <a:extLst>
              <a:ext uri="{FF2B5EF4-FFF2-40B4-BE49-F238E27FC236}">
                <a16:creationId xmlns:a16="http://schemas.microsoft.com/office/drawing/2014/main" id="{D5F5CCEF-DC94-4C10-A0FB-9606B195BA43}"/>
              </a:ext>
            </a:extLst>
          </p:cNvPr>
          <p:cNvSpPr>
            <a:spLocks noGrp="1"/>
          </p:cNvSpPr>
          <p:nvPr>
            <p:ph type="pic" sz="quarter" idx="15"/>
          </p:nvPr>
        </p:nvSpPr>
        <p:spPr/>
      </p:sp>
      <p:pic>
        <p:nvPicPr>
          <p:cNvPr id="24" name="Slika 23">
            <a:extLst>
              <a:ext uri="{FF2B5EF4-FFF2-40B4-BE49-F238E27FC236}">
                <a16:creationId xmlns:a16="http://schemas.microsoft.com/office/drawing/2014/main" id="{52B06A1E-4FB6-4870-9092-7D31C7F697C0}"/>
              </a:ext>
            </a:extLst>
          </p:cNvPr>
          <p:cNvPicPr>
            <a:picLocks noChangeAspect="1"/>
          </p:cNvPicPr>
          <p:nvPr/>
        </p:nvPicPr>
        <p:blipFill>
          <a:blip r:embed="rId3"/>
          <a:stretch>
            <a:fillRect/>
          </a:stretch>
        </p:blipFill>
        <p:spPr>
          <a:xfrm>
            <a:off x="8802428" y="1167965"/>
            <a:ext cx="6368028" cy="4250154"/>
          </a:xfrm>
          <a:prstGeom prst="rect">
            <a:avLst/>
          </a:prstGeom>
        </p:spPr>
      </p:pic>
      <p:pic>
        <p:nvPicPr>
          <p:cNvPr id="29" name="Imagem 44">
            <a:extLst>
              <a:ext uri="{FF2B5EF4-FFF2-40B4-BE49-F238E27FC236}">
                <a16:creationId xmlns:a16="http://schemas.microsoft.com/office/drawing/2014/main" id="{621DCAC3-3C5F-40F3-A935-2F533210A1CA}"/>
              </a:ext>
            </a:extLst>
          </p:cNvPr>
          <p:cNvPicPr>
            <a:picLocks noChangeAspect="1"/>
          </p:cNvPicPr>
          <p:nvPr/>
        </p:nvPicPr>
        <p:blipFill>
          <a:blip r:embed="rId2"/>
          <a:stretch>
            <a:fillRect/>
          </a:stretch>
        </p:blipFill>
        <p:spPr>
          <a:xfrm>
            <a:off x="6890205" y="3380324"/>
            <a:ext cx="360000" cy="360000"/>
          </a:xfrm>
          <a:prstGeom prst="rect">
            <a:avLst/>
          </a:prstGeom>
        </p:spPr>
      </p:pic>
      <p:pic>
        <p:nvPicPr>
          <p:cNvPr id="33" name="Imagem 44">
            <a:extLst>
              <a:ext uri="{FF2B5EF4-FFF2-40B4-BE49-F238E27FC236}">
                <a16:creationId xmlns:a16="http://schemas.microsoft.com/office/drawing/2014/main" id="{CECC6A4C-E82C-4D75-BEAA-620536DBF369}"/>
              </a:ext>
            </a:extLst>
          </p:cNvPr>
          <p:cNvPicPr>
            <a:picLocks noChangeAspect="1"/>
          </p:cNvPicPr>
          <p:nvPr/>
        </p:nvPicPr>
        <p:blipFill>
          <a:blip r:embed="rId2"/>
          <a:stretch>
            <a:fillRect/>
          </a:stretch>
        </p:blipFill>
        <p:spPr>
          <a:xfrm>
            <a:off x="6897545" y="2804443"/>
            <a:ext cx="360000" cy="360000"/>
          </a:xfrm>
          <a:prstGeom prst="rect">
            <a:avLst/>
          </a:prstGeom>
        </p:spPr>
      </p:pic>
      <p:pic>
        <p:nvPicPr>
          <p:cNvPr id="34" name="Imagem 44">
            <a:extLst>
              <a:ext uri="{FF2B5EF4-FFF2-40B4-BE49-F238E27FC236}">
                <a16:creationId xmlns:a16="http://schemas.microsoft.com/office/drawing/2014/main" id="{ADDF2983-497E-41D1-B6FA-048CFD33842D}"/>
              </a:ext>
            </a:extLst>
          </p:cNvPr>
          <p:cNvPicPr>
            <a:picLocks noChangeAspect="1"/>
          </p:cNvPicPr>
          <p:nvPr/>
        </p:nvPicPr>
        <p:blipFill>
          <a:blip r:embed="rId2"/>
          <a:stretch>
            <a:fillRect/>
          </a:stretch>
        </p:blipFill>
        <p:spPr>
          <a:xfrm>
            <a:off x="6888995" y="2214187"/>
            <a:ext cx="360000" cy="360000"/>
          </a:xfrm>
          <a:prstGeom prst="rect">
            <a:avLst/>
          </a:prstGeom>
        </p:spPr>
      </p:pic>
      <p:pic>
        <p:nvPicPr>
          <p:cNvPr id="35" name="Imagem 44">
            <a:extLst>
              <a:ext uri="{FF2B5EF4-FFF2-40B4-BE49-F238E27FC236}">
                <a16:creationId xmlns:a16="http://schemas.microsoft.com/office/drawing/2014/main" id="{D4660BE3-071D-411A-9874-FC60B42DDB82}"/>
              </a:ext>
            </a:extLst>
          </p:cNvPr>
          <p:cNvPicPr>
            <a:picLocks noChangeAspect="1"/>
          </p:cNvPicPr>
          <p:nvPr/>
        </p:nvPicPr>
        <p:blipFill>
          <a:blip r:embed="rId2"/>
          <a:stretch>
            <a:fillRect/>
          </a:stretch>
        </p:blipFill>
        <p:spPr>
          <a:xfrm>
            <a:off x="6864741" y="1632877"/>
            <a:ext cx="360000" cy="360000"/>
          </a:xfrm>
          <a:prstGeom prst="rect">
            <a:avLst/>
          </a:prstGeom>
        </p:spPr>
      </p:pic>
      <p:pic>
        <p:nvPicPr>
          <p:cNvPr id="36" name="Imagem 44">
            <a:extLst>
              <a:ext uri="{FF2B5EF4-FFF2-40B4-BE49-F238E27FC236}">
                <a16:creationId xmlns:a16="http://schemas.microsoft.com/office/drawing/2014/main" id="{45C363CD-150A-4ABD-82E9-9B6E3E9E720B}"/>
              </a:ext>
            </a:extLst>
          </p:cNvPr>
          <p:cNvPicPr>
            <a:picLocks noChangeAspect="1"/>
          </p:cNvPicPr>
          <p:nvPr/>
        </p:nvPicPr>
        <p:blipFill>
          <a:blip r:embed="rId2"/>
          <a:stretch>
            <a:fillRect/>
          </a:stretch>
        </p:blipFill>
        <p:spPr>
          <a:xfrm>
            <a:off x="6870845" y="1048356"/>
            <a:ext cx="360000" cy="360000"/>
          </a:xfrm>
          <a:prstGeom prst="rect">
            <a:avLst/>
          </a:prstGeom>
        </p:spPr>
      </p:pic>
      <p:pic>
        <p:nvPicPr>
          <p:cNvPr id="41" name="Imagem 44">
            <a:extLst>
              <a:ext uri="{FF2B5EF4-FFF2-40B4-BE49-F238E27FC236}">
                <a16:creationId xmlns:a16="http://schemas.microsoft.com/office/drawing/2014/main" id="{EB99EBAA-C802-4195-A3EA-010D0FFD9074}"/>
              </a:ext>
            </a:extLst>
          </p:cNvPr>
          <p:cNvPicPr>
            <a:picLocks noChangeAspect="1"/>
          </p:cNvPicPr>
          <p:nvPr/>
        </p:nvPicPr>
        <p:blipFill>
          <a:blip r:embed="rId2"/>
          <a:stretch>
            <a:fillRect/>
          </a:stretch>
        </p:blipFill>
        <p:spPr>
          <a:xfrm>
            <a:off x="6866392" y="3945548"/>
            <a:ext cx="360000" cy="360000"/>
          </a:xfrm>
          <a:prstGeom prst="rect">
            <a:avLst/>
          </a:prstGeom>
        </p:spPr>
      </p:pic>
      <p:sp>
        <p:nvSpPr>
          <p:cNvPr id="43" name="Retângulo 25">
            <a:extLst>
              <a:ext uri="{FF2B5EF4-FFF2-40B4-BE49-F238E27FC236}">
                <a16:creationId xmlns:a16="http://schemas.microsoft.com/office/drawing/2014/main" id="{CB07BD5A-24A3-4452-8B9D-4C0BD235282C}"/>
              </a:ext>
            </a:extLst>
          </p:cNvPr>
          <p:cNvSpPr/>
          <p:nvPr/>
        </p:nvSpPr>
        <p:spPr>
          <a:xfrm>
            <a:off x="360413" y="4473038"/>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VII. </a:t>
            </a:r>
            <a:r>
              <a:rPr lang="en-GB" sz="2400" b="1" dirty="0" err="1">
                <a:solidFill>
                  <a:schemeClr val="bg1">
                    <a:lumMod val="65000"/>
                  </a:schemeClr>
                </a:solidFill>
                <a:effectLst>
                  <a:outerShdw blurRad="38100" dist="38100" dir="2700000" algn="tl">
                    <a:srgbClr val="000000">
                      <a:alpha val="43137"/>
                    </a:srgbClr>
                  </a:outerShdw>
                </a:effectLst>
              </a:rPr>
              <a:t>Ustvari</a:t>
            </a:r>
            <a:r>
              <a:rPr lang="en-GB" sz="2400" b="1" dirty="0">
                <a:solidFill>
                  <a:schemeClr val="bg1">
                    <a:lumMod val="65000"/>
                  </a:schemeClr>
                </a:solidFill>
                <a:effectLst>
                  <a:outerShdw blurRad="38100" dist="38100" dir="2700000" algn="tl">
                    <a:srgbClr val="000000">
                      <a:alpha val="43137"/>
                    </a:srgbClr>
                  </a:outerShdw>
                </a:effectLst>
              </a:rPr>
              <a:t> </a:t>
            </a:r>
            <a:r>
              <a:rPr lang="en-GB" sz="2400" b="1" dirty="0" err="1">
                <a:solidFill>
                  <a:schemeClr val="bg1">
                    <a:lumMod val="65000"/>
                  </a:schemeClr>
                </a:solidFill>
                <a:effectLst>
                  <a:outerShdw blurRad="38100" dist="38100" dir="2700000" algn="tl">
                    <a:srgbClr val="000000">
                      <a:alpha val="43137"/>
                    </a:srgbClr>
                  </a:outerShdw>
                </a:effectLst>
              </a:rPr>
              <a:t>svoje</a:t>
            </a:r>
            <a:r>
              <a:rPr lang="en-GB" sz="2400" b="1" dirty="0">
                <a:solidFill>
                  <a:schemeClr val="bg1">
                    <a:lumMod val="65000"/>
                  </a:schemeClr>
                </a:solidFill>
                <a:effectLst>
                  <a:outerShdw blurRad="38100" dist="38100" dir="2700000" algn="tl">
                    <a:srgbClr val="000000">
                      <a:alpha val="43137"/>
                    </a:srgbClr>
                  </a:outerShdw>
                </a:effectLst>
              </a:rPr>
              <a:t> </a:t>
            </a:r>
            <a:r>
              <a:rPr lang="en-GB" sz="2400" b="1" dirty="0" err="1">
                <a:solidFill>
                  <a:schemeClr val="bg1">
                    <a:lumMod val="65000"/>
                  </a:schemeClr>
                </a:solidFill>
                <a:effectLst>
                  <a:outerShdw blurRad="38100" dist="38100" dir="2700000" algn="tl">
                    <a:srgbClr val="000000">
                      <a:alpha val="43137"/>
                    </a:srgbClr>
                  </a:outerShdw>
                </a:effectLst>
              </a:rPr>
              <a:t>velneško</a:t>
            </a:r>
            <a:r>
              <a:rPr lang="en-GB" sz="2400" b="1" dirty="0">
                <a:solidFill>
                  <a:schemeClr val="bg1">
                    <a:lumMod val="65000"/>
                  </a:schemeClr>
                </a:solidFill>
                <a:effectLst>
                  <a:outerShdw blurRad="38100" dist="38100" dir="2700000" algn="tl">
                    <a:srgbClr val="000000">
                      <a:alpha val="43137"/>
                    </a:srgbClr>
                  </a:outerShdw>
                </a:effectLst>
              </a:rPr>
              <a:t> </a:t>
            </a:r>
            <a:r>
              <a:rPr lang="en-GB" sz="2400" b="1" dirty="0" err="1">
                <a:solidFill>
                  <a:schemeClr val="bg1">
                    <a:lumMod val="65000"/>
                  </a:schemeClr>
                </a:solidFill>
                <a:effectLst>
                  <a:outerShdw blurRad="38100" dist="38100" dir="2700000" algn="tl">
                    <a:srgbClr val="000000">
                      <a:alpha val="43137"/>
                    </a:srgbClr>
                  </a:outerShdw>
                </a:effectLst>
              </a:rPr>
              <a:t>podjetje</a:t>
            </a:r>
            <a:endParaRPr lang="en-GB" sz="2400" b="1" dirty="0">
              <a:solidFill>
                <a:schemeClr val="bg1">
                  <a:lumMod val="6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476596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736612E6-1210-4AB2-B674-1B5A988DB510}"/>
              </a:ext>
            </a:extLst>
          </p:cNvPr>
          <p:cNvSpPr>
            <a:spLocks noGrp="1"/>
          </p:cNvSpPr>
          <p:nvPr>
            <p:ph type="body" sz="quarter" idx="15"/>
          </p:nvPr>
        </p:nvSpPr>
        <p:spPr>
          <a:xfrm>
            <a:off x="571313" y="845729"/>
            <a:ext cx="4677581" cy="4883987"/>
          </a:xfrm>
        </p:spPr>
        <p:txBody>
          <a:bodyPr/>
          <a:lstStyle/>
          <a:p>
            <a:r>
              <a:rPr lang="sl-SI" dirty="0"/>
              <a:t>Sodobni turist</a:t>
            </a:r>
          </a:p>
        </p:txBody>
      </p:sp>
      <p:sp>
        <p:nvSpPr>
          <p:cNvPr id="3" name="Označba mesta besedila 2">
            <a:extLst>
              <a:ext uri="{FF2B5EF4-FFF2-40B4-BE49-F238E27FC236}">
                <a16:creationId xmlns:a16="http://schemas.microsoft.com/office/drawing/2014/main" id="{C7CCC7E4-DBDA-4C86-ACA1-1D5DBC871609}"/>
              </a:ext>
            </a:extLst>
          </p:cNvPr>
          <p:cNvSpPr>
            <a:spLocks noGrp="1"/>
          </p:cNvSpPr>
          <p:nvPr>
            <p:ph type="body" sz="quarter" idx="16"/>
          </p:nvPr>
        </p:nvSpPr>
        <p:spPr>
          <a:xfrm>
            <a:off x="5502155" y="859346"/>
            <a:ext cx="6444680" cy="4883986"/>
          </a:xfrm>
        </p:spPr>
        <p:txBody>
          <a:bodyPr/>
          <a:lstStyle/>
          <a:p>
            <a:pPr marL="342900" indent="-342900">
              <a:buClr>
                <a:srgbClr val="6ECECB"/>
              </a:buClr>
              <a:buFont typeface="Arial" panose="020B0604020202020204" pitchFamily="34" charset="0"/>
              <a:buChar char="•"/>
            </a:pPr>
            <a:r>
              <a:rPr lang="sl-SI" dirty="0"/>
              <a:t>Je samostojen, radoveden, aktiven…</a:t>
            </a:r>
          </a:p>
          <a:p>
            <a:pPr marL="342900" indent="-342900">
              <a:buClr>
                <a:srgbClr val="6ECECB"/>
              </a:buClr>
              <a:buFont typeface="Arial" panose="020B0604020202020204" pitchFamily="34" charset="0"/>
              <a:buChar char="•"/>
            </a:pPr>
            <a:r>
              <a:rPr lang="sl-SI" dirty="0"/>
              <a:t>Išče kakovostna doživetja skozi avtentične zgodbe, ki jih je moč doživeti  zgolj v dotični destinaciji in ne kjerkoli drugje, vsekakor pa na kreativen, ne vedno oziroma povsod isti način.</a:t>
            </a:r>
          </a:p>
          <a:p>
            <a:pPr marL="342900" indent="-342900">
              <a:buClr>
                <a:srgbClr val="6ECECB"/>
              </a:buClr>
              <a:buFont typeface="Arial" panose="020B0604020202020204" pitchFamily="34" charset="0"/>
              <a:buChar char="•"/>
            </a:pPr>
            <a:r>
              <a:rPr lang="sl-SI" dirty="0"/>
              <a:t>Trajnostno naravnan, podpira lokalno prebivalstvo z nakupi lokalnih izdelkov, Išče lokalno hrano, nove okuse in kulinarične izkušnje.</a:t>
            </a:r>
          </a:p>
          <a:p>
            <a:pPr marL="342900" indent="-342900">
              <a:buClr>
                <a:srgbClr val="6ECECB"/>
              </a:buClr>
              <a:buFont typeface="Arial" panose="020B0604020202020204" pitchFamily="34" charset="0"/>
              <a:buChar char="•"/>
            </a:pPr>
            <a:r>
              <a:rPr lang="sl-SI" dirty="0"/>
              <a:t>Sodeluje pri nastajanju posameznih izdelkov v smislu pridobivanja novih izkušenj skozi zanimive zgodbe lokalnih mojstrov.</a:t>
            </a:r>
          </a:p>
          <a:p>
            <a:pPr marL="342900" indent="-342900">
              <a:buClr>
                <a:srgbClr val="6ECECB"/>
              </a:buClr>
              <a:buFont typeface="Arial" panose="020B0604020202020204" pitchFamily="34" charset="0"/>
              <a:buChar char="•"/>
            </a:pPr>
            <a:r>
              <a:rPr lang="sl-SI" dirty="0"/>
              <a:t>Za spoznavanje časa in sveta uporablja tudi navidezno in obogateno resničnost (VR in AR)….</a:t>
            </a:r>
          </a:p>
        </p:txBody>
      </p:sp>
      <p:pic>
        <p:nvPicPr>
          <p:cNvPr id="10" name="Slika 9">
            <a:extLst>
              <a:ext uri="{FF2B5EF4-FFF2-40B4-BE49-F238E27FC236}">
                <a16:creationId xmlns:a16="http://schemas.microsoft.com/office/drawing/2014/main" id="{E65E6615-FDCE-4812-8CEA-5104A3DC5993}"/>
              </a:ext>
            </a:extLst>
          </p:cNvPr>
          <p:cNvPicPr>
            <a:picLocks noChangeAspect="1"/>
          </p:cNvPicPr>
          <p:nvPr/>
        </p:nvPicPr>
        <p:blipFill rotWithShape="1">
          <a:blip r:embed="rId3"/>
          <a:srcRect l="22184" r="1719"/>
          <a:stretch/>
        </p:blipFill>
        <p:spPr>
          <a:xfrm>
            <a:off x="318052" y="1507618"/>
            <a:ext cx="5148469" cy="3719804"/>
          </a:xfrm>
          <a:prstGeom prst="rect">
            <a:avLst/>
          </a:prstGeom>
        </p:spPr>
      </p:pic>
    </p:spTree>
    <p:extLst>
      <p:ext uri="{BB962C8B-B14F-4D97-AF65-F5344CB8AC3E}">
        <p14:creationId xmlns:p14="http://schemas.microsoft.com/office/powerpoint/2010/main" val="26602604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DF328342-2F09-4436-A9AF-A7870DDEADA1}"/>
              </a:ext>
            </a:extLst>
          </p:cNvPr>
          <p:cNvSpPr txBox="1"/>
          <p:nvPr/>
        </p:nvSpPr>
        <p:spPr>
          <a:xfrm>
            <a:off x="398180" y="2461054"/>
            <a:ext cx="7224879" cy="589072"/>
          </a:xfrm>
          <a:prstGeom prst="rect">
            <a:avLst/>
          </a:prstGeom>
          <a:solidFill>
            <a:srgbClr val="6ECECB"/>
          </a:solidFill>
          <a:effectLst>
            <a:outerShdw blurRad="50800" dist="38100" dir="2700000" algn="tl" rotWithShape="0">
              <a:prstClr val="black">
                <a:alpha val="40000"/>
              </a:prstClr>
            </a:outerShdw>
          </a:effectLst>
        </p:spPr>
        <p:txBody>
          <a:bodyPr wrap="square">
            <a:spAutoFit/>
          </a:bodyPr>
          <a:lstStyle/>
          <a:p>
            <a:pPr lvl="0" algn="just">
              <a:lnSpc>
                <a:spcPct val="150000"/>
              </a:lnSpc>
              <a:spcAft>
                <a:spcPts val="600"/>
              </a:spcAft>
            </a:pPr>
            <a:r>
              <a:rPr lang="sl-SI" sz="2400" b="1" i="1" dirty="0">
                <a:solidFill>
                  <a:schemeClr val="bg1"/>
                </a:solidFill>
                <a:effectLst>
                  <a:outerShdw blurRad="38100" dist="38100" dir="2700000" algn="tl">
                    <a:srgbClr val="000000">
                      <a:alpha val="43137"/>
                    </a:srgbClr>
                  </a:outerShdw>
                </a:effectLst>
                <a:ea typeface="Times New Roman" panose="02020603050405020304" pitchFamily="18" charset="0"/>
              </a:rPr>
              <a:t>3. Trajnostno usmerjena potovanja </a:t>
            </a:r>
            <a:endParaRPr lang="en-US" sz="2400" dirty="0">
              <a:effectLst/>
              <a:ea typeface="Times New Roman" panose="02020603050405020304" pitchFamily="18" charset="0"/>
            </a:endParaRPr>
          </a:p>
        </p:txBody>
      </p:sp>
      <p:sp>
        <p:nvSpPr>
          <p:cNvPr id="5" name="CaixaDeTexto 4">
            <a:extLst>
              <a:ext uri="{FF2B5EF4-FFF2-40B4-BE49-F238E27FC236}">
                <a16:creationId xmlns:a16="http://schemas.microsoft.com/office/drawing/2014/main" id="{3328930E-2FCD-4120-B0DB-5711CA9FA798}"/>
              </a:ext>
            </a:extLst>
          </p:cNvPr>
          <p:cNvSpPr txBox="1"/>
          <p:nvPr/>
        </p:nvSpPr>
        <p:spPr>
          <a:xfrm>
            <a:off x="398176" y="3128237"/>
            <a:ext cx="7224883" cy="589072"/>
          </a:xfrm>
          <a:prstGeom prst="rect">
            <a:avLst/>
          </a:prstGeom>
          <a:solidFill>
            <a:schemeClr val="bg1">
              <a:lumMod val="75000"/>
            </a:schemeClr>
          </a:solidFill>
          <a:effectLst>
            <a:outerShdw blurRad="50800" dist="38100" dir="2700000" algn="tl" rotWithShape="0">
              <a:prstClr val="black">
                <a:alpha val="40000"/>
              </a:prstClr>
            </a:outerShdw>
          </a:effectLst>
        </p:spPr>
        <p:txBody>
          <a:bodyPr wrap="square">
            <a:spAutoFit/>
          </a:bodyPr>
          <a:lstStyle/>
          <a:p>
            <a:pPr lvl="0" algn="just">
              <a:lnSpc>
                <a:spcPct val="150000"/>
              </a:lnSpc>
              <a:spcAft>
                <a:spcPts val="600"/>
              </a:spcAft>
            </a:pPr>
            <a:r>
              <a:rPr lang="sl-SI" sz="2400" b="1" i="1" dirty="0">
                <a:solidFill>
                  <a:schemeClr val="bg1"/>
                </a:solidFill>
                <a:effectLst>
                  <a:outerShdw blurRad="38100" dist="38100" dir="2700000" algn="tl">
                    <a:srgbClr val="000000">
                      <a:alpha val="43137"/>
                    </a:srgbClr>
                  </a:outerShdw>
                </a:effectLst>
                <a:ea typeface="Times New Roman" panose="02020603050405020304" pitchFamily="18" charset="0"/>
              </a:rPr>
              <a:t>4. Obiskovanje sekundarnih destinacij</a:t>
            </a:r>
            <a:endParaRPr lang="en-US" sz="2400" dirty="0">
              <a:effectLst/>
              <a:ea typeface="Times New Roman" panose="02020603050405020304" pitchFamily="18" charset="0"/>
            </a:endParaRPr>
          </a:p>
        </p:txBody>
      </p:sp>
      <p:sp>
        <p:nvSpPr>
          <p:cNvPr id="6" name="CaixaDeTexto 5">
            <a:extLst>
              <a:ext uri="{FF2B5EF4-FFF2-40B4-BE49-F238E27FC236}">
                <a16:creationId xmlns:a16="http://schemas.microsoft.com/office/drawing/2014/main" id="{B22B0B40-EBB8-4D90-ABA4-922D987834F4}"/>
              </a:ext>
            </a:extLst>
          </p:cNvPr>
          <p:cNvSpPr txBox="1"/>
          <p:nvPr/>
        </p:nvSpPr>
        <p:spPr>
          <a:xfrm>
            <a:off x="407319" y="3807875"/>
            <a:ext cx="7215740" cy="589072"/>
          </a:xfrm>
          <a:prstGeom prst="rect">
            <a:avLst/>
          </a:prstGeom>
          <a:solidFill>
            <a:srgbClr val="6ECECB"/>
          </a:solidFill>
          <a:effectLst>
            <a:outerShdw blurRad="50800" dist="38100" dir="2700000" algn="tl" rotWithShape="0">
              <a:prstClr val="black">
                <a:alpha val="40000"/>
              </a:prstClr>
            </a:outerShdw>
          </a:effectLst>
        </p:spPr>
        <p:txBody>
          <a:bodyPr wrap="square">
            <a:spAutoFit/>
          </a:bodyPr>
          <a:lstStyle/>
          <a:p>
            <a:pPr lvl="0" algn="just">
              <a:lnSpc>
                <a:spcPct val="150000"/>
              </a:lnSpc>
              <a:spcAft>
                <a:spcPts val="600"/>
              </a:spcAft>
            </a:pPr>
            <a:r>
              <a:rPr lang="sl-SI" sz="2400" b="1" i="1" dirty="0">
                <a:solidFill>
                  <a:schemeClr val="bg1"/>
                </a:solidFill>
                <a:effectLst>
                  <a:outerShdw blurRad="38100" dist="38100" dir="2700000" algn="tl">
                    <a:srgbClr val="000000">
                      <a:alpha val="43137"/>
                    </a:srgbClr>
                  </a:outerShdw>
                </a:effectLst>
                <a:ea typeface="Times New Roman" panose="02020603050405020304" pitchFamily="18" charset="0"/>
              </a:rPr>
              <a:t>5. Potovanja z vplivom na posameznika-transformacija </a:t>
            </a:r>
            <a:endParaRPr lang="en-US" sz="2400" dirty="0">
              <a:effectLst/>
              <a:ea typeface="Times New Roman" panose="02020603050405020304" pitchFamily="18" charset="0"/>
            </a:endParaRPr>
          </a:p>
        </p:txBody>
      </p:sp>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356808" y="398984"/>
            <a:ext cx="904941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Trenutni trendi v turizmu</a:t>
            </a:r>
            <a:endParaRPr lang="en-US" sz="3600" b="1" dirty="0"/>
          </a:p>
        </p:txBody>
      </p:sp>
      <p:pic>
        <p:nvPicPr>
          <p:cNvPr id="15" name="Imagem 14">
            <a:extLst>
              <a:ext uri="{FF2B5EF4-FFF2-40B4-BE49-F238E27FC236}">
                <a16:creationId xmlns:a16="http://schemas.microsoft.com/office/drawing/2014/main" id="{CF29EED5-E83A-476D-9487-5CBC02510639}"/>
              </a:ext>
            </a:extLst>
          </p:cNvPr>
          <p:cNvPicPr>
            <a:picLocks/>
          </p:cNvPicPr>
          <p:nvPr/>
        </p:nvPicPr>
        <p:blipFill>
          <a:blip r:embed="rId3"/>
          <a:stretch>
            <a:fillRect/>
          </a:stretch>
        </p:blipFill>
        <p:spPr>
          <a:xfrm flipH="1">
            <a:off x="2646375" y="5949549"/>
            <a:ext cx="324000" cy="280533"/>
          </a:xfrm>
          <a:prstGeom prst="rect">
            <a:avLst/>
          </a:prstGeom>
        </p:spPr>
      </p:pic>
      <p:sp>
        <p:nvSpPr>
          <p:cNvPr id="13" name="CaixaDeTexto 3">
            <a:extLst>
              <a:ext uri="{FF2B5EF4-FFF2-40B4-BE49-F238E27FC236}">
                <a16:creationId xmlns:a16="http://schemas.microsoft.com/office/drawing/2014/main" id="{69E5D1A0-6471-491B-A8FA-E936DA0CFB0B}"/>
              </a:ext>
            </a:extLst>
          </p:cNvPr>
          <p:cNvSpPr txBox="1"/>
          <p:nvPr/>
        </p:nvSpPr>
        <p:spPr>
          <a:xfrm>
            <a:off x="398179" y="1048036"/>
            <a:ext cx="7224880" cy="589072"/>
          </a:xfrm>
          <a:prstGeom prst="rect">
            <a:avLst/>
          </a:prstGeom>
          <a:solidFill>
            <a:srgbClr val="6ECECB"/>
          </a:solidFill>
          <a:effectLst>
            <a:outerShdw blurRad="50800" dist="38100" dir="2700000" algn="tl" rotWithShape="0">
              <a:prstClr val="black">
                <a:alpha val="40000"/>
              </a:prstClr>
            </a:outerShdw>
          </a:effectLst>
        </p:spPr>
        <p:txBody>
          <a:bodyPr wrap="square">
            <a:spAutoFit/>
          </a:bodyPr>
          <a:lstStyle/>
          <a:p>
            <a:pPr>
              <a:lnSpc>
                <a:spcPct val="150000"/>
              </a:lnSpc>
            </a:pPr>
            <a:r>
              <a:rPr lang="sl-SI" sz="2400" b="1" i="1" dirty="0">
                <a:solidFill>
                  <a:schemeClr val="bg1"/>
                </a:solidFill>
                <a:effectLst>
                  <a:outerShdw blurRad="38100" dist="38100" dir="2700000" algn="tl">
                    <a:srgbClr val="000000">
                      <a:alpha val="43137"/>
                    </a:srgbClr>
                  </a:outerShdw>
                </a:effectLst>
              </a:rPr>
              <a:t>1.</a:t>
            </a:r>
            <a:r>
              <a:rPr lang="sl-SI" sz="2400" b="1" i="1" dirty="0">
                <a:solidFill>
                  <a:schemeClr val="bg1"/>
                </a:solidFill>
                <a:effectLst>
                  <a:outerShdw blurRad="38100" dist="38100" dir="2700000" algn="tl">
                    <a:srgbClr val="000000">
                      <a:alpha val="43137"/>
                    </a:srgbClr>
                  </a:outerShdw>
                </a:effectLst>
                <a:ea typeface="Times New Roman" panose="02020603050405020304" pitchFamily="18" charset="0"/>
              </a:rPr>
              <a:t> Varnost </a:t>
            </a:r>
            <a:r>
              <a:rPr lang="sl-SI" sz="2400" b="1" i="1" dirty="0">
                <a:solidFill>
                  <a:schemeClr val="bg1"/>
                </a:solidFill>
                <a:effectLst>
                  <a:outerShdw blurRad="38100" dist="38100" dir="2700000" algn="tl">
                    <a:srgbClr val="000000">
                      <a:alpha val="43137"/>
                    </a:srgbClr>
                  </a:outerShdw>
                </a:effectLst>
              </a:rPr>
              <a:t> </a:t>
            </a:r>
            <a:endParaRPr lang="en-GB" sz="2400" dirty="0"/>
          </a:p>
        </p:txBody>
      </p:sp>
      <p:sp>
        <p:nvSpPr>
          <p:cNvPr id="17" name="CaixaDeTexto 4">
            <a:extLst>
              <a:ext uri="{FF2B5EF4-FFF2-40B4-BE49-F238E27FC236}">
                <a16:creationId xmlns:a16="http://schemas.microsoft.com/office/drawing/2014/main" id="{965913A5-4D2E-42A6-AE16-89A92B78EE0F}"/>
              </a:ext>
            </a:extLst>
          </p:cNvPr>
          <p:cNvSpPr txBox="1"/>
          <p:nvPr/>
        </p:nvSpPr>
        <p:spPr>
          <a:xfrm>
            <a:off x="398178" y="1749239"/>
            <a:ext cx="7224879" cy="589072"/>
          </a:xfrm>
          <a:prstGeom prst="rect">
            <a:avLst/>
          </a:prstGeom>
          <a:solidFill>
            <a:schemeClr val="bg1">
              <a:lumMod val="75000"/>
            </a:schemeClr>
          </a:solidFill>
          <a:effectLst>
            <a:outerShdw blurRad="50800" dist="38100" dir="2700000" algn="tl" rotWithShape="0">
              <a:prstClr val="black">
                <a:alpha val="40000"/>
              </a:prstClr>
            </a:outerShdw>
          </a:effectLst>
        </p:spPr>
        <p:txBody>
          <a:bodyPr wrap="square">
            <a:spAutoFit/>
          </a:bodyPr>
          <a:lstStyle/>
          <a:p>
            <a:pPr lvl="0" algn="just">
              <a:lnSpc>
                <a:spcPct val="150000"/>
              </a:lnSpc>
              <a:spcAft>
                <a:spcPts val="600"/>
              </a:spcAft>
            </a:pPr>
            <a:r>
              <a:rPr lang="sl-SI" sz="2400" b="1" i="1" dirty="0">
                <a:solidFill>
                  <a:schemeClr val="bg1"/>
                </a:solidFill>
                <a:effectLst>
                  <a:outerShdw blurRad="38100" dist="38100" dir="2700000" algn="tl">
                    <a:srgbClr val="000000">
                      <a:alpha val="43137"/>
                    </a:srgbClr>
                  </a:outerShdw>
                </a:effectLst>
                <a:ea typeface="Times New Roman" panose="02020603050405020304" pitchFamily="18" charset="0"/>
              </a:rPr>
              <a:t>2. </a:t>
            </a:r>
            <a:r>
              <a:rPr lang="sl-SI" sz="2400" b="1" i="1" dirty="0">
                <a:solidFill>
                  <a:schemeClr val="bg1"/>
                </a:solidFill>
                <a:effectLst>
                  <a:outerShdw blurRad="38100" dist="38100" dir="2700000" algn="tl">
                    <a:srgbClr val="000000">
                      <a:alpha val="43137"/>
                    </a:srgbClr>
                  </a:outerShdw>
                </a:effectLst>
              </a:rPr>
              <a:t>Potovanja posameznikov</a:t>
            </a:r>
            <a:endParaRPr lang="en-US" sz="2400" dirty="0">
              <a:effectLst/>
              <a:ea typeface="Times New Roman" panose="02020603050405020304" pitchFamily="18" charset="0"/>
            </a:endParaRPr>
          </a:p>
        </p:txBody>
      </p:sp>
      <p:sp>
        <p:nvSpPr>
          <p:cNvPr id="18" name="CaixaDeTexto 4">
            <a:extLst>
              <a:ext uri="{FF2B5EF4-FFF2-40B4-BE49-F238E27FC236}">
                <a16:creationId xmlns:a16="http://schemas.microsoft.com/office/drawing/2014/main" id="{57649C96-BEC1-431D-8A46-8EBEBCF376D4}"/>
              </a:ext>
            </a:extLst>
          </p:cNvPr>
          <p:cNvSpPr txBox="1"/>
          <p:nvPr/>
        </p:nvSpPr>
        <p:spPr>
          <a:xfrm>
            <a:off x="398177" y="4487513"/>
            <a:ext cx="7215740" cy="589072"/>
          </a:xfrm>
          <a:prstGeom prst="rect">
            <a:avLst/>
          </a:prstGeom>
          <a:solidFill>
            <a:schemeClr val="bg1">
              <a:lumMod val="75000"/>
            </a:schemeClr>
          </a:solidFill>
          <a:effectLst>
            <a:outerShdw blurRad="50800" dist="38100" dir="2700000" algn="tl" rotWithShape="0">
              <a:prstClr val="black">
                <a:alpha val="40000"/>
              </a:prstClr>
            </a:outerShdw>
          </a:effectLst>
        </p:spPr>
        <p:txBody>
          <a:bodyPr wrap="square">
            <a:spAutoFit/>
          </a:bodyPr>
          <a:lstStyle/>
          <a:p>
            <a:pPr lvl="0" algn="just">
              <a:lnSpc>
                <a:spcPct val="150000"/>
              </a:lnSpc>
              <a:spcAft>
                <a:spcPts val="600"/>
              </a:spcAft>
            </a:pPr>
            <a:r>
              <a:rPr lang="sl-SI" sz="2400" b="1" i="1" dirty="0">
                <a:solidFill>
                  <a:schemeClr val="bg1"/>
                </a:solidFill>
                <a:effectLst>
                  <a:outerShdw blurRad="38100" dist="38100" dir="2700000" algn="tl">
                    <a:srgbClr val="000000">
                      <a:alpha val="43137"/>
                    </a:srgbClr>
                  </a:outerShdw>
                </a:effectLst>
                <a:ea typeface="Times New Roman" panose="02020603050405020304" pitchFamily="18" charset="0"/>
              </a:rPr>
              <a:t>6. Pametne destinacije</a:t>
            </a:r>
            <a:endParaRPr lang="en-US" sz="2400" dirty="0">
              <a:ea typeface="Times New Roman" panose="02020603050405020304" pitchFamily="18" charset="0"/>
            </a:endParaRPr>
          </a:p>
        </p:txBody>
      </p:sp>
      <p:sp>
        <p:nvSpPr>
          <p:cNvPr id="19" name="CaixaDeTexto 3">
            <a:extLst>
              <a:ext uri="{FF2B5EF4-FFF2-40B4-BE49-F238E27FC236}">
                <a16:creationId xmlns:a16="http://schemas.microsoft.com/office/drawing/2014/main" id="{D9FDD942-C2E6-46FC-A09F-1D067B0A6795}"/>
              </a:ext>
            </a:extLst>
          </p:cNvPr>
          <p:cNvSpPr txBox="1"/>
          <p:nvPr/>
        </p:nvSpPr>
        <p:spPr>
          <a:xfrm>
            <a:off x="398175" y="5186873"/>
            <a:ext cx="7215740" cy="589072"/>
          </a:xfrm>
          <a:prstGeom prst="rect">
            <a:avLst/>
          </a:prstGeom>
          <a:solidFill>
            <a:srgbClr val="6ECECB"/>
          </a:solidFill>
          <a:effectLst>
            <a:outerShdw blurRad="50800" dist="38100" dir="2700000" algn="tl" rotWithShape="0">
              <a:prstClr val="black">
                <a:alpha val="40000"/>
              </a:prstClr>
            </a:outerShdw>
          </a:effectLst>
        </p:spPr>
        <p:txBody>
          <a:bodyPr wrap="square">
            <a:spAutoFit/>
          </a:bodyPr>
          <a:lstStyle/>
          <a:p>
            <a:pPr lvl="0" algn="just">
              <a:lnSpc>
                <a:spcPct val="150000"/>
              </a:lnSpc>
              <a:spcAft>
                <a:spcPts val="600"/>
              </a:spcAft>
            </a:pPr>
            <a:r>
              <a:rPr lang="sl-SI" sz="2400" b="1" i="1" dirty="0">
                <a:solidFill>
                  <a:schemeClr val="bg1"/>
                </a:solidFill>
                <a:effectLst>
                  <a:outerShdw blurRad="38100" dist="38100" dir="2700000" algn="tl">
                    <a:srgbClr val="000000">
                      <a:alpha val="43137"/>
                    </a:srgbClr>
                  </a:outerShdw>
                </a:effectLst>
                <a:ea typeface="Times New Roman" panose="02020603050405020304" pitchFamily="18" charset="0"/>
              </a:rPr>
              <a:t>7. </a:t>
            </a:r>
            <a:r>
              <a:rPr lang="sl-SI" sz="2400" b="1" i="1" dirty="0">
                <a:solidFill>
                  <a:schemeClr val="bg1"/>
                </a:solidFill>
                <a:effectLst>
                  <a:outerShdw blurRad="38100" dist="38100" dir="2700000" algn="tl">
                    <a:srgbClr val="000000">
                      <a:alpha val="43137"/>
                    </a:srgbClr>
                  </a:outerShdw>
                </a:effectLst>
                <a:ea typeface="Times New Roman" panose="02020603050405020304" pitchFamily="18" charset="0"/>
                <a:hlinkClick r:id="rId4">
                  <a:extLst>
                    <a:ext uri="{A12FA001-AC4F-418D-AE19-62706E023703}">
                      <ahyp:hlinkClr xmlns:ahyp="http://schemas.microsoft.com/office/drawing/2018/hyperlinkcolor" val="tx"/>
                    </a:ext>
                  </a:extLst>
                </a:hlinkClick>
              </a:rPr>
              <a:t>„</a:t>
            </a:r>
            <a:r>
              <a:rPr lang="sl-SI" sz="2400" b="1" i="1" dirty="0" err="1">
                <a:solidFill>
                  <a:schemeClr val="bg1"/>
                </a:solidFill>
                <a:effectLst>
                  <a:outerShdw blurRad="38100" dist="38100" dir="2700000" algn="tl">
                    <a:srgbClr val="000000">
                      <a:alpha val="43137"/>
                    </a:srgbClr>
                  </a:outerShdw>
                </a:effectLst>
                <a:ea typeface="Times New Roman" panose="02020603050405020304" pitchFamily="18" charset="0"/>
                <a:hlinkClick r:id="rId4">
                  <a:extLst>
                    <a:ext uri="{A12FA001-AC4F-418D-AE19-62706E023703}">
                      <ahyp:hlinkClr xmlns:ahyp="http://schemas.microsoft.com/office/drawing/2018/hyperlinkcolor" val="tx"/>
                    </a:ext>
                  </a:extLst>
                </a:hlinkClick>
              </a:rPr>
              <a:t>Bleisure</a:t>
            </a:r>
            <a:r>
              <a:rPr lang="sl-SI" sz="2400" b="1" i="1" dirty="0">
                <a:solidFill>
                  <a:schemeClr val="bg1"/>
                </a:solidFill>
                <a:effectLst>
                  <a:outerShdw blurRad="38100" dist="38100" dir="2700000" algn="tl">
                    <a:srgbClr val="000000">
                      <a:alpha val="43137"/>
                    </a:srgbClr>
                  </a:outerShdw>
                </a:effectLst>
                <a:ea typeface="Times New Roman" panose="02020603050405020304" pitchFamily="18" charset="0"/>
                <a:hlinkClick r:id="rId4">
                  <a:extLst>
                    <a:ext uri="{A12FA001-AC4F-418D-AE19-62706E023703}">
                      <ahyp:hlinkClr xmlns:ahyp="http://schemas.microsoft.com/office/drawing/2018/hyperlinkcolor" val="tx"/>
                    </a:ext>
                  </a:extLst>
                </a:hlinkClick>
              </a:rPr>
              <a:t>“ potovanja  </a:t>
            </a:r>
            <a:endParaRPr lang="en-US" sz="2400" dirty="0">
              <a:solidFill>
                <a:schemeClr val="bg1"/>
              </a:solidFill>
              <a:effectLst/>
              <a:ea typeface="Times New Roman" panose="02020603050405020304" pitchFamily="18" charset="0"/>
            </a:endParaRPr>
          </a:p>
        </p:txBody>
      </p:sp>
      <p:sp>
        <p:nvSpPr>
          <p:cNvPr id="3" name="Pravokotnik 2">
            <a:extLst>
              <a:ext uri="{FF2B5EF4-FFF2-40B4-BE49-F238E27FC236}">
                <a16:creationId xmlns:a16="http://schemas.microsoft.com/office/drawing/2014/main" id="{7CDF1F88-5EF6-465D-8FAD-920FB9D09F57}"/>
              </a:ext>
            </a:extLst>
          </p:cNvPr>
          <p:cNvSpPr/>
          <p:nvPr/>
        </p:nvSpPr>
        <p:spPr>
          <a:xfrm>
            <a:off x="2970375" y="5905150"/>
            <a:ext cx="4652684" cy="369332"/>
          </a:xfrm>
          <a:prstGeom prst="rect">
            <a:avLst/>
          </a:prstGeom>
        </p:spPr>
        <p:txBody>
          <a:bodyPr wrap="none">
            <a:spAutoFit/>
          </a:bodyPr>
          <a:lstStyle/>
          <a:p>
            <a:r>
              <a:rPr lang="sl-SI" dirty="0"/>
              <a:t>Več o trenutnih trendih v turizmu najdete </a:t>
            </a:r>
            <a:r>
              <a:rPr lang="sl-SI" dirty="0">
                <a:hlinkClick r:id="rId5"/>
              </a:rPr>
              <a:t>tukaj</a:t>
            </a:r>
            <a:r>
              <a:rPr lang="sl-SI" dirty="0"/>
              <a:t>.</a:t>
            </a:r>
          </a:p>
        </p:txBody>
      </p:sp>
      <p:pic>
        <p:nvPicPr>
          <p:cNvPr id="7" name="Slika 6">
            <a:extLst>
              <a:ext uri="{FF2B5EF4-FFF2-40B4-BE49-F238E27FC236}">
                <a16:creationId xmlns:a16="http://schemas.microsoft.com/office/drawing/2014/main" id="{5A2398DB-2B18-4E4E-A498-DBDF3B40C2D4}"/>
              </a:ext>
            </a:extLst>
          </p:cNvPr>
          <p:cNvPicPr>
            <a:picLocks noChangeAspect="1"/>
          </p:cNvPicPr>
          <p:nvPr/>
        </p:nvPicPr>
        <p:blipFill rotWithShape="1">
          <a:blip r:embed="rId6"/>
          <a:srcRect l="32831" r="22015"/>
          <a:stretch/>
        </p:blipFill>
        <p:spPr>
          <a:xfrm>
            <a:off x="7613915" y="-6227"/>
            <a:ext cx="4652684" cy="6858000"/>
          </a:xfrm>
          <a:prstGeom prst="rect">
            <a:avLst/>
          </a:prstGeom>
        </p:spPr>
      </p:pic>
    </p:spTree>
    <p:extLst>
      <p:ext uri="{BB962C8B-B14F-4D97-AF65-F5344CB8AC3E}">
        <p14:creationId xmlns:p14="http://schemas.microsoft.com/office/powerpoint/2010/main" val="38748038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7">
            <a:extLst>
              <a:ext uri="{FF2B5EF4-FFF2-40B4-BE49-F238E27FC236}">
                <a16:creationId xmlns:a16="http://schemas.microsoft.com/office/drawing/2014/main" id="{B941E92B-F4F9-4983-953A-B77FA8E623FC}"/>
              </a:ext>
            </a:extLst>
          </p:cNvPr>
          <p:cNvPicPr>
            <a:picLocks noChangeAspect="1"/>
          </p:cNvPicPr>
          <p:nvPr/>
        </p:nvPicPr>
        <p:blipFill rotWithShape="1">
          <a:blip r:embed="rId2">
            <a:extLst>
              <a:ext uri="{28A0092B-C50C-407E-A947-70E740481C1C}">
                <a14:useLocalDpi xmlns:a14="http://schemas.microsoft.com/office/drawing/2010/main" val="0"/>
              </a:ext>
            </a:extLst>
          </a:blip>
          <a:srcRect l="8387" t="10823" r="9307" b="5574"/>
          <a:stretch/>
        </p:blipFill>
        <p:spPr>
          <a:xfrm>
            <a:off x="7046843" y="969720"/>
            <a:ext cx="4804450" cy="2928156"/>
          </a:xfrm>
          <a:prstGeom prst="rect">
            <a:avLst/>
          </a:prstGeom>
        </p:spPr>
      </p:pic>
      <p:pic>
        <p:nvPicPr>
          <p:cNvPr id="29" name="Picture 7">
            <a:extLst>
              <a:ext uri="{FF2B5EF4-FFF2-40B4-BE49-F238E27FC236}">
                <a16:creationId xmlns:a16="http://schemas.microsoft.com/office/drawing/2014/main" id="{8C86CF97-B154-4381-BB29-2E64C7589D8A}"/>
              </a:ext>
            </a:extLst>
          </p:cNvPr>
          <p:cNvPicPr>
            <a:picLocks noChangeAspect="1"/>
          </p:cNvPicPr>
          <p:nvPr/>
        </p:nvPicPr>
        <p:blipFill rotWithShape="1">
          <a:blip r:embed="rId2">
            <a:extLst>
              <a:ext uri="{28A0092B-C50C-407E-A947-70E740481C1C}">
                <a14:useLocalDpi xmlns:a14="http://schemas.microsoft.com/office/drawing/2010/main" val="0"/>
              </a:ext>
            </a:extLst>
          </a:blip>
          <a:srcRect l="10058" t="10823" r="10769" b="5574"/>
          <a:stretch/>
        </p:blipFill>
        <p:spPr>
          <a:xfrm>
            <a:off x="4394664" y="3771187"/>
            <a:ext cx="4542679" cy="2878205"/>
          </a:xfrm>
          <a:prstGeom prst="rect">
            <a:avLst/>
          </a:prstGeom>
        </p:spPr>
      </p:pic>
      <p:pic>
        <p:nvPicPr>
          <p:cNvPr id="4" name="Picture 7">
            <a:extLst>
              <a:ext uri="{FF2B5EF4-FFF2-40B4-BE49-F238E27FC236}">
                <a16:creationId xmlns:a16="http://schemas.microsoft.com/office/drawing/2014/main" id="{89E590C7-1C95-413D-9B96-DAD828A90616}"/>
              </a:ext>
            </a:extLst>
          </p:cNvPr>
          <p:cNvPicPr>
            <a:picLocks noChangeAspect="1"/>
          </p:cNvPicPr>
          <p:nvPr/>
        </p:nvPicPr>
        <p:blipFill rotWithShape="1">
          <a:blip r:embed="rId2">
            <a:extLst>
              <a:ext uri="{28A0092B-C50C-407E-A947-70E740481C1C}">
                <a14:useLocalDpi xmlns:a14="http://schemas.microsoft.com/office/drawing/2010/main" val="0"/>
              </a:ext>
            </a:extLst>
          </a:blip>
          <a:srcRect l="11179" t="10823" r="11159" b="5574"/>
          <a:stretch/>
        </p:blipFill>
        <p:spPr>
          <a:xfrm>
            <a:off x="121193" y="2024536"/>
            <a:ext cx="4456066" cy="2878205"/>
          </a:xfrm>
          <a:prstGeom prst="rect">
            <a:avLst/>
          </a:prstGeom>
        </p:spPr>
      </p:pic>
      <p:sp>
        <p:nvSpPr>
          <p:cNvPr id="9" name="Text Placeholder 2">
            <a:extLst>
              <a:ext uri="{FF2B5EF4-FFF2-40B4-BE49-F238E27FC236}">
                <a16:creationId xmlns:a16="http://schemas.microsoft.com/office/drawing/2014/main" id="{2CA7C666-2656-4BB5-981F-E6CF312976F0}"/>
              </a:ext>
            </a:extLst>
          </p:cNvPr>
          <p:cNvSpPr txBox="1">
            <a:spLocks/>
          </p:cNvSpPr>
          <p:nvPr/>
        </p:nvSpPr>
        <p:spPr>
          <a:xfrm>
            <a:off x="1188654" y="349104"/>
            <a:ext cx="843242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err="1"/>
              <a:t>Case</a:t>
            </a:r>
            <a:r>
              <a:rPr lang="sl-SI" sz="3600" b="1" dirty="0"/>
              <a:t> </a:t>
            </a:r>
            <a:r>
              <a:rPr lang="sl-SI" sz="3600" b="1" dirty="0" err="1"/>
              <a:t>study</a:t>
            </a:r>
            <a:r>
              <a:rPr lang="sl-SI" sz="3600" b="1" dirty="0"/>
              <a:t>: Turisti iščejo DOŽIVETJE</a:t>
            </a:r>
            <a:endParaRPr lang="en-US" sz="3600" b="1" dirty="0"/>
          </a:p>
        </p:txBody>
      </p:sp>
      <p:pic>
        <p:nvPicPr>
          <p:cNvPr id="13" name="Imagem 12">
            <a:extLst>
              <a:ext uri="{FF2B5EF4-FFF2-40B4-BE49-F238E27FC236}">
                <a16:creationId xmlns:a16="http://schemas.microsoft.com/office/drawing/2014/main" id="{462104CE-0408-4713-9BDD-28F4C8C0F927}"/>
              </a:ext>
            </a:extLst>
          </p:cNvPr>
          <p:cNvPicPr>
            <a:picLocks noChangeAspect="1"/>
          </p:cNvPicPr>
          <p:nvPr/>
        </p:nvPicPr>
        <p:blipFill>
          <a:blip r:embed="rId3"/>
          <a:stretch>
            <a:fillRect/>
          </a:stretch>
        </p:blipFill>
        <p:spPr>
          <a:xfrm>
            <a:off x="367039" y="337780"/>
            <a:ext cx="720000" cy="720000"/>
          </a:xfrm>
          <a:prstGeom prst="rect">
            <a:avLst/>
          </a:prstGeom>
        </p:spPr>
      </p:pic>
      <p:sp>
        <p:nvSpPr>
          <p:cNvPr id="8" name="CaixaDeTexto 7">
            <a:extLst>
              <a:ext uri="{FF2B5EF4-FFF2-40B4-BE49-F238E27FC236}">
                <a16:creationId xmlns:a16="http://schemas.microsoft.com/office/drawing/2014/main" id="{13320D6E-00F1-4A99-8F7D-7FAFFCE02867}"/>
              </a:ext>
            </a:extLst>
          </p:cNvPr>
          <p:cNvSpPr txBox="1"/>
          <p:nvPr/>
        </p:nvSpPr>
        <p:spPr>
          <a:xfrm>
            <a:off x="385150" y="1532393"/>
            <a:ext cx="4290923" cy="461665"/>
          </a:xfrm>
          <a:prstGeom prst="rect">
            <a:avLst/>
          </a:prstGeom>
          <a:noFill/>
        </p:spPr>
        <p:txBody>
          <a:bodyPr wrap="square" rtlCol="0">
            <a:spAutoFit/>
          </a:bodyPr>
          <a:lstStyle/>
          <a:p>
            <a:r>
              <a:rPr lang="sl-SI" sz="2400" b="1" i="1" dirty="0">
                <a:solidFill>
                  <a:srgbClr val="6ECECB"/>
                </a:solidFill>
              </a:rPr>
              <a:t>Doživetja narave na Islandiji</a:t>
            </a:r>
            <a:endParaRPr lang="en-GB" sz="1600" b="1" i="1" dirty="0">
              <a:solidFill>
                <a:srgbClr val="6ECECB"/>
              </a:solidFill>
            </a:endParaRPr>
          </a:p>
        </p:txBody>
      </p:sp>
      <p:sp>
        <p:nvSpPr>
          <p:cNvPr id="18" name="CaixaDeTexto 17">
            <a:extLst>
              <a:ext uri="{FF2B5EF4-FFF2-40B4-BE49-F238E27FC236}">
                <a16:creationId xmlns:a16="http://schemas.microsoft.com/office/drawing/2014/main" id="{7C3312DA-6E77-47AC-8191-D2688CABC23C}"/>
              </a:ext>
            </a:extLst>
          </p:cNvPr>
          <p:cNvSpPr txBox="1"/>
          <p:nvPr/>
        </p:nvSpPr>
        <p:spPr>
          <a:xfrm>
            <a:off x="1350846" y="4686695"/>
            <a:ext cx="3227066" cy="253916"/>
          </a:xfrm>
          <a:prstGeom prst="rect">
            <a:avLst/>
          </a:prstGeom>
          <a:noFill/>
        </p:spPr>
        <p:txBody>
          <a:bodyPr wrap="square">
            <a:spAutoFit/>
          </a:bodyPr>
          <a:lstStyle/>
          <a:p>
            <a:pPr algn="r"/>
            <a:r>
              <a:rPr lang="en-US" sz="1050" dirty="0">
                <a:hlinkClick r:id="rId4"/>
              </a:rPr>
              <a:t>The Top 5 Destinations in Iceland | Guide to Iceland</a:t>
            </a:r>
            <a:endParaRPr lang="en-GB" sz="1050" dirty="0"/>
          </a:p>
        </p:txBody>
      </p:sp>
      <p:sp>
        <p:nvSpPr>
          <p:cNvPr id="26" name="CaixaDeTexto 25">
            <a:extLst>
              <a:ext uri="{FF2B5EF4-FFF2-40B4-BE49-F238E27FC236}">
                <a16:creationId xmlns:a16="http://schemas.microsoft.com/office/drawing/2014/main" id="{1BBBAA29-74EE-41BC-B988-D2D809157471}"/>
              </a:ext>
            </a:extLst>
          </p:cNvPr>
          <p:cNvSpPr txBox="1"/>
          <p:nvPr/>
        </p:nvSpPr>
        <p:spPr>
          <a:xfrm>
            <a:off x="5165686" y="1667073"/>
            <a:ext cx="2449057" cy="461665"/>
          </a:xfrm>
          <a:prstGeom prst="rect">
            <a:avLst/>
          </a:prstGeom>
          <a:noFill/>
        </p:spPr>
        <p:txBody>
          <a:bodyPr wrap="square" rtlCol="0">
            <a:spAutoFit/>
          </a:bodyPr>
          <a:lstStyle/>
          <a:p>
            <a:pPr algn="r"/>
            <a:r>
              <a:rPr lang="sl-SI" sz="2400" b="1" i="1" dirty="0">
                <a:solidFill>
                  <a:srgbClr val="6ECECB"/>
                </a:solidFill>
              </a:rPr>
              <a:t>Škotska v kiltu</a:t>
            </a:r>
            <a:endParaRPr lang="en-GB" sz="2400" b="1" i="1" dirty="0">
              <a:solidFill>
                <a:srgbClr val="6ECECB"/>
              </a:solidFill>
            </a:endParaRPr>
          </a:p>
        </p:txBody>
      </p:sp>
      <p:sp>
        <p:nvSpPr>
          <p:cNvPr id="33" name="CaixaDeTexto 32">
            <a:extLst>
              <a:ext uri="{FF2B5EF4-FFF2-40B4-BE49-F238E27FC236}">
                <a16:creationId xmlns:a16="http://schemas.microsoft.com/office/drawing/2014/main" id="{94770A5B-E30B-45F0-BB6F-6B3B28B84BD3}"/>
              </a:ext>
            </a:extLst>
          </p:cNvPr>
          <p:cNvSpPr txBox="1"/>
          <p:nvPr/>
        </p:nvSpPr>
        <p:spPr>
          <a:xfrm>
            <a:off x="6880192" y="6375388"/>
            <a:ext cx="2119027" cy="253916"/>
          </a:xfrm>
          <a:prstGeom prst="rect">
            <a:avLst/>
          </a:prstGeom>
          <a:noFill/>
        </p:spPr>
        <p:txBody>
          <a:bodyPr wrap="square">
            <a:spAutoFit/>
          </a:bodyPr>
          <a:lstStyle/>
          <a:p>
            <a:pPr algn="r"/>
            <a:r>
              <a:rPr lang="sl-SI" sz="1050" dirty="0" err="1">
                <a:hlinkClick r:id="rId5"/>
              </a:rPr>
              <a:t>Azores</a:t>
            </a:r>
            <a:r>
              <a:rPr lang="sl-SI" sz="1050" dirty="0">
                <a:hlinkClick r:id="rId5"/>
              </a:rPr>
              <a:t> </a:t>
            </a:r>
            <a:r>
              <a:rPr lang="sl-SI" sz="1050" dirty="0" err="1">
                <a:hlinkClick r:id="rId5"/>
              </a:rPr>
              <a:t>Videos</a:t>
            </a:r>
            <a:r>
              <a:rPr lang="sl-SI" sz="1050" dirty="0">
                <a:hlinkClick r:id="rId5"/>
              </a:rPr>
              <a:t> | </a:t>
            </a:r>
            <a:r>
              <a:rPr lang="sl-SI" sz="1050" dirty="0" err="1">
                <a:hlinkClick r:id="rId5"/>
              </a:rPr>
              <a:t>Visit</a:t>
            </a:r>
            <a:r>
              <a:rPr lang="sl-SI" sz="1050" dirty="0">
                <a:hlinkClick r:id="rId5"/>
              </a:rPr>
              <a:t> </a:t>
            </a:r>
            <a:r>
              <a:rPr lang="sl-SI" sz="1050" dirty="0" err="1">
                <a:hlinkClick r:id="rId5"/>
              </a:rPr>
              <a:t>Azores</a:t>
            </a:r>
            <a:endParaRPr lang="en-GB" sz="1050" dirty="0"/>
          </a:p>
        </p:txBody>
      </p:sp>
      <p:sp>
        <p:nvSpPr>
          <p:cNvPr id="37" name="CaixaDeTexto 36">
            <a:extLst>
              <a:ext uri="{FF2B5EF4-FFF2-40B4-BE49-F238E27FC236}">
                <a16:creationId xmlns:a16="http://schemas.microsoft.com/office/drawing/2014/main" id="{C9984677-979A-49E9-BE28-9616762C9AA5}"/>
              </a:ext>
            </a:extLst>
          </p:cNvPr>
          <p:cNvSpPr txBox="1"/>
          <p:nvPr/>
        </p:nvSpPr>
        <p:spPr>
          <a:xfrm>
            <a:off x="8677655" y="4227527"/>
            <a:ext cx="3129195" cy="830997"/>
          </a:xfrm>
          <a:prstGeom prst="rect">
            <a:avLst/>
          </a:prstGeom>
          <a:noFill/>
        </p:spPr>
        <p:txBody>
          <a:bodyPr wrap="square" rtlCol="0">
            <a:spAutoFit/>
          </a:bodyPr>
          <a:lstStyle/>
          <a:p>
            <a:r>
              <a:rPr lang="sl-SI" sz="2400" b="1" i="1" dirty="0">
                <a:solidFill>
                  <a:srgbClr val="6ECECB"/>
                </a:solidFill>
              </a:rPr>
              <a:t>Občutek življenja na Azorih</a:t>
            </a:r>
            <a:endParaRPr lang="en-GB" sz="1600" b="1" i="1" dirty="0">
              <a:solidFill>
                <a:srgbClr val="6ECECB"/>
              </a:solidFill>
            </a:endParaRPr>
          </a:p>
        </p:txBody>
      </p:sp>
      <p:sp>
        <p:nvSpPr>
          <p:cNvPr id="24" name="CaixaDeTexto 23">
            <a:extLst>
              <a:ext uri="{FF2B5EF4-FFF2-40B4-BE49-F238E27FC236}">
                <a16:creationId xmlns:a16="http://schemas.microsoft.com/office/drawing/2014/main" id="{C8EA21EE-6CF0-492B-AAB7-5FC26584207E}"/>
              </a:ext>
            </a:extLst>
          </p:cNvPr>
          <p:cNvSpPr txBox="1"/>
          <p:nvPr/>
        </p:nvSpPr>
        <p:spPr>
          <a:xfrm>
            <a:off x="8277500" y="3570244"/>
            <a:ext cx="3529350" cy="415498"/>
          </a:xfrm>
          <a:prstGeom prst="rect">
            <a:avLst/>
          </a:prstGeom>
          <a:noFill/>
        </p:spPr>
        <p:txBody>
          <a:bodyPr wrap="square">
            <a:spAutoFit/>
          </a:bodyPr>
          <a:lstStyle/>
          <a:p>
            <a:pPr algn="r"/>
            <a:r>
              <a:rPr lang="en-US" sz="1050" dirty="0">
                <a:hlinkClick r:id="rId6"/>
              </a:rPr>
              <a:t>Experience &amp; research your ancestry in Scotland | VisitScotland</a:t>
            </a:r>
            <a:endParaRPr lang="en-GB" sz="1050" dirty="0"/>
          </a:p>
        </p:txBody>
      </p:sp>
      <p:pic>
        <p:nvPicPr>
          <p:cNvPr id="7" name="Slika 6">
            <a:hlinkClick r:id="rId4"/>
            <a:extLst>
              <a:ext uri="{FF2B5EF4-FFF2-40B4-BE49-F238E27FC236}">
                <a16:creationId xmlns:a16="http://schemas.microsoft.com/office/drawing/2014/main" id="{EB97B71E-E97B-4854-B897-C5CE87E8234D}"/>
              </a:ext>
            </a:extLst>
          </p:cNvPr>
          <p:cNvPicPr>
            <a:picLocks noChangeAspect="1"/>
          </p:cNvPicPr>
          <p:nvPr/>
        </p:nvPicPr>
        <p:blipFill rotWithShape="1">
          <a:blip r:embed="rId7"/>
          <a:srcRect l="21591" t="31522" r="29837" b="21008"/>
          <a:stretch/>
        </p:blipFill>
        <p:spPr>
          <a:xfrm>
            <a:off x="629016" y="2279230"/>
            <a:ext cx="3455967" cy="2085458"/>
          </a:xfrm>
          <a:prstGeom prst="rect">
            <a:avLst/>
          </a:prstGeom>
        </p:spPr>
      </p:pic>
      <p:pic>
        <p:nvPicPr>
          <p:cNvPr id="10" name="Slika 9">
            <a:hlinkClick r:id="rId5"/>
            <a:extLst>
              <a:ext uri="{FF2B5EF4-FFF2-40B4-BE49-F238E27FC236}">
                <a16:creationId xmlns:a16="http://schemas.microsoft.com/office/drawing/2014/main" id="{CAA5E0D3-5F8F-461A-A3B2-6CE771AD8AB2}"/>
              </a:ext>
            </a:extLst>
          </p:cNvPr>
          <p:cNvPicPr>
            <a:picLocks noChangeAspect="1"/>
          </p:cNvPicPr>
          <p:nvPr/>
        </p:nvPicPr>
        <p:blipFill rotWithShape="1">
          <a:blip r:embed="rId8"/>
          <a:srcRect l="35462" t="35519" r="30805" b="29565"/>
          <a:stretch/>
        </p:blipFill>
        <p:spPr>
          <a:xfrm>
            <a:off x="4963646" y="4031099"/>
            <a:ext cx="3455049" cy="2084378"/>
          </a:xfrm>
          <a:prstGeom prst="rect">
            <a:avLst/>
          </a:prstGeom>
        </p:spPr>
      </p:pic>
      <p:pic>
        <p:nvPicPr>
          <p:cNvPr id="11" name="Slika 10">
            <a:hlinkClick r:id="rId6"/>
            <a:extLst>
              <a:ext uri="{FF2B5EF4-FFF2-40B4-BE49-F238E27FC236}">
                <a16:creationId xmlns:a16="http://schemas.microsoft.com/office/drawing/2014/main" id="{FAD325BA-4AEC-41E6-AC1D-216160990314}"/>
              </a:ext>
            </a:extLst>
          </p:cNvPr>
          <p:cNvPicPr>
            <a:picLocks noChangeAspect="1"/>
          </p:cNvPicPr>
          <p:nvPr/>
        </p:nvPicPr>
        <p:blipFill rotWithShape="1">
          <a:blip r:embed="rId9"/>
          <a:srcRect l="30897" t="26667" r="34890" b="34638"/>
          <a:stretch/>
        </p:blipFill>
        <p:spPr>
          <a:xfrm>
            <a:off x="7762461" y="1209935"/>
            <a:ext cx="3453064" cy="2177135"/>
          </a:xfrm>
          <a:prstGeom prst="rect">
            <a:avLst/>
          </a:prstGeom>
        </p:spPr>
      </p:pic>
    </p:spTree>
    <p:extLst>
      <p:ext uri="{BB962C8B-B14F-4D97-AF65-F5344CB8AC3E}">
        <p14:creationId xmlns:p14="http://schemas.microsoft.com/office/powerpoint/2010/main" val="38807963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55449DDB-C92B-43E5-9ED8-B5E58A526804}"/>
              </a:ext>
            </a:extLst>
          </p:cNvPr>
          <p:cNvSpPr>
            <a:spLocks noGrp="1"/>
          </p:cNvSpPr>
          <p:nvPr>
            <p:ph type="body" sz="quarter" idx="13"/>
          </p:nvPr>
        </p:nvSpPr>
        <p:spPr>
          <a:xfrm>
            <a:off x="118827" y="1164995"/>
            <a:ext cx="3446585" cy="3297980"/>
          </a:xfrm>
        </p:spPr>
        <p:txBody>
          <a:bodyPr>
            <a:normAutofit/>
          </a:bodyPr>
          <a:lstStyle/>
          <a:p>
            <a:r>
              <a:rPr lang="sl-SI" sz="4800" dirty="0">
                <a:solidFill>
                  <a:schemeClr val="bg1"/>
                </a:solidFill>
                <a:effectLst>
                  <a:outerShdw blurRad="38100" dist="38100" dir="2700000" algn="tl">
                    <a:srgbClr val="000000">
                      <a:alpha val="43137"/>
                    </a:srgbClr>
                  </a:outerShdw>
                </a:effectLst>
              </a:rPr>
              <a:t>1</a:t>
            </a:r>
            <a:r>
              <a:rPr lang="en-US" sz="4800" dirty="0">
                <a:solidFill>
                  <a:schemeClr val="bg1"/>
                </a:solidFill>
                <a:effectLst>
                  <a:outerShdw blurRad="38100" dist="38100" dir="2700000" algn="tl">
                    <a:srgbClr val="000000">
                      <a:alpha val="43137"/>
                    </a:srgbClr>
                  </a:outerShdw>
                </a:effectLst>
              </a:rPr>
              <a:t>.</a:t>
            </a:r>
            <a:r>
              <a:rPr lang="sl-SI" sz="4800" dirty="0">
                <a:solidFill>
                  <a:schemeClr val="bg1"/>
                </a:solidFill>
                <a:effectLst>
                  <a:outerShdw blurRad="38100" dist="38100" dir="2700000" algn="tl">
                    <a:srgbClr val="000000">
                      <a:alpha val="43137"/>
                    </a:srgbClr>
                  </a:outerShdw>
                </a:effectLst>
              </a:rPr>
              <a:t>3</a:t>
            </a:r>
            <a:r>
              <a:rPr lang="en-US" sz="4800" dirty="0">
                <a:solidFill>
                  <a:schemeClr val="bg1"/>
                </a:solidFill>
                <a:effectLst>
                  <a:outerShdw blurRad="38100" dist="38100" dir="2700000" algn="tl">
                    <a:srgbClr val="000000">
                      <a:alpha val="43137"/>
                    </a:srgbClr>
                  </a:outerShdw>
                </a:effectLst>
              </a:rPr>
              <a:t>.</a:t>
            </a:r>
          </a:p>
          <a:p>
            <a:r>
              <a:rPr lang="sl-SI" sz="4800" dirty="0">
                <a:solidFill>
                  <a:schemeClr val="bg1"/>
                </a:solidFill>
                <a:effectLst>
                  <a:outerShdw blurRad="38100" dist="38100" dir="2700000" algn="tl">
                    <a:srgbClr val="000000">
                      <a:alpha val="43137"/>
                    </a:srgbClr>
                  </a:outerShdw>
                </a:effectLst>
              </a:rPr>
              <a:t>DESTINACIJA</a:t>
            </a:r>
            <a:endParaRPr lang="en-US" sz="4800" spc="-50" dirty="0">
              <a:solidFill>
                <a:schemeClr val="bg1"/>
              </a:solidFill>
              <a:effectLst>
                <a:outerShdw blurRad="38100" dist="38100" dir="2700000" algn="tl">
                  <a:srgbClr val="000000">
                    <a:alpha val="43137"/>
                  </a:srgbClr>
                </a:outerShdw>
              </a:effectLst>
            </a:endParaRPr>
          </a:p>
        </p:txBody>
      </p:sp>
      <p:sp>
        <p:nvSpPr>
          <p:cNvPr id="3" name="Označba mesta besedila 2">
            <a:extLst>
              <a:ext uri="{FF2B5EF4-FFF2-40B4-BE49-F238E27FC236}">
                <a16:creationId xmlns:a16="http://schemas.microsoft.com/office/drawing/2014/main" id="{22B392AC-2D90-489B-8272-35BF291AA68C}"/>
              </a:ext>
            </a:extLst>
          </p:cNvPr>
          <p:cNvSpPr>
            <a:spLocks noGrp="1"/>
          </p:cNvSpPr>
          <p:nvPr>
            <p:ph type="body" sz="quarter" idx="14"/>
          </p:nvPr>
        </p:nvSpPr>
        <p:spPr>
          <a:xfrm>
            <a:off x="497155" y="5114135"/>
            <a:ext cx="10048262" cy="469184"/>
          </a:xfrm>
        </p:spPr>
        <p:txBody>
          <a:bodyPr/>
          <a:lstStyle/>
          <a:p>
            <a:r>
              <a:rPr lang="sl-SI" dirty="0"/>
              <a:t>…je zaključen sistem, v katerem elementi turistične ponudbe intenzivno sodelujejo in vplivajo na posamezne elemente turističnega povpraševanja. </a:t>
            </a:r>
          </a:p>
        </p:txBody>
      </p:sp>
      <p:pic>
        <p:nvPicPr>
          <p:cNvPr id="9" name="Slika 8">
            <a:extLst>
              <a:ext uri="{FF2B5EF4-FFF2-40B4-BE49-F238E27FC236}">
                <a16:creationId xmlns:a16="http://schemas.microsoft.com/office/drawing/2014/main" id="{95E42614-DBFE-4E5C-8C84-B7CD8561DBF9}"/>
              </a:ext>
            </a:extLst>
          </p:cNvPr>
          <p:cNvPicPr>
            <a:picLocks noChangeAspect="1"/>
          </p:cNvPicPr>
          <p:nvPr/>
        </p:nvPicPr>
        <p:blipFill>
          <a:blip r:embed="rId3"/>
          <a:stretch>
            <a:fillRect/>
          </a:stretch>
        </p:blipFill>
        <p:spPr>
          <a:xfrm>
            <a:off x="3565412" y="0"/>
            <a:ext cx="8626588" cy="4541914"/>
          </a:xfrm>
          <a:prstGeom prst="rect">
            <a:avLst/>
          </a:prstGeom>
        </p:spPr>
      </p:pic>
      <p:sp>
        <p:nvSpPr>
          <p:cNvPr id="10" name="Označba mesta slike 9">
            <a:extLst>
              <a:ext uri="{FF2B5EF4-FFF2-40B4-BE49-F238E27FC236}">
                <a16:creationId xmlns:a16="http://schemas.microsoft.com/office/drawing/2014/main" id="{9F2B9C8C-D505-4FFC-9414-FBE2A37828FF}"/>
              </a:ext>
            </a:extLst>
          </p:cNvPr>
          <p:cNvSpPr>
            <a:spLocks noGrp="1"/>
          </p:cNvSpPr>
          <p:nvPr>
            <p:ph type="pic" sz="quarter" idx="19"/>
          </p:nvPr>
        </p:nvSpPr>
        <p:spPr/>
      </p:sp>
    </p:spTree>
    <p:extLst>
      <p:ext uri="{BB962C8B-B14F-4D97-AF65-F5344CB8AC3E}">
        <p14:creationId xmlns:p14="http://schemas.microsoft.com/office/powerpoint/2010/main" val="37104607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6022CBEF-DE34-4F4E-966E-07346F9FC12A}"/>
              </a:ext>
            </a:extLst>
          </p:cNvPr>
          <p:cNvSpPr>
            <a:spLocks noGrp="1"/>
          </p:cNvSpPr>
          <p:nvPr>
            <p:ph type="body" sz="quarter" idx="15"/>
          </p:nvPr>
        </p:nvSpPr>
        <p:spPr>
          <a:xfrm>
            <a:off x="501739" y="584728"/>
            <a:ext cx="10978262" cy="1083096"/>
          </a:xfrm>
        </p:spPr>
        <p:txBody>
          <a:bodyPr/>
          <a:lstStyle/>
          <a:p>
            <a:r>
              <a:rPr lang="sl-SI" dirty="0"/>
              <a:t>Delovanje destinacije</a:t>
            </a:r>
          </a:p>
        </p:txBody>
      </p:sp>
      <p:pic>
        <p:nvPicPr>
          <p:cNvPr id="4" name="Slika 3">
            <a:extLst>
              <a:ext uri="{FF2B5EF4-FFF2-40B4-BE49-F238E27FC236}">
                <a16:creationId xmlns:a16="http://schemas.microsoft.com/office/drawing/2014/main" id="{F9903A6E-1FA7-4516-8BD0-0E5FF6158D23}"/>
              </a:ext>
            </a:extLst>
          </p:cNvPr>
          <p:cNvPicPr>
            <a:picLocks noChangeAspect="1"/>
          </p:cNvPicPr>
          <p:nvPr/>
        </p:nvPicPr>
        <p:blipFill>
          <a:blip r:embed="rId3"/>
          <a:stretch>
            <a:fillRect/>
          </a:stretch>
        </p:blipFill>
        <p:spPr>
          <a:xfrm>
            <a:off x="6833271" y="1133492"/>
            <a:ext cx="4785878" cy="3788820"/>
          </a:xfrm>
          <a:prstGeom prst="rect">
            <a:avLst/>
          </a:prstGeom>
        </p:spPr>
      </p:pic>
      <p:sp>
        <p:nvSpPr>
          <p:cNvPr id="3" name="Označba mesta besedila 2">
            <a:extLst>
              <a:ext uri="{FF2B5EF4-FFF2-40B4-BE49-F238E27FC236}">
                <a16:creationId xmlns:a16="http://schemas.microsoft.com/office/drawing/2014/main" id="{A3E4F16D-CCCB-49D3-AD0D-B3DCA4955FE0}"/>
              </a:ext>
            </a:extLst>
          </p:cNvPr>
          <p:cNvSpPr>
            <a:spLocks noGrp="1"/>
          </p:cNvSpPr>
          <p:nvPr>
            <p:ph type="body" sz="quarter" idx="16"/>
          </p:nvPr>
        </p:nvSpPr>
        <p:spPr>
          <a:xfrm>
            <a:off x="501739" y="1673634"/>
            <a:ext cx="6068026" cy="4038015"/>
          </a:xfrm>
        </p:spPr>
        <p:txBody>
          <a:bodyPr/>
          <a:lstStyle/>
          <a:p>
            <a:r>
              <a:rPr lang="sl-SI" dirty="0"/>
              <a:t>Za trženje, razvoj ponudbe, povezovanje ponudnikov in zagotavljanje kakovosti storitev ter s tem doseganje uspešnosti delovanja destinacije v vseh pogledih, skrbi </a:t>
            </a:r>
            <a:r>
              <a:rPr lang="sl-SI" dirty="0" err="1"/>
              <a:t>destinacijski</a:t>
            </a:r>
            <a:r>
              <a:rPr lang="sl-SI" dirty="0"/>
              <a:t> menedžment oziroma </a:t>
            </a:r>
            <a:r>
              <a:rPr lang="sl-SI" dirty="0" err="1"/>
              <a:t>destinacijska</a:t>
            </a:r>
            <a:r>
              <a:rPr lang="sl-SI" dirty="0"/>
              <a:t> organizacija.</a:t>
            </a:r>
          </a:p>
          <a:p>
            <a:endParaRPr lang="sl-SI" dirty="0"/>
          </a:p>
          <a:p>
            <a:r>
              <a:rPr lang="sl-SI" dirty="0"/>
              <a:t>Deležniki destinacije so vsi, ki so posredno ali neposredno  povezani z življenjem in delom destinacije. </a:t>
            </a:r>
          </a:p>
          <a:p>
            <a:endParaRPr lang="sl-SI" dirty="0"/>
          </a:p>
          <a:p>
            <a:endParaRPr lang="sl-SI" dirty="0"/>
          </a:p>
        </p:txBody>
      </p:sp>
      <p:sp>
        <p:nvSpPr>
          <p:cNvPr id="5" name="Označba mesta besedila 2">
            <a:extLst>
              <a:ext uri="{FF2B5EF4-FFF2-40B4-BE49-F238E27FC236}">
                <a16:creationId xmlns:a16="http://schemas.microsoft.com/office/drawing/2014/main" id="{44337F74-E86D-411C-B2D5-C11A62C36CC8}"/>
              </a:ext>
            </a:extLst>
          </p:cNvPr>
          <p:cNvSpPr txBox="1">
            <a:spLocks/>
          </p:cNvSpPr>
          <p:nvPr/>
        </p:nvSpPr>
        <p:spPr>
          <a:xfrm>
            <a:off x="7073348" y="5225237"/>
            <a:ext cx="4785878" cy="80062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dirty="0"/>
              <a:t>Za uspešno delovanje destinacije se morajo povezovati različna okolja.</a:t>
            </a:r>
          </a:p>
          <a:p>
            <a:endParaRPr lang="sl-SI" dirty="0"/>
          </a:p>
        </p:txBody>
      </p:sp>
    </p:spTree>
    <p:extLst>
      <p:ext uri="{BB962C8B-B14F-4D97-AF65-F5344CB8AC3E}">
        <p14:creationId xmlns:p14="http://schemas.microsoft.com/office/powerpoint/2010/main" val="30263045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3D9C77E1-4C90-4224-90EE-3E3FDE57A27F}"/>
              </a:ext>
            </a:extLst>
          </p:cNvPr>
          <p:cNvSpPr txBox="1"/>
          <p:nvPr/>
        </p:nvSpPr>
        <p:spPr>
          <a:xfrm>
            <a:off x="75505" y="1729815"/>
            <a:ext cx="7224880" cy="589072"/>
          </a:xfrm>
          <a:prstGeom prst="rect">
            <a:avLst/>
          </a:prstGeom>
          <a:solidFill>
            <a:srgbClr val="FDDE00"/>
          </a:solidFill>
          <a:effectLst>
            <a:outerShdw blurRad="50800" dist="38100" dir="2700000" algn="tl" rotWithShape="0">
              <a:prstClr val="black">
                <a:alpha val="40000"/>
              </a:prstClr>
            </a:outerShdw>
          </a:effectLst>
        </p:spPr>
        <p:txBody>
          <a:bodyPr wrap="square">
            <a:spAutoFit/>
          </a:bodyPr>
          <a:lstStyle/>
          <a:p>
            <a:pPr>
              <a:lnSpc>
                <a:spcPct val="150000"/>
              </a:lnSpc>
            </a:pPr>
            <a:r>
              <a:rPr lang="sl-SI" sz="2400" dirty="0">
                <a:effectLst>
                  <a:outerShdw blurRad="38100" dist="38100" dir="2700000" algn="tl">
                    <a:srgbClr val="000000">
                      <a:alpha val="43137"/>
                    </a:srgbClr>
                  </a:outerShdw>
                </a:effectLst>
              </a:rPr>
              <a:t>Pomen varnosti in standardov</a:t>
            </a:r>
            <a:r>
              <a:rPr lang="sl-SI" sz="2400" b="1" i="1" dirty="0">
                <a:effectLst>
                  <a:outerShdw blurRad="38100" dist="38100" dir="2700000" algn="tl">
                    <a:srgbClr val="000000">
                      <a:alpha val="43137"/>
                    </a:srgbClr>
                  </a:outerShdw>
                </a:effectLst>
              </a:rPr>
              <a:t> </a:t>
            </a:r>
            <a:endParaRPr lang="en-GB" sz="2400" dirty="0">
              <a:effectLst>
                <a:outerShdw blurRad="38100" dist="38100" dir="2700000" algn="tl">
                  <a:srgbClr val="000000">
                    <a:alpha val="43137"/>
                  </a:srgbClr>
                </a:outerShdw>
              </a:effectLst>
            </a:endParaRPr>
          </a:p>
        </p:txBody>
      </p:sp>
      <p:sp>
        <p:nvSpPr>
          <p:cNvPr id="5" name="CaixaDeTexto 3">
            <a:extLst>
              <a:ext uri="{FF2B5EF4-FFF2-40B4-BE49-F238E27FC236}">
                <a16:creationId xmlns:a16="http://schemas.microsoft.com/office/drawing/2014/main" id="{23068490-998E-4EF7-8B9D-6584671491D5}"/>
              </a:ext>
            </a:extLst>
          </p:cNvPr>
          <p:cNvSpPr txBox="1"/>
          <p:nvPr/>
        </p:nvSpPr>
        <p:spPr>
          <a:xfrm>
            <a:off x="75505" y="5602665"/>
            <a:ext cx="7224880" cy="589072"/>
          </a:xfrm>
          <a:prstGeom prst="rect">
            <a:avLst/>
          </a:prstGeom>
          <a:solidFill>
            <a:srgbClr val="FDDE00"/>
          </a:solidFill>
          <a:effectLst>
            <a:outerShdw blurRad="50800" dist="38100" dir="2700000" algn="tl" rotWithShape="0">
              <a:prstClr val="black">
                <a:alpha val="40000"/>
              </a:prstClr>
            </a:outerShdw>
          </a:effectLst>
        </p:spPr>
        <p:txBody>
          <a:bodyPr wrap="square">
            <a:spAutoFit/>
          </a:bodyPr>
          <a:lstStyle/>
          <a:p>
            <a:pPr>
              <a:lnSpc>
                <a:spcPct val="150000"/>
              </a:lnSpc>
            </a:pPr>
            <a:r>
              <a:rPr lang="sl-SI" sz="2400" dirty="0">
                <a:effectLst>
                  <a:outerShdw blurRad="38100" dist="38100" dir="2700000" algn="tl">
                    <a:srgbClr val="000000">
                      <a:alpha val="43137"/>
                    </a:srgbClr>
                  </a:outerShdw>
                </a:effectLst>
              </a:rPr>
              <a:t>Direktne rezervacije, odmik od rezervacijskih portalov</a:t>
            </a:r>
          </a:p>
        </p:txBody>
      </p:sp>
      <p:sp>
        <p:nvSpPr>
          <p:cNvPr id="7" name="CaixaDeTexto 3">
            <a:extLst>
              <a:ext uri="{FF2B5EF4-FFF2-40B4-BE49-F238E27FC236}">
                <a16:creationId xmlns:a16="http://schemas.microsoft.com/office/drawing/2014/main" id="{EEFD054F-617A-481E-9CB8-6F98B63B9AFF}"/>
              </a:ext>
            </a:extLst>
          </p:cNvPr>
          <p:cNvSpPr txBox="1"/>
          <p:nvPr/>
        </p:nvSpPr>
        <p:spPr>
          <a:xfrm>
            <a:off x="75505" y="3130476"/>
            <a:ext cx="7224880" cy="1143070"/>
          </a:xfrm>
          <a:prstGeom prst="rect">
            <a:avLst/>
          </a:prstGeom>
          <a:solidFill>
            <a:srgbClr val="FDDE00"/>
          </a:solidFill>
          <a:effectLst>
            <a:outerShdw blurRad="50800" dist="38100" dir="2700000" algn="tl" rotWithShape="0">
              <a:prstClr val="black">
                <a:alpha val="40000"/>
              </a:prstClr>
            </a:outerShdw>
          </a:effectLst>
        </p:spPr>
        <p:txBody>
          <a:bodyPr wrap="square">
            <a:spAutoFit/>
          </a:bodyPr>
          <a:lstStyle/>
          <a:p>
            <a:pPr>
              <a:lnSpc>
                <a:spcPct val="150000"/>
              </a:lnSpc>
            </a:pPr>
            <a:r>
              <a:rPr lang="sl-SI" sz="2400" dirty="0">
                <a:effectLst>
                  <a:outerShdw blurRad="38100" dist="38100" dir="2700000" algn="tl">
                    <a:srgbClr val="000000">
                      <a:alpha val="43137"/>
                    </a:srgbClr>
                  </a:outerShdw>
                </a:effectLst>
              </a:rPr>
              <a:t>Prostor kot vrednota, prednost butičnih, ne množičnih destinacij </a:t>
            </a:r>
          </a:p>
        </p:txBody>
      </p:sp>
      <p:sp>
        <p:nvSpPr>
          <p:cNvPr id="10" name="CaixaDeTexto 3">
            <a:extLst>
              <a:ext uri="{FF2B5EF4-FFF2-40B4-BE49-F238E27FC236}">
                <a16:creationId xmlns:a16="http://schemas.microsoft.com/office/drawing/2014/main" id="{B18A2342-83E6-40CF-9C90-6E23D7CB4046}"/>
              </a:ext>
            </a:extLst>
          </p:cNvPr>
          <p:cNvSpPr txBox="1"/>
          <p:nvPr/>
        </p:nvSpPr>
        <p:spPr>
          <a:xfrm>
            <a:off x="75505" y="4366785"/>
            <a:ext cx="7224880" cy="1143070"/>
          </a:xfrm>
          <a:prstGeom prst="rect">
            <a:avLst/>
          </a:prstGeom>
          <a:solidFill>
            <a:srgbClr val="FFC000"/>
          </a:solidFill>
          <a:effectLst>
            <a:outerShdw blurRad="50800" dist="38100" dir="2700000" algn="tl" rotWithShape="0">
              <a:prstClr val="black">
                <a:alpha val="40000"/>
              </a:prstClr>
            </a:outerShdw>
          </a:effectLst>
        </p:spPr>
        <p:txBody>
          <a:bodyPr wrap="square">
            <a:spAutoFit/>
          </a:bodyPr>
          <a:lstStyle/>
          <a:p>
            <a:pPr>
              <a:lnSpc>
                <a:spcPct val="150000"/>
              </a:lnSpc>
            </a:pPr>
            <a:r>
              <a:rPr lang="sl-SI" sz="2400" dirty="0">
                <a:effectLst>
                  <a:outerShdw blurRad="38100" dist="38100" dir="2700000" algn="tl">
                    <a:srgbClr val="000000">
                      <a:alpha val="43137"/>
                    </a:srgbClr>
                  </a:outerShdw>
                </a:effectLst>
              </a:rPr>
              <a:t>Pomembnost upravljanja destinacije, vzpostavljanje varne, zaupanja vredne znamke s karakterjem</a:t>
            </a:r>
          </a:p>
        </p:txBody>
      </p:sp>
      <p:sp>
        <p:nvSpPr>
          <p:cNvPr id="12" name="CaixaDeTexto 3">
            <a:extLst>
              <a:ext uri="{FF2B5EF4-FFF2-40B4-BE49-F238E27FC236}">
                <a16:creationId xmlns:a16="http://schemas.microsoft.com/office/drawing/2014/main" id="{983ABA1C-3AAE-4A4F-BBFD-0D4CFC050591}"/>
              </a:ext>
            </a:extLst>
          </p:cNvPr>
          <p:cNvSpPr txBox="1"/>
          <p:nvPr/>
        </p:nvSpPr>
        <p:spPr>
          <a:xfrm>
            <a:off x="75505" y="2433107"/>
            <a:ext cx="7224880" cy="589072"/>
          </a:xfrm>
          <a:prstGeom prst="rect">
            <a:avLst/>
          </a:prstGeom>
          <a:solidFill>
            <a:srgbClr val="FFC000"/>
          </a:solidFill>
          <a:effectLst>
            <a:outerShdw blurRad="50800" dist="38100" dir="2700000" algn="tl" rotWithShape="0">
              <a:prstClr val="black">
                <a:alpha val="40000"/>
              </a:prstClr>
            </a:outerShdw>
          </a:effectLst>
        </p:spPr>
        <p:txBody>
          <a:bodyPr wrap="square">
            <a:spAutoFit/>
          </a:bodyPr>
          <a:lstStyle/>
          <a:p>
            <a:pPr>
              <a:lnSpc>
                <a:spcPct val="150000"/>
              </a:lnSpc>
            </a:pPr>
            <a:r>
              <a:rPr lang="sl-SI" sz="2400" dirty="0">
                <a:effectLst>
                  <a:outerShdw blurRad="38100" dist="38100" dir="2700000" algn="tl">
                    <a:srgbClr val="000000">
                      <a:alpha val="43137"/>
                    </a:srgbClr>
                  </a:outerShdw>
                </a:effectLst>
              </a:rPr>
              <a:t>Odkrivanje destinacij doma in v okviru širše regije </a:t>
            </a:r>
            <a:r>
              <a:rPr lang="sl-SI" sz="2400" b="1" i="1" dirty="0">
                <a:solidFill>
                  <a:schemeClr val="bg1"/>
                </a:solidFill>
                <a:effectLst>
                  <a:outerShdw blurRad="38100" dist="38100" dir="2700000" algn="tl">
                    <a:srgbClr val="000000">
                      <a:alpha val="43137"/>
                    </a:srgbClr>
                  </a:outerShdw>
                </a:effectLst>
              </a:rPr>
              <a:t> </a:t>
            </a:r>
            <a:endParaRPr lang="en-GB" sz="2400" dirty="0">
              <a:effectLst>
                <a:outerShdw blurRad="38100" dist="38100" dir="2700000" algn="tl">
                  <a:srgbClr val="000000">
                    <a:alpha val="43137"/>
                  </a:srgbClr>
                </a:outerShdw>
              </a:effectLst>
            </a:endParaRPr>
          </a:p>
        </p:txBody>
      </p:sp>
      <p:sp>
        <p:nvSpPr>
          <p:cNvPr id="13" name="Označba mesta besedila 1">
            <a:extLst>
              <a:ext uri="{FF2B5EF4-FFF2-40B4-BE49-F238E27FC236}">
                <a16:creationId xmlns:a16="http://schemas.microsoft.com/office/drawing/2014/main" id="{2CBD6F3B-2F44-49C3-B53D-F7B41A365183}"/>
              </a:ext>
            </a:extLst>
          </p:cNvPr>
          <p:cNvSpPr txBox="1">
            <a:spLocks/>
          </p:cNvSpPr>
          <p:nvPr/>
        </p:nvSpPr>
        <p:spPr>
          <a:xfrm>
            <a:off x="75505" y="532499"/>
            <a:ext cx="7563786" cy="108309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6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dirty="0"/>
              <a:t>Trendi, ki vplivajo tudi na razvoj turističnih destinacij 1/2</a:t>
            </a:r>
          </a:p>
        </p:txBody>
      </p:sp>
      <p:pic>
        <p:nvPicPr>
          <p:cNvPr id="16" name="Slika 15">
            <a:extLst>
              <a:ext uri="{FF2B5EF4-FFF2-40B4-BE49-F238E27FC236}">
                <a16:creationId xmlns:a16="http://schemas.microsoft.com/office/drawing/2014/main" id="{38DF0F72-A625-4E14-9011-0B12110CEC90}"/>
              </a:ext>
            </a:extLst>
          </p:cNvPr>
          <p:cNvPicPr>
            <a:picLocks noChangeAspect="1"/>
          </p:cNvPicPr>
          <p:nvPr/>
        </p:nvPicPr>
        <p:blipFill rotWithShape="1">
          <a:blip r:embed="rId3"/>
          <a:srcRect l="20222" r="45001"/>
          <a:stretch/>
        </p:blipFill>
        <p:spPr>
          <a:xfrm>
            <a:off x="7403952" y="-12911"/>
            <a:ext cx="4788048" cy="6883821"/>
          </a:xfrm>
          <a:prstGeom prst="rect">
            <a:avLst/>
          </a:prstGeom>
        </p:spPr>
      </p:pic>
    </p:spTree>
    <p:extLst>
      <p:ext uri="{BB962C8B-B14F-4D97-AF65-F5344CB8AC3E}">
        <p14:creationId xmlns:p14="http://schemas.microsoft.com/office/powerpoint/2010/main" val="20968146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BC7280B2-1012-463F-8604-B53A4C36EBE0}"/>
              </a:ext>
            </a:extLst>
          </p:cNvPr>
          <p:cNvSpPr>
            <a:spLocks noGrp="1"/>
          </p:cNvSpPr>
          <p:nvPr>
            <p:ph type="body" sz="quarter" idx="15"/>
          </p:nvPr>
        </p:nvSpPr>
        <p:spPr>
          <a:xfrm>
            <a:off x="142676" y="567618"/>
            <a:ext cx="6796243" cy="1083096"/>
          </a:xfrm>
        </p:spPr>
        <p:txBody>
          <a:bodyPr/>
          <a:lstStyle/>
          <a:p>
            <a:r>
              <a:rPr lang="sl-SI" dirty="0"/>
              <a:t>Trendi, ki vplivajo tudi na razvoj turističnih destinacij 2/2</a:t>
            </a:r>
          </a:p>
        </p:txBody>
      </p:sp>
      <p:sp>
        <p:nvSpPr>
          <p:cNvPr id="6" name="CaixaDeTexto 3">
            <a:extLst>
              <a:ext uri="{FF2B5EF4-FFF2-40B4-BE49-F238E27FC236}">
                <a16:creationId xmlns:a16="http://schemas.microsoft.com/office/drawing/2014/main" id="{173AAB50-6370-40E9-9B81-77E8E1D674BC}"/>
              </a:ext>
            </a:extLst>
          </p:cNvPr>
          <p:cNvSpPr txBox="1"/>
          <p:nvPr/>
        </p:nvSpPr>
        <p:spPr>
          <a:xfrm>
            <a:off x="142676" y="3622724"/>
            <a:ext cx="7224880" cy="1143070"/>
          </a:xfrm>
          <a:prstGeom prst="rect">
            <a:avLst/>
          </a:prstGeom>
          <a:solidFill>
            <a:srgbClr val="FFC000"/>
          </a:solidFill>
          <a:effectLst>
            <a:outerShdw blurRad="50800" dist="38100" dir="2700000" algn="tl" rotWithShape="0">
              <a:prstClr val="black">
                <a:alpha val="40000"/>
              </a:prstClr>
            </a:outerShdw>
          </a:effectLst>
        </p:spPr>
        <p:txBody>
          <a:bodyPr wrap="square">
            <a:spAutoFit/>
          </a:bodyPr>
          <a:lstStyle/>
          <a:p>
            <a:pPr>
              <a:lnSpc>
                <a:spcPct val="150000"/>
              </a:lnSpc>
            </a:pPr>
            <a:r>
              <a:rPr lang="sl-SI" sz="2400" dirty="0">
                <a:effectLst>
                  <a:outerShdw blurRad="38100" dist="38100" dir="2700000" algn="tl">
                    <a:srgbClr val="000000">
                      <a:alpha val="43137"/>
                    </a:srgbClr>
                  </a:outerShdw>
                </a:effectLst>
              </a:rPr>
              <a:t>Cenjeno in željeno je avtentično, lokalno, trajnostno - kratke verige, lokalna hrana, lokalni viri </a:t>
            </a:r>
          </a:p>
        </p:txBody>
      </p:sp>
      <p:sp>
        <p:nvSpPr>
          <p:cNvPr id="8" name="CaixaDeTexto 3">
            <a:extLst>
              <a:ext uri="{FF2B5EF4-FFF2-40B4-BE49-F238E27FC236}">
                <a16:creationId xmlns:a16="http://schemas.microsoft.com/office/drawing/2014/main" id="{2D6F4BE0-EF09-4246-A4A7-1EC52EC46A69}"/>
              </a:ext>
            </a:extLst>
          </p:cNvPr>
          <p:cNvSpPr txBox="1"/>
          <p:nvPr/>
        </p:nvSpPr>
        <p:spPr>
          <a:xfrm>
            <a:off x="142676" y="4959518"/>
            <a:ext cx="7224880" cy="1143070"/>
          </a:xfrm>
          <a:prstGeom prst="rect">
            <a:avLst/>
          </a:prstGeom>
          <a:solidFill>
            <a:srgbClr val="FDDE00"/>
          </a:solidFill>
          <a:effectLst>
            <a:outerShdw blurRad="50800" dist="38100" dir="2700000" algn="tl" rotWithShape="0">
              <a:prstClr val="black">
                <a:alpha val="40000"/>
              </a:prstClr>
            </a:outerShdw>
          </a:effectLst>
        </p:spPr>
        <p:txBody>
          <a:bodyPr wrap="square">
            <a:spAutoFit/>
          </a:bodyPr>
          <a:lstStyle/>
          <a:p>
            <a:pPr>
              <a:lnSpc>
                <a:spcPct val="150000"/>
              </a:lnSpc>
            </a:pPr>
            <a:r>
              <a:rPr lang="sl-SI" sz="2400" dirty="0">
                <a:effectLst>
                  <a:outerShdw blurRad="38100" dist="38100" dir="2700000" algn="tl">
                    <a:srgbClr val="000000">
                      <a:alpha val="43137"/>
                    </a:srgbClr>
                  </a:outerShdw>
                </a:effectLst>
              </a:rPr>
              <a:t>Potovanje s smislom – osebna transformacija in prispevek v lokalnem okolju </a:t>
            </a:r>
          </a:p>
        </p:txBody>
      </p:sp>
      <p:sp>
        <p:nvSpPr>
          <p:cNvPr id="9" name="CaixaDeTexto 3">
            <a:extLst>
              <a:ext uri="{FF2B5EF4-FFF2-40B4-BE49-F238E27FC236}">
                <a16:creationId xmlns:a16="http://schemas.microsoft.com/office/drawing/2014/main" id="{D03875E3-9C66-4915-84A6-9DDDA38D1205}"/>
              </a:ext>
            </a:extLst>
          </p:cNvPr>
          <p:cNvSpPr txBox="1"/>
          <p:nvPr/>
        </p:nvSpPr>
        <p:spPr>
          <a:xfrm>
            <a:off x="142676" y="1982149"/>
            <a:ext cx="7224880" cy="589072"/>
          </a:xfrm>
          <a:prstGeom prst="rect">
            <a:avLst/>
          </a:prstGeom>
          <a:solidFill>
            <a:srgbClr val="FFC000"/>
          </a:solidFill>
          <a:effectLst>
            <a:outerShdw blurRad="50800" dist="38100" dir="2700000" algn="tl" rotWithShape="0">
              <a:prstClr val="black">
                <a:alpha val="40000"/>
              </a:prstClr>
            </a:outerShdw>
          </a:effectLst>
        </p:spPr>
        <p:txBody>
          <a:bodyPr wrap="square">
            <a:spAutoFit/>
          </a:bodyPr>
          <a:lstStyle/>
          <a:p>
            <a:pPr>
              <a:lnSpc>
                <a:spcPct val="150000"/>
              </a:lnSpc>
            </a:pPr>
            <a:r>
              <a:rPr lang="sl-SI" sz="2400" dirty="0">
                <a:effectLst>
                  <a:outerShdw blurRad="38100" dist="38100" dir="2700000" algn="tl">
                    <a:srgbClr val="000000">
                      <a:alpha val="43137"/>
                    </a:srgbClr>
                  </a:outerShdw>
                </a:effectLst>
              </a:rPr>
              <a:t>Digitalizacija in </a:t>
            </a:r>
            <a:r>
              <a:rPr lang="sl-SI" sz="2400" dirty="0" err="1">
                <a:effectLst>
                  <a:outerShdw blurRad="38100" dist="38100" dir="2700000" algn="tl">
                    <a:srgbClr val="000000">
                      <a:alpha val="43137"/>
                    </a:srgbClr>
                  </a:outerShdw>
                </a:effectLst>
              </a:rPr>
              <a:t>personalizacija</a:t>
            </a:r>
            <a:r>
              <a:rPr lang="sl-SI" sz="2400" dirty="0">
                <a:effectLst>
                  <a:outerShdw blurRad="38100" dist="38100" dir="2700000" algn="tl">
                    <a:srgbClr val="000000">
                      <a:alpha val="43137"/>
                    </a:srgbClr>
                  </a:outerShdw>
                </a:effectLst>
              </a:rPr>
              <a:t> ponudbe</a:t>
            </a:r>
            <a:r>
              <a:rPr lang="sl-SI" sz="2400" b="1" i="1" dirty="0">
                <a:solidFill>
                  <a:schemeClr val="bg1"/>
                </a:solidFill>
                <a:effectLst>
                  <a:outerShdw blurRad="38100" dist="38100" dir="2700000" algn="tl">
                    <a:srgbClr val="000000">
                      <a:alpha val="43137"/>
                    </a:srgbClr>
                  </a:outerShdw>
                </a:effectLst>
                <a:ea typeface="Times New Roman" panose="02020603050405020304" pitchFamily="18" charset="0"/>
              </a:rPr>
              <a:t> </a:t>
            </a:r>
            <a:r>
              <a:rPr lang="sl-SI" sz="2400" b="1" i="1" dirty="0">
                <a:solidFill>
                  <a:schemeClr val="bg1"/>
                </a:solidFill>
                <a:effectLst>
                  <a:outerShdw blurRad="38100" dist="38100" dir="2700000" algn="tl">
                    <a:srgbClr val="000000">
                      <a:alpha val="43137"/>
                    </a:srgbClr>
                  </a:outerShdw>
                </a:effectLst>
              </a:rPr>
              <a:t> </a:t>
            </a:r>
            <a:endParaRPr lang="en-GB" sz="2400" dirty="0">
              <a:effectLst>
                <a:outerShdw blurRad="38100" dist="38100" dir="2700000" algn="tl">
                  <a:srgbClr val="000000">
                    <a:alpha val="43137"/>
                  </a:srgbClr>
                </a:outerShdw>
              </a:effectLst>
            </a:endParaRPr>
          </a:p>
        </p:txBody>
      </p:sp>
      <p:sp>
        <p:nvSpPr>
          <p:cNvPr id="11" name="CaixaDeTexto 3">
            <a:extLst>
              <a:ext uri="{FF2B5EF4-FFF2-40B4-BE49-F238E27FC236}">
                <a16:creationId xmlns:a16="http://schemas.microsoft.com/office/drawing/2014/main" id="{BB5510D1-9C91-4A2C-BCDA-CB41572C806F}"/>
              </a:ext>
            </a:extLst>
          </p:cNvPr>
          <p:cNvSpPr txBox="1"/>
          <p:nvPr/>
        </p:nvSpPr>
        <p:spPr>
          <a:xfrm>
            <a:off x="142676" y="2839928"/>
            <a:ext cx="7224880" cy="589072"/>
          </a:xfrm>
          <a:prstGeom prst="rect">
            <a:avLst/>
          </a:prstGeom>
          <a:solidFill>
            <a:srgbClr val="FDDE00"/>
          </a:solidFill>
          <a:effectLst>
            <a:outerShdw blurRad="50800" dist="38100" dir="2700000" algn="tl" rotWithShape="0">
              <a:prstClr val="black">
                <a:alpha val="40000"/>
              </a:prstClr>
            </a:outerShdw>
          </a:effectLst>
        </p:spPr>
        <p:txBody>
          <a:bodyPr wrap="square">
            <a:spAutoFit/>
          </a:bodyPr>
          <a:lstStyle/>
          <a:p>
            <a:pPr>
              <a:lnSpc>
                <a:spcPct val="150000"/>
              </a:lnSpc>
            </a:pPr>
            <a:r>
              <a:rPr lang="sl-SI" sz="2400" dirty="0">
                <a:effectLst>
                  <a:outerShdw blurRad="38100" dist="38100" dir="2700000" algn="tl">
                    <a:srgbClr val="000000">
                      <a:alpha val="43137"/>
                    </a:srgbClr>
                  </a:outerShdw>
                </a:effectLst>
              </a:rPr>
              <a:t>Pomen zdravja in skrbi zase (</a:t>
            </a:r>
            <a:r>
              <a:rPr lang="sl-SI" sz="2400" dirty="0" err="1">
                <a:effectLst>
                  <a:outerShdw blurRad="38100" dist="38100" dir="2700000" algn="tl">
                    <a:srgbClr val="000000">
                      <a:alpha val="43137"/>
                    </a:srgbClr>
                  </a:outerShdw>
                </a:effectLst>
              </a:rPr>
              <a:t>health</a:t>
            </a:r>
            <a:r>
              <a:rPr lang="sl-SI" sz="2400" dirty="0">
                <a:effectLst>
                  <a:outerShdw blurRad="38100" dist="38100" dir="2700000" algn="tl">
                    <a:srgbClr val="000000">
                      <a:alpha val="43137"/>
                    </a:srgbClr>
                  </a:outerShdw>
                </a:effectLst>
              </a:rPr>
              <a:t>, </a:t>
            </a:r>
            <a:r>
              <a:rPr lang="sl-SI" sz="2400" dirty="0" err="1">
                <a:effectLst>
                  <a:outerShdw blurRad="38100" dist="38100" dir="2700000" algn="tl">
                    <a:srgbClr val="000000">
                      <a:alpha val="43137"/>
                    </a:srgbClr>
                  </a:outerShdw>
                </a:effectLst>
              </a:rPr>
              <a:t>well-being</a:t>
            </a:r>
            <a:r>
              <a:rPr lang="sl-SI" sz="2400" dirty="0">
                <a:effectLst>
                  <a:outerShdw blurRad="38100" dist="38100" dir="2700000" algn="tl">
                    <a:srgbClr val="000000">
                      <a:alpha val="43137"/>
                    </a:srgbClr>
                  </a:outerShdw>
                </a:effectLst>
              </a:rPr>
              <a:t>) </a:t>
            </a:r>
          </a:p>
        </p:txBody>
      </p:sp>
      <p:pic>
        <p:nvPicPr>
          <p:cNvPr id="13" name="Slika 12">
            <a:extLst>
              <a:ext uri="{FF2B5EF4-FFF2-40B4-BE49-F238E27FC236}">
                <a16:creationId xmlns:a16="http://schemas.microsoft.com/office/drawing/2014/main" id="{4DEC4218-1883-4C62-A40B-A1E42E4563AF}"/>
              </a:ext>
            </a:extLst>
          </p:cNvPr>
          <p:cNvPicPr>
            <a:picLocks noChangeAspect="1"/>
          </p:cNvPicPr>
          <p:nvPr/>
        </p:nvPicPr>
        <p:blipFill rotWithShape="1">
          <a:blip r:embed="rId3"/>
          <a:srcRect l="9492" t="3944" r="11541" b="3132"/>
          <a:stretch/>
        </p:blipFill>
        <p:spPr>
          <a:xfrm>
            <a:off x="7411655" y="0"/>
            <a:ext cx="4780345" cy="6858000"/>
          </a:xfrm>
          <a:prstGeom prst="rect">
            <a:avLst/>
          </a:prstGeom>
        </p:spPr>
      </p:pic>
    </p:spTree>
    <p:extLst>
      <p:ext uri="{BB962C8B-B14F-4D97-AF65-F5344CB8AC3E}">
        <p14:creationId xmlns:p14="http://schemas.microsoft.com/office/powerpoint/2010/main" val="8454555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E4B07374-55E3-4AD9-A9BE-350719576B86}"/>
              </a:ext>
            </a:extLst>
          </p:cNvPr>
          <p:cNvSpPr>
            <a:spLocks noGrp="1"/>
          </p:cNvSpPr>
          <p:nvPr>
            <p:ph type="body" sz="quarter" idx="13"/>
          </p:nvPr>
        </p:nvSpPr>
        <p:spPr/>
        <p:txBody>
          <a:bodyPr/>
          <a:lstStyle/>
          <a:p>
            <a:r>
              <a:rPr lang="sl-SI" dirty="0"/>
              <a:t>Destinacije dobrega počutja = </a:t>
            </a:r>
            <a:r>
              <a:rPr lang="sl-SI" dirty="0" err="1"/>
              <a:t>velneške</a:t>
            </a:r>
            <a:r>
              <a:rPr lang="sl-SI" dirty="0"/>
              <a:t> destinacije</a:t>
            </a:r>
          </a:p>
        </p:txBody>
      </p:sp>
      <p:sp>
        <p:nvSpPr>
          <p:cNvPr id="3" name="Označba mesta besedila 2">
            <a:extLst>
              <a:ext uri="{FF2B5EF4-FFF2-40B4-BE49-F238E27FC236}">
                <a16:creationId xmlns:a16="http://schemas.microsoft.com/office/drawing/2014/main" id="{510C44CA-F43B-4545-99BF-2577CBF6DEDE}"/>
              </a:ext>
            </a:extLst>
          </p:cNvPr>
          <p:cNvSpPr>
            <a:spLocks noGrp="1"/>
          </p:cNvSpPr>
          <p:nvPr>
            <p:ph type="body" sz="quarter" idx="14"/>
          </p:nvPr>
        </p:nvSpPr>
        <p:spPr>
          <a:xfrm>
            <a:off x="497155" y="5357203"/>
            <a:ext cx="9873761" cy="807470"/>
          </a:xfrm>
        </p:spPr>
        <p:txBody>
          <a:bodyPr/>
          <a:lstStyle/>
          <a:p>
            <a:r>
              <a:rPr lang="sl-SI" dirty="0"/>
              <a:t>Global </a:t>
            </a:r>
            <a:r>
              <a:rPr lang="sl-SI" dirty="0" err="1"/>
              <a:t>Wellness</a:t>
            </a:r>
            <a:r>
              <a:rPr lang="sl-SI" dirty="0"/>
              <a:t> Institute opredeljuje </a:t>
            </a:r>
            <a:r>
              <a:rPr lang="sl-SI" dirty="0" err="1"/>
              <a:t>velneški</a:t>
            </a:r>
            <a:r>
              <a:rPr lang="sl-SI" dirty="0"/>
              <a:t> turizem kot potovanja, povezana z vzdrževanjem oziroma izboljševanjem osebnega dobrega ‎‎počutja‎‎.‎</a:t>
            </a:r>
          </a:p>
        </p:txBody>
      </p:sp>
      <p:pic>
        <p:nvPicPr>
          <p:cNvPr id="8" name="Slika 7">
            <a:extLst>
              <a:ext uri="{FF2B5EF4-FFF2-40B4-BE49-F238E27FC236}">
                <a16:creationId xmlns:a16="http://schemas.microsoft.com/office/drawing/2014/main" id="{6185C84B-9AA1-43FA-A47F-6CC8A657F6A1}"/>
              </a:ext>
            </a:extLst>
          </p:cNvPr>
          <p:cNvPicPr>
            <a:picLocks noChangeAspect="1"/>
          </p:cNvPicPr>
          <p:nvPr/>
        </p:nvPicPr>
        <p:blipFill>
          <a:blip r:embed="rId3"/>
          <a:stretch>
            <a:fillRect/>
          </a:stretch>
        </p:blipFill>
        <p:spPr>
          <a:xfrm>
            <a:off x="3564835" y="4663599"/>
            <a:ext cx="7284120" cy="844108"/>
          </a:xfrm>
          <a:prstGeom prst="rect">
            <a:avLst/>
          </a:prstGeom>
        </p:spPr>
      </p:pic>
      <p:pic>
        <p:nvPicPr>
          <p:cNvPr id="5" name="Slika 4">
            <a:extLst>
              <a:ext uri="{FF2B5EF4-FFF2-40B4-BE49-F238E27FC236}">
                <a16:creationId xmlns:a16="http://schemas.microsoft.com/office/drawing/2014/main" id="{22E7C3FE-9507-4654-9E0E-37B7A2CF71A2}"/>
              </a:ext>
            </a:extLst>
          </p:cNvPr>
          <p:cNvPicPr>
            <a:picLocks noChangeAspect="1"/>
          </p:cNvPicPr>
          <p:nvPr/>
        </p:nvPicPr>
        <p:blipFill>
          <a:blip r:embed="rId4"/>
          <a:stretch>
            <a:fillRect/>
          </a:stretch>
        </p:blipFill>
        <p:spPr>
          <a:xfrm>
            <a:off x="3565412" y="0"/>
            <a:ext cx="8626588" cy="4541914"/>
          </a:xfrm>
          <a:prstGeom prst="rect">
            <a:avLst/>
          </a:prstGeom>
        </p:spPr>
      </p:pic>
    </p:spTree>
    <p:extLst>
      <p:ext uri="{BB962C8B-B14F-4D97-AF65-F5344CB8AC3E}">
        <p14:creationId xmlns:p14="http://schemas.microsoft.com/office/powerpoint/2010/main" val="41789456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31">
            <a:extLst>
              <a:ext uri="{FF2B5EF4-FFF2-40B4-BE49-F238E27FC236}">
                <a16:creationId xmlns:a16="http://schemas.microsoft.com/office/drawing/2014/main" id="{C90CA0D6-2F18-40CF-BAC5-672D08650DAA}"/>
              </a:ext>
            </a:extLst>
          </p:cNvPr>
          <p:cNvSpPr/>
          <p:nvPr/>
        </p:nvSpPr>
        <p:spPr>
          <a:xfrm>
            <a:off x="3807449" y="2159332"/>
            <a:ext cx="3369364" cy="3493758"/>
          </a:xfrm>
          <a:prstGeom prst="ellipse">
            <a:avLst/>
          </a:prstGeom>
          <a:solidFill>
            <a:srgbClr val="6ECEC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000" b="1" dirty="0">
              <a:effectLst>
                <a:outerShdw blurRad="38100" dist="38100" dir="2700000" algn="tl">
                  <a:srgbClr val="000000">
                    <a:alpha val="43137"/>
                  </a:srgbClr>
                </a:outerShdw>
              </a:effectLst>
            </a:endParaRPr>
          </a:p>
        </p:txBody>
      </p:sp>
      <p:sp>
        <p:nvSpPr>
          <p:cNvPr id="4" name="Pravokotnik 3">
            <a:extLst>
              <a:ext uri="{FF2B5EF4-FFF2-40B4-BE49-F238E27FC236}">
                <a16:creationId xmlns:a16="http://schemas.microsoft.com/office/drawing/2014/main" id="{91F6872D-E9FE-475F-8D03-8709B4296A89}"/>
              </a:ext>
            </a:extLst>
          </p:cNvPr>
          <p:cNvSpPr/>
          <p:nvPr/>
        </p:nvSpPr>
        <p:spPr>
          <a:xfrm>
            <a:off x="4397827" y="2842133"/>
            <a:ext cx="2188608" cy="1015663"/>
          </a:xfrm>
          <a:prstGeom prst="rect">
            <a:avLst/>
          </a:prstGeom>
        </p:spPr>
        <p:txBody>
          <a:bodyPr wrap="square">
            <a:spAutoFit/>
          </a:bodyPr>
          <a:lstStyle/>
          <a:p>
            <a:pPr algn="ctr"/>
            <a:r>
              <a:rPr lang="sl-SI" sz="3000" b="1" dirty="0">
                <a:solidFill>
                  <a:schemeClr val="bg1"/>
                </a:solidFill>
                <a:effectLst>
                  <a:outerShdw blurRad="38100" dist="38100" dir="2700000" algn="tl">
                    <a:srgbClr val="000000">
                      <a:alpha val="43137"/>
                    </a:srgbClr>
                  </a:outerShdw>
                </a:effectLst>
              </a:rPr>
              <a:t>VELNEŠKI TURIST</a:t>
            </a:r>
          </a:p>
        </p:txBody>
      </p:sp>
      <p:sp>
        <p:nvSpPr>
          <p:cNvPr id="5" name="Text Placeholder 2">
            <a:extLst>
              <a:ext uri="{FF2B5EF4-FFF2-40B4-BE49-F238E27FC236}">
                <a16:creationId xmlns:a16="http://schemas.microsoft.com/office/drawing/2014/main" id="{999B4BE3-7704-4EFB-A8A4-A03166F7ADA4}"/>
              </a:ext>
            </a:extLst>
          </p:cNvPr>
          <p:cNvSpPr txBox="1">
            <a:spLocks/>
          </p:cNvSpPr>
          <p:nvPr/>
        </p:nvSpPr>
        <p:spPr>
          <a:xfrm>
            <a:off x="411728" y="723894"/>
            <a:ext cx="8116045"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Vrste </a:t>
            </a:r>
            <a:r>
              <a:rPr lang="sl-SI" sz="3600" b="1" dirty="0" err="1"/>
              <a:t>velneških</a:t>
            </a:r>
            <a:r>
              <a:rPr lang="sl-SI" sz="3600" b="1" dirty="0"/>
              <a:t> turistov</a:t>
            </a:r>
            <a:endParaRPr lang="en-US" sz="3600" b="1" dirty="0"/>
          </a:p>
        </p:txBody>
      </p:sp>
      <p:sp>
        <p:nvSpPr>
          <p:cNvPr id="7" name="CaixaDeTexto 34">
            <a:extLst>
              <a:ext uri="{FF2B5EF4-FFF2-40B4-BE49-F238E27FC236}">
                <a16:creationId xmlns:a16="http://schemas.microsoft.com/office/drawing/2014/main" id="{5D647AAD-9C24-4D82-8A90-47DB8B0AEEEA}"/>
              </a:ext>
            </a:extLst>
          </p:cNvPr>
          <p:cNvSpPr txBox="1"/>
          <p:nvPr/>
        </p:nvSpPr>
        <p:spPr>
          <a:xfrm>
            <a:off x="411729" y="1973587"/>
            <a:ext cx="3199572" cy="589072"/>
          </a:xfrm>
          <a:prstGeom prst="rect">
            <a:avLst/>
          </a:prstGeom>
          <a:solidFill>
            <a:srgbClr val="FFC000"/>
          </a:solidFill>
          <a:ln w="38100">
            <a:noFill/>
          </a:ln>
          <a:effectLst>
            <a:outerShdw blurRad="50800" dist="38100" dir="2700000" algn="tl" rotWithShape="0">
              <a:prstClr val="black">
                <a:alpha val="40000"/>
              </a:prstClr>
            </a:outerShdw>
          </a:effectLst>
        </p:spPr>
        <p:txBody>
          <a:bodyPr wrap="square">
            <a:spAutoFit/>
          </a:bodyPr>
          <a:lstStyle>
            <a:defPPr>
              <a:defRPr lang="en-US"/>
            </a:defPPr>
            <a:lvl1pPr>
              <a:lnSpc>
                <a:spcPct val="150000"/>
              </a:lnSpc>
              <a:spcAft>
                <a:spcPts val="600"/>
              </a:spcAft>
              <a:buClr>
                <a:srgbClr val="6ECECB"/>
              </a:buClr>
              <a:defRPr sz="2400" spc="-20"/>
            </a:lvl1pPr>
          </a:lstStyle>
          <a:p>
            <a:r>
              <a:rPr lang="sl-SI" dirty="0">
                <a:effectLst>
                  <a:outerShdw blurRad="38100" dist="38100" dir="2700000" algn="tl">
                    <a:srgbClr val="000000">
                      <a:alpha val="43137"/>
                    </a:srgbClr>
                  </a:outerShdw>
                </a:effectLst>
              </a:rPr>
              <a:t>PRIMARNI</a:t>
            </a:r>
            <a:endParaRPr lang="en-US" dirty="0">
              <a:effectLst>
                <a:outerShdw blurRad="38100" dist="38100" dir="2700000" algn="tl">
                  <a:srgbClr val="000000">
                    <a:alpha val="43137"/>
                  </a:srgbClr>
                </a:outerShdw>
              </a:effectLst>
            </a:endParaRPr>
          </a:p>
        </p:txBody>
      </p:sp>
      <p:sp>
        <p:nvSpPr>
          <p:cNvPr id="8" name="CaixaDeTexto 40">
            <a:extLst>
              <a:ext uri="{FF2B5EF4-FFF2-40B4-BE49-F238E27FC236}">
                <a16:creationId xmlns:a16="http://schemas.microsoft.com/office/drawing/2014/main" id="{69063F3D-581E-4B7C-BB3F-8EDBB80E8F48}"/>
              </a:ext>
            </a:extLst>
          </p:cNvPr>
          <p:cNvSpPr txBox="1"/>
          <p:nvPr/>
        </p:nvSpPr>
        <p:spPr>
          <a:xfrm>
            <a:off x="7372961" y="1899426"/>
            <a:ext cx="4024611" cy="589072"/>
          </a:xfrm>
          <a:prstGeom prst="rect">
            <a:avLst/>
          </a:prstGeom>
          <a:solidFill>
            <a:srgbClr val="FFC000"/>
          </a:solidFill>
          <a:ln w="38100">
            <a:noFill/>
          </a:ln>
          <a:effectLst>
            <a:outerShdw blurRad="50800" dist="38100" dir="2700000" algn="tl" rotWithShape="0">
              <a:prstClr val="black">
                <a:alpha val="40000"/>
              </a:prstClr>
            </a:outerShdw>
          </a:effectLst>
        </p:spPr>
        <p:txBody>
          <a:bodyPr wrap="square">
            <a:spAutoFit/>
          </a:bodyPr>
          <a:lstStyle/>
          <a:p>
            <a:pPr>
              <a:lnSpc>
                <a:spcPct val="150000"/>
              </a:lnSpc>
              <a:spcAft>
                <a:spcPts val="600"/>
              </a:spcAft>
              <a:buClr>
                <a:srgbClr val="6ECECB"/>
              </a:buClr>
            </a:pPr>
            <a:r>
              <a:rPr lang="sl-SI" sz="2400" spc="-20" dirty="0">
                <a:effectLst>
                  <a:outerShdw blurRad="38100" dist="38100" dir="2700000" algn="tl">
                    <a:srgbClr val="000000">
                      <a:alpha val="43137"/>
                    </a:srgbClr>
                  </a:outerShdw>
                </a:effectLst>
              </a:rPr>
              <a:t>SEKUNDARNI</a:t>
            </a:r>
            <a:endParaRPr lang="sl-SI" sz="2400" dirty="0">
              <a:effectLst>
                <a:outerShdw blurRad="38100" dist="38100" dir="2700000" algn="tl">
                  <a:srgbClr val="000000">
                    <a:alpha val="43137"/>
                  </a:srgbClr>
                </a:outerShdw>
              </a:effectLst>
            </a:endParaRPr>
          </a:p>
        </p:txBody>
      </p:sp>
      <p:cxnSp>
        <p:nvCxnSpPr>
          <p:cNvPr id="9" name="Conexão reta 5">
            <a:extLst>
              <a:ext uri="{FF2B5EF4-FFF2-40B4-BE49-F238E27FC236}">
                <a16:creationId xmlns:a16="http://schemas.microsoft.com/office/drawing/2014/main" id="{D649E66E-9378-4F3C-8517-0C8CBA66D5D6}"/>
              </a:ext>
            </a:extLst>
          </p:cNvPr>
          <p:cNvCxnSpPr>
            <a:cxnSpLocks/>
            <a:stCxn id="7" idx="3"/>
            <a:endCxn id="6" idx="2"/>
          </p:cNvCxnSpPr>
          <p:nvPr/>
        </p:nvCxnSpPr>
        <p:spPr>
          <a:xfrm>
            <a:off x="3611301" y="2268123"/>
            <a:ext cx="196148" cy="1638088"/>
          </a:xfrm>
          <a:prstGeom prst="line">
            <a:avLst/>
          </a:prstGeom>
          <a:ln w="38100">
            <a:solidFill>
              <a:srgbClr val="F7981D"/>
            </a:solidFill>
          </a:ln>
        </p:spPr>
        <p:style>
          <a:lnRef idx="1">
            <a:schemeClr val="accent1"/>
          </a:lnRef>
          <a:fillRef idx="0">
            <a:schemeClr val="accent1"/>
          </a:fillRef>
          <a:effectRef idx="0">
            <a:schemeClr val="accent1"/>
          </a:effectRef>
          <a:fontRef idx="minor">
            <a:schemeClr val="tx1"/>
          </a:fontRef>
        </p:style>
      </p:cxnSp>
      <p:cxnSp>
        <p:nvCxnSpPr>
          <p:cNvPr id="10" name="Conexão reta 7">
            <a:extLst>
              <a:ext uri="{FF2B5EF4-FFF2-40B4-BE49-F238E27FC236}">
                <a16:creationId xmlns:a16="http://schemas.microsoft.com/office/drawing/2014/main" id="{661FDC44-764D-44F2-A81B-22A6B745698D}"/>
              </a:ext>
            </a:extLst>
          </p:cNvPr>
          <p:cNvCxnSpPr>
            <a:cxnSpLocks/>
            <a:stCxn id="6" idx="6"/>
            <a:endCxn id="8" idx="1"/>
          </p:cNvCxnSpPr>
          <p:nvPr/>
        </p:nvCxnSpPr>
        <p:spPr>
          <a:xfrm flipV="1">
            <a:off x="7176813" y="2193962"/>
            <a:ext cx="196148" cy="1712249"/>
          </a:xfrm>
          <a:prstGeom prst="line">
            <a:avLst/>
          </a:prstGeom>
          <a:ln w="38100">
            <a:solidFill>
              <a:srgbClr val="F7981D"/>
            </a:solidFill>
          </a:ln>
        </p:spPr>
        <p:style>
          <a:lnRef idx="1">
            <a:schemeClr val="accent1"/>
          </a:lnRef>
          <a:fillRef idx="0">
            <a:schemeClr val="accent1"/>
          </a:fillRef>
          <a:effectRef idx="0">
            <a:schemeClr val="accent1"/>
          </a:effectRef>
          <a:fontRef idx="minor">
            <a:schemeClr val="tx1"/>
          </a:fontRef>
        </p:style>
      </p:cxnSp>
      <p:sp>
        <p:nvSpPr>
          <p:cNvPr id="11" name="CaixaDeTexto 34">
            <a:extLst>
              <a:ext uri="{FF2B5EF4-FFF2-40B4-BE49-F238E27FC236}">
                <a16:creationId xmlns:a16="http://schemas.microsoft.com/office/drawing/2014/main" id="{B3E1CA3E-189D-4171-B629-5176F1ED54AC}"/>
              </a:ext>
            </a:extLst>
          </p:cNvPr>
          <p:cNvSpPr txBox="1"/>
          <p:nvPr/>
        </p:nvSpPr>
        <p:spPr>
          <a:xfrm>
            <a:off x="411728" y="3069719"/>
            <a:ext cx="3199573" cy="1694695"/>
          </a:xfrm>
          <a:prstGeom prst="rect">
            <a:avLst/>
          </a:prstGeom>
          <a:solidFill>
            <a:srgbClr val="FDDE00"/>
          </a:solidFill>
          <a:ln w="38100">
            <a:noFill/>
          </a:ln>
          <a:effectLst>
            <a:outerShdw blurRad="50800" dist="38100" dir="2700000" algn="tl" rotWithShape="0">
              <a:prstClr val="black">
                <a:alpha val="40000"/>
              </a:prstClr>
            </a:outerShdw>
          </a:effectLst>
        </p:spPr>
        <p:txBody>
          <a:bodyPr wrap="square">
            <a:spAutoFit/>
          </a:bodyPr>
          <a:lstStyle>
            <a:defPPr>
              <a:defRPr lang="en-US"/>
            </a:defPPr>
            <a:lvl1pPr>
              <a:lnSpc>
                <a:spcPct val="150000"/>
              </a:lnSpc>
              <a:spcAft>
                <a:spcPts val="600"/>
              </a:spcAft>
              <a:buClr>
                <a:srgbClr val="6ECECB"/>
              </a:buClr>
              <a:defRPr sz="2400" spc="-20"/>
            </a:lvl1pPr>
          </a:lstStyle>
          <a:p>
            <a:r>
              <a:rPr lang="sl-SI" dirty="0"/>
              <a:t>za potovanje ali izbor destinacije ga motivira predvsem </a:t>
            </a:r>
            <a:r>
              <a:rPr lang="sl-SI" dirty="0" err="1"/>
              <a:t>velnes</a:t>
            </a:r>
            <a:r>
              <a:rPr lang="sl-SI" dirty="0"/>
              <a:t>.‎ </a:t>
            </a:r>
            <a:endParaRPr lang="en-US" dirty="0"/>
          </a:p>
        </p:txBody>
      </p:sp>
      <p:sp>
        <p:nvSpPr>
          <p:cNvPr id="12" name="CaixaDeTexto 40">
            <a:extLst>
              <a:ext uri="{FF2B5EF4-FFF2-40B4-BE49-F238E27FC236}">
                <a16:creationId xmlns:a16="http://schemas.microsoft.com/office/drawing/2014/main" id="{5202016D-D5AF-49AC-A903-BE7746962903}"/>
              </a:ext>
            </a:extLst>
          </p:cNvPr>
          <p:cNvSpPr txBox="1"/>
          <p:nvPr/>
        </p:nvSpPr>
        <p:spPr>
          <a:xfrm>
            <a:off x="7372961" y="2816400"/>
            <a:ext cx="4024611" cy="2805063"/>
          </a:xfrm>
          <a:prstGeom prst="rect">
            <a:avLst/>
          </a:prstGeom>
          <a:solidFill>
            <a:srgbClr val="FDDE00"/>
          </a:solidFill>
          <a:ln w="38100">
            <a:noFill/>
          </a:ln>
          <a:effectLst>
            <a:outerShdw blurRad="50800" dist="38100" dir="2700000" algn="tl" rotWithShape="0">
              <a:prstClr val="black">
                <a:alpha val="40000"/>
              </a:prstClr>
            </a:outerShdw>
          </a:effectLst>
        </p:spPr>
        <p:txBody>
          <a:bodyPr wrap="square">
            <a:spAutoFit/>
          </a:bodyPr>
          <a:lstStyle/>
          <a:p>
            <a:pPr>
              <a:lnSpc>
                <a:spcPct val="150000"/>
              </a:lnSpc>
              <a:spcAft>
                <a:spcPts val="600"/>
              </a:spcAft>
              <a:buClr>
                <a:srgbClr val="6ECECB"/>
              </a:buClr>
            </a:pPr>
            <a:r>
              <a:rPr lang="sl-SI" sz="2400" dirty="0"/>
              <a:t>si prizadeva za ohranjanje </a:t>
            </a:r>
            <a:r>
              <a:rPr lang="sl-SI" sz="2400" dirty="0" err="1"/>
              <a:t>velnesa</a:t>
            </a:r>
            <a:r>
              <a:rPr lang="sl-SI" sz="2400" dirty="0"/>
              <a:t> med potovanjem ali koristi </a:t>
            </a:r>
            <a:r>
              <a:rPr lang="sl-SI" sz="2400" dirty="0" err="1"/>
              <a:t>velneške</a:t>
            </a:r>
            <a:r>
              <a:rPr lang="sl-SI" sz="2400" dirty="0"/>
              <a:t> storitve in aktivnosti medtem ko potuje iz kakršnegakoli drugega razloga.</a:t>
            </a:r>
          </a:p>
        </p:txBody>
      </p:sp>
      <p:sp>
        <p:nvSpPr>
          <p:cNvPr id="13" name="Pravokotnik 12">
            <a:extLst>
              <a:ext uri="{FF2B5EF4-FFF2-40B4-BE49-F238E27FC236}">
                <a16:creationId xmlns:a16="http://schemas.microsoft.com/office/drawing/2014/main" id="{FE442A7C-A990-46E4-AFBF-BDFAAE22866A}"/>
              </a:ext>
            </a:extLst>
          </p:cNvPr>
          <p:cNvSpPr/>
          <p:nvPr/>
        </p:nvSpPr>
        <p:spPr>
          <a:xfrm>
            <a:off x="4397827" y="3899339"/>
            <a:ext cx="2188608" cy="1200329"/>
          </a:xfrm>
          <a:prstGeom prst="rect">
            <a:avLst/>
          </a:prstGeom>
        </p:spPr>
        <p:txBody>
          <a:bodyPr wrap="square">
            <a:spAutoFit/>
          </a:bodyPr>
          <a:lstStyle/>
          <a:p>
            <a:pPr algn="ctr"/>
            <a:r>
              <a:rPr lang="sl-SI" i="1" dirty="0">
                <a:solidFill>
                  <a:schemeClr val="bg1"/>
                </a:solidFill>
              </a:rPr>
              <a:t>glede na moč in prepletenost </a:t>
            </a:r>
            <a:r>
              <a:rPr lang="sl-SI" i="1" dirty="0" err="1">
                <a:solidFill>
                  <a:schemeClr val="bg1"/>
                </a:solidFill>
              </a:rPr>
              <a:t>velneških</a:t>
            </a:r>
            <a:r>
              <a:rPr lang="sl-SI" i="1" dirty="0">
                <a:solidFill>
                  <a:schemeClr val="bg1"/>
                </a:solidFill>
              </a:rPr>
              <a:t> motivov in potreb</a:t>
            </a:r>
          </a:p>
        </p:txBody>
      </p:sp>
    </p:spTree>
    <p:extLst>
      <p:ext uri="{BB962C8B-B14F-4D97-AF65-F5344CB8AC3E}">
        <p14:creationId xmlns:p14="http://schemas.microsoft.com/office/powerpoint/2010/main" val="21027176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lika 5">
            <a:extLst>
              <a:ext uri="{FF2B5EF4-FFF2-40B4-BE49-F238E27FC236}">
                <a16:creationId xmlns:a16="http://schemas.microsoft.com/office/drawing/2014/main" id="{3B2B1E49-3A24-4582-8CBE-4C8E154843EB}"/>
              </a:ext>
            </a:extLst>
          </p:cNvPr>
          <p:cNvPicPr/>
          <p:nvPr/>
        </p:nvPicPr>
        <p:blipFill rotWithShape="1">
          <a:blip r:embed="rId3"/>
          <a:srcRect l="28832" t="33262" r="30073" b="16530"/>
          <a:stretch/>
        </p:blipFill>
        <p:spPr bwMode="auto">
          <a:xfrm>
            <a:off x="3933603" y="0"/>
            <a:ext cx="8258397" cy="4919870"/>
          </a:xfrm>
          <a:prstGeom prst="rect">
            <a:avLst/>
          </a:prstGeom>
          <a:ln>
            <a:noFill/>
          </a:ln>
          <a:extLst>
            <a:ext uri="{53640926-AAD7-44D8-BBD7-CCE9431645EC}">
              <a14:shadowObscured xmlns:a14="http://schemas.microsoft.com/office/drawing/2010/main"/>
            </a:ext>
          </a:extLst>
        </p:spPr>
      </p:pic>
      <p:sp>
        <p:nvSpPr>
          <p:cNvPr id="2" name="Označba mesta besedila 1">
            <a:extLst>
              <a:ext uri="{FF2B5EF4-FFF2-40B4-BE49-F238E27FC236}">
                <a16:creationId xmlns:a16="http://schemas.microsoft.com/office/drawing/2014/main" id="{52ADFAF5-664C-4EE4-BFE3-7B93C92DB595}"/>
              </a:ext>
            </a:extLst>
          </p:cNvPr>
          <p:cNvSpPr>
            <a:spLocks noGrp="1"/>
          </p:cNvSpPr>
          <p:nvPr>
            <p:ph type="body" sz="quarter" idx="13"/>
          </p:nvPr>
        </p:nvSpPr>
        <p:spPr/>
        <p:txBody>
          <a:bodyPr>
            <a:normAutofit/>
          </a:bodyPr>
          <a:lstStyle/>
          <a:p>
            <a:r>
              <a:rPr lang="sl-SI" dirty="0" err="1"/>
              <a:t>Velneški</a:t>
            </a:r>
            <a:r>
              <a:rPr lang="sl-SI" dirty="0"/>
              <a:t> turizem kot del </a:t>
            </a:r>
            <a:r>
              <a:rPr lang="sl-SI" dirty="0" err="1"/>
              <a:t>velneškega</a:t>
            </a:r>
            <a:r>
              <a:rPr lang="sl-SI" dirty="0"/>
              <a:t> gospodarstva</a:t>
            </a:r>
          </a:p>
        </p:txBody>
      </p:sp>
      <p:sp>
        <p:nvSpPr>
          <p:cNvPr id="3" name="Označba mesta besedila 2">
            <a:extLst>
              <a:ext uri="{FF2B5EF4-FFF2-40B4-BE49-F238E27FC236}">
                <a16:creationId xmlns:a16="http://schemas.microsoft.com/office/drawing/2014/main" id="{64249733-F6DD-4A90-A52E-079696FF2409}"/>
              </a:ext>
            </a:extLst>
          </p:cNvPr>
          <p:cNvSpPr>
            <a:spLocks noGrp="1"/>
          </p:cNvSpPr>
          <p:nvPr>
            <p:ph type="body" sz="quarter" idx="14"/>
          </p:nvPr>
        </p:nvSpPr>
        <p:spPr>
          <a:xfrm>
            <a:off x="328189" y="4919870"/>
            <a:ext cx="11201202" cy="1127639"/>
          </a:xfrm>
        </p:spPr>
        <p:txBody>
          <a:bodyPr/>
          <a:lstStyle/>
          <a:p>
            <a:r>
              <a:rPr lang="sl-SI" sz="2000" dirty="0"/>
              <a:t>Global </a:t>
            </a:r>
            <a:r>
              <a:rPr lang="sl-SI" sz="2000" dirty="0" err="1"/>
              <a:t>wellness</a:t>
            </a:r>
            <a:r>
              <a:rPr lang="sl-SI" sz="2000" dirty="0"/>
              <a:t> institute (GWI) opredeljuje </a:t>
            </a:r>
            <a:r>
              <a:rPr lang="sl-SI" sz="2000" dirty="0" err="1"/>
              <a:t>velneško</a:t>
            </a:r>
            <a:r>
              <a:rPr lang="sl-SI" sz="2000" dirty="0"/>
              <a:t> gospodarstvo kot industrijo ki omogoča potrošnikom, da v svoj vsakdan vključijo </a:t>
            </a:r>
            <a:r>
              <a:rPr lang="sl-SI" sz="2000" dirty="0" err="1"/>
              <a:t>velneške</a:t>
            </a:r>
            <a:r>
              <a:rPr lang="sl-SI" sz="2000" dirty="0"/>
              <a:t> dejavnosti oziroma </a:t>
            </a:r>
            <a:r>
              <a:rPr lang="sl-SI" sz="2000" dirty="0" err="1"/>
              <a:t>velneški</a:t>
            </a:r>
            <a:r>
              <a:rPr lang="sl-SI" sz="2000" dirty="0"/>
              <a:t> način življenja. Po njihovi opredelitvi zajema </a:t>
            </a:r>
            <a:r>
              <a:rPr lang="sl-SI" sz="2000" dirty="0" err="1"/>
              <a:t>velneško</a:t>
            </a:r>
            <a:r>
              <a:rPr lang="sl-SI" sz="2000" dirty="0"/>
              <a:t> gospodarstvo 10 sektorjev, med katerimi je tudi </a:t>
            </a:r>
            <a:r>
              <a:rPr lang="sl-SI" sz="2000" dirty="0" err="1"/>
              <a:t>velneški</a:t>
            </a:r>
            <a:r>
              <a:rPr lang="sl-SI" sz="2000" dirty="0"/>
              <a:t> turizem. Po oceni GWI je njegova vrednost v letu 2017 na globalni ravni znašala 639 </a:t>
            </a:r>
            <a:r>
              <a:rPr lang="sl-SI" sz="2000" dirty="0" err="1"/>
              <a:t>miliard</a:t>
            </a:r>
            <a:r>
              <a:rPr lang="sl-SI" sz="2000" dirty="0"/>
              <a:t> USD, celotna vrednost </a:t>
            </a:r>
            <a:r>
              <a:rPr lang="sl-SI" sz="2000" dirty="0" err="1"/>
              <a:t>velneške</a:t>
            </a:r>
            <a:r>
              <a:rPr lang="sl-SI" sz="2000" dirty="0"/>
              <a:t> industrije pa je bila ocenjena na 4,2 </a:t>
            </a:r>
            <a:r>
              <a:rPr lang="sl-SI" sz="2000" dirty="0" err="1"/>
              <a:t>biliona</a:t>
            </a:r>
            <a:r>
              <a:rPr lang="sl-SI" sz="2000" dirty="0"/>
              <a:t> USD, oziroma 5,3 % svetovne gospodarske proizvodnje tega leta.  </a:t>
            </a:r>
          </a:p>
        </p:txBody>
      </p:sp>
    </p:spTree>
    <p:extLst>
      <p:ext uri="{BB962C8B-B14F-4D97-AF65-F5344CB8AC3E}">
        <p14:creationId xmlns:p14="http://schemas.microsoft.com/office/powerpoint/2010/main" val="8153337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266570"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Uvod v modul</a:t>
            </a:r>
            <a:endParaRPr lang="en-US" sz="3600" b="1" dirty="0"/>
          </a:p>
        </p:txBody>
      </p:sp>
      <p:sp>
        <p:nvSpPr>
          <p:cNvPr id="5" name="Retângulo 4">
            <a:extLst>
              <a:ext uri="{FF2B5EF4-FFF2-40B4-BE49-F238E27FC236}">
                <a16:creationId xmlns:a16="http://schemas.microsoft.com/office/drawing/2014/main" id="{6A109C36-543A-4FBC-99CA-0076C07B2459}"/>
              </a:ext>
            </a:extLst>
          </p:cNvPr>
          <p:cNvSpPr/>
          <p:nvPr/>
        </p:nvSpPr>
        <p:spPr>
          <a:xfrm>
            <a:off x="266570" y="1046457"/>
            <a:ext cx="11666350" cy="5158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2" spcCol="288000" rtlCol="0" anchor="t"/>
          <a:lstStyle/>
          <a:p>
            <a:pPr>
              <a:lnSpc>
                <a:spcPct val="150000"/>
              </a:lnSpc>
              <a:spcAft>
                <a:spcPts val="600"/>
              </a:spcAft>
              <a:buClr>
                <a:srgbClr val="6ECECB"/>
              </a:buClr>
            </a:pPr>
            <a:r>
              <a:rPr lang="sl-SI" sz="2400" spc="-20" dirty="0">
                <a:solidFill>
                  <a:schemeClr val="tx1"/>
                </a:solidFill>
              </a:rPr>
              <a:t>Turizem in </a:t>
            </a:r>
            <a:r>
              <a:rPr lang="sl-SI" sz="2400" spc="-20" dirty="0" err="1">
                <a:solidFill>
                  <a:schemeClr val="tx1"/>
                </a:solidFill>
              </a:rPr>
              <a:t>velnes</a:t>
            </a:r>
            <a:r>
              <a:rPr lang="sl-SI" sz="2400" spc="-20" dirty="0">
                <a:solidFill>
                  <a:schemeClr val="tx1"/>
                </a:solidFill>
              </a:rPr>
              <a:t> sta postala potreba našega vsakdana. Skrb za zdravje in dobro počutje je še bolj poudarila tudi pandemija </a:t>
            </a:r>
            <a:r>
              <a:rPr lang="sl-SI" sz="2400" spc="-20" dirty="0" err="1">
                <a:solidFill>
                  <a:schemeClr val="tx1"/>
                </a:solidFill>
              </a:rPr>
              <a:t>Covid</a:t>
            </a:r>
            <a:r>
              <a:rPr lang="sl-SI" sz="2400" spc="-20" dirty="0">
                <a:solidFill>
                  <a:schemeClr val="tx1"/>
                </a:solidFill>
              </a:rPr>
              <a:t> 19, ki je razvitemu svetu in turizmu, kot smo ga poznali, postavila jasne meje in nam tudi na tak način pokazala, kako je pravzaprav postal sestavni del našega življenja. Po pandemiji se svet spreminja, spreminjata se tudi turizem in pomen skrbi za zdravje. Še bolj v ospredje stopa sodelovanje in povezovanje za doseganje skupnih uspehov destinacije, ki morajo v tem času, v očeh turistov biti predvsem varne v najširšem smislu te besede. Varnost zagotavlja trajnost in trajnost je zagotovljena ob upoštevanju vseh vpletenih deležnikov: narave, ekonomije in ljudi – tistih, ki v destinaciji živijo in ustvarjajo, kot tudi tistih, ki jih obiščejo kot turisti.</a:t>
            </a:r>
            <a:endParaRPr lang="en-GB" sz="2400" spc="-20" dirty="0">
              <a:solidFill>
                <a:schemeClr val="tx1"/>
              </a:solidFill>
            </a:endParaRPr>
          </a:p>
        </p:txBody>
      </p:sp>
    </p:spTree>
    <p:extLst>
      <p:ext uri="{BB962C8B-B14F-4D97-AF65-F5344CB8AC3E}">
        <p14:creationId xmlns:p14="http://schemas.microsoft.com/office/powerpoint/2010/main" val="32102517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338328" y="565091"/>
            <a:ext cx="1092270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Glavni globalni trendi rasti </a:t>
            </a:r>
            <a:r>
              <a:rPr lang="sl-SI" sz="3600" b="1" dirty="0" err="1"/>
              <a:t>velneškega</a:t>
            </a:r>
            <a:r>
              <a:rPr lang="sl-SI" sz="3600" b="1" dirty="0"/>
              <a:t> gospodarstva 1/2</a:t>
            </a:r>
            <a:endParaRPr lang="en-US" sz="3600" b="1" dirty="0"/>
          </a:p>
        </p:txBody>
      </p:sp>
      <p:sp>
        <p:nvSpPr>
          <p:cNvPr id="35" name="Retângulo 34">
            <a:extLst>
              <a:ext uri="{FF2B5EF4-FFF2-40B4-BE49-F238E27FC236}">
                <a16:creationId xmlns:a16="http://schemas.microsoft.com/office/drawing/2014/main" id="{1B3EBD2F-48FA-4A6B-AD1E-FA98B1FD4FEA}"/>
              </a:ext>
            </a:extLst>
          </p:cNvPr>
          <p:cNvSpPr/>
          <p:nvPr/>
        </p:nvSpPr>
        <p:spPr>
          <a:xfrm>
            <a:off x="338328" y="3784092"/>
            <a:ext cx="2302002" cy="2004844"/>
          </a:xfrm>
          <a:prstGeom prst="rect">
            <a:avLst/>
          </a:prstGeom>
          <a:solidFill>
            <a:srgbClr val="76C6D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sl-SI" sz="3000" b="1" dirty="0" err="1">
                <a:solidFill>
                  <a:schemeClr val="bg1"/>
                </a:solidFill>
                <a:effectLst>
                  <a:outerShdw blurRad="38100" dist="38100" dir="2700000" algn="tl">
                    <a:srgbClr val="000000">
                      <a:alpha val="43137"/>
                    </a:srgbClr>
                  </a:outerShdw>
                </a:effectLst>
              </a:rPr>
              <a:t>Okoljska</a:t>
            </a:r>
            <a:r>
              <a:rPr lang="sl-SI" sz="3000" b="1" dirty="0">
                <a:solidFill>
                  <a:schemeClr val="bg1"/>
                </a:solidFill>
                <a:effectLst>
                  <a:outerShdw blurRad="38100" dist="38100" dir="2700000" algn="tl">
                    <a:srgbClr val="000000">
                      <a:alpha val="43137"/>
                    </a:srgbClr>
                  </a:outerShdw>
                </a:effectLst>
              </a:rPr>
              <a:t> kriza</a:t>
            </a:r>
            <a:endParaRPr lang="en-GB" sz="3000" b="1" dirty="0">
              <a:solidFill>
                <a:schemeClr val="bg1"/>
              </a:solidFill>
              <a:effectLst>
                <a:outerShdw blurRad="38100" dist="38100" dir="2700000" algn="tl">
                  <a:srgbClr val="000000">
                    <a:alpha val="43137"/>
                  </a:srgbClr>
                </a:outerShdw>
              </a:effectLst>
            </a:endParaRPr>
          </a:p>
        </p:txBody>
      </p:sp>
      <p:sp>
        <p:nvSpPr>
          <p:cNvPr id="49" name="CaixaDeTexto 48">
            <a:extLst>
              <a:ext uri="{FF2B5EF4-FFF2-40B4-BE49-F238E27FC236}">
                <a16:creationId xmlns:a16="http://schemas.microsoft.com/office/drawing/2014/main" id="{23FCEACC-BBB1-4A74-9807-D6DFCAEB8024}"/>
              </a:ext>
            </a:extLst>
          </p:cNvPr>
          <p:cNvSpPr txBox="1"/>
          <p:nvPr/>
        </p:nvSpPr>
        <p:spPr>
          <a:xfrm>
            <a:off x="2640330" y="3797857"/>
            <a:ext cx="9213342" cy="2004844"/>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a:lnSpc>
                <a:spcPct val="150000"/>
              </a:lnSpc>
              <a:spcAft>
                <a:spcPts val="1200"/>
              </a:spcAft>
              <a:buClr>
                <a:srgbClr val="6ECECB"/>
              </a:buClr>
              <a:buFont typeface="Arial" panose="020B0604020202020204" pitchFamily="34" charset="0"/>
              <a:buChar char="•"/>
            </a:pPr>
            <a:r>
              <a:rPr lang="en-GB" sz="2400" dirty="0"/>
              <a:t> </a:t>
            </a:r>
            <a:r>
              <a:rPr lang="sl-SI" sz="2400" dirty="0"/>
              <a:t>onesnaževanje</a:t>
            </a:r>
          </a:p>
          <a:p>
            <a:pPr>
              <a:lnSpc>
                <a:spcPct val="150000"/>
              </a:lnSpc>
              <a:spcAft>
                <a:spcPts val="1200"/>
              </a:spcAft>
              <a:buClr>
                <a:srgbClr val="6ECECB"/>
              </a:buClr>
              <a:buFont typeface="Arial" panose="020B0604020202020204" pitchFamily="34" charset="0"/>
              <a:buChar char="•"/>
            </a:pPr>
            <a:r>
              <a:rPr lang="sl-SI" sz="2400" dirty="0"/>
              <a:t> kmetijstvo in hrana</a:t>
            </a:r>
          </a:p>
          <a:p>
            <a:pPr>
              <a:lnSpc>
                <a:spcPct val="150000"/>
              </a:lnSpc>
              <a:spcAft>
                <a:spcPts val="1200"/>
              </a:spcAft>
              <a:buClr>
                <a:srgbClr val="6ECECB"/>
              </a:buClr>
              <a:buFont typeface="Arial" panose="020B0604020202020204" pitchFamily="34" charset="0"/>
              <a:buChar char="•"/>
            </a:pPr>
            <a:r>
              <a:rPr lang="sl-SI" sz="2400" dirty="0"/>
              <a:t> odvisnost od avtomobila in nezdravo življenje</a:t>
            </a:r>
            <a:endParaRPr lang="en-GB" sz="2400" dirty="0"/>
          </a:p>
        </p:txBody>
      </p:sp>
      <p:sp>
        <p:nvSpPr>
          <p:cNvPr id="51" name="CaixaDeTexto 50">
            <a:extLst>
              <a:ext uri="{FF2B5EF4-FFF2-40B4-BE49-F238E27FC236}">
                <a16:creationId xmlns:a16="http://schemas.microsoft.com/office/drawing/2014/main" id="{D7B8A995-CA93-4042-96A9-1AA4542A417C}"/>
              </a:ext>
            </a:extLst>
          </p:cNvPr>
          <p:cNvSpPr txBox="1"/>
          <p:nvPr/>
        </p:nvSpPr>
        <p:spPr>
          <a:xfrm>
            <a:off x="2640330" y="1434712"/>
            <a:ext cx="9213342" cy="2004844"/>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nchor="ctr">
            <a:spAutoFit/>
          </a:bodyPr>
          <a:lstStyle/>
          <a:p>
            <a:pPr>
              <a:lnSpc>
                <a:spcPct val="150000"/>
              </a:lnSpc>
              <a:spcAft>
                <a:spcPts val="1200"/>
              </a:spcAft>
              <a:buClr>
                <a:srgbClr val="6ECECB"/>
              </a:buClr>
              <a:buFont typeface="Arial" panose="020B0604020202020204" pitchFamily="34" charset="0"/>
              <a:buChar char="•"/>
            </a:pPr>
            <a:r>
              <a:rPr lang="en-US" sz="2400" dirty="0"/>
              <a:t> </a:t>
            </a:r>
            <a:r>
              <a:rPr lang="sl-SI" sz="2400" dirty="0"/>
              <a:t>bolezni povezani z življenjskim slogom in nezdravim okoljem</a:t>
            </a:r>
            <a:r>
              <a:rPr lang="en-US" sz="2400" dirty="0"/>
              <a:t>.</a:t>
            </a:r>
            <a:endParaRPr lang="sl-SI" sz="2400" dirty="0"/>
          </a:p>
          <a:p>
            <a:pPr>
              <a:lnSpc>
                <a:spcPct val="150000"/>
              </a:lnSpc>
              <a:spcAft>
                <a:spcPts val="1200"/>
              </a:spcAft>
              <a:buClr>
                <a:srgbClr val="6ECECB"/>
              </a:buClr>
              <a:buFont typeface="Arial" panose="020B0604020202020204" pitchFamily="34" charset="0"/>
              <a:buChar char="•"/>
            </a:pPr>
            <a:r>
              <a:rPr lang="sl-SI" sz="2400" dirty="0"/>
              <a:t> osamljenost in mentalno zdravje</a:t>
            </a:r>
          </a:p>
          <a:p>
            <a:pPr>
              <a:lnSpc>
                <a:spcPct val="150000"/>
              </a:lnSpc>
              <a:spcAft>
                <a:spcPts val="1200"/>
              </a:spcAft>
              <a:buClr>
                <a:srgbClr val="6ECECB"/>
              </a:buClr>
              <a:buFont typeface="Arial" panose="020B0604020202020204" pitchFamily="34" charset="0"/>
              <a:buChar char="•"/>
            </a:pPr>
            <a:r>
              <a:rPr lang="sl-SI" sz="2400" dirty="0"/>
              <a:t> staranje populacije</a:t>
            </a:r>
            <a:endParaRPr lang="en-GB" sz="2400" dirty="0"/>
          </a:p>
        </p:txBody>
      </p:sp>
      <p:sp>
        <p:nvSpPr>
          <p:cNvPr id="7" name="Retângulo 32">
            <a:extLst>
              <a:ext uri="{FF2B5EF4-FFF2-40B4-BE49-F238E27FC236}">
                <a16:creationId xmlns:a16="http://schemas.microsoft.com/office/drawing/2014/main" id="{81B8EEE8-5B97-4C5E-AA16-D264AA4F390D}"/>
              </a:ext>
            </a:extLst>
          </p:cNvPr>
          <p:cNvSpPr/>
          <p:nvPr/>
        </p:nvSpPr>
        <p:spPr>
          <a:xfrm>
            <a:off x="338328" y="1412105"/>
            <a:ext cx="2302002" cy="2027451"/>
          </a:xfrm>
          <a:prstGeom prst="rect">
            <a:avLst/>
          </a:prstGeom>
          <a:solidFill>
            <a:srgbClr val="FDDE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sl-SI" sz="3000" b="1" spc="-40" dirty="0">
                <a:effectLst>
                  <a:outerShdw blurRad="38100" dist="38100" dir="2700000" algn="tl">
                    <a:srgbClr val="000000">
                      <a:alpha val="43137"/>
                    </a:srgbClr>
                  </a:outerShdw>
                </a:effectLst>
              </a:rPr>
              <a:t>Svetovna populacija </a:t>
            </a:r>
            <a:endParaRPr lang="en-GB" sz="3000" b="1" spc="-4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320505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tângulo 32">
            <a:extLst>
              <a:ext uri="{FF2B5EF4-FFF2-40B4-BE49-F238E27FC236}">
                <a16:creationId xmlns:a16="http://schemas.microsoft.com/office/drawing/2014/main" id="{0B41C399-9756-4C16-A54F-4FBBF76A2462}"/>
              </a:ext>
            </a:extLst>
          </p:cNvPr>
          <p:cNvSpPr/>
          <p:nvPr/>
        </p:nvSpPr>
        <p:spPr>
          <a:xfrm>
            <a:off x="338328" y="1405126"/>
            <a:ext cx="2302002" cy="2002239"/>
          </a:xfrm>
          <a:prstGeom prst="rect">
            <a:avLst/>
          </a:prstGeom>
          <a:solidFill>
            <a:srgbClr val="BAE3E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sl-SI" sz="3000" b="1" dirty="0">
                <a:solidFill>
                  <a:schemeClr val="bg1"/>
                </a:solidFill>
                <a:effectLst>
                  <a:outerShdw blurRad="38100" dist="38100" dir="2700000" algn="tl">
                    <a:srgbClr val="000000">
                      <a:alpha val="43137"/>
                    </a:srgbClr>
                  </a:outerShdw>
                </a:effectLst>
              </a:rPr>
              <a:t>Zdravstveni sistem</a:t>
            </a:r>
            <a:endParaRPr lang="en-GB" sz="3000" b="1" dirty="0">
              <a:solidFill>
                <a:schemeClr val="bg1"/>
              </a:solidFill>
              <a:effectLst>
                <a:outerShdw blurRad="38100" dist="38100" dir="2700000" algn="tl">
                  <a:srgbClr val="000000">
                    <a:alpha val="43137"/>
                  </a:srgbClr>
                </a:outerShdw>
              </a:effectLst>
            </a:endParaRPr>
          </a:p>
        </p:txBody>
      </p:sp>
      <p:sp>
        <p:nvSpPr>
          <p:cNvPr id="35" name="Retângulo 34">
            <a:extLst>
              <a:ext uri="{FF2B5EF4-FFF2-40B4-BE49-F238E27FC236}">
                <a16:creationId xmlns:a16="http://schemas.microsoft.com/office/drawing/2014/main" id="{1B3EBD2F-48FA-4A6B-AD1E-FA98B1FD4FEA}"/>
              </a:ext>
            </a:extLst>
          </p:cNvPr>
          <p:cNvSpPr/>
          <p:nvPr/>
        </p:nvSpPr>
        <p:spPr>
          <a:xfrm>
            <a:off x="338328" y="3784093"/>
            <a:ext cx="2302002" cy="2004844"/>
          </a:xfrm>
          <a:prstGeom prst="rect">
            <a:avLst/>
          </a:prstGeom>
          <a:solidFill>
            <a:srgbClr val="F7981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sl-SI" sz="3000" b="1" spc="-20" dirty="0">
                <a:effectLst>
                  <a:outerShdw blurRad="38100" dist="38100" dir="2700000" algn="tl">
                    <a:srgbClr val="000000">
                      <a:alpha val="43137"/>
                    </a:srgbClr>
                  </a:outerShdw>
                </a:effectLst>
              </a:rPr>
              <a:t>Sistem vrednot</a:t>
            </a:r>
            <a:endParaRPr lang="en-GB" sz="3000" b="1" spc="-20" dirty="0">
              <a:effectLst>
                <a:outerShdw blurRad="38100" dist="38100" dir="2700000" algn="tl">
                  <a:srgbClr val="000000">
                    <a:alpha val="43137"/>
                  </a:srgbClr>
                </a:outerShdw>
              </a:effectLst>
            </a:endParaRPr>
          </a:p>
        </p:txBody>
      </p:sp>
      <p:sp>
        <p:nvSpPr>
          <p:cNvPr id="49" name="CaixaDeTexto 48">
            <a:extLst>
              <a:ext uri="{FF2B5EF4-FFF2-40B4-BE49-F238E27FC236}">
                <a16:creationId xmlns:a16="http://schemas.microsoft.com/office/drawing/2014/main" id="{23FCEACC-BBB1-4A74-9807-D6DFCAEB8024}"/>
              </a:ext>
            </a:extLst>
          </p:cNvPr>
          <p:cNvSpPr txBox="1"/>
          <p:nvPr/>
        </p:nvSpPr>
        <p:spPr>
          <a:xfrm>
            <a:off x="2640330" y="3784093"/>
            <a:ext cx="9213342" cy="2004844"/>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a:lnSpc>
                <a:spcPct val="150000"/>
              </a:lnSpc>
              <a:spcAft>
                <a:spcPts val="1200"/>
              </a:spcAft>
              <a:buClr>
                <a:srgbClr val="6ECECB"/>
              </a:buClr>
              <a:buFont typeface="Arial" panose="020B0604020202020204" pitchFamily="34" charset="0"/>
              <a:buChar char="•"/>
            </a:pPr>
            <a:r>
              <a:rPr lang="en-GB" sz="2400" dirty="0"/>
              <a:t> </a:t>
            </a:r>
            <a:r>
              <a:rPr lang="sl-SI" sz="2400" dirty="0"/>
              <a:t>urbanizacija in rast srednjega razreda </a:t>
            </a:r>
          </a:p>
          <a:p>
            <a:pPr>
              <a:lnSpc>
                <a:spcPct val="150000"/>
              </a:lnSpc>
              <a:spcAft>
                <a:spcPts val="1200"/>
              </a:spcAft>
              <a:buClr>
                <a:srgbClr val="6ECECB"/>
              </a:buClr>
              <a:buFont typeface="Arial" panose="020B0604020202020204" pitchFamily="34" charset="0"/>
              <a:buChar char="•"/>
            </a:pPr>
            <a:r>
              <a:rPr lang="sl-SI" sz="2400" dirty="0"/>
              <a:t> zavedanje in odgovornost </a:t>
            </a:r>
          </a:p>
          <a:p>
            <a:pPr>
              <a:lnSpc>
                <a:spcPct val="150000"/>
              </a:lnSpc>
              <a:spcAft>
                <a:spcPts val="1200"/>
              </a:spcAft>
              <a:buClr>
                <a:srgbClr val="6ECECB"/>
              </a:buClr>
              <a:buFont typeface="Arial" panose="020B0604020202020204" pitchFamily="34" charset="0"/>
              <a:buChar char="•"/>
            </a:pPr>
            <a:r>
              <a:rPr lang="sl-SI" sz="2400" dirty="0"/>
              <a:t> tehnologija in povezanost </a:t>
            </a:r>
            <a:endParaRPr lang="en-GB" sz="2400" dirty="0"/>
          </a:p>
        </p:txBody>
      </p:sp>
      <p:sp>
        <p:nvSpPr>
          <p:cNvPr id="51" name="CaixaDeTexto 50">
            <a:extLst>
              <a:ext uri="{FF2B5EF4-FFF2-40B4-BE49-F238E27FC236}">
                <a16:creationId xmlns:a16="http://schemas.microsoft.com/office/drawing/2014/main" id="{D7B8A995-CA93-4042-96A9-1AA4542A417C}"/>
              </a:ext>
            </a:extLst>
          </p:cNvPr>
          <p:cNvSpPr txBox="1"/>
          <p:nvPr/>
        </p:nvSpPr>
        <p:spPr>
          <a:xfrm>
            <a:off x="2640330" y="1405126"/>
            <a:ext cx="9213342" cy="2004844"/>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nchor="ctr">
            <a:spAutoFit/>
          </a:bodyPr>
          <a:lstStyle/>
          <a:p>
            <a:pPr>
              <a:lnSpc>
                <a:spcPct val="150000"/>
              </a:lnSpc>
              <a:spcAft>
                <a:spcPts val="1200"/>
              </a:spcAft>
              <a:buClr>
                <a:srgbClr val="6ECECB"/>
              </a:buClr>
              <a:buFont typeface="Arial" panose="020B0604020202020204" pitchFamily="34" charset="0"/>
              <a:buChar char="•"/>
            </a:pPr>
            <a:r>
              <a:rPr lang="en-US" sz="2400" dirty="0"/>
              <a:t> </a:t>
            </a:r>
            <a:r>
              <a:rPr lang="sl-SI" sz="2400" dirty="0"/>
              <a:t>slabi zdravstveni sistemi</a:t>
            </a:r>
          </a:p>
          <a:p>
            <a:pPr>
              <a:lnSpc>
                <a:spcPct val="150000"/>
              </a:lnSpc>
              <a:spcAft>
                <a:spcPts val="1200"/>
              </a:spcAft>
              <a:buClr>
                <a:srgbClr val="6ECECB"/>
              </a:buClr>
              <a:buFont typeface="Arial" panose="020B0604020202020204" pitchFamily="34" charset="0"/>
              <a:buChar char="•"/>
            </a:pPr>
            <a:r>
              <a:rPr lang="sl-SI" sz="2400" dirty="0"/>
              <a:t> dolgoročno nevzdržni stroški </a:t>
            </a:r>
          </a:p>
          <a:p>
            <a:pPr>
              <a:lnSpc>
                <a:spcPct val="150000"/>
              </a:lnSpc>
              <a:spcAft>
                <a:spcPts val="1200"/>
              </a:spcAft>
              <a:buClr>
                <a:srgbClr val="6ECECB"/>
              </a:buClr>
              <a:buFont typeface="Arial" panose="020B0604020202020204" pitchFamily="34" charset="0"/>
              <a:buChar char="•"/>
            </a:pPr>
            <a:r>
              <a:rPr lang="sl-SI" sz="2400" dirty="0"/>
              <a:t> trend od kurative k preventivi </a:t>
            </a:r>
            <a:endParaRPr lang="en-GB" sz="2400" dirty="0"/>
          </a:p>
        </p:txBody>
      </p:sp>
      <p:sp>
        <p:nvSpPr>
          <p:cNvPr id="7" name="Text Placeholder 2">
            <a:extLst>
              <a:ext uri="{FF2B5EF4-FFF2-40B4-BE49-F238E27FC236}">
                <a16:creationId xmlns:a16="http://schemas.microsoft.com/office/drawing/2014/main" id="{B6ACC6CB-FAEC-48B0-9B5B-2C0AAEF93817}"/>
              </a:ext>
            </a:extLst>
          </p:cNvPr>
          <p:cNvSpPr txBox="1">
            <a:spLocks/>
          </p:cNvSpPr>
          <p:nvPr/>
        </p:nvSpPr>
        <p:spPr>
          <a:xfrm>
            <a:off x="248875" y="640571"/>
            <a:ext cx="10823316"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Glavni globalni trendi rasti </a:t>
            </a:r>
            <a:r>
              <a:rPr lang="sl-SI" sz="3600" b="1" dirty="0" err="1"/>
              <a:t>velneške</a:t>
            </a:r>
            <a:r>
              <a:rPr lang="sl-SI" sz="3600" b="1" dirty="0"/>
              <a:t> gospodarstva 2/2</a:t>
            </a:r>
            <a:endParaRPr lang="en-US" sz="3600" b="1" dirty="0"/>
          </a:p>
        </p:txBody>
      </p:sp>
    </p:spTree>
    <p:extLst>
      <p:ext uri="{BB962C8B-B14F-4D97-AF65-F5344CB8AC3E}">
        <p14:creationId xmlns:p14="http://schemas.microsoft.com/office/powerpoint/2010/main" val="3825346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5A605C68-3B33-4CCD-9D03-02B38D2BEA32}"/>
              </a:ext>
            </a:extLst>
          </p:cNvPr>
          <p:cNvSpPr>
            <a:spLocks noGrp="1"/>
          </p:cNvSpPr>
          <p:nvPr>
            <p:ph type="body" sz="quarter" idx="13"/>
          </p:nvPr>
        </p:nvSpPr>
        <p:spPr>
          <a:xfrm>
            <a:off x="497155" y="1545500"/>
            <a:ext cx="2860176" cy="2783262"/>
          </a:xfrm>
        </p:spPr>
        <p:txBody>
          <a:bodyPr/>
          <a:lstStyle/>
          <a:p>
            <a:r>
              <a:rPr lang="sl-SI" dirty="0" err="1"/>
              <a:t>Case</a:t>
            </a:r>
            <a:r>
              <a:rPr lang="sl-SI" dirty="0"/>
              <a:t> </a:t>
            </a:r>
            <a:r>
              <a:rPr lang="sl-SI" dirty="0" err="1"/>
              <a:t>study</a:t>
            </a:r>
            <a:r>
              <a:rPr lang="sl-SI" dirty="0"/>
              <a:t> – </a:t>
            </a:r>
            <a:r>
              <a:rPr lang="sl-SI" b="0" i="1" dirty="0"/>
              <a:t>edinstvena doživetja na Azorih</a:t>
            </a:r>
          </a:p>
        </p:txBody>
      </p:sp>
      <p:sp>
        <p:nvSpPr>
          <p:cNvPr id="3" name="Označba mesta besedila 2">
            <a:extLst>
              <a:ext uri="{FF2B5EF4-FFF2-40B4-BE49-F238E27FC236}">
                <a16:creationId xmlns:a16="http://schemas.microsoft.com/office/drawing/2014/main" id="{0A9D2E28-D54E-4B10-98F3-BE31C79F1E92}"/>
              </a:ext>
            </a:extLst>
          </p:cNvPr>
          <p:cNvSpPr>
            <a:spLocks noGrp="1"/>
          </p:cNvSpPr>
          <p:nvPr>
            <p:ph type="body" sz="quarter" idx="14"/>
          </p:nvPr>
        </p:nvSpPr>
        <p:spPr>
          <a:xfrm>
            <a:off x="497154" y="5114135"/>
            <a:ext cx="10614793" cy="469184"/>
          </a:xfrm>
        </p:spPr>
        <p:txBody>
          <a:bodyPr/>
          <a:lstStyle/>
          <a:p>
            <a:pPr lvl="0">
              <a:lnSpc>
                <a:spcPct val="100000"/>
              </a:lnSpc>
              <a:spcBef>
                <a:spcPts val="0"/>
              </a:spcBef>
            </a:pPr>
            <a:r>
              <a:rPr lang="sl-SI" dirty="0">
                <a:solidFill>
                  <a:prstClr val="black"/>
                </a:solidFill>
              </a:rPr>
              <a:t>Primer edinstvenih doživetij </a:t>
            </a:r>
            <a:r>
              <a:rPr lang="sl-SI" dirty="0" err="1">
                <a:solidFill>
                  <a:prstClr val="black"/>
                </a:solidFill>
              </a:rPr>
              <a:t>velneške</a:t>
            </a:r>
            <a:r>
              <a:rPr lang="sl-SI" dirty="0">
                <a:solidFill>
                  <a:prstClr val="black"/>
                </a:solidFill>
              </a:rPr>
              <a:t> destinacije, AZORI, Portugalska </a:t>
            </a:r>
            <a:r>
              <a:rPr lang="sl-SI" dirty="0" err="1">
                <a:solidFill>
                  <a:prstClr val="black"/>
                </a:solidFill>
                <a:hlinkClick r:id="rId3"/>
              </a:rPr>
              <a:t>lifewellness</a:t>
            </a:r>
            <a:endParaRPr lang="sl-SI" dirty="0">
              <a:solidFill>
                <a:prstClr val="black"/>
              </a:solidFill>
            </a:endParaRPr>
          </a:p>
          <a:p>
            <a:endParaRPr lang="sl-SI" dirty="0"/>
          </a:p>
          <a:p>
            <a:endParaRPr lang="sl-SI" dirty="0"/>
          </a:p>
        </p:txBody>
      </p:sp>
      <p:sp>
        <p:nvSpPr>
          <p:cNvPr id="4" name="Označba mesta slike 3">
            <a:extLst>
              <a:ext uri="{FF2B5EF4-FFF2-40B4-BE49-F238E27FC236}">
                <a16:creationId xmlns:a16="http://schemas.microsoft.com/office/drawing/2014/main" id="{65AEE042-A98B-4982-ADF5-2B5507E28189}"/>
              </a:ext>
            </a:extLst>
          </p:cNvPr>
          <p:cNvSpPr>
            <a:spLocks noGrp="1"/>
          </p:cNvSpPr>
          <p:nvPr>
            <p:ph type="pic" sz="quarter" idx="19"/>
          </p:nvPr>
        </p:nvSpPr>
        <p:spPr/>
      </p:sp>
      <p:sp>
        <p:nvSpPr>
          <p:cNvPr id="6" name="Pravokotnik 5">
            <a:extLst>
              <a:ext uri="{FF2B5EF4-FFF2-40B4-BE49-F238E27FC236}">
                <a16:creationId xmlns:a16="http://schemas.microsoft.com/office/drawing/2014/main" id="{B29CD667-8838-45EF-8D81-B876A01F2AD6}"/>
              </a:ext>
            </a:extLst>
          </p:cNvPr>
          <p:cNvSpPr/>
          <p:nvPr/>
        </p:nvSpPr>
        <p:spPr>
          <a:xfrm>
            <a:off x="516835" y="5510973"/>
            <a:ext cx="6096000" cy="369332"/>
          </a:xfrm>
          <a:prstGeom prst="rect">
            <a:avLst/>
          </a:prstGeom>
        </p:spPr>
        <p:txBody>
          <a:bodyPr>
            <a:spAutoFit/>
          </a:bodyPr>
          <a:lstStyle/>
          <a:p>
            <a:endParaRPr lang="sl-SI" dirty="0"/>
          </a:p>
        </p:txBody>
      </p:sp>
      <p:pic>
        <p:nvPicPr>
          <p:cNvPr id="8" name="Slika 7">
            <a:hlinkClick r:id="rId3"/>
            <a:extLst>
              <a:ext uri="{FF2B5EF4-FFF2-40B4-BE49-F238E27FC236}">
                <a16:creationId xmlns:a16="http://schemas.microsoft.com/office/drawing/2014/main" id="{CCD966F6-2E9E-4D74-9255-E244303EAF30}"/>
              </a:ext>
            </a:extLst>
          </p:cNvPr>
          <p:cNvPicPr/>
          <p:nvPr/>
        </p:nvPicPr>
        <p:blipFill rotWithShape="1">
          <a:blip r:embed="rId4"/>
          <a:srcRect t="12826" r="1720" b="5331"/>
          <a:stretch/>
        </p:blipFill>
        <p:spPr bwMode="auto">
          <a:xfrm>
            <a:off x="3564836" y="-1"/>
            <a:ext cx="8627164" cy="4540150"/>
          </a:xfrm>
          <a:prstGeom prst="rect">
            <a:avLst/>
          </a:prstGeom>
          <a:ln>
            <a:noFill/>
          </a:ln>
          <a:extLst>
            <a:ext uri="{53640926-AAD7-44D8-BBD7-CCE9431645EC}">
              <a14:shadowObscured xmlns:a14="http://schemas.microsoft.com/office/drawing/2010/main"/>
            </a:ext>
          </a:extLst>
        </p:spPr>
      </p:pic>
      <p:pic>
        <p:nvPicPr>
          <p:cNvPr id="5" name="Slika 4">
            <a:extLst>
              <a:ext uri="{FF2B5EF4-FFF2-40B4-BE49-F238E27FC236}">
                <a16:creationId xmlns:a16="http://schemas.microsoft.com/office/drawing/2014/main" id="{748EC64A-141D-401F-8C9D-F25AF0375520}"/>
              </a:ext>
            </a:extLst>
          </p:cNvPr>
          <p:cNvPicPr>
            <a:picLocks noChangeAspect="1"/>
          </p:cNvPicPr>
          <p:nvPr/>
        </p:nvPicPr>
        <p:blipFill>
          <a:blip r:embed="rId5"/>
          <a:stretch>
            <a:fillRect/>
          </a:stretch>
        </p:blipFill>
        <p:spPr>
          <a:xfrm>
            <a:off x="269843" y="820013"/>
            <a:ext cx="719390" cy="725487"/>
          </a:xfrm>
          <a:prstGeom prst="rect">
            <a:avLst/>
          </a:prstGeom>
        </p:spPr>
      </p:pic>
    </p:spTree>
    <p:extLst>
      <p:ext uri="{BB962C8B-B14F-4D97-AF65-F5344CB8AC3E}">
        <p14:creationId xmlns:p14="http://schemas.microsoft.com/office/powerpoint/2010/main" val="26416024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5A605C68-3B33-4CCD-9D03-02B38D2BEA32}"/>
              </a:ext>
            </a:extLst>
          </p:cNvPr>
          <p:cNvSpPr>
            <a:spLocks noGrp="1"/>
          </p:cNvSpPr>
          <p:nvPr>
            <p:ph type="body" sz="quarter" idx="13"/>
          </p:nvPr>
        </p:nvSpPr>
        <p:spPr>
          <a:xfrm>
            <a:off x="497155" y="1567494"/>
            <a:ext cx="3058492" cy="3297980"/>
          </a:xfrm>
        </p:spPr>
        <p:txBody>
          <a:bodyPr/>
          <a:lstStyle/>
          <a:p>
            <a:r>
              <a:rPr lang="sl-SI" dirty="0" err="1"/>
              <a:t>Case</a:t>
            </a:r>
            <a:r>
              <a:rPr lang="sl-SI" dirty="0"/>
              <a:t> </a:t>
            </a:r>
            <a:r>
              <a:rPr lang="sl-SI" dirty="0" err="1"/>
              <a:t>study</a:t>
            </a:r>
            <a:r>
              <a:rPr lang="sl-SI" dirty="0"/>
              <a:t> – </a:t>
            </a:r>
            <a:r>
              <a:rPr lang="sl-SI" b="0" i="1" dirty="0"/>
              <a:t>avtentična butična </a:t>
            </a:r>
            <a:r>
              <a:rPr lang="sl-SI" b="0" i="1" dirty="0" err="1"/>
              <a:t>velnes</a:t>
            </a:r>
            <a:r>
              <a:rPr lang="sl-SI" b="0" i="1" dirty="0"/>
              <a:t> ponudba Slovenije</a:t>
            </a:r>
          </a:p>
        </p:txBody>
      </p:sp>
      <p:sp>
        <p:nvSpPr>
          <p:cNvPr id="3" name="Označba mesta besedila 2">
            <a:extLst>
              <a:ext uri="{FF2B5EF4-FFF2-40B4-BE49-F238E27FC236}">
                <a16:creationId xmlns:a16="http://schemas.microsoft.com/office/drawing/2014/main" id="{0A9D2E28-D54E-4B10-98F3-BE31C79F1E92}"/>
              </a:ext>
            </a:extLst>
          </p:cNvPr>
          <p:cNvSpPr>
            <a:spLocks noGrp="1"/>
          </p:cNvSpPr>
          <p:nvPr>
            <p:ph type="body" sz="quarter" idx="14"/>
          </p:nvPr>
        </p:nvSpPr>
        <p:spPr>
          <a:xfrm>
            <a:off x="497155" y="5114135"/>
            <a:ext cx="10306680" cy="469184"/>
          </a:xfrm>
        </p:spPr>
        <p:txBody>
          <a:bodyPr/>
          <a:lstStyle/>
          <a:p>
            <a:pPr>
              <a:lnSpc>
                <a:spcPct val="100000"/>
              </a:lnSpc>
              <a:spcBef>
                <a:spcPts val="0"/>
              </a:spcBef>
            </a:pPr>
            <a:r>
              <a:rPr lang="sl-SI" dirty="0"/>
              <a:t>Primer avtentične </a:t>
            </a:r>
            <a:r>
              <a:rPr lang="sl-SI" dirty="0" err="1"/>
              <a:t>velneške</a:t>
            </a:r>
            <a:r>
              <a:rPr lang="sl-SI" dirty="0"/>
              <a:t> ponudbe v specifičnem lokalnem okolju: </a:t>
            </a:r>
            <a:r>
              <a:rPr lang="sl-SI" dirty="0">
                <a:solidFill>
                  <a:prstClr val="black"/>
                </a:solidFill>
                <a:hlinkClick r:id="rId2">
                  <a:extLst>
                    <a:ext uri="{A12FA001-AC4F-418D-AE19-62706E023703}">
                      <ahyp:hlinkClr xmlns:ahyp="http://schemas.microsoft.com/office/drawing/2018/hyperlinkcolor" val="tx"/>
                    </a:ext>
                  </a:extLst>
                </a:hlinkClick>
              </a:rPr>
              <a:t>doživetja z medom</a:t>
            </a:r>
            <a:r>
              <a:rPr lang="sl-SI" dirty="0">
                <a:solidFill>
                  <a:prstClr val="black"/>
                </a:solidFill>
              </a:rPr>
              <a:t> </a:t>
            </a:r>
            <a:endParaRPr lang="sl-SI" dirty="0"/>
          </a:p>
          <a:p>
            <a:endParaRPr lang="sl-SI" dirty="0"/>
          </a:p>
        </p:txBody>
      </p:sp>
      <p:sp>
        <p:nvSpPr>
          <p:cNvPr id="4" name="Označba mesta slike 3">
            <a:extLst>
              <a:ext uri="{FF2B5EF4-FFF2-40B4-BE49-F238E27FC236}">
                <a16:creationId xmlns:a16="http://schemas.microsoft.com/office/drawing/2014/main" id="{65AEE042-A98B-4982-ADF5-2B5507E28189}"/>
              </a:ext>
            </a:extLst>
          </p:cNvPr>
          <p:cNvSpPr>
            <a:spLocks noGrp="1"/>
          </p:cNvSpPr>
          <p:nvPr>
            <p:ph type="pic" sz="quarter" idx="19"/>
          </p:nvPr>
        </p:nvSpPr>
        <p:spPr/>
      </p:sp>
      <p:sp>
        <p:nvSpPr>
          <p:cNvPr id="6" name="Pravokotnik 5">
            <a:extLst>
              <a:ext uri="{FF2B5EF4-FFF2-40B4-BE49-F238E27FC236}">
                <a16:creationId xmlns:a16="http://schemas.microsoft.com/office/drawing/2014/main" id="{B29CD667-8838-45EF-8D81-B876A01F2AD6}"/>
              </a:ext>
            </a:extLst>
          </p:cNvPr>
          <p:cNvSpPr/>
          <p:nvPr/>
        </p:nvSpPr>
        <p:spPr>
          <a:xfrm>
            <a:off x="516835" y="5510973"/>
            <a:ext cx="6096000" cy="369332"/>
          </a:xfrm>
          <a:prstGeom prst="rect">
            <a:avLst/>
          </a:prstGeom>
        </p:spPr>
        <p:txBody>
          <a:bodyPr>
            <a:spAutoFit/>
          </a:bodyPr>
          <a:lstStyle/>
          <a:p>
            <a:endParaRPr lang="sl-SI" dirty="0"/>
          </a:p>
        </p:txBody>
      </p:sp>
      <p:pic>
        <p:nvPicPr>
          <p:cNvPr id="7" name="Slika 6">
            <a:hlinkClick r:id="rId2"/>
            <a:extLst>
              <a:ext uri="{FF2B5EF4-FFF2-40B4-BE49-F238E27FC236}">
                <a16:creationId xmlns:a16="http://schemas.microsoft.com/office/drawing/2014/main" id="{11B0E8C1-C39C-4570-A2DD-2E14A945BDDE}"/>
              </a:ext>
            </a:extLst>
          </p:cNvPr>
          <p:cNvPicPr/>
          <p:nvPr/>
        </p:nvPicPr>
        <p:blipFill rotWithShape="1">
          <a:blip r:embed="rId3"/>
          <a:srcRect t="13853" r="1441" b="4824"/>
          <a:stretch/>
        </p:blipFill>
        <p:spPr bwMode="auto">
          <a:xfrm>
            <a:off x="3634409" y="-2"/>
            <a:ext cx="9157251" cy="4540151"/>
          </a:xfrm>
          <a:prstGeom prst="rect">
            <a:avLst/>
          </a:prstGeom>
          <a:ln>
            <a:noFill/>
          </a:ln>
          <a:extLst>
            <a:ext uri="{53640926-AAD7-44D8-BBD7-CCE9431645EC}">
              <a14:shadowObscured xmlns:a14="http://schemas.microsoft.com/office/drawing/2010/main"/>
            </a:ext>
          </a:extLst>
        </p:spPr>
      </p:pic>
      <p:pic>
        <p:nvPicPr>
          <p:cNvPr id="5" name="Slika 4">
            <a:extLst>
              <a:ext uri="{FF2B5EF4-FFF2-40B4-BE49-F238E27FC236}">
                <a16:creationId xmlns:a16="http://schemas.microsoft.com/office/drawing/2014/main" id="{FA484055-B35A-4AD8-B6D9-79CD4AB1BFFF}"/>
              </a:ext>
            </a:extLst>
          </p:cNvPr>
          <p:cNvPicPr>
            <a:picLocks noChangeAspect="1"/>
          </p:cNvPicPr>
          <p:nvPr/>
        </p:nvPicPr>
        <p:blipFill>
          <a:blip r:embed="rId4"/>
          <a:stretch>
            <a:fillRect/>
          </a:stretch>
        </p:blipFill>
        <p:spPr>
          <a:xfrm>
            <a:off x="269843" y="800134"/>
            <a:ext cx="719390" cy="725487"/>
          </a:xfrm>
          <a:prstGeom prst="rect">
            <a:avLst/>
          </a:prstGeom>
        </p:spPr>
      </p:pic>
    </p:spTree>
    <p:extLst>
      <p:ext uri="{BB962C8B-B14F-4D97-AF65-F5344CB8AC3E}">
        <p14:creationId xmlns:p14="http://schemas.microsoft.com/office/powerpoint/2010/main" val="32615933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C35BE11E-2033-49CD-8581-61CFCB93C04E}"/>
              </a:ext>
            </a:extLst>
          </p:cNvPr>
          <p:cNvSpPr>
            <a:spLocks noGrp="1"/>
          </p:cNvSpPr>
          <p:nvPr>
            <p:ph type="body" sz="quarter" idx="13"/>
          </p:nvPr>
        </p:nvSpPr>
        <p:spPr>
          <a:xfrm>
            <a:off x="318519" y="1306615"/>
            <a:ext cx="3058492" cy="3297980"/>
          </a:xfrm>
        </p:spPr>
        <p:txBody>
          <a:bodyPr/>
          <a:lstStyle/>
          <a:p>
            <a:r>
              <a:rPr lang="sl-SI" dirty="0">
                <a:solidFill>
                  <a:schemeClr val="bg1"/>
                </a:solidFill>
                <a:effectLst>
                  <a:outerShdw blurRad="38100" dist="38100" dir="2700000" algn="tl">
                    <a:srgbClr val="000000">
                      <a:alpha val="43137"/>
                    </a:srgbClr>
                  </a:outerShdw>
                </a:effectLst>
              </a:rPr>
              <a:t>1.4. TRAJNOST  </a:t>
            </a:r>
          </a:p>
        </p:txBody>
      </p:sp>
      <p:sp>
        <p:nvSpPr>
          <p:cNvPr id="3" name="Označba mesta besedila 2">
            <a:extLst>
              <a:ext uri="{FF2B5EF4-FFF2-40B4-BE49-F238E27FC236}">
                <a16:creationId xmlns:a16="http://schemas.microsoft.com/office/drawing/2014/main" id="{2892662D-719A-46FB-8BC3-0273C29C7A80}"/>
              </a:ext>
            </a:extLst>
          </p:cNvPr>
          <p:cNvSpPr>
            <a:spLocks noGrp="1"/>
          </p:cNvSpPr>
          <p:nvPr>
            <p:ph type="body" sz="quarter" idx="14"/>
          </p:nvPr>
        </p:nvSpPr>
        <p:spPr>
          <a:xfrm>
            <a:off x="318519" y="4604595"/>
            <a:ext cx="10922907" cy="1787514"/>
          </a:xfrm>
        </p:spPr>
        <p:txBody>
          <a:bodyPr/>
          <a:lstStyle/>
          <a:p>
            <a:r>
              <a:rPr lang="sl-SI" sz="2200" b="1" dirty="0"/>
              <a:t>…</a:t>
            </a:r>
            <a:r>
              <a:rPr lang="sl-SI" sz="2200" b="1" dirty="0">
                <a:effectLst>
                  <a:outerShdw blurRad="38100" dist="38100" dir="2700000" algn="tl">
                    <a:srgbClr val="000000">
                      <a:alpha val="43137"/>
                    </a:srgbClr>
                  </a:outerShdw>
                </a:effectLst>
                <a:hlinkClick r:id="rId3"/>
              </a:rPr>
              <a:t>trajnostni razvoj </a:t>
            </a:r>
            <a:r>
              <a:rPr lang="sl-SI" sz="2200" dirty="0"/>
              <a:t>je definiran kot razvoj človeške družbe, ki čim manj izčrpava in obremenjuje naravne danosti, vire in omogoča njihovo obnavljanje. Najpogosteje citirana definicija izhaja iz Svetovne komisije ZN za okolje in razvoj in pravi: "trajnostni razvoj je razvoj, ki ustreza potrebam sedanjosti, ne da bi ogrožal sposobnost prihodnjih generacij, da zadovoljijo svoje potrebe."</a:t>
            </a:r>
          </a:p>
          <a:p>
            <a:endParaRPr lang="sl-SI" sz="1000" dirty="0"/>
          </a:p>
        </p:txBody>
      </p:sp>
      <p:pic>
        <p:nvPicPr>
          <p:cNvPr id="15" name="Označba mesta slike 14">
            <a:extLst>
              <a:ext uri="{FF2B5EF4-FFF2-40B4-BE49-F238E27FC236}">
                <a16:creationId xmlns:a16="http://schemas.microsoft.com/office/drawing/2014/main" id="{6805331A-8171-4AB3-9EF3-B7D7DFDB83AC}"/>
              </a:ext>
            </a:extLst>
          </p:cNvPr>
          <p:cNvPicPr>
            <a:picLocks noGrp="1" noChangeAspect="1"/>
          </p:cNvPicPr>
          <p:nvPr>
            <p:ph type="pic" sz="quarter" idx="19"/>
          </p:nvPr>
        </p:nvPicPr>
        <p:blipFill>
          <a:blip r:embed="rId4"/>
          <a:srcRect l="521" r="521"/>
          <a:stretch>
            <a:fillRect/>
          </a:stretch>
        </p:blipFill>
        <p:spPr>
          <a:prstGeom prst="rect">
            <a:avLst/>
          </a:prstGeom>
        </p:spPr>
      </p:pic>
      <p:sp>
        <p:nvSpPr>
          <p:cNvPr id="4" name="Pravokotnik 3">
            <a:extLst>
              <a:ext uri="{FF2B5EF4-FFF2-40B4-BE49-F238E27FC236}">
                <a16:creationId xmlns:a16="http://schemas.microsoft.com/office/drawing/2014/main" id="{EA07C9DC-FFC2-43DB-B8AB-B88AFA5CCFC5}"/>
              </a:ext>
            </a:extLst>
          </p:cNvPr>
          <p:cNvSpPr/>
          <p:nvPr/>
        </p:nvSpPr>
        <p:spPr>
          <a:xfrm>
            <a:off x="497156" y="3266158"/>
            <a:ext cx="10455766" cy="369332"/>
          </a:xfrm>
          <a:prstGeom prst="rect">
            <a:avLst/>
          </a:prstGeom>
        </p:spPr>
        <p:txBody>
          <a:bodyPr wrap="square">
            <a:spAutoFit/>
          </a:bodyPr>
          <a:lstStyle/>
          <a:p>
            <a:endParaRPr lang="sl-SI" dirty="0"/>
          </a:p>
        </p:txBody>
      </p:sp>
    </p:spTree>
    <p:extLst>
      <p:ext uri="{BB962C8B-B14F-4D97-AF65-F5344CB8AC3E}">
        <p14:creationId xmlns:p14="http://schemas.microsoft.com/office/powerpoint/2010/main" val="28542398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906E3472-CE11-4D9B-956C-9D002BE5286D}"/>
              </a:ext>
            </a:extLst>
          </p:cNvPr>
          <p:cNvSpPr>
            <a:spLocks noGrp="1"/>
          </p:cNvSpPr>
          <p:nvPr>
            <p:ph type="body" sz="quarter" idx="15"/>
          </p:nvPr>
        </p:nvSpPr>
        <p:spPr/>
        <p:txBody>
          <a:bodyPr/>
          <a:lstStyle/>
          <a:p>
            <a:r>
              <a:rPr lang="sl-SI" dirty="0"/>
              <a:t>Okolja sodelovanja v trajnostnem razvoju </a:t>
            </a:r>
          </a:p>
        </p:txBody>
      </p:sp>
      <p:sp>
        <p:nvSpPr>
          <p:cNvPr id="4" name="Oval 31">
            <a:extLst>
              <a:ext uri="{FF2B5EF4-FFF2-40B4-BE49-F238E27FC236}">
                <a16:creationId xmlns:a16="http://schemas.microsoft.com/office/drawing/2014/main" id="{D0C8FAD8-1E0D-4A55-885C-F65C0538794E}"/>
              </a:ext>
            </a:extLst>
          </p:cNvPr>
          <p:cNvSpPr>
            <a:spLocks noGrp="1"/>
          </p:cNvSpPr>
          <p:nvPr>
            <p:ph type="body" sz="quarter" idx="16"/>
          </p:nvPr>
        </p:nvSpPr>
        <p:spPr>
          <a:xfrm>
            <a:off x="2335393" y="3530745"/>
            <a:ext cx="2604053" cy="2491549"/>
          </a:xfrm>
          <a:prstGeom prst="ellipse">
            <a:avLst/>
          </a:prstGeom>
          <a:solidFill>
            <a:srgbClr val="FDDE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300" b="1" dirty="0">
                <a:effectLst>
                  <a:outerShdw blurRad="38100" dist="38100" dir="2700000" algn="tl">
                    <a:srgbClr val="000000">
                      <a:alpha val="43137"/>
                    </a:srgbClr>
                  </a:outerShdw>
                </a:effectLst>
              </a:rPr>
              <a:t>EKONOMSKO OKOLJE</a:t>
            </a:r>
            <a:endParaRPr lang="en-GB" sz="2300" b="1" dirty="0">
              <a:effectLst>
                <a:outerShdw blurRad="38100" dist="38100" dir="2700000" algn="tl">
                  <a:srgbClr val="000000">
                    <a:alpha val="43137"/>
                  </a:srgbClr>
                </a:outerShdw>
              </a:effectLst>
            </a:endParaRPr>
          </a:p>
        </p:txBody>
      </p:sp>
      <p:sp>
        <p:nvSpPr>
          <p:cNvPr id="5" name="Oval 31">
            <a:extLst>
              <a:ext uri="{FF2B5EF4-FFF2-40B4-BE49-F238E27FC236}">
                <a16:creationId xmlns:a16="http://schemas.microsoft.com/office/drawing/2014/main" id="{A136CE94-0E26-460C-9B66-65187AC1544B}"/>
              </a:ext>
            </a:extLst>
          </p:cNvPr>
          <p:cNvSpPr txBox="1">
            <a:spLocks/>
          </p:cNvSpPr>
          <p:nvPr/>
        </p:nvSpPr>
        <p:spPr>
          <a:xfrm>
            <a:off x="4609948" y="1373051"/>
            <a:ext cx="2506471" cy="2438400"/>
          </a:xfrm>
          <a:prstGeom prst="ellipse">
            <a:avLst/>
          </a:prstGeom>
          <a:solidFill>
            <a:srgbClr val="FFC000"/>
          </a:solidFill>
          <a:ln w="12700" cap="flat" cmpd="sng" algn="ctr">
            <a:noFill/>
            <a:prstDash val="solid"/>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9pPr>
          </a:lstStyle>
          <a:p>
            <a:pPr algn="ctr"/>
            <a:r>
              <a:rPr lang="sl-SI" b="1" dirty="0">
                <a:effectLst>
                  <a:outerShdw blurRad="38100" dist="38100" dir="2700000" algn="tl">
                    <a:srgbClr val="000000">
                      <a:alpha val="43137"/>
                    </a:srgbClr>
                  </a:outerShdw>
                </a:effectLst>
              </a:rPr>
              <a:t>SOCIALNO OKOLJE</a:t>
            </a:r>
            <a:endParaRPr lang="en-GB" b="1" dirty="0">
              <a:effectLst>
                <a:outerShdw blurRad="38100" dist="38100" dir="2700000" algn="tl">
                  <a:srgbClr val="000000">
                    <a:alpha val="43137"/>
                  </a:srgbClr>
                </a:outerShdw>
              </a:effectLst>
            </a:endParaRPr>
          </a:p>
        </p:txBody>
      </p:sp>
      <p:sp>
        <p:nvSpPr>
          <p:cNvPr id="6" name="Oval 31">
            <a:extLst>
              <a:ext uri="{FF2B5EF4-FFF2-40B4-BE49-F238E27FC236}">
                <a16:creationId xmlns:a16="http://schemas.microsoft.com/office/drawing/2014/main" id="{F319F637-99DA-47E8-B6A4-EF6A85227759}"/>
              </a:ext>
            </a:extLst>
          </p:cNvPr>
          <p:cNvSpPr txBox="1">
            <a:spLocks/>
          </p:cNvSpPr>
          <p:nvPr/>
        </p:nvSpPr>
        <p:spPr>
          <a:xfrm>
            <a:off x="6884503" y="3510867"/>
            <a:ext cx="2506471" cy="2438400"/>
          </a:xfrm>
          <a:prstGeom prst="ellipse">
            <a:avLst/>
          </a:prstGeom>
          <a:solidFill>
            <a:srgbClr val="6ECECB"/>
          </a:solidFill>
          <a:ln w="12700" cap="flat" cmpd="sng" algn="ctr">
            <a:noFill/>
            <a:prstDash val="solid"/>
            <a:miter lim="800000"/>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lt1"/>
                </a:solidFill>
                <a:latin typeface="+mn-lt"/>
                <a:ea typeface="+mn-ea"/>
                <a:cs typeface="+mn-cs"/>
              </a:defRPr>
            </a:lvl9pPr>
          </a:lstStyle>
          <a:p>
            <a:pPr algn="ctr"/>
            <a:r>
              <a:rPr lang="sl-SI" b="1" dirty="0">
                <a:effectLst>
                  <a:outerShdw blurRad="38100" dist="38100" dir="2700000" algn="tl">
                    <a:srgbClr val="000000">
                      <a:alpha val="43137"/>
                    </a:srgbClr>
                  </a:outerShdw>
                </a:effectLst>
              </a:rPr>
              <a:t>NARAVNO OKOLJE</a:t>
            </a:r>
            <a:endParaRPr lang="en-GB" b="1" dirty="0">
              <a:effectLst>
                <a:outerShdw blurRad="38100" dist="38100" dir="2700000" algn="tl">
                  <a:srgbClr val="000000">
                    <a:alpha val="43137"/>
                  </a:srgbClr>
                </a:outerShdw>
              </a:effectLst>
            </a:endParaRPr>
          </a:p>
        </p:txBody>
      </p:sp>
      <p:sp>
        <p:nvSpPr>
          <p:cNvPr id="7" name="Puščica: levo-desno 6">
            <a:extLst>
              <a:ext uri="{FF2B5EF4-FFF2-40B4-BE49-F238E27FC236}">
                <a16:creationId xmlns:a16="http://schemas.microsoft.com/office/drawing/2014/main" id="{C6A6C6A9-5015-4AAD-A579-579163CCE671}"/>
              </a:ext>
            </a:extLst>
          </p:cNvPr>
          <p:cNvSpPr/>
          <p:nvPr/>
        </p:nvSpPr>
        <p:spPr>
          <a:xfrm rot="18678370">
            <a:off x="4072624" y="3234652"/>
            <a:ext cx="1341782" cy="632809"/>
          </a:xfrm>
          <a:prstGeom prst="leftRightArrow">
            <a:avLst/>
          </a:prstGeom>
          <a:solidFill>
            <a:schemeClr val="bg2">
              <a:lumMod val="90000"/>
            </a:schemeClr>
          </a:solidFill>
          <a:ln>
            <a:noFill/>
          </a:ln>
          <a:effectLst/>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endParaRPr lang="sl-SI"/>
          </a:p>
        </p:txBody>
      </p:sp>
      <p:sp>
        <p:nvSpPr>
          <p:cNvPr id="8" name="Puščica: levo-desno 7">
            <a:extLst>
              <a:ext uri="{FF2B5EF4-FFF2-40B4-BE49-F238E27FC236}">
                <a16:creationId xmlns:a16="http://schemas.microsoft.com/office/drawing/2014/main" id="{F8F7AF3E-D9F4-40FC-AFA5-B9DD6E9BC7AB}"/>
              </a:ext>
            </a:extLst>
          </p:cNvPr>
          <p:cNvSpPr/>
          <p:nvPr/>
        </p:nvSpPr>
        <p:spPr>
          <a:xfrm rot="2731034">
            <a:off x="6425487" y="3208730"/>
            <a:ext cx="1341782" cy="643959"/>
          </a:xfrm>
          <a:prstGeom prst="leftRightArrow">
            <a:avLst/>
          </a:prstGeom>
          <a:solidFill>
            <a:schemeClr val="bg2">
              <a:lumMod val="90000"/>
            </a:schemeClr>
          </a:solidFill>
          <a:ln>
            <a:noFill/>
          </a:ln>
          <a:effectLst/>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endParaRPr lang="sl-SI"/>
          </a:p>
        </p:txBody>
      </p:sp>
      <p:sp>
        <p:nvSpPr>
          <p:cNvPr id="9" name="Puščica: levo-desno 8">
            <a:extLst>
              <a:ext uri="{FF2B5EF4-FFF2-40B4-BE49-F238E27FC236}">
                <a16:creationId xmlns:a16="http://schemas.microsoft.com/office/drawing/2014/main" id="{1494A533-03E3-4B9C-8618-CD8BD356D03F}"/>
              </a:ext>
            </a:extLst>
          </p:cNvPr>
          <p:cNvSpPr/>
          <p:nvPr/>
        </p:nvSpPr>
        <p:spPr>
          <a:xfrm>
            <a:off x="4862189" y="4704399"/>
            <a:ext cx="2206487" cy="648138"/>
          </a:xfrm>
          <a:prstGeom prst="leftRightArrow">
            <a:avLst/>
          </a:prstGeom>
          <a:solidFill>
            <a:schemeClr val="bg2">
              <a:lumMod val="90000"/>
            </a:schemeClr>
          </a:soli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endParaRPr lang="sl-SI"/>
          </a:p>
        </p:txBody>
      </p:sp>
    </p:spTree>
    <p:extLst>
      <p:ext uri="{BB962C8B-B14F-4D97-AF65-F5344CB8AC3E}">
        <p14:creationId xmlns:p14="http://schemas.microsoft.com/office/powerpoint/2010/main" val="28392015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1D26821A-421F-4EF0-A431-7322B684A1FC}"/>
              </a:ext>
            </a:extLst>
          </p:cNvPr>
          <p:cNvSpPr>
            <a:spLocks noGrp="1"/>
          </p:cNvSpPr>
          <p:nvPr>
            <p:ph type="body" sz="quarter" idx="15"/>
          </p:nvPr>
        </p:nvSpPr>
        <p:spPr>
          <a:xfrm>
            <a:off x="172101" y="2169037"/>
            <a:ext cx="3249831" cy="1331266"/>
          </a:xfrm>
        </p:spPr>
        <p:txBody>
          <a:bodyPr>
            <a:noAutofit/>
          </a:bodyPr>
          <a:lstStyle/>
          <a:p>
            <a:r>
              <a:rPr lang="sl-SI" sz="3200" dirty="0"/>
              <a:t>17 ciljev trajnostnega razvoja na globalni ravni</a:t>
            </a:r>
          </a:p>
        </p:txBody>
      </p:sp>
      <p:sp>
        <p:nvSpPr>
          <p:cNvPr id="4" name="Rectangle 2">
            <a:extLst>
              <a:ext uri="{FF2B5EF4-FFF2-40B4-BE49-F238E27FC236}">
                <a16:creationId xmlns:a16="http://schemas.microsoft.com/office/drawing/2014/main" id="{A0231AFB-15E0-4AD0-846C-9BFCA6406E2E}"/>
              </a:ext>
            </a:extLst>
          </p:cNvPr>
          <p:cNvSpPr>
            <a:spLocks noChangeArrowheads="1"/>
          </p:cNvSpPr>
          <p:nvPr/>
        </p:nvSpPr>
        <p:spPr bwMode="auto">
          <a:xfrm>
            <a:off x="571313" y="129208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l-SI"/>
          </a:p>
        </p:txBody>
      </p:sp>
      <p:pic>
        <p:nvPicPr>
          <p:cNvPr id="6" name="Slika 5">
            <a:extLst>
              <a:ext uri="{FF2B5EF4-FFF2-40B4-BE49-F238E27FC236}">
                <a16:creationId xmlns:a16="http://schemas.microsoft.com/office/drawing/2014/main" id="{A72A43C4-6AAF-4431-9A93-474CB700FA3F}"/>
              </a:ext>
            </a:extLst>
          </p:cNvPr>
          <p:cNvPicPr>
            <a:picLocks noChangeAspect="1"/>
          </p:cNvPicPr>
          <p:nvPr/>
        </p:nvPicPr>
        <p:blipFill>
          <a:blip r:embed="rId3"/>
          <a:stretch>
            <a:fillRect/>
          </a:stretch>
        </p:blipFill>
        <p:spPr>
          <a:xfrm>
            <a:off x="3379303" y="453597"/>
            <a:ext cx="8759363" cy="5950805"/>
          </a:xfrm>
          <a:prstGeom prst="rect">
            <a:avLst/>
          </a:prstGeom>
        </p:spPr>
      </p:pic>
    </p:spTree>
    <p:extLst>
      <p:ext uri="{BB962C8B-B14F-4D97-AF65-F5344CB8AC3E}">
        <p14:creationId xmlns:p14="http://schemas.microsoft.com/office/powerpoint/2010/main" val="31628741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značba mesta slike 6">
            <a:hlinkClick r:id="rId2"/>
            <a:extLst>
              <a:ext uri="{FF2B5EF4-FFF2-40B4-BE49-F238E27FC236}">
                <a16:creationId xmlns:a16="http://schemas.microsoft.com/office/drawing/2014/main" id="{AF93CDAC-B5FA-44C9-9F46-62FB9BCE7BE2}"/>
              </a:ext>
            </a:extLst>
          </p:cNvPr>
          <p:cNvPicPr>
            <a:picLocks noGrp="1" noChangeAspect="1"/>
          </p:cNvPicPr>
          <p:nvPr>
            <p:ph type="pic" sz="quarter" idx="18"/>
          </p:nvPr>
        </p:nvPicPr>
        <p:blipFill rotWithShape="1">
          <a:blip r:embed="rId3"/>
          <a:srcRect l="10096" t="15142" r="34823" b="25501"/>
          <a:stretch/>
        </p:blipFill>
        <p:spPr>
          <a:xfrm>
            <a:off x="3806686" y="2388948"/>
            <a:ext cx="3975653" cy="2521430"/>
          </a:xfrm>
          <a:prstGeom prst="rect">
            <a:avLst/>
          </a:prstGeom>
        </p:spPr>
      </p:pic>
      <p:sp>
        <p:nvSpPr>
          <p:cNvPr id="6" name="Pravokotnik 5">
            <a:extLst>
              <a:ext uri="{FF2B5EF4-FFF2-40B4-BE49-F238E27FC236}">
                <a16:creationId xmlns:a16="http://schemas.microsoft.com/office/drawing/2014/main" id="{24AB6A6B-1846-4295-9D9C-736C32FD4427}"/>
              </a:ext>
            </a:extLst>
          </p:cNvPr>
          <p:cNvSpPr/>
          <p:nvPr/>
        </p:nvSpPr>
        <p:spPr>
          <a:xfrm>
            <a:off x="574371" y="5510317"/>
            <a:ext cx="5484002" cy="369332"/>
          </a:xfrm>
          <a:prstGeom prst="rect">
            <a:avLst/>
          </a:prstGeom>
        </p:spPr>
        <p:txBody>
          <a:bodyPr wrap="none">
            <a:spAutoFit/>
          </a:bodyPr>
          <a:lstStyle/>
          <a:p>
            <a:r>
              <a:rPr lang="sl-SI" dirty="0"/>
              <a:t>https://www.youtube.com/watch?v=o08ykAqLOxk&amp;t=1s</a:t>
            </a:r>
          </a:p>
        </p:txBody>
      </p:sp>
      <p:sp>
        <p:nvSpPr>
          <p:cNvPr id="8" name="Text Placeholder 2">
            <a:extLst>
              <a:ext uri="{FF2B5EF4-FFF2-40B4-BE49-F238E27FC236}">
                <a16:creationId xmlns:a16="http://schemas.microsoft.com/office/drawing/2014/main" id="{FCEB5885-A2E9-40EE-AFC4-5B4709ED4531}"/>
              </a:ext>
            </a:extLst>
          </p:cNvPr>
          <p:cNvSpPr txBox="1">
            <a:spLocks/>
          </p:cNvSpPr>
          <p:nvPr/>
        </p:nvSpPr>
        <p:spPr>
          <a:xfrm>
            <a:off x="1188654" y="629674"/>
            <a:ext cx="885980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V</a:t>
            </a:r>
            <a:r>
              <a:rPr lang="en-US" sz="3600" b="1" dirty="0" err="1"/>
              <a:t>ideo</a:t>
            </a:r>
            <a:r>
              <a:rPr lang="en-US" sz="3600" b="1" dirty="0"/>
              <a:t> #</a:t>
            </a:r>
            <a:r>
              <a:rPr lang="sl-SI" sz="3600" b="1" dirty="0"/>
              <a:t>2 : Globalni cilji trajnostnega razvoja</a:t>
            </a:r>
            <a:endParaRPr lang="en-US" sz="3600" b="1" dirty="0"/>
          </a:p>
        </p:txBody>
      </p:sp>
      <p:pic>
        <p:nvPicPr>
          <p:cNvPr id="9" name="Imagem 2">
            <a:extLst>
              <a:ext uri="{FF2B5EF4-FFF2-40B4-BE49-F238E27FC236}">
                <a16:creationId xmlns:a16="http://schemas.microsoft.com/office/drawing/2014/main" id="{F5085B61-E7BF-4982-BC5A-3940C6838B0E}"/>
              </a:ext>
            </a:extLst>
          </p:cNvPr>
          <p:cNvPicPr>
            <a:picLocks noChangeAspect="1"/>
          </p:cNvPicPr>
          <p:nvPr/>
        </p:nvPicPr>
        <p:blipFill>
          <a:blip r:embed="rId4"/>
          <a:stretch>
            <a:fillRect/>
          </a:stretch>
        </p:blipFill>
        <p:spPr>
          <a:xfrm>
            <a:off x="367039" y="596937"/>
            <a:ext cx="720000" cy="720000"/>
          </a:xfrm>
          <a:prstGeom prst="rect">
            <a:avLst/>
          </a:prstGeom>
        </p:spPr>
      </p:pic>
    </p:spTree>
    <p:extLst>
      <p:ext uri="{BB962C8B-B14F-4D97-AF65-F5344CB8AC3E}">
        <p14:creationId xmlns:p14="http://schemas.microsoft.com/office/powerpoint/2010/main" val="12560074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2B67C548-59C9-48D9-8F11-D10C81A6629B}"/>
              </a:ext>
            </a:extLst>
          </p:cNvPr>
          <p:cNvSpPr>
            <a:spLocks noGrp="1"/>
          </p:cNvSpPr>
          <p:nvPr>
            <p:ph type="body" sz="quarter" idx="14"/>
          </p:nvPr>
        </p:nvSpPr>
        <p:spPr/>
        <p:txBody>
          <a:bodyPr>
            <a:normAutofit fontScale="85000" lnSpcReduction="20000"/>
          </a:bodyPr>
          <a:lstStyle/>
          <a:p>
            <a:endParaRPr lang="sl-SI">
              <a:solidFill>
                <a:schemeClr val="bg1"/>
              </a:solidFill>
            </a:endParaRPr>
          </a:p>
        </p:txBody>
      </p:sp>
      <p:sp>
        <p:nvSpPr>
          <p:cNvPr id="3" name="Označba mesta besedila 2">
            <a:extLst>
              <a:ext uri="{FF2B5EF4-FFF2-40B4-BE49-F238E27FC236}">
                <a16:creationId xmlns:a16="http://schemas.microsoft.com/office/drawing/2014/main" id="{D9A883D1-7C4E-46AE-8CE3-EF8C9C400137}"/>
              </a:ext>
            </a:extLst>
          </p:cNvPr>
          <p:cNvSpPr>
            <a:spLocks noGrp="1"/>
          </p:cNvSpPr>
          <p:nvPr>
            <p:ph type="body" sz="quarter" idx="13"/>
          </p:nvPr>
        </p:nvSpPr>
        <p:spPr>
          <a:xfrm>
            <a:off x="712093" y="1139895"/>
            <a:ext cx="4369392" cy="4493975"/>
          </a:xfrm>
        </p:spPr>
        <p:txBody>
          <a:bodyPr>
            <a:normAutofit/>
          </a:bodyPr>
          <a:lstStyle/>
          <a:p>
            <a:r>
              <a:rPr lang="sl-SI" b="1" i="0" dirty="0">
                <a:solidFill>
                  <a:schemeClr val="bg1"/>
                </a:solidFill>
                <a:effectLst>
                  <a:outerShdw blurRad="38100" dist="38100" dir="2700000" algn="tl">
                    <a:srgbClr val="000000">
                      <a:alpha val="43137"/>
                    </a:srgbClr>
                  </a:outerShdw>
                </a:effectLst>
              </a:rPr>
              <a:t>Trajnostni turizem </a:t>
            </a:r>
            <a:r>
              <a:rPr lang="sl-SI" dirty="0">
                <a:solidFill>
                  <a:schemeClr val="bg1"/>
                </a:solidFill>
              </a:rPr>
              <a:t>v celoti upošteva svoje sedanje in prihodnje gospodarske, socialne in </a:t>
            </a:r>
            <a:r>
              <a:rPr lang="sl-SI" dirty="0" err="1">
                <a:solidFill>
                  <a:schemeClr val="bg1"/>
                </a:solidFill>
              </a:rPr>
              <a:t>okoljske</a:t>
            </a:r>
            <a:r>
              <a:rPr lang="sl-SI" dirty="0">
                <a:solidFill>
                  <a:schemeClr val="bg1"/>
                </a:solidFill>
              </a:rPr>
              <a:t> vplive, obravnava potrebe obiskovalcev, industrije, okolja in skupnosti gostiteljev</a:t>
            </a:r>
          </a:p>
          <a:p>
            <a:r>
              <a:rPr lang="sl-SI" sz="1400" dirty="0">
                <a:solidFill>
                  <a:schemeClr val="bg1"/>
                </a:solidFill>
              </a:rPr>
              <a:t>UNWTO</a:t>
            </a:r>
          </a:p>
        </p:txBody>
      </p:sp>
      <p:sp>
        <p:nvSpPr>
          <p:cNvPr id="4" name="Označba mesta besedila 3">
            <a:extLst>
              <a:ext uri="{FF2B5EF4-FFF2-40B4-BE49-F238E27FC236}">
                <a16:creationId xmlns:a16="http://schemas.microsoft.com/office/drawing/2014/main" id="{FE18451D-C708-43C4-ABFF-9835753BA883}"/>
              </a:ext>
            </a:extLst>
          </p:cNvPr>
          <p:cNvSpPr>
            <a:spLocks noGrp="1"/>
          </p:cNvSpPr>
          <p:nvPr>
            <p:ph type="body" sz="quarter" idx="15"/>
          </p:nvPr>
        </p:nvSpPr>
        <p:spPr/>
        <p:txBody>
          <a:bodyPr>
            <a:normAutofit fontScale="92500" lnSpcReduction="10000"/>
          </a:bodyPr>
          <a:lstStyle/>
          <a:p>
            <a:endParaRPr lang="sl-SI" dirty="0">
              <a:solidFill>
                <a:schemeClr val="bg1"/>
              </a:solidFill>
            </a:endParaRPr>
          </a:p>
        </p:txBody>
      </p:sp>
      <p:pic>
        <p:nvPicPr>
          <p:cNvPr id="11" name="Označba mesta slike 10">
            <a:extLst>
              <a:ext uri="{FF2B5EF4-FFF2-40B4-BE49-F238E27FC236}">
                <a16:creationId xmlns:a16="http://schemas.microsoft.com/office/drawing/2014/main" id="{E4FDDD0D-E435-4389-94BD-E0E97857B0F8}"/>
              </a:ext>
            </a:extLst>
          </p:cNvPr>
          <p:cNvPicPr>
            <a:picLocks noGrp="1" noChangeAspect="1"/>
          </p:cNvPicPr>
          <p:nvPr>
            <p:ph type="pic" sz="quarter" idx="19"/>
          </p:nvPr>
        </p:nvPicPr>
        <p:blipFill>
          <a:blip r:embed="rId3"/>
          <a:srcRect l="28758" r="28758"/>
          <a:stretch>
            <a:fillRect/>
          </a:stretch>
        </p:blipFill>
        <p:spPr>
          <a:prstGeom prst="rect">
            <a:avLst/>
          </a:prstGeom>
        </p:spPr>
      </p:pic>
    </p:spTree>
    <p:extLst>
      <p:ext uri="{BB962C8B-B14F-4D97-AF65-F5344CB8AC3E}">
        <p14:creationId xmlns:p14="http://schemas.microsoft.com/office/powerpoint/2010/main" val="28951521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lika 8">
            <a:extLst>
              <a:ext uri="{FF2B5EF4-FFF2-40B4-BE49-F238E27FC236}">
                <a16:creationId xmlns:a16="http://schemas.microsoft.com/office/drawing/2014/main" id="{53BC3817-3931-43FE-AEFA-3C454682F30E}"/>
              </a:ext>
            </a:extLst>
          </p:cNvPr>
          <p:cNvPicPr>
            <a:picLocks noChangeAspect="1"/>
          </p:cNvPicPr>
          <p:nvPr/>
        </p:nvPicPr>
        <p:blipFill>
          <a:blip r:embed="rId3"/>
          <a:stretch>
            <a:fillRect/>
          </a:stretch>
        </p:blipFill>
        <p:spPr>
          <a:xfrm>
            <a:off x="4555810" y="24482"/>
            <a:ext cx="7139035" cy="5395428"/>
          </a:xfrm>
          <a:prstGeom prst="rect">
            <a:avLst/>
          </a:prstGeom>
        </p:spPr>
      </p:pic>
      <p:sp>
        <p:nvSpPr>
          <p:cNvPr id="2" name="Označba mesta besedila 1">
            <a:extLst>
              <a:ext uri="{FF2B5EF4-FFF2-40B4-BE49-F238E27FC236}">
                <a16:creationId xmlns:a16="http://schemas.microsoft.com/office/drawing/2014/main" id="{80AC0447-62DD-47FA-B517-6AC7D3966382}"/>
              </a:ext>
            </a:extLst>
          </p:cNvPr>
          <p:cNvSpPr>
            <a:spLocks noGrp="1"/>
          </p:cNvSpPr>
          <p:nvPr>
            <p:ph type="body" sz="quarter" idx="13"/>
          </p:nvPr>
        </p:nvSpPr>
        <p:spPr/>
        <p:txBody>
          <a:bodyPr/>
          <a:lstStyle/>
          <a:p>
            <a:r>
              <a:rPr lang="sl-SI" dirty="0"/>
              <a:t>Usmeritve trajnostnega razvoja turizma po GSTC standardih </a:t>
            </a:r>
          </a:p>
        </p:txBody>
      </p:sp>
      <p:sp>
        <p:nvSpPr>
          <p:cNvPr id="3" name="Označba mesta besedila 2">
            <a:extLst>
              <a:ext uri="{FF2B5EF4-FFF2-40B4-BE49-F238E27FC236}">
                <a16:creationId xmlns:a16="http://schemas.microsoft.com/office/drawing/2014/main" id="{AFB9DBDE-5EF9-4365-8AFD-CDDC606BB89C}"/>
              </a:ext>
            </a:extLst>
          </p:cNvPr>
          <p:cNvSpPr>
            <a:spLocks noGrp="1"/>
          </p:cNvSpPr>
          <p:nvPr>
            <p:ph type="body" sz="quarter" idx="14"/>
          </p:nvPr>
        </p:nvSpPr>
        <p:spPr>
          <a:xfrm>
            <a:off x="388093" y="5370388"/>
            <a:ext cx="11306752" cy="469184"/>
          </a:xfrm>
        </p:spPr>
        <p:txBody>
          <a:bodyPr/>
          <a:lstStyle/>
          <a:p>
            <a:r>
              <a:rPr lang="sl-SI" dirty="0"/>
              <a:t>Merila GSTC so rezultat svetovnih prizadevanj za razvoj skupnega jezika o trajnosti v turizmu, ki služijo kot globalni izhodiščni standardi trajnostnega turizma. </a:t>
            </a:r>
          </a:p>
        </p:txBody>
      </p:sp>
      <p:sp>
        <p:nvSpPr>
          <p:cNvPr id="4" name="Označba mesta slike 3">
            <a:extLst>
              <a:ext uri="{FF2B5EF4-FFF2-40B4-BE49-F238E27FC236}">
                <a16:creationId xmlns:a16="http://schemas.microsoft.com/office/drawing/2014/main" id="{0BCA709A-E2A0-47FE-A6B7-0698652CB623}"/>
              </a:ext>
            </a:extLst>
          </p:cNvPr>
          <p:cNvSpPr>
            <a:spLocks noGrp="1"/>
          </p:cNvSpPr>
          <p:nvPr>
            <p:ph type="pic" sz="quarter" idx="19"/>
          </p:nvPr>
        </p:nvSpPr>
        <p:spPr/>
      </p:sp>
      <p:pic>
        <p:nvPicPr>
          <p:cNvPr id="10" name="Slika 9">
            <a:hlinkClick r:id="rId4"/>
            <a:extLst>
              <a:ext uri="{FF2B5EF4-FFF2-40B4-BE49-F238E27FC236}">
                <a16:creationId xmlns:a16="http://schemas.microsoft.com/office/drawing/2014/main" id="{DAC545EC-8B55-4F05-B663-DD27AC307DC8}"/>
              </a:ext>
            </a:extLst>
          </p:cNvPr>
          <p:cNvPicPr>
            <a:picLocks noChangeAspect="1"/>
          </p:cNvPicPr>
          <p:nvPr/>
        </p:nvPicPr>
        <p:blipFill>
          <a:blip r:embed="rId5"/>
          <a:stretch>
            <a:fillRect/>
          </a:stretch>
        </p:blipFill>
        <p:spPr>
          <a:xfrm>
            <a:off x="388093" y="4587723"/>
            <a:ext cx="2426178" cy="832187"/>
          </a:xfrm>
          <a:prstGeom prst="rect">
            <a:avLst/>
          </a:prstGeom>
        </p:spPr>
      </p:pic>
    </p:spTree>
    <p:extLst>
      <p:ext uri="{BB962C8B-B14F-4D97-AF65-F5344CB8AC3E}">
        <p14:creationId xmlns:p14="http://schemas.microsoft.com/office/powerpoint/2010/main" val="17972263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8E34A549-E25D-42CD-BFEA-6B6AE4A6B465}"/>
              </a:ext>
            </a:extLst>
          </p:cNvPr>
          <p:cNvSpPr txBox="1">
            <a:spLocks/>
          </p:cNvSpPr>
          <p:nvPr/>
        </p:nvSpPr>
        <p:spPr>
          <a:xfrm>
            <a:off x="5536097" y="1428518"/>
            <a:ext cx="6181367"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Namen uvodnega modula</a:t>
            </a:r>
            <a:endParaRPr lang="en-US" sz="3600" b="1" dirty="0"/>
          </a:p>
        </p:txBody>
      </p:sp>
      <p:sp>
        <p:nvSpPr>
          <p:cNvPr id="12" name="Marcador de Posição do Texto 22">
            <a:extLst>
              <a:ext uri="{FF2B5EF4-FFF2-40B4-BE49-F238E27FC236}">
                <a16:creationId xmlns:a16="http://schemas.microsoft.com/office/drawing/2014/main" id="{4A3E4D10-52DF-46F4-BCAF-4DF4350529BB}"/>
              </a:ext>
            </a:extLst>
          </p:cNvPr>
          <p:cNvSpPr txBox="1">
            <a:spLocks/>
          </p:cNvSpPr>
          <p:nvPr/>
        </p:nvSpPr>
        <p:spPr>
          <a:xfrm>
            <a:off x="5536097" y="2353116"/>
            <a:ext cx="6172904" cy="357250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50000"/>
              </a:lnSpc>
              <a:spcBef>
                <a:spcPts val="0"/>
              </a:spcBef>
            </a:pPr>
            <a:r>
              <a:rPr lang="sl-SI" dirty="0"/>
              <a:t>Spoznavanje osnovnih značilnosti </a:t>
            </a:r>
            <a:r>
              <a:rPr lang="sl-SI" dirty="0" err="1"/>
              <a:t>velnesa</a:t>
            </a:r>
            <a:r>
              <a:rPr lang="sl-SI" dirty="0"/>
              <a:t> in turizma oziroma njune fuzijo, ki predstavlja pomemben trend prihodnosti</a:t>
            </a:r>
            <a:r>
              <a:rPr lang="en-US" dirty="0"/>
              <a:t>.</a:t>
            </a:r>
            <a:r>
              <a:rPr lang="sl-SI" dirty="0"/>
              <a:t> Ob upoštevanju trajnostnih načel ponuja možnosti razvoja raznovrstnih doživetij prostega časa in tudi novih poslovnih priložnosti.</a:t>
            </a:r>
            <a:r>
              <a:rPr lang="en-US" dirty="0"/>
              <a:t> </a:t>
            </a:r>
          </a:p>
        </p:txBody>
      </p:sp>
      <p:sp>
        <p:nvSpPr>
          <p:cNvPr id="3" name="Retângulo 2">
            <a:extLst>
              <a:ext uri="{FF2B5EF4-FFF2-40B4-BE49-F238E27FC236}">
                <a16:creationId xmlns:a16="http://schemas.microsoft.com/office/drawing/2014/main" id="{740A54E1-F4D9-48BC-88FB-9C18420093D3}"/>
              </a:ext>
            </a:extLst>
          </p:cNvPr>
          <p:cNvSpPr/>
          <p:nvPr/>
        </p:nvSpPr>
        <p:spPr>
          <a:xfrm>
            <a:off x="0" y="4842000"/>
            <a:ext cx="828000" cy="2016000"/>
          </a:xfrm>
          <a:prstGeom prst="rect">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Slika 1">
            <a:extLst>
              <a:ext uri="{FF2B5EF4-FFF2-40B4-BE49-F238E27FC236}">
                <a16:creationId xmlns:a16="http://schemas.microsoft.com/office/drawing/2014/main" id="{BDE36A4D-A30F-4A8E-B8A1-0ED8A9022CA8}"/>
              </a:ext>
            </a:extLst>
          </p:cNvPr>
          <p:cNvPicPr>
            <a:picLocks noChangeAspect="1"/>
          </p:cNvPicPr>
          <p:nvPr/>
        </p:nvPicPr>
        <p:blipFill rotWithShape="1">
          <a:blip r:embed="rId2"/>
          <a:srcRect l="14511" r="11337"/>
          <a:stretch/>
        </p:blipFill>
        <p:spPr>
          <a:xfrm>
            <a:off x="0" y="675861"/>
            <a:ext cx="5536097" cy="4166139"/>
          </a:xfrm>
          <a:prstGeom prst="rect">
            <a:avLst/>
          </a:prstGeom>
        </p:spPr>
      </p:pic>
    </p:spTree>
    <p:extLst>
      <p:ext uri="{BB962C8B-B14F-4D97-AF65-F5344CB8AC3E}">
        <p14:creationId xmlns:p14="http://schemas.microsoft.com/office/powerpoint/2010/main" val="32291878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95076808-D9F3-44C1-AA95-8E4A275C0063}"/>
              </a:ext>
            </a:extLst>
          </p:cNvPr>
          <p:cNvSpPr>
            <a:spLocks noGrp="1"/>
          </p:cNvSpPr>
          <p:nvPr>
            <p:ph type="body" sz="quarter" idx="15"/>
          </p:nvPr>
        </p:nvSpPr>
        <p:spPr>
          <a:xfrm>
            <a:off x="398179" y="748107"/>
            <a:ext cx="3560635" cy="1459693"/>
          </a:xfrm>
        </p:spPr>
        <p:txBody>
          <a:bodyPr>
            <a:normAutofit fontScale="85000" lnSpcReduction="20000"/>
          </a:bodyPr>
          <a:lstStyle/>
          <a:p>
            <a:r>
              <a:rPr lang="sl-SI" dirty="0"/>
              <a:t>Majhni koraki do VELIKIH SPREMEMB v vsakdanji praksi turizma</a:t>
            </a:r>
          </a:p>
        </p:txBody>
      </p:sp>
      <p:grpSp>
        <p:nvGrpSpPr>
          <p:cNvPr id="33" name="Skupina 32">
            <a:extLst>
              <a:ext uri="{FF2B5EF4-FFF2-40B4-BE49-F238E27FC236}">
                <a16:creationId xmlns:a16="http://schemas.microsoft.com/office/drawing/2014/main" id="{610D9135-7804-4658-8A2C-C89D75C43A92}"/>
              </a:ext>
            </a:extLst>
          </p:cNvPr>
          <p:cNvGrpSpPr/>
          <p:nvPr/>
        </p:nvGrpSpPr>
        <p:grpSpPr>
          <a:xfrm>
            <a:off x="4245896" y="5721347"/>
            <a:ext cx="7224880" cy="599496"/>
            <a:chOff x="2997557" y="4425951"/>
            <a:chExt cx="7224880" cy="599496"/>
          </a:xfrm>
        </p:grpSpPr>
        <p:sp>
          <p:nvSpPr>
            <p:cNvPr id="7" name="CaixaDeTexto 3">
              <a:extLst>
                <a:ext uri="{FF2B5EF4-FFF2-40B4-BE49-F238E27FC236}">
                  <a16:creationId xmlns:a16="http://schemas.microsoft.com/office/drawing/2014/main" id="{6B466BF6-8E4A-4093-A3C9-F27916ED25D5}"/>
                </a:ext>
              </a:extLst>
            </p:cNvPr>
            <p:cNvSpPr txBox="1"/>
            <p:nvPr/>
          </p:nvSpPr>
          <p:spPr>
            <a:xfrm>
              <a:off x="2997557" y="4436375"/>
              <a:ext cx="7224880" cy="589072"/>
            </a:xfrm>
            <a:prstGeom prst="rect">
              <a:avLst/>
            </a:prstGeom>
            <a:solidFill>
              <a:srgbClr val="6ECECB"/>
            </a:solidFill>
            <a:effectLst>
              <a:outerShdw blurRad="50800" dist="38100" dir="2700000" algn="tl" rotWithShape="0">
                <a:prstClr val="black">
                  <a:alpha val="40000"/>
                </a:prstClr>
              </a:outerShdw>
            </a:effectLst>
          </p:spPr>
          <p:txBody>
            <a:bodyPr wrap="square">
              <a:spAutoFit/>
            </a:bodyPr>
            <a:lstStyle/>
            <a:p>
              <a:pPr>
                <a:lnSpc>
                  <a:spcPct val="150000"/>
                </a:lnSpc>
              </a:pPr>
              <a:r>
                <a:rPr lang="sl-SI" sz="2400" b="1" i="1" dirty="0">
                  <a:solidFill>
                    <a:schemeClr val="bg1"/>
                  </a:solidFill>
                  <a:effectLst>
                    <a:outerShdw blurRad="38100" dist="38100" dir="2700000" algn="tl">
                      <a:srgbClr val="000000">
                        <a:alpha val="43137"/>
                      </a:srgbClr>
                    </a:outerShdw>
                  </a:effectLst>
                </a:rPr>
                <a:t>         Plačevanje izravnave </a:t>
              </a:r>
              <a:r>
                <a:rPr lang="sl-SI" sz="2400" b="1" i="1" dirty="0" err="1">
                  <a:solidFill>
                    <a:schemeClr val="bg1"/>
                  </a:solidFill>
                  <a:effectLst>
                    <a:outerShdw blurRad="38100" dist="38100" dir="2700000" algn="tl">
                      <a:srgbClr val="000000">
                        <a:alpha val="43137"/>
                      </a:srgbClr>
                    </a:outerShdw>
                  </a:effectLst>
                </a:rPr>
                <a:t>ogljičnih</a:t>
              </a:r>
              <a:r>
                <a:rPr lang="sl-SI" sz="2400" b="1" i="1" dirty="0">
                  <a:solidFill>
                    <a:schemeClr val="bg1"/>
                  </a:solidFill>
                  <a:effectLst>
                    <a:outerShdw blurRad="38100" dist="38100" dir="2700000" algn="tl">
                      <a:srgbClr val="000000">
                        <a:alpha val="43137"/>
                      </a:srgbClr>
                    </a:outerShdw>
                  </a:effectLst>
                </a:rPr>
                <a:t> emisij …</a:t>
              </a:r>
              <a:endParaRPr lang="en-GB" sz="2400" dirty="0"/>
            </a:p>
          </p:txBody>
        </p:sp>
        <p:pic>
          <p:nvPicPr>
            <p:cNvPr id="24" name="Grafika 23" descr="Plesni koraki">
              <a:extLst>
                <a:ext uri="{FF2B5EF4-FFF2-40B4-BE49-F238E27FC236}">
                  <a16:creationId xmlns:a16="http://schemas.microsoft.com/office/drawing/2014/main" id="{300D96E8-1B96-4F8A-9882-3C6F0B47A3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37299" y="4425951"/>
              <a:ext cx="563197" cy="563197"/>
            </a:xfrm>
            <a:prstGeom prst="rect">
              <a:avLst/>
            </a:prstGeom>
          </p:spPr>
        </p:pic>
      </p:grpSp>
      <p:grpSp>
        <p:nvGrpSpPr>
          <p:cNvPr id="31" name="Skupina 30">
            <a:extLst>
              <a:ext uri="{FF2B5EF4-FFF2-40B4-BE49-F238E27FC236}">
                <a16:creationId xmlns:a16="http://schemas.microsoft.com/office/drawing/2014/main" id="{296CA633-17A1-43FA-9692-707A26946EC1}"/>
              </a:ext>
            </a:extLst>
          </p:cNvPr>
          <p:cNvGrpSpPr/>
          <p:nvPr/>
        </p:nvGrpSpPr>
        <p:grpSpPr>
          <a:xfrm>
            <a:off x="4215034" y="4994115"/>
            <a:ext cx="7224880" cy="593193"/>
            <a:chOff x="2069866" y="3504011"/>
            <a:chExt cx="7224880" cy="593193"/>
          </a:xfrm>
        </p:grpSpPr>
        <p:sp>
          <p:nvSpPr>
            <p:cNvPr id="27" name="CaixaDeTexto 3">
              <a:extLst>
                <a:ext uri="{FF2B5EF4-FFF2-40B4-BE49-F238E27FC236}">
                  <a16:creationId xmlns:a16="http://schemas.microsoft.com/office/drawing/2014/main" id="{2A1DFF4F-ABE6-4F2A-996D-05629E42DBE8}"/>
                </a:ext>
              </a:extLst>
            </p:cNvPr>
            <p:cNvSpPr txBox="1"/>
            <p:nvPr/>
          </p:nvSpPr>
          <p:spPr>
            <a:xfrm>
              <a:off x="2069866" y="3508132"/>
              <a:ext cx="7224880" cy="589072"/>
            </a:xfrm>
            <a:prstGeom prst="rect">
              <a:avLst/>
            </a:prstGeom>
            <a:solidFill>
              <a:srgbClr val="6ECECB"/>
            </a:solidFill>
            <a:effectLst>
              <a:outerShdw blurRad="50800" dist="38100" dir="2700000" algn="tl" rotWithShape="0">
                <a:prstClr val="black">
                  <a:alpha val="40000"/>
                </a:prstClr>
              </a:outerShdw>
            </a:effectLst>
          </p:spPr>
          <p:txBody>
            <a:bodyPr wrap="square">
              <a:spAutoFit/>
            </a:bodyPr>
            <a:lstStyle/>
            <a:p>
              <a:pPr>
                <a:lnSpc>
                  <a:spcPct val="150000"/>
                </a:lnSpc>
              </a:pPr>
              <a:r>
                <a:rPr lang="sl-SI" sz="2400" b="1" i="1" dirty="0">
                  <a:solidFill>
                    <a:schemeClr val="bg1"/>
                  </a:solidFill>
                  <a:effectLst>
                    <a:outerShdw blurRad="38100" dist="38100" dir="2700000" algn="tl">
                      <a:srgbClr val="000000">
                        <a:alpha val="43137"/>
                      </a:srgbClr>
                    </a:outerShdw>
                  </a:effectLst>
                </a:rPr>
                <a:t>         Manj potovanj z letalom</a:t>
              </a:r>
              <a:endParaRPr lang="en-GB" sz="2400" dirty="0"/>
            </a:p>
          </p:txBody>
        </p:sp>
        <p:pic>
          <p:nvPicPr>
            <p:cNvPr id="28" name="Slika 27">
              <a:extLst>
                <a:ext uri="{FF2B5EF4-FFF2-40B4-BE49-F238E27FC236}">
                  <a16:creationId xmlns:a16="http://schemas.microsoft.com/office/drawing/2014/main" id="{22227142-6206-4F06-BD63-DF55FDB999FA}"/>
                </a:ext>
              </a:extLst>
            </p:cNvPr>
            <p:cNvPicPr>
              <a:picLocks noChangeAspect="1"/>
            </p:cNvPicPr>
            <p:nvPr/>
          </p:nvPicPr>
          <p:blipFill>
            <a:blip r:embed="rId5"/>
            <a:stretch>
              <a:fillRect/>
            </a:stretch>
          </p:blipFill>
          <p:spPr>
            <a:xfrm>
              <a:off x="2122677" y="3504011"/>
              <a:ext cx="566977" cy="560881"/>
            </a:xfrm>
            <a:prstGeom prst="rect">
              <a:avLst/>
            </a:prstGeom>
          </p:spPr>
        </p:pic>
      </p:grpSp>
      <p:grpSp>
        <p:nvGrpSpPr>
          <p:cNvPr id="32" name="Skupina 31">
            <a:extLst>
              <a:ext uri="{FF2B5EF4-FFF2-40B4-BE49-F238E27FC236}">
                <a16:creationId xmlns:a16="http://schemas.microsoft.com/office/drawing/2014/main" id="{62C05899-2FB0-4C06-AA0E-002AE98158B9}"/>
              </a:ext>
            </a:extLst>
          </p:cNvPr>
          <p:cNvGrpSpPr/>
          <p:nvPr/>
        </p:nvGrpSpPr>
        <p:grpSpPr>
          <a:xfrm>
            <a:off x="4260019" y="2528694"/>
            <a:ext cx="7224880" cy="599496"/>
            <a:chOff x="3007800" y="5291642"/>
            <a:chExt cx="7224880" cy="599496"/>
          </a:xfrm>
        </p:grpSpPr>
        <p:sp>
          <p:nvSpPr>
            <p:cNvPr id="25" name="CaixaDeTexto 3">
              <a:extLst>
                <a:ext uri="{FF2B5EF4-FFF2-40B4-BE49-F238E27FC236}">
                  <a16:creationId xmlns:a16="http://schemas.microsoft.com/office/drawing/2014/main" id="{882E3E07-806F-46FC-8BCD-9D5B02A42F40}"/>
                </a:ext>
              </a:extLst>
            </p:cNvPr>
            <p:cNvSpPr txBox="1"/>
            <p:nvPr/>
          </p:nvSpPr>
          <p:spPr>
            <a:xfrm>
              <a:off x="3007800" y="5291642"/>
              <a:ext cx="7224880" cy="589072"/>
            </a:xfrm>
            <a:prstGeom prst="rect">
              <a:avLst/>
            </a:prstGeom>
            <a:solidFill>
              <a:srgbClr val="6ECECB"/>
            </a:solidFill>
            <a:effectLst>
              <a:outerShdw blurRad="50800" dist="38100" dir="2700000" algn="tl" rotWithShape="0">
                <a:prstClr val="black">
                  <a:alpha val="40000"/>
                </a:prstClr>
              </a:outerShdw>
            </a:effectLst>
          </p:spPr>
          <p:txBody>
            <a:bodyPr wrap="square">
              <a:spAutoFit/>
            </a:bodyPr>
            <a:lstStyle/>
            <a:p>
              <a:pPr>
                <a:lnSpc>
                  <a:spcPct val="150000"/>
                </a:lnSpc>
              </a:pPr>
              <a:r>
                <a:rPr lang="sl-SI" sz="2400" b="1" i="1" dirty="0">
                  <a:solidFill>
                    <a:schemeClr val="bg1"/>
                  </a:solidFill>
                  <a:effectLst>
                    <a:outerShdw blurRad="38100" dist="38100" dir="2700000" algn="tl">
                      <a:srgbClr val="000000">
                        <a:alpha val="43137"/>
                      </a:srgbClr>
                    </a:outerShdw>
                  </a:effectLst>
                </a:rPr>
                <a:t>         Posteljnina za 1 teden, brisače za 3 dni</a:t>
              </a:r>
              <a:endParaRPr lang="en-GB" sz="2400" dirty="0"/>
            </a:p>
          </p:txBody>
        </p:sp>
        <p:pic>
          <p:nvPicPr>
            <p:cNvPr id="29" name="Grafika 28" descr="Plesni koraki">
              <a:extLst>
                <a:ext uri="{FF2B5EF4-FFF2-40B4-BE49-F238E27FC236}">
                  <a16:creationId xmlns:a16="http://schemas.microsoft.com/office/drawing/2014/main" id="{AF6F8B84-3B09-44B4-AB15-4482AF8895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37299" y="5327941"/>
              <a:ext cx="563197" cy="563197"/>
            </a:xfrm>
            <a:prstGeom prst="rect">
              <a:avLst/>
            </a:prstGeom>
          </p:spPr>
        </p:pic>
      </p:grpSp>
      <p:grpSp>
        <p:nvGrpSpPr>
          <p:cNvPr id="35" name="Skupina 34">
            <a:extLst>
              <a:ext uri="{FF2B5EF4-FFF2-40B4-BE49-F238E27FC236}">
                <a16:creationId xmlns:a16="http://schemas.microsoft.com/office/drawing/2014/main" id="{F73AA5A9-F36E-4EB9-BD18-AB503E96E828}"/>
              </a:ext>
            </a:extLst>
          </p:cNvPr>
          <p:cNvGrpSpPr/>
          <p:nvPr/>
        </p:nvGrpSpPr>
        <p:grpSpPr>
          <a:xfrm>
            <a:off x="4260019" y="1714383"/>
            <a:ext cx="7224880" cy="593193"/>
            <a:chOff x="2069866" y="3504011"/>
            <a:chExt cx="7760308" cy="593193"/>
          </a:xfrm>
        </p:grpSpPr>
        <p:sp>
          <p:nvSpPr>
            <p:cNvPr id="36" name="CaixaDeTexto 3">
              <a:extLst>
                <a:ext uri="{FF2B5EF4-FFF2-40B4-BE49-F238E27FC236}">
                  <a16:creationId xmlns:a16="http://schemas.microsoft.com/office/drawing/2014/main" id="{9B1F5D1B-7AE8-4B98-954E-C98E52F1046E}"/>
                </a:ext>
              </a:extLst>
            </p:cNvPr>
            <p:cNvSpPr txBox="1"/>
            <p:nvPr/>
          </p:nvSpPr>
          <p:spPr>
            <a:xfrm>
              <a:off x="2069866" y="3508132"/>
              <a:ext cx="7760308" cy="589072"/>
            </a:xfrm>
            <a:prstGeom prst="rect">
              <a:avLst/>
            </a:prstGeom>
            <a:solidFill>
              <a:srgbClr val="6ECECB"/>
            </a:solidFill>
            <a:effectLst>
              <a:outerShdw blurRad="50800" dist="38100" dir="2700000" algn="tl" rotWithShape="0">
                <a:prstClr val="black">
                  <a:alpha val="40000"/>
                </a:prstClr>
              </a:outerShdw>
            </a:effectLst>
          </p:spPr>
          <p:txBody>
            <a:bodyPr wrap="square">
              <a:spAutoFit/>
            </a:bodyPr>
            <a:lstStyle/>
            <a:p>
              <a:pPr>
                <a:lnSpc>
                  <a:spcPct val="150000"/>
                </a:lnSpc>
              </a:pPr>
              <a:r>
                <a:rPr lang="sl-SI" sz="2400" b="1" i="1" dirty="0">
                  <a:solidFill>
                    <a:schemeClr val="bg1"/>
                  </a:solidFill>
                  <a:effectLst>
                    <a:outerShdw blurRad="38100" dist="38100" dir="2700000" algn="tl">
                      <a:srgbClr val="000000">
                        <a:alpha val="43137"/>
                      </a:srgbClr>
                    </a:outerShdw>
                  </a:effectLst>
                </a:rPr>
                <a:t>         Uporaba razpršilnikov za mila</a:t>
              </a:r>
              <a:endParaRPr lang="en-GB" sz="2400" dirty="0"/>
            </a:p>
          </p:txBody>
        </p:sp>
        <p:pic>
          <p:nvPicPr>
            <p:cNvPr id="37" name="Slika 36">
              <a:extLst>
                <a:ext uri="{FF2B5EF4-FFF2-40B4-BE49-F238E27FC236}">
                  <a16:creationId xmlns:a16="http://schemas.microsoft.com/office/drawing/2014/main" id="{4774AAC8-A2F7-48AD-B60A-F832085D1172}"/>
                </a:ext>
              </a:extLst>
            </p:cNvPr>
            <p:cNvPicPr>
              <a:picLocks noChangeAspect="1"/>
            </p:cNvPicPr>
            <p:nvPr/>
          </p:nvPicPr>
          <p:blipFill>
            <a:blip r:embed="rId5"/>
            <a:stretch>
              <a:fillRect/>
            </a:stretch>
          </p:blipFill>
          <p:spPr>
            <a:xfrm>
              <a:off x="2122677" y="3504011"/>
              <a:ext cx="566977" cy="560881"/>
            </a:xfrm>
            <a:prstGeom prst="rect">
              <a:avLst/>
            </a:prstGeom>
          </p:spPr>
        </p:pic>
      </p:grpSp>
      <p:grpSp>
        <p:nvGrpSpPr>
          <p:cNvPr id="41" name="Skupina 40">
            <a:extLst>
              <a:ext uri="{FF2B5EF4-FFF2-40B4-BE49-F238E27FC236}">
                <a16:creationId xmlns:a16="http://schemas.microsoft.com/office/drawing/2014/main" id="{1EE13A29-DD46-4093-9F58-52D1AFDAF8B3}"/>
              </a:ext>
            </a:extLst>
          </p:cNvPr>
          <p:cNvGrpSpPr/>
          <p:nvPr/>
        </p:nvGrpSpPr>
        <p:grpSpPr>
          <a:xfrm>
            <a:off x="4260019" y="126136"/>
            <a:ext cx="7224880" cy="593193"/>
            <a:chOff x="2069866" y="3504011"/>
            <a:chExt cx="7224880" cy="593193"/>
          </a:xfrm>
        </p:grpSpPr>
        <p:sp>
          <p:nvSpPr>
            <p:cNvPr id="42" name="CaixaDeTexto 3">
              <a:extLst>
                <a:ext uri="{FF2B5EF4-FFF2-40B4-BE49-F238E27FC236}">
                  <a16:creationId xmlns:a16="http://schemas.microsoft.com/office/drawing/2014/main" id="{B201998F-3E55-4574-AB65-B81A13DCAF2D}"/>
                </a:ext>
              </a:extLst>
            </p:cNvPr>
            <p:cNvSpPr txBox="1"/>
            <p:nvPr/>
          </p:nvSpPr>
          <p:spPr>
            <a:xfrm>
              <a:off x="2069866" y="3508132"/>
              <a:ext cx="7224880" cy="589072"/>
            </a:xfrm>
            <a:prstGeom prst="rect">
              <a:avLst/>
            </a:prstGeom>
            <a:solidFill>
              <a:srgbClr val="6ECECB"/>
            </a:solidFill>
            <a:effectLst>
              <a:outerShdw blurRad="50800" dist="38100" dir="2700000" algn="tl" rotWithShape="0">
                <a:prstClr val="black">
                  <a:alpha val="40000"/>
                </a:prstClr>
              </a:outerShdw>
            </a:effectLst>
          </p:spPr>
          <p:txBody>
            <a:bodyPr wrap="square">
              <a:spAutoFit/>
            </a:bodyPr>
            <a:lstStyle/>
            <a:p>
              <a:pPr>
                <a:lnSpc>
                  <a:spcPct val="150000"/>
                </a:lnSpc>
              </a:pPr>
              <a:r>
                <a:rPr lang="sl-SI" sz="2400" b="1" i="1" dirty="0">
                  <a:solidFill>
                    <a:schemeClr val="bg1"/>
                  </a:solidFill>
                  <a:effectLst>
                    <a:outerShdw blurRad="38100" dist="38100" dir="2700000" algn="tl">
                      <a:srgbClr val="000000">
                        <a:alpha val="43137"/>
                      </a:srgbClr>
                    </a:outerShdw>
                  </a:effectLst>
                </a:rPr>
                <a:t>         Ločeno zbiranje odpadkov</a:t>
              </a:r>
              <a:endParaRPr lang="en-GB" sz="2400" dirty="0"/>
            </a:p>
          </p:txBody>
        </p:sp>
        <p:pic>
          <p:nvPicPr>
            <p:cNvPr id="43" name="Slika 42">
              <a:extLst>
                <a:ext uri="{FF2B5EF4-FFF2-40B4-BE49-F238E27FC236}">
                  <a16:creationId xmlns:a16="http://schemas.microsoft.com/office/drawing/2014/main" id="{909F8D8D-F26C-409B-85EA-B0EE0AA74843}"/>
                </a:ext>
              </a:extLst>
            </p:cNvPr>
            <p:cNvPicPr>
              <a:picLocks noChangeAspect="1"/>
            </p:cNvPicPr>
            <p:nvPr/>
          </p:nvPicPr>
          <p:blipFill>
            <a:blip r:embed="rId5"/>
            <a:stretch>
              <a:fillRect/>
            </a:stretch>
          </p:blipFill>
          <p:spPr>
            <a:xfrm>
              <a:off x="2122677" y="3504011"/>
              <a:ext cx="566977" cy="560881"/>
            </a:xfrm>
            <a:prstGeom prst="rect">
              <a:avLst/>
            </a:prstGeom>
          </p:spPr>
        </p:pic>
      </p:grpSp>
      <p:grpSp>
        <p:nvGrpSpPr>
          <p:cNvPr id="44" name="Skupina 43">
            <a:extLst>
              <a:ext uri="{FF2B5EF4-FFF2-40B4-BE49-F238E27FC236}">
                <a16:creationId xmlns:a16="http://schemas.microsoft.com/office/drawing/2014/main" id="{9A155721-F323-42C5-BCC2-BBECA145E3B2}"/>
              </a:ext>
            </a:extLst>
          </p:cNvPr>
          <p:cNvGrpSpPr/>
          <p:nvPr/>
        </p:nvGrpSpPr>
        <p:grpSpPr>
          <a:xfrm>
            <a:off x="4245896" y="3346522"/>
            <a:ext cx="7224880" cy="599496"/>
            <a:chOff x="3007800" y="5291642"/>
            <a:chExt cx="7224880" cy="599496"/>
          </a:xfrm>
        </p:grpSpPr>
        <p:sp>
          <p:nvSpPr>
            <p:cNvPr id="45" name="CaixaDeTexto 3">
              <a:extLst>
                <a:ext uri="{FF2B5EF4-FFF2-40B4-BE49-F238E27FC236}">
                  <a16:creationId xmlns:a16="http://schemas.microsoft.com/office/drawing/2014/main" id="{7C409E59-D9D4-415D-B652-02EC36D862CE}"/>
                </a:ext>
              </a:extLst>
            </p:cNvPr>
            <p:cNvSpPr txBox="1"/>
            <p:nvPr/>
          </p:nvSpPr>
          <p:spPr>
            <a:xfrm>
              <a:off x="3007800" y="5291642"/>
              <a:ext cx="7224880" cy="589072"/>
            </a:xfrm>
            <a:prstGeom prst="rect">
              <a:avLst/>
            </a:prstGeom>
            <a:solidFill>
              <a:srgbClr val="6ECECB"/>
            </a:solidFill>
            <a:effectLst>
              <a:outerShdw blurRad="50800" dist="38100" dir="2700000" algn="tl" rotWithShape="0">
                <a:prstClr val="black">
                  <a:alpha val="40000"/>
                </a:prstClr>
              </a:outerShdw>
            </a:effectLst>
          </p:spPr>
          <p:txBody>
            <a:bodyPr wrap="square">
              <a:spAutoFit/>
            </a:bodyPr>
            <a:lstStyle/>
            <a:p>
              <a:pPr>
                <a:lnSpc>
                  <a:spcPct val="150000"/>
                </a:lnSpc>
              </a:pPr>
              <a:r>
                <a:rPr lang="sl-SI" sz="2400" b="1" i="1" dirty="0">
                  <a:solidFill>
                    <a:schemeClr val="bg1"/>
                  </a:solidFill>
                  <a:effectLst>
                    <a:outerShdw blurRad="38100" dist="38100" dir="2700000" algn="tl">
                      <a:srgbClr val="000000">
                        <a:alpha val="43137"/>
                      </a:srgbClr>
                    </a:outerShdw>
                  </a:effectLst>
                </a:rPr>
                <a:t>         Uporaba lokalnih produktov</a:t>
              </a:r>
              <a:endParaRPr lang="en-GB" sz="2400" dirty="0"/>
            </a:p>
          </p:txBody>
        </p:sp>
        <p:pic>
          <p:nvPicPr>
            <p:cNvPr id="46" name="Grafika 45" descr="Plesni koraki">
              <a:extLst>
                <a:ext uri="{FF2B5EF4-FFF2-40B4-BE49-F238E27FC236}">
                  <a16:creationId xmlns:a16="http://schemas.microsoft.com/office/drawing/2014/main" id="{0B92698A-ACCE-4A8F-A6DB-6E73F19D3D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37299" y="5327941"/>
              <a:ext cx="563197" cy="563197"/>
            </a:xfrm>
            <a:prstGeom prst="rect">
              <a:avLst/>
            </a:prstGeom>
          </p:spPr>
        </p:pic>
      </p:grpSp>
      <p:grpSp>
        <p:nvGrpSpPr>
          <p:cNvPr id="47" name="Skupina 46">
            <a:extLst>
              <a:ext uri="{FF2B5EF4-FFF2-40B4-BE49-F238E27FC236}">
                <a16:creationId xmlns:a16="http://schemas.microsoft.com/office/drawing/2014/main" id="{000CA13D-A5BD-431F-857F-0C59553BE799}"/>
              </a:ext>
            </a:extLst>
          </p:cNvPr>
          <p:cNvGrpSpPr/>
          <p:nvPr/>
        </p:nvGrpSpPr>
        <p:grpSpPr>
          <a:xfrm>
            <a:off x="4260019" y="979082"/>
            <a:ext cx="7224880" cy="589072"/>
            <a:chOff x="2763728" y="2914939"/>
            <a:chExt cx="7760308" cy="589072"/>
          </a:xfrm>
        </p:grpSpPr>
        <p:sp>
          <p:nvSpPr>
            <p:cNvPr id="48" name="CaixaDeTexto 3">
              <a:extLst>
                <a:ext uri="{FF2B5EF4-FFF2-40B4-BE49-F238E27FC236}">
                  <a16:creationId xmlns:a16="http://schemas.microsoft.com/office/drawing/2014/main" id="{9E3A9BBD-BD42-43B9-845A-62CED8A8CA6C}"/>
                </a:ext>
              </a:extLst>
            </p:cNvPr>
            <p:cNvSpPr txBox="1"/>
            <p:nvPr/>
          </p:nvSpPr>
          <p:spPr>
            <a:xfrm>
              <a:off x="2763728" y="2914939"/>
              <a:ext cx="7760308" cy="589072"/>
            </a:xfrm>
            <a:prstGeom prst="rect">
              <a:avLst/>
            </a:prstGeom>
            <a:solidFill>
              <a:srgbClr val="6ECECB"/>
            </a:solidFill>
            <a:effectLst>
              <a:outerShdw blurRad="50800" dist="38100" dir="2700000" algn="tl" rotWithShape="0">
                <a:prstClr val="black">
                  <a:alpha val="40000"/>
                </a:prstClr>
              </a:outerShdw>
            </a:effectLst>
          </p:spPr>
          <p:txBody>
            <a:bodyPr wrap="square">
              <a:spAutoFit/>
            </a:bodyPr>
            <a:lstStyle/>
            <a:p>
              <a:pPr>
                <a:lnSpc>
                  <a:spcPct val="150000"/>
                </a:lnSpc>
              </a:pPr>
              <a:r>
                <a:rPr lang="sl-SI" sz="2400" b="1" i="1" dirty="0">
                  <a:solidFill>
                    <a:schemeClr val="bg1"/>
                  </a:solidFill>
                  <a:effectLst>
                    <a:outerShdw blurRad="38100" dist="38100" dir="2700000" algn="tl">
                      <a:srgbClr val="000000">
                        <a:alpha val="43137"/>
                      </a:srgbClr>
                    </a:outerShdw>
                  </a:effectLst>
                </a:rPr>
                <a:t>        Prenehanje uporabe plastike za enkratno uporabo</a:t>
              </a:r>
              <a:endParaRPr lang="en-GB" sz="2400" dirty="0"/>
            </a:p>
          </p:txBody>
        </p:sp>
        <p:pic>
          <p:nvPicPr>
            <p:cNvPr id="49" name="Slika 48">
              <a:extLst>
                <a:ext uri="{FF2B5EF4-FFF2-40B4-BE49-F238E27FC236}">
                  <a16:creationId xmlns:a16="http://schemas.microsoft.com/office/drawing/2014/main" id="{F7D2CE40-D801-488F-95B0-28988C884800}"/>
                </a:ext>
              </a:extLst>
            </p:cNvPr>
            <p:cNvPicPr>
              <a:picLocks noChangeAspect="1"/>
            </p:cNvPicPr>
            <p:nvPr/>
          </p:nvPicPr>
          <p:blipFill>
            <a:blip r:embed="rId5"/>
            <a:stretch>
              <a:fillRect/>
            </a:stretch>
          </p:blipFill>
          <p:spPr>
            <a:xfrm>
              <a:off x="2784772" y="2932095"/>
              <a:ext cx="566977" cy="560881"/>
            </a:xfrm>
            <a:prstGeom prst="rect">
              <a:avLst/>
            </a:prstGeom>
          </p:spPr>
        </p:pic>
      </p:grpSp>
      <p:grpSp>
        <p:nvGrpSpPr>
          <p:cNvPr id="51" name="Skupina 50">
            <a:extLst>
              <a:ext uri="{FF2B5EF4-FFF2-40B4-BE49-F238E27FC236}">
                <a16:creationId xmlns:a16="http://schemas.microsoft.com/office/drawing/2014/main" id="{EFB538A9-1A53-4BB8-B6DB-EF02AF41BA61}"/>
              </a:ext>
            </a:extLst>
          </p:cNvPr>
          <p:cNvGrpSpPr/>
          <p:nvPr/>
        </p:nvGrpSpPr>
        <p:grpSpPr>
          <a:xfrm>
            <a:off x="4245896" y="4169984"/>
            <a:ext cx="7224880" cy="593193"/>
            <a:chOff x="2069866" y="3504011"/>
            <a:chExt cx="7224880" cy="593193"/>
          </a:xfrm>
        </p:grpSpPr>
        <p:sp>
          <p:nvSpPr>
            <p:cNvPr id="52" name="CaixaDeTexto 3">
              <a:extLst>
                <a:ext uri="{FF2B5EF4-FFF2-40B4-BE49-F238E27FC236}">
                  <a16:creationId xmlns:a16="http://schemas.microsoft.com/office/drawing/2014/main" id="{4C40A4C4-0207-4688-9A07-570F576D5DE6}"/>
                </a:ext>
              </a:extLst>
            </p:cNvPr>
            <p:cNvSpPr txBox="1"/>
            <p:nvPr/>
          </p:nvSpPr>
          <p:spPr>
            <a:xfrm>
              <a:off x="2069866" y="3508132"/>
              <a:ext cx="7224880" cy="589072"/>
            </a:xfrm>
            <a:prstGeom prst="rect">
              <a:avLst/>
            </a:prstGeom>
            <a:solidFill>
              <a:srgbClr val="6ECECB"/>
            </a:solidFill>
            <a:effectLst>
              <a:outerShdw blurRad="50800" dist="38100" dir="2700000" algn="tl" rotWithShape="0">
                <a:prstClr val="black">
                  <a:alpha val="40000"/>
                </a:prstClr>
              </a:outerShdw>
            </a:effectLst>
          </p:spPr>
          <p:txBody>
            <a:bodyPr wrap="square">
              <a:spAutoFit/>
            </a:bodyPr>
            <a:lstStyle/>
            <a:p>
              <a:pPr>
                <a:lnSpc>
                  <a:spcPct val="150000"/>
                </a:lnSpc>
              </a:pPr>
              <a:r>
                <a:rPr lang="sl-SI" sz="2400" b="1" i="1" dirty="0">
                  <a:solidFill>
                    <a:schemeClr val="bg1"/>
                  </a:solidFill>
                  <a:effectLst>
                    <a:outerShdw blurRad="38100" dist="38100" dir="2700000" algn="tl">
                      <a:srgbClr val="000000">
                        <a:alpha val="43137"/>
                      </a:srgbClr>
                    </a:outerShdw>
                  </a:effectLst>
                </a:rPr>
                <a:t>         Potovanje z manj prtljage</a:t>
              </a:r>
              <a:endParaRPr lang="en-GB" sz="2400" dirty="0"/>
            </a:p>
          </p:txBody>
        </p:sp>
        <p:pic>
          <p:nvPicPr>
            <p:cNvPr id="53" name="Slika 52">
              <a:extLst>
                <a:ext uri="{FF2B5EF4-FFF2-40B4-BE49-F238E27FC236}">
                  <a16:creationId xmlns:a16="http://schemas.microsoft.com/office/drawing/2014/main" id="{E72BEF45-9BFA-4062-A5DD-A31CAA0562AC}"/>
                </a:ext>
              </a:extLst>
            </p:cNvPr>
            <p:cNvPicPr>
              <a:picLocks noChangeAspect="1"/>
            </p:cNvPicPr>
            <p:nvPr/>
          </p:nvPicPr>
          <p:blipFill>
            <a:blip r:embed="rId5"/>
            <a:stretch>
              <a:fillRect/>
            </a:stretch>
          </p:blipFill>
          <p:spPr>
            <a:xfrm>
              <a:off x="2122677" y="3504011"/>
              <a:ext cx="566977" cy="560881"/>
            </a:xfrm>
            <a:prstGeom prst="rect">
              <a:avLst/>
            </a:prstGeom>
          </p:spPr>
        </p:pic>
      </p:grpSp>
      <p:pic>
        <p:nvPicPr>
          <p:cNvPr id="57" name="Slika 56">
            <a:hlinkClick r:id="rId6"/>
            <a:extLst>
              <a:ext uri="{FF2B5EF4-FFF2-40B4-BE49-F238E27FC236}">
                <a16:creationId xmlns:a16="http://schemas.microsoft.com/office/drawing/2014/main" id="{00E3FF5F-9B2D-4B05-AE34-0C6F78206AA8}"/>
              </a:ext>
            </a:extLst>
          </p:cNvPr>
          <p:cNvPicPr>
            <a:picLocks noChangeAspect="1"/>
          </p:cNvPicPr>
          <p:nvPr/>
        </p:nvPicPr>
        <p:blipFill rotWithShape="1">
          <a:blip r:embed="rId7"/>
          <a:srcRect l="32471" t="14526" r="32059" b="14276"/>
          <a:stretch/>
        </p:blipFill>
        <p:spPr>
          <a:xfrm>
            <a:off x="398179" y="2541969"/>
            <a:ext cx="1376979" cy="1554684"/>
          </a:xfrm>
          <a:prstGeom prst="rect">
            <a:avLst/>
          </a:prstGeom>
        </p:spPr>
      </p:pic>
      <p:pic>
        <p:nvPicPr>
          <p:cNvPr id="59" name="Slika 58">
            <a:hlinkClick r:id="rId8"/>
            <a:extLst>
              <a:ext uri="{FF2B5EF4-FFF2-40B4-BE49-F238E27FC236}">
                <a16:creationId xmlns:a16="http://schemas.microsoft.com/office/drawing/2014/main" id="{7CD81592-181B-42CB-B842-0B3A66B0FD92}"/>
              </a:ext>
            </a:extLst>
          </p:cNvPr>
          <p:cNvPicPr>
            <a:picLocks noChangeAspect="1"/>
          </p:cNvPicPr>
          <p:nvPr/>
        </p:nvPicPr>
        <p:blipFill>
          <a:blip r:embed="rId9"/>
          <a:stretch>
            <a:fillRect/>
          </a:stretch>
        </p:blipFill>
        <p:spPr>
          <a:xfrm>
            <a:off x="204542" y="4450424"/>
            <a:ext cx="2095434" cy="921991"/>
          </a:xfrm>
          <a:prstGeom prst="rect">
            <a:avLst/>
          </a:prstGeom>
        </p:spPr>
      </p:pic>
    </p:spTree>
    <p:extLst>
      <p:ext uri="{BB962C8B-B14F-4D97-AF65-F5344CB8AC3E}">
        <p14:creationId xmlns:p14="http://schemas.microsoft.com/office/powerpoint/2010/main" val="31857840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E6571E7D-DA76-4966-8A5F-AF62423AD6C0}"/>
              </a:ext>
            </a:extLst>
          </p:cNvPr>
          <p:cNvSpPr>
            <a:spLocks noGrp="1"/>
          </p:cNvSpPr>
          <p:nvPr>
            <p:ph type="body" sz="quarter" idx="14"/>
          </p:nvPr>
        </p:nvSpPr>
        <p:spPr/>
        <p:txBody>
          <a:bodyPr>
            <a:normAutofit fontScale="85000" lnSpcReduction="20000"/>
          </a:bodyPr>
          <a:lstStyle/>
          <a:p>
            <a:endParaRPr lang="sl-SI">
              <a:solidFill>
                <a:schemeClr val="bg1"/>
              </a:solidFill>
            </a:endParaRPr>
          </a:p>
        </p:txBody>
      </p:sp>
      <p:sp>
        <p:nvSpPr>
          <p:cNvPr id="3" name="Označba mesta besedila 2">
            <a:extLst>
              <a:ext uri="{FF2B5EF4-FFF2-40B4-BE49-F238E27FC236}">
                <a16:creationId xmlns:a16="http://schemas.microsoft.com/office/drawing/2014/main" id="{15C24AC4-94BD-42BB-BD68-8E0421F7A901}"/>
              </a:ext>
            </a:extLst>
          </p:cNvPr>
          <p:cNvSpPr>
            <a:spLocks noGrp="1"/>
          </p:cNvSpPr>
          <p:nvPr>
            <p:ph type="body" sz="quarter" idx="13"/>
          </p:nvPr>
        </p:nvSpPr>
        <p:spPr>
          <a:xfrm>
            <a:off x="623677" y="1120017"/>
            <a:ext cx="4369392" cy="4493975"/>
          </a:xfrm>
        </p:spPr>
        <p:txBody>
          <a:bodyPr>
            <a:normAutofit/>
          </a:bodyPr>
          <a:lstStyle/>
          <a:p>
            <a:r>
              <a:rPr lang="sl-SI" b="1" i="0" dirty="0">
                <a:solidFill>
                  <a:schemeClr val="bg1"/>
                </a:solidFill>
                <a:effectLst>
                  <a:outerShdw blurRad="38100" dist="38100" dir="2700000" algn="tl">
                    <a:srgbClr val="000000">
                      <a:alpha val="43137"/>
                    </a:srgbClr>
                  </a:outerShdw>
                </a:effectLst>
              </a:rPr>
              <a:t>Trajnostna destinacija </a:t>
            </a:r>
          </a:p>
          <a:p>
            <a:r>
              <a:rPr lang="sl-SI" dirty="0">
                <a:solidFill>
                  <a:schemeClr val="bg1"/>
                </a:solidFill>
              </a:rPr>
              <a:t>ali ponudnik zadovoljuje potrebe obiskovalcev, (turistične) industrije, okolja in lokalnih skupnosti.</a:t>
            </a:r>
          </a:p>
          <a:p>
            <a:r>
              <a:rPr lang="sl-SI" sz="1200" dirty="0">
                <a:solidFill>
                  <a:schemeClr val="bg1"/>
                </a:solidFill>
              </a:rPr>
              <a:t>UNWTO in UNEP, 2005</a:t>
            </a:r>
          </a:p>
        </p:txBody>
      </p:sp>
      <p:sp>
        <p:nvSpPr>
          <p:cNvPr id="4" name="Označba mesta besedila 3">
            <a:extLst>
              <a:ext uri="{FF2B5EF4-FFF2-40B4-BE49-F238E27FC236}">
                <a16:creationId xmlns:a16="http://schemas.microsoft.com/office/drawing/2014/main" id="{8764A99D-4BD7-4B7D-B44A-68CA9D7BBCC5}"/>
              </a:ext>
            </a:extLst>
          </p:cNvPr>
          <p:cNvSpPr>
            <a:spLocks noGrp="1"/>
          </p:cNvSpPr>
          <p:nvPr>
            <p:ph type="body" sz="quarter" idx="15"/>
          </p:nvPr>
        </p:nvSpPr>
        <p:spPr/>
        <p:txBody>
          <a:bodyPr>
            <a:normAutofit fontScale="92500" lnSpcReduction="10000"/>
          </a:bodyPr>
          <a:lstStyle/>
          <a:p>
            <a:endParaRPr lang="sl-SI" dirty="0">
              <a:solidFill>
                <a:schemeClr val="bg1"/>
              </a:solidFill>
            </a:endParaRPr>
          </a:p>
        </p:txBody>
      </p:sp>
      <p:pic>
        <p:nvPicPr>
          <p:cNvPr id="6" name="Označba mesta slike 5">
            <a:extLst>
              <a:ext uri="{FF2B5EF4-FFF2-40B4-BE49-F238E27FC236}">
                <a16:creationId xmlns:a16="http://schemas.microsoft.com/office/drawing/2014/main" id="{E99A690F-6F9E-4BDF-A256-8D0DB7999B97}"/>
              </a:ext>
            </a:extLst>
          </p:cNvPr>
          <p:cNvPicPr>
            <a:picLocks noGrp="1" noChangeAspect="1"/>
          </p:cNvPicPr>
          <p:nvPr>
            <p:ph type="pic" sz="quarter" idx="19"/>
          </p:nvPr>
        </p:nvPicPr>
        <p:blipFill>
          <a:blip r:embed="rId3"/>
          <a:srcRect t="8247" b="8247"/>
          <a:stretch>
            <a:fillRect/>
          </a:stretch>
        </p:blipFill>
        <p:spPr>
          <a:prstGeom prst="rect">
            <a:avLst/>
          </a:prstGeom>
        </p:spPr>
      </p:pic>
    </p:spTree>
    <p:extLst>
      <p:ext uri="{BB962C8B-B14F-4D97-AF65-F5344CB8AC3E}">
        <p14:creationId xmlns:p14="http://schemas.microsoft.com/office/powerpoint/2010/main" val="38927326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E6571E7D-DA76-4966-8A5F-AF62423AD6C0}"/>
              </a:ext>
            </a:extLst>
          </p:cNvPr>
          <p:cNvSpPr>
            <a:spLocks noGrp="1"/>
          </p:cNvSpPr>
          <p:nvPr>
            <p:ph type="body" sz="quarter" idx="14"/>
          </p:nvPr>
        </p:nvSpPr>
        <p:spPr/>
        <p:txBody>
          <a:bodyPr>
            <a:normAutofit fontScale="85000" lnSpcReduction="20000"/>
          </a:bodyPr>
          <a:lstStyle/>
          <a:p>
            <a:endParaRPr lang="sl-SI">
              <a:solidFill>
                <a:schemeClr val="bg1"/>
              </a:solidFill>
            </a:endParaRPr>
          </a:p>
        </p:txBody>
      </p:sp>
      <p:sp>
        <p:nvSpPr>
          <p:cNvPr id="3" name="Označba mesta besedila 2">
            <a:extLst>
              <a:ext uri="{FF2B5EF4-FFF2-40B4-BE49-F238E27FC236}">
                <a16:creationId xmlns:a16="http://schemas.microsoft.com/office/drawing/2014/main" id="{15C24AC4-94BD-42BB-BD68-8E0421F7A901}"/>
              </a:ext>
            </a:extLst>
          </p:cNvPr>
          <p:cNvSpPr>
            <a:spLocks noGrp="1"/>
          </p:cNvSpPr>
          <p:nvPr>
            <p:ph type="body" sz="quarter" idx="13"/>
          </p:nvPr>
        </p:nvSpPr>
        <p:spPr>
          <a:xfrm>
            <a:off x="370339" y="1104494"/>
            <a:ext cx="4711146" cy="4493975"/>
          </a:xfrm>
        </p:spPr>
        <p:txBody>
          <a:bodyPr>
            <a:normAutofit/>
          </a:bodyPr>
          <a:lstStyle/>
          <a:p>
            <a:r>
              <a:rPr lang="sl-SI" sz="2600" dirty="0">
                <a:solidFill>
                  <a:schemeClr val="bg1"/>
                </a:solidFill>
              </a:rPr>
              <a:t>69 % strokovnjakov pričakuje, da bodo potrošniki bolj zaskrbljen zaradi trajnosti kot bili so pred COVID-19.</a:t>
            </a:r>
          </a:p>
          <a:p>
            <a:r>
              <a:rPr lang="sl-SI" sz="2600" dirty="0">
                <a:solidFill>
                  <a:schemeClr val="bg1"/>
                </a:solidFill>
              </a:rPr>
              <a:t> </a:t>
            </a:r>
            <a:r>
              <a:rPr lang="sl-SI" altLang="sl-SI" sz="2600" dirty="0">
                <a:solidFill>
                  <a:schemeClr val="bg1"/>
                </a:solidFill>
                <a:latin typeface="Google Sans"/>
              </a:rPr>
              <a:t>51 % potrošnikov je izbralo "čas zase" med tremi glavnimi življenjskimi prednostnimi nalogami</a:t>
            </a:r>
            <a:r>
              <a:rPr lang="sl-SI" altLang="sl-SI" sz="2600" dirty="0">
                <a:solidFill>
                  <a:schemeClr val="bg1"/>
                </a:solidFill>
              </a:rPr>
              <a:t> </a:t>
            </a:r>
            <a:endParaRPr lang="sl-SI" altLang="sl-SI" sz="2600" dirty="0">
              <a:solidFill>
                <a:schemeClr val="bg1"/>
              </a:solidFill>
              <a:latin typeface="Arial" panose="020B0604020202020204" pitchFamily="34" charset="0"/>
            </a:endParaRPr>
          </a:p>
          <a:p>
            <a:r>
              <a:rPr lang="sl-SI" dirty="0">
                <a:solidFill>
                  <a:schemeClr val="bg1"/>
                </a:solidFill>
              </a:rPr>
              <a:t> </a:t>
            </a:r>
            <a:r>
              <a:rPr lang="sl-SI" sz="1200" dirty="0">
                <a:solidFill>
                  <a:schemeClr val="bg1"/>
                </a:solidFill>
              </a:rPr>
              <a:t>EUROMONITOR INTERNATIONAL 2020</a:t>
            </a:r>
          </a:p>
        </p:txBody>
      </p:sp>
      <p:sp>
        <p:nvSpPr>
          <p:cNvPr id="4" name="Označba mesta besedila 3">
            <a:extLst>
              <a:ext uri="{FF2B5EF4-FFF2-40B4-BE49-F238E27FC236}">
                <a16:creationId xmlns:a16="http://schemas.microsoft.com/office/drawing/2014/main" id="{8764A99D-4BD7-4B7D-B44A-68CA9D7BBCC5}"/>
              </a:ext>
            </a:extLst>
          </p:cNvPr>
          <p:cNvSpPr>
            <a:spLocks noGrp="1"/>
          </p:cNvSpPr>
          <p:nvPr>
            <p:ph type="body" sz="quarter" idx="15"/>
          </p:nvPr>
        </p:nvSpPr>
        <p:spPr>
          <a:xfrm>
            <a:off x="623677" y="659926"/>
            <a:ext cx="2613204" cy="1221666"/>
          </a:xfrm>
        </p:spPr>
        <p:txBody>
          <a:bodyPr>
            <a:normAutofit fontScale="92500" lnSpcReduction="10000"/>
          </a:bodyPr>
          <a:lstStyle/>
          <a:p>
            <a:endParaRPr lang="sl-SI" dirty="0">
              <a:solidFill>
                <a:schemeClr val="bg1"/>
              </a:solidFill>
            </a:endParaRPr>
          </a:p>
        </p:txBody>
      </p:sp>
      <p:pic>
        <p:nvPicPr>
          <p:cNvPr id="9" name="Slika 8">
            <a:extLst>
              <a:ext uri="{FF2B5EF4-FFF2-40B4-BE49-F238E27FC236}">
                <a16:creationId xmlns:a16="http://schemas.microsoft.com/office/drawing/2014/main" id="{3B9E7354-31D2-4AD1-89D4-E004084F06D5}"/>
              </a:ext>
            </a:extLst>
          </p:cNvPr>
          <p:cNvPicPr>
            <a:picLocks noChangeAspect="1"/>
          </p:cNvPicPr>
          <p:nvPr/>
        </p:nvPicPr>
        <p:blipFill rotWithShape="1">
          <a:blip r:embed="rId3"/>
          <a:srcRect l="5870" r="29662"/>
          <a:stretch/>
        </p:blipFill>
        <p:spPr>
          <a:xfrm>
            <a:off x="5081485" y="327991"/>
            <a:ext cx="4711146" cy="6530009"/>
          </a:xfrm>
          <a:prstGeom prst="rect">
            <a:avLst/>
          </a:prstGeom>
        </p:spPr>
      </p:pic>
    </p:spTree>
    <p:extLst>
      <p:ext uri="{BB962C8B-B14F-4D97-AF65-F5344CB8AC3E}">
        <p14:creationId xmlns:p14="http://schemas.microsoft.com/office/powerpoint/2010/main" val="33164988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a:extLst>
              <a:ext uri="{FF2B5EF4-FFF2-40B4-BE49-F238E27FC236}">
                <a16:creationId xmlns:a16="http://schemas.microsoft.com/office/drawing/2014/main" id="{53C78F85-D2E3-43E1-991C-3E3F2F1F52C6}"/>
              </a:ext>
            </a:extLst>
          </p:cNvPr>
          <p:cNvPicPr>
            <a:picLocks noChangeAspect="1"/>
          </p:cNvPicPr>
          <p:nvPr/>
        </p:nvPicPr>
        <p:blipFill>
          <a:blip r:embed="rId3"/>
          <a:stretch>
            <a:fillRect/>
          </a:stretch>
        </p:blipFill>
        <p:spPr>
          <a:xfrm>
            <a:off x="367039" y="337780"/>
            <a:ext cx="720000" cy="720000"/>
          </a:xfrm>
          <a:prstGeom prst="rect">
            <a:avLst/>
          </a:prstGeom>
        </p:spPr>
      </p:pic>
      <p:sp>
        <p:nvSpPr>
          <p:cNvPr id="12" name="Retângulo: Canto Dobrado 11">
            <a:extLst>
              <a:ext uri="{FF2B5EF4-FFF2-40B4-BE49-F238E27FC236}">
                <a16:creationId xmlns:a16="http://schemas.microsoft.com/office/drawing/2014/main" id="{4B4436C0-912F-45E9-A283-AB5990601C1E}"/>
              </a:ext>
            </a:extLst>
          </p:cNvPr>
          <p:cNvSpPr/>
          <p:nvPr/>
        </p:nvSpPr>
        <p:spPr>
          <a:xfrm>
            <a:off x="469931" y="3072497"/>
            <a:ext cx="2251771" cy="1585825"/>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sl-SI" sz="2400" b="1" dirty="0" err="1">
                <a:solidFill>
                  <a:schemeClr val="tx1"/>
                </a:solidFill>
              </a:rPr>
              <a:t>National</a:t>
            </a:r>
            <a:r>
              <a:rPr lang="sl-SI" sz="2400" b="1" dirty="0">
                <a:solidFill>
                  <a:schemeClr val="tx1"/>
                </a:solidFill>
              </a:rPr>
              <a:t> </a:t>
            </a:r>
            <a:r>
              <a:rPr lang="sl-SI" sz="2400" b="1" dirty="0" err="1">
                <a:solidFill>
                  <a:schemeClr val="tx1"/>
                </a:solidFill>
              </a:rPr>
              <a:t>Geographic</a:t>
            </a:r>
            <a:r>
              <a:rPr lang="sl-SI" sz="2400" b="1" dirty="0">
                <a:solidFill>
                  <a:schemeClr val="tx1"/>
                </a:solidFill>
              </a:rPr>
              <a:t> </a:t>
            </a:r>
            <a:r>
              <a:rPr lang="sl-SI" sz="2400" b="1" dirty="0" err="1">
                <a:solidFill>
                  <a:schemeClr val="tx1"/>
                </a:solidFill>
              </a:rPr>
              <a:t>Travel</a:t>
            </a:r>
            <a:r>
              <a:rPr lang="sl-SI" sz="2400" b="1" dirty="0">
                <a:solidFill>
                  <a:schemeClr val="tx1"/>
                </a:solidFill>
              </a:rPr>
              <a:t> </a:t>
            </a:r>
            <a:r>
              <a:rPr lang="sl-SI" sz="2400" b="1" dirty="0" err="1">
                <a:solidFill>
                  <a:schemeClr val="tx1"/>
                </a:solidFill>
              </a:rPr>
              <a:t>trends</a:t>
            </a:r>
            <a:r>
              <a:rPr lang="sl-SI" sz="2400" b="1" dirty="0">
                <a:solidFill>
                  <a:schemeClr val="tx1"/>
                </a:solidFill>
              </a:rPr>
              <a:t> </a:t>
            </a:r>
            <a:r>
              <a:rPr lang="en-GB" sz="2400" b="1" dirty="0">
                <a:solidFill>
                  <a:schemeClr val="tx1"/>
                </a:solidFill>
              </a:rPr>
              <a:t>[</a:t>
            </a:r>
            <a:r>
              <a:rPr lang="en-GB" sz="2400" b="1" dirty="0">
                <a:solidFill>
                  <a:srgbClr val="6ECECB"/>
                </a:solidFill>
                <a:hlinkClick r:id="rId4">
                  <a:extLst>
                    <a:ext uri="{A12FA001-AC4F-418D-AE19-62706E023703}">
                      <ahyp:hlinkClr xmlns:ahyp="http://schemas.microsoft.com/office/drawing/2018/hyperlinkcolor" val="tx"/>
                    </a:ext>
                  </a:extLst>
                </a:hlinkClick>
              </a:rPr>
              <a:t>CLICK HERE</a:t>
            </a:r>
            <a:r>
              <a:rPr lang="en-GB" sz="2400" b="1" dirty="0">
                <a:solidFill>
                  <a:schemeClr val="tx1"/>
                </a:solidFill>
              </a:rPr>
              <a:t>]</a:t>
            </a:r>
          </a:p>
        </p:txBody>
      </p:sp>
      <p:sp>
        <p:nvSpPr>
          <p:cNvPr id="14" name="Retângulo: Canto Dobrado 13">
            <a:extLst>
              <a:ext uri="{FF2B5EF4-FFF2-40B4-BE49-F238E27FC236}">
                <a16:creationId xmlns:a16="http://schemas.microsoft.com/office/drawing/2014/main" id="{81A14E31-5BCE-4C70-80A1-FEDA14825B04}"/>
              </a:ext>
            </a:extLst>
          </p:cNvPr>
          <p:cNvSpPr/>
          <p:nvPr/>
        </p:nvSpPr>
        <p:spPr>
          <a:xfrm>
            <a:off x="4893084" y="5095182"/>
            <a:ext cx="3062677" cy="1331885"/>
          </a:xfrm>
          <a:prstGeom prst="foldedCorner">
            <a:avLst>
              <a:gd name="adj" fmla="val 14534"/>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sl-SI" sz="2400" b="1" dirty="0">
                <a:solidFill>
                  <a:schemeClr val="tx1"/>
                </a:solidFill>
              </a:rPr>
              <a:t>Zelena shema slovenskega turizma </a:t>
            </a:r>
            <a:r>
              <a:rPr lang="fr-FR" sz="2400" b="1" dirty="0">
                <a:solidFill>
                  <a:schemeClr val="tx1"/>
                </a:solidFill>
                <a:hlinkClick r:id="rId5">
                  <a:extLst>
                    <a:ext uri="{A12FA001-AC4F-418D-AE19-62706E023703}">
                      <ahyp:hlinkClr xmlns:ahyp="http://schemas.microsoft.com/office/drawing/2018/hyperlinkcolor" val="tx"/>
                    </a:ext>
                  </a:extLst>
                </a:hlinkClick>
              </a:rPr>
              <a:t>[</a:t>
            </a:r>
            <a:r>
              <a:rPr lang="fr-FR" sz="2400" b="1" dirty="0">
                <a:solidFill>
                  <a:srgbClr val="6ECECB"/>
                </a:solidFill>
                <a:hlinkClick r:id="rId5">
                  <a:extLst>
                    <a:ext uri="{A12FA001-AC4F-418D-AE19-62706E023703}">
                      <ahyp:hlinkClr xmlns:ahyp="http://schemas.microsoft.com/office/drawing/2018/hyperlinkcolor" val="tx"/>
                    </a:ext>
                  </a:extLst>
                </a:hlinkClick>
              </a:rPr>
              <a:t>CLICK HERE</a:t>
            </a:r>
            <a:r>
              <a:rPr lang="fr-FR" sz="2400" b="1" dirty="0">
                <a:solidFill>
                  <a:schemeClr val="tx1"/>
                </a:solidFill>
              </a:rPr>
              <a:t>]</a:t>
            </a:r>
            <a:r>
              <a:rPr lang="sl-SI" sz="2400" b="1" dirty="0">
                <a:solidFill>
                  <a:srgbClr val="6ECECB"/>
                </a:solidFill>
              </a:rPr>
              <a:t> </a:t>
            </a:r>
            <a:endParaRPr lang="en-GB" sz="2400" b="1" dirty="0">
              <a:solidFill>
                <a:srgbClr val="6ECECB"/>
              </a:solidFill>
            </a:endParaRPr>
          </a:p>
        </p:txBody>
      </p:sp>
      <p:sp>
        <p:nvSpPr>
          <p:cNvPr id="18" name="Retângulo: Canto Dobrado 17">
            <a:extLst>
              <a:ext uri="{FF2B5EF4-FFF2-40B4-BE49-F238E27FC236}">
                <a16:creationId xmlns:a16="http://schemas.microsoft.com/office/drawing/2014/main" id="{12F7AAC3-F235-44AA-A819-C9ECAD2ED69F}"/>
              </a:ext>
            </a:extLst>
          </p:cNvPr>
          <p:cNvSpPr/>
          <p:nvPr/>
        </p:nvSpPr>
        <p:spPr>
          <a:xfrm rot="21188374">
            <a:off x="1065866" y="4826009"/>
            <a:ext cx="2991222" cy="1376618"/>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en-US" sz="2000" b="1" cap="all" dirty="0">
                <a:solidFill>
                  <a:schemeClr val="tx1"/>
                </a:solidFill>
              </a:rPr>
              <a:t>ETC </a:t>
            </a:r>
            <a:r>
              <a:rPr lang="sl-SI" sz="2000" b="1" cap="all" dirty="0">
                <a:solidFill>
                  <a:schemeClr val="tx1"/>
                </a:solidFill>
              </a:rPr>
              <a:t>o shemah trajnostnega turizma v </a:t>
            </a:r>
            <a:r>
              <a:rPr lang="sl-SI" sz="2000" b="1" cap="all" dirty="0" err="1">
                <a:solidFill>
                  <a:schemeClr val="tx1"/>
                </a:solidFill>
              </a:rPr>
              <a:t>evropi</a:t>
            </a:r>
            <a:r>
              <a:rPr lang="sl-SI" sz="2000" b="1" cap="all" dirty="0">
                <a:solidFill>
                  <a:schemeClr val="tx1"/>
                </a:solidFill>
              </a:rPr>
              <a:t> </a:t>
            </a:r>
            <a:r>
              <a:rPr lang="en-US" sz="2400" b="1" dirty="0">
                <a:solidFill>
                  <a:schemeClr val="tx1"/>
                </a:solidFill>
              </a:rPr>
              <a:t>[</a:t>
            </a:r>
            <a:r>
              <a:rPr lang="en-US" sz="2400" b="1" dirty="0">
                <a:solidFill>
                  <a:srgbClr val="6ECECB"/>
                </a:solidFill>
                <a:hlinkClick r:id="rId6">
                  <a:extLst>
                    <a:ext uri="{A12FA001-AC4F-418D-AE19-62706E023703}">
                      <ahyp:hlinkClr xmlns:ahyp="http://schemas.microsoft.com/office/drawing/2018/hyperlinkcolor" val="tx"/>
                    </a:ext>
                  </a:extLst>
                </a:hlinkClick>
              </a:rPr>
              <a:t>CLICK HERE</a:t>
            </a:r>
            <a:r>
              <a:rPr lang="en-US" sz="2400" b="1" dirty="0">
                <a:solidFill>
                  <a:schemeClr val="tx1"/>
                </a:solidFill>
              </a:rPr>
              <a:t>]</a:t>
            </a:r>
          </a:p>
        </p:txBody>
      </p:sp>
      <p:sp>
        <p:nvSpPr>
          <p:cNvPr id="19" name="Retângulo: Canto Dobrado 18">
            <a:extLst>
              <a:ext uri="{FF2B5EF4-FFF2-40B4-BE49-F238E27FC236}">
                <a16:creationId xmlns:a16="http://schemas.microsoft.com/office/drawing/2014/main" id="{0988B07D-1941-49E1-B804-35D6ED9D7D0C}"/>
              </a:ext>
            </a:extLst>
          </p:cNvPr>
          <p:cNvSpPr/>
          <p:nvPr/>
        </p:nvSpPr>
        <p:spPr>
          <a:xfrm rot="409876">
            <a:off x="1018084" y="1312093"/>
            <a:ext cx="3407236" cy="1385121"/>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sl-SI" sz="2400" b="1" i="0" dirty="0">
                <a:solidFill>
                  <a:srgbClr val="333333"/>
                </a:solidFill>
                <a:effectLst/>
              </a:rPr>
              <a:t>7 načinov, kako je </a:t>
            </a:r>
            <a:r>
              <a:rPr lang="sl-SI" sz="2400" b="1" i="0" dirty="0" err="1">
                <a:solidFill>
                  <a:srgbClr val="333333"/>
                </a:solidFill>
                <a:effectLst/>
              </a:rPr>
              <a:t>velnes</a:t>
            </a:r>
            <a:r>
              <a:rPr lang="sl-SI" sz="2400" b="1" i="0" dirty="0">
                <a:solidFill>
                  <a:srgbClr val="333333"/>
                </a:solidFill>
                <a:effectLst/>
              </a:rPr>
              <a:t> spremenil potovanja</a:t>
            </a:r>
          </a:p>
          <a:p>
            <a:pPr>
              <a:spcAft>
                <a:spcPts val="600"/>
              </a:spcAft>
            </a:pPr>
            <a:r>
              <a:rPr lang="en-US" sz="2400" b="1" i="0" dirty="0">
                <a:solidFill>
                  <a:srgbClr val="333333"/>
                </a:solidFill>
                <a:effectLst/>
              </a:rPr>
              <a:t>[</a:t>
            </a:r>
            <a:r>
              <a:rPr lang="en-US" sz="2400" b="1" dirty="0">
                <a:solidFill>
                  <a:srgbClr val="6ECECB"/>
                </a:solidFill>
                <a:hlinkClick r:id="rId7">
                  <a:extLst>
                    <a:ext uri="{A12FA001-AC4F-418D-AE19-62706E023703}">
                      <ahyp:hlinkClr xmlns:ahyp="http://schemas.microsoft.com/office/drawing/2018/hyperlinkcolor" val="tx"/>
                    </a:ext>
                  </a:extLst>
                </a:hlinkClick>
              </a:rPr>
              <a:t>CLICK HERE</a:t>
            </a:r>
            <a:r>
              <a:rPr lang="en-US" sz="2400" b="1" dirty="0">
                <a:solidFill>
                  <a:schemeClr val="tx1"/>
                </a:solidFill>
              </a:rPr>
              <a:t>]</a:t>
            </a:r>
            <a:endParaRPr lang="en-US" sz="2400" b="1" i="0" dirty="0">
              <a:solidFill>
                <a:srgbClr val="333333"/>
              </a:solidFill>
              <a:effectLst/>
            </a:endParaRPr>
          </a:p>
        </p:txBody>
      </p:sp>
      <p:sp>
        <p:nvSpPr>
          <p:cNvPr id="21" name="Retângulo: Canto Dobrado 20">
            <a:extLst>
              <a:ext uri="{FF2B5EF4-FFF2-40B4-BE49-F238E27FC236}">
                <a16:creationId xmlns:a16="http://schemas.microsoft.com/office/drawing/2014/main" id="{46DC60C9-8EC2-4B67-9843-C20260AC9C31}"/>
              </a:ext>
            </a:extLst>
          </p:cNvPr>
          <p:cNvSpPr/>
          <p:nvPr/>
        </p:nvSpPr>
        <p:spPr>
          <a:xfrm rot="20870939">
            <a:off x="4675170" y="702976"/>
            <a:ext cx="2812088" cy="1197373"/>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sl-SI" sz="2400" b="1" dirty="0">
                <a:solidFill>
                  <a:schemeClr val="tx1"/>
                </a:solidFill>
              </a:rPr>
              <a:t>Globalne smernice zagona turizma 2020</a:t>
            </a:r>
            <a:r>
              <a:rPr lang="en-US" sz="2400" b="1" dirty="0">
                <a:solidFill>
                  <a:schemeClr val="tx1"/>
                </a:solidFill>
              </a:rPr>
              <a:t> [</a:t>
            </a:r>
            <a:r>
              <a:rPr lang="sl-SI" sz="2400" b="1" dirty="0">
                <a:solidFill>
                  <a:srgbClr val="6ECECB"/>
                </a:solidFill>
                <a:hlinkClick r:id="rId8">
                  <a:extLst>
                    <a:ext uri="{A12FA001-AC4F-418D-AE19-62706E023703}">
                      <ahyp:hlinkClr xmlns:ahyp="http://schemas.microsoft.com/office/drawing/2018/hyperlinkcolor" val="tx"/>
                    </a:ext>
                  </a:extLst>
                </a:hlinkClick>
              </a:rPr>
              <a:t>CLIC HERE</a:t>
            </a:r>
            <a:r>
              <a:rPr lang="en-US" sz="2400" b="1" dirty="0">
                <a:solidFill>
                  <a:schemeClr val="tx1"/>
                </a:solidFill>
              </a:rPr>
              <a:t>]</a:t>
            </a:r>
          </a:p>
        </p:txBody>
      </p:sp>
      <p:sp>
        <p:nvSpPr>
          <p:cNvPr id="22" name="Retângulo: Canto Dobrado 21">
            <a:extLst>
              <a:ext uri="{FF2B5EF4-FFF2-40B4-BE49-F238E27FC236}">
                <a16:creationId xmlns:a16="http://schemas.microsoft.com/office/drawing/2014/main" id="{C7406B8D-2C2C-4845-A8C5-242D3D4CD087}"/>
              </a:ext>
            </a:extLst>
          </p:cNvPr>
          <p:cNvSpPr/>
          <p:nvPr/>
        </p:nvSpPr>
        <p:spPr>
          <a:xfrm rot="20871869">
            <a:off x="8642107" y="4869963"/>
            <a:ext cx="3028967" cy="1288709"/>
          </a:xfrm>
          <a:prstGeom prst="foldedCorner">
            <a:avLst>
              <a:gd name="adj" fmla="val 11305"/>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sl-SI" sz="2400" b="1" dirty="0">
                <a:solidFill>
                  <a:schemeClr val="tx1"/>
                </a:solidFill>
              </a:rPr>
              <a:t>Trajnostni turizem na primeru Škotske </a:t>
            </a:r>
            <a:r>
              <a:rPr lang="en-US" sz="2400" b="1" dirty="0">
                <a:solidFill>
                  <a:schemeClr val="tx1"/>
                </a:solidFill>
              </a:rPr>
              <a:t>[</a:t>
            </a:r>
            <a:r>
              <a:rPr lang="en-US" sz="2400" b="1" dirty="0">
                <a:solidFill>
                  <a:srgbClr val="6ECECB"/>
                </a:solidFill>
                <a:hlinkClick r:id="rId9">
                  <a:extLst>
                    <a:ext uri="{A12FA001-AC4F-418D-AE19-62706E023703}">
                      <ahyp:hlinkClr xmlns:ahyp="http://schemas.microsoft.com/office/drawing/2018/hyperlinkcolor" val="tx"/>
                    </a:ext>
                  </a:extLst>
                </a:hlinkClick>
              </a:rPr>
              <a:t>CLICK HERE</a:t>
            </a:r>
            <a:r>
              <a:rPr lang="en-US" sz="2400" b="1" dirty="0">
                <a:solidFill>
                  <a:schemeClr val="tx1"/>
                </a:solidFill>
              </a:rPr>
              <a:t>]</a:t>
            </a:r>
            <a:endParaRPr lang="en-GB" sz="2400" b="1" dirty="0">
              <a:solidFill>
                <a:schemeClr val="tx1"/>
              </a:solidFill>
            </a:endParaRPr>
          </a:p>
        </p:txBody>
      </p:sp>
      <p:sp>
        <p:nvSpPr>
          <p:cNvPr id="3" name="Text Placeholder 2">
            <a:extLst>
              <a:ext uri="{FF2B5EF4-FFF2-40B4-BE49-F238E27FC236}">
                <a16:creationId xmlns:a16="http://schemas.microsoft.com/office/drawing/2014/main" id="{9E9B760F-C178-4597-9135-A15D44E30115}"/>
              </a:ext>
            </a:extLst>
          </p:cNvPr>
          <p:cNvSpPr txBox="1">
            <a:spLocks/>
          </p:cNvSpPr>
          <p:nvPr/>
        </p:nvSpPr>
        <p:spPr>
          <a:xfrm>
            <a:off x="1188655" y="349104"/>
            <a:ext cx="5816302"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Zanimivo branje</a:t>
            </a:r>
            <a:endParaRPr lang="en-US" sz="3600" b="1" dirty="0"/>
          </a:p>
        </p:txBody>
      </p:sp>
      <p:sp>
        <p:nvSpPr>
          <p:cNvPr id="16" name="Retângulo: Canto Dobrado 15">
            <a:extLst>
              <a:ext uri="{FF2B5EF4-FFF2-40B4-BE49-F238E27FC236}">
                <a16:creationId xmlns:a16="http://schemas.microsoft.com/office/drawing/2014/main" id="{5D7D1D3B-3C31-4AD7-A0E0-A8FF4813BDEC}"/>
              </a:ext>
            </a:extLst>
          </p:cNvPr>
          <p:cNvSpPr/>
          <p:nvPr/>
        </p:nvSpPr>
        <p:spPr>
          <a:xfrm rot="250528">
            <a:off x="8419835" y="545229"/>
            <a:ext cx="3473508" cy="1249624"/>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sl-SI" sz="2400" b="1" dirty="0">
                <a:solidFill>
                  <a:schemeClr val="tx1"/>
                </a:solidFill>
              </a:rPr>
              <a:t>Odgovoren turist posnema lokalno prebivalstvo </a:t>
            </a:r>
            <a:r>
              <a:rPr lang="en-US" sz="2400" b="1" dirty="0">
                <a:solidFill>
                  <a:schemeClr val="tx1"/>
                </a:solidFill>
              </a:rPr>
              <a:t>[</a:t>
            </a:r>
            <a:r>
              <a:rPr lang="en-US" sz="2400" b="1" dirty="0">
                <a:solidFill>
                  <a:srgbClr val="6ECECB"/>
                </a:solidFill>
                <a:hlinkClick r:id="rId10">
                  <a:extLst>
                    <a:ext uri="{A12FA001-AC4F-418D-AE19-62706E023703}">
                      <ahyp:hlinkClr xmlns:ahyp="http://schemas.microsoft.com/office/drawing/2018/hyperlinkcolor" val="tx"/>
                    </a:ext>
                  </a:extLst>
                </a:hlinkClick>
              </a:rPr>
              <a:t>CLICK HERE</a:t>
            </a:r>
            <a:r>
              <a:rPr lang="en-US" sz="2400" b="1" dirty="0">
                <a:solidFill>
                  <a:schemeClr val="tx1"/>
                </a:solidFill>
              </a:rPr>
              <a:t>]</a:t>
            </a:r>
            <a:r>
              <a:rPr lang="sl-SI" sz="2400" b="1" dirty="0">
                <a:solidFill>
                  <a:schemeClr val="tx1"/>
                </a:solidFill>
              </a:rPr>
              <a:t> </a:t>
            </a:r>
            <a:endParaRPr lang="en-US" sz="2400" b="1" dirty="0">
              <a:solidFill>
                <a:schemeClr val="tx1"/>
              </a:solidFill>
            </a:endParaRPr>
          </a:p>
        </p:txBody>
      </p:sp>
      <p:sp>
        <p:nvSpPr>
          <p:cNvPr id="17" name="Retângulo: Canto Dobrado 16">
            <a:extLst>
              <a:ext uri="{FF2B5EF4-FFF2-40B4-BE49-F238E27FC236}">
                <a16:creationId xmlns:a16="http://schemas.microsoft.com/office/drawing/2014/main" id="{F47E0B67-49CB-49B9-B158-0B325E736D57}"/>
              </a:ext>
            </a:extLst>
          </p:cNvPr>
          <p:cNvSpPr/>
          <p:nvPr/>
        </p:nvSpPr>
        <p:spPr>
          <a:xfrm rot="204406">
            <a:off x="3787826" y="3104952"/>
            <a:ext cx="2921253" cy="1406522"/>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sl-SI" sz="2400" b="1" i="0" dirty="0">
                <a:solidFill>
                  <a:srgbClr val="2C2823"/>
                </a:solidFill>
                <a:effectLst/>
              </a:rPr>
              <a:t>Vsebina </a:t>
            </a:r>
            <a:r>
              <a:rPr lang="sl-SI" sz="2400" b="1" dirty="0">
                <a:solidFill>
                  <a:srgbClr val="2C2823"/>
                </a:solidFill>
              </a:rPr>
              <a:t>ciljev </a:t>
            </a:r>
            <a:r>
              <a:rPr lang="sl-SI" sz="2400" b="1" i="0" dirty="0">
                <a:solidFill>
                  <a:srgbClr val="2C2823"/>
                </a:solidFill>
                <a:effectLst/>
              </a:rPr>
              <a:t>trajnostnega razvoja </a:t>
            </a:r>
            <a:r>
              <a:rPr lang="en-US" sz="2400" b="1" dirty="0">
                <a:solidFill>
                  <a:srgbClr val="2C2823"/>
                </a:solidFill>
              </a:rPr>
              <a:t>[</a:t>
            </a:r>
            <a:r>
              <a:rPr lang="en-US" sz="2400" b="1" dirty="0">
                <a:solidFill>
                  <a:srgbClr val="6ECECB"/>
                </a:solidFill>
                <a:hlinkClick r:id="rId11">
                  <a:extLst>
                    <a:ext uri="{A12FA001-AC4F-418D-AE19-62706E023703}">
                      <ahyp:hlinkClr xmlns:ahyp="http://schemas.microsoft.com/office/drawing/2018/hyperlinkcolor" val="tx"/>
                    </a:ext>
                  </a:extLst>
                </a:hlinkClick>
              </a:rPr>
              <a:t>CLICK HERE</a:t>
            </a:r>
            <a:r>
              <a:rPr lang="en-US" sz="2400" b="1" dirty="0">
                <a:solidFill>
                  <a:srgbClr val="2C2823"/>
                </a:solidFill>
              </a:rPr>
              <a:t>]</a:t>
            </a:r>
            <a:r>
              <a:rPr lang="sl-SI" sz="2400" b="1" dirty="0">
                <a:solidFill>
                  <a:srgbClr val="2C2823"/>
                </a:solidFill>
              </a:rPr>
              <a:t> </a:t>
            </a:r>
            <a:endParaRPr lang="en-US" sz="2400" b="1" i="0" dirty="0">
              <a:solidFill>
                <a:srgbClr val="2C2823"/>
              </a:solidFill>
              <a:effectLst/>
            </a:endParaRPr>
          </a:p>
        </p:txBody>
      </p:sp>
      <p:sp>
        <p:nvSpPr>
          <p:cNvPr id="23" name="Retângulo: Canto Dobrado 22">
            <a:extLst>
              <a:ext uri="{FF2B5EF4-FFF2-40B4-BE49-F238E27FC236}">
                <a16:creationId xmlns:a16="http://schemas.microsoft.com/office/drawing/2014/main" id="{FE6C38C3-2FA9-4D03-816A-348C420DD00A}"/>
              </a:ext>
            </a:extLst>
          </p:cNvPr>
          <p:cNvSpPr/>
          <p:nvPr/>
        </p:nvSpPr>
        <p:spPr>
          <a:xfrm>
            <a:off x="6612951" y="1883355"/>
            <a:ext cx="3017213" cy="1359460"/>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sl-SI" sz="2400" b="1" dirty="0">
                <a:solidFill>
                  <a:srgbClr val="000000"/>
                </a:solidFill>
              </a:rPr>
              <a:t>Trajnostne destinacije Evrope 2020</a:t>
            </a:r>
          </a:p>
          <a:p>
            <a:r>
              <a:rPr lang="en-US" sz="2400" b="1" dirty="0">
                <a:solidFill>
                  <a:srgbClr val="000000"/>
                </a:solidFill>
              </a:rPr>
              <a:t>[</a:t>
            </a:r>
            <a:r>
              <a:rPr lang="en-US" sz="2400" b="1" dirty="0">
                <a:solidFill>
                  <a:srgbClr val="6ECECB"/>
                </a:solidFill>
                <a:hlinkClick r:id="rId12">
                  <a:extLst>
                    <a:ext uri="{A12FA001-AC4F-418D-AE19-62706E023703}">
                      <ahyp:hlinkClr xmlns:ahyp="http://schemas.microsoft.com/office/drawing/2018/hyperlinkcolor" val="tx"/>
                    </a:ext>
                  </a:extLst>
                </a:hlinkClick>
              </a:rPr>
              <a:t>CLICK HERE</a:t>
            </a:r>
            <a:r>
              <a:rPr lang="en-US" sz="2400" b="1" dirty="0">
                <a:solidFill>
                  <a:srgbClr val="000000"/>
                </a:solidFill>
              </a:rPr>
              <a:t>]</a:t>
            </a:r>
            <a:endParaRPr lang="en-US" sz="2400" b="1" i="0" dirty="0">
              <a:solidFill>
                <a:srgbClr val="000000"/>
              </a:solidFill>
              <a:effectLst/>
            </a:endParaRPr>
          </a:p>
        </p:txBody>
      </p:sp>
      <p:sp>
        <p:nvSpPr>
          <p:cNvPr id="15" name="Retângulo: Canto Dobrado 22">
            <a:extLst>
              <a:ext uri="{FF2B5EF4-FFF2-40B4-BE49-F238E27FC236}">
                <a16:creationId xmlns:a16="http://schemas.microsoft.com/office/drawing/2014/main" id="{20A68071-5A24-49F0-86C0-36FAB1CA9B73}"/>
              </a:ext>
            </a:extLst>
          </p:cNvPr>
          <p:cNvSpPr/>
          <p:nvPr/>
        </p:nvSpPr>
        <p:spPr>
          <a:xfrm rot="20748114">
            <a:off x="7772857" y="3350084"/>
            <a:ext cx="3017213" cy="1359460"/>
          </a:xfrm>
          <a:prstGeom prst="foldedCorner">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sl-SI" sz="2400" b="1" dirty="0" err="1">
                <a:solidFill>
                  <a:srgbClr val="000000"/>
                </a:solidFill>
              </a:rPr>
              <a:t>Standhill</a:t>
            </a:r>
            <a:r>
              <a:rPr lang="sl-SI" sz="2400" b="1" dirty="0">
                <a:solidFill>
                  <a:srgbClr val="000000"/>
                </a:solidFill>
              </a:rPr>
              <a:t> </a:t>
            </a:r>
            <a:r>
              <a:rPr lang="sl-SI" sz="2400" b="1" dirty="0" err="1">
                <a:solidFill>
                  <a:srgbClr val="000000"/>
                </a:solidFill>
              </a:rPr>
              <a:t>People‘s</a:t>
            </a:r>
            <a:r>
              <a:rPr lang="sl-SI" sz="2400" b="1" dirty="0">
                <a:solidFill>
                  <a:srgbClr val="000000"/>
                </a:solidFill>
              </a:rPr>
              <a:t> Market</a:t>
            </a:r>
          </a:p>
          <a:p>
            <a:r>
              <a:rPr lang="en-US" sz="2400" b="1" dirty="0">
                <a:solidFill>
                  <a:srgbClr val="000000"/>
                </a:solidFill>
              </a:rPr>
              <a:t>[</a:t>
            </a:r>
            <a:r>
              <a:rPr lang="en-US" sz="2400" b="1" dirty="0">
                <a:solidFill>
                  <a:srgbClr val="6ECECB"/>
                </a:solidFill>
                <a:hlinkClick r:id="rId13">
                  <a:extLst>
                    <a:ext uri="{A12FA001-AC4F-418D-AE19-62706E023703}">
                      <ahyp:hlinkClr xmlns:ahyp="http://schemas.microsoft.com/office/drawing/2018/hyperlinkcolor" val="tx"/>
                    </a:ext>
                  </a:extLst>
                </a:hlinkClick>
              </a:rPr>
              <a:t>CLICK HERE</a:t>
            </a:r>
            <a:r>
              <a:rPr lang="en-US" sz="2400" b="1" dirty="0">
                <a:solidFill>
                  <a:srgbClr val="000000"/>
                </a:solidFill>
              </a:rPr>
              <a:t>]</a:t>
            </a:r>
            <a:endParaRPr lang="en-US" sz="2400" b="1" i="0" dirty="0">
              <a:solidFill>
                <a:srgbClr val="000000"/>
              </a:solidFill>
              <a:effectLst/>
            </a:endParaRPr>
          </a:p>
        </p:txBody>
      </p:sp>
    </p:spTree>
    <p:extLst>
      <p:ext uri="{BB962C8B-B14F-4D97-AF65-F5344CB8AC3E}">
        <p14:creationId xmlns:p14="http://schemas.microsoft.com/office/powerpoint/2010/main" val="29367808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80AC0447-62DD-47FA-B517-6AC7D3966382}"/>
              </a:ext>
            </a:extLst>
          </p:cNvPr>
          <p:cNvSpPr>
            <a:spLocks noGrp="1"/>
          </p:cNvSpPr>
          <p:nvPr>
            <p:ph type="body" sz="quarter" idx="13"/>
          </p:nvPr>
        </p:nvSpPr>
        <p:spPr>
          <a:xfrm>
            <a:off x="269092" y="1740688"/>
            <a:ext cx="3058492" cy="2651631"/>
          </a:xfrm>
        </p:spPr>
        <p:txBody>
          <a:bodyPr/>
          <a:lstStyle/>
          <a:p>
            <a:r>
              <a:rPr lang="sl-SI" dirty="0" err="1"/>
              <a:t>Case</a:t>
            </a:r>
            <a:r>
              <a:rPr lang="sl-SI" dirty="0"/>
              <a:t> </a:t>
            </a:r>
            <a:r>
              <a:rPr lang="sl-SI" dirty="0" err="1"/>
              <a:t>study</a:t>
            </a:r>
            <a:r>
              <a:rPr lang="sl-SI" dirty="0"/>
              <a:t> – </a:t>
            </a:r>
            <a:r>
              <a:rPr lang="sl-SI" b="0" i="1" dirty="0"/>
              <a:t>zelena shema slovenskega turizma</a:t>
            </a:r>
          </a:p>
        </p:txBody>
      </p:sp>
      <p:pic>
        <p:nvPicPr>
          <p:cNvPr id="8" name="Slika 7">
            <a:extLst>
              <a:ext uri="{FF2B5EF4-FFF2-40B4-BE49-F238E27FC236}">
                <a16:creationId xmlns:a16="http://schemas.microsoft.com/office/drawing/2014/main" id="{74498A0D-CBFB-4F87-9216-A132958C90BB}"/>
              </a:ext>
            </a:extLst>
          </p:cNvPr>
          <p:cNvPicPr>
            <a:picLocks noChangeAspect="1"/>
          </p:cNvPicPr>
          <p:nvPr/>
        </p:nvPicPr>
        <p:blipFill>
          <a:blip r:embed="rId3"/>
          <a:stretch>
            <a:fillRect/>
          </a:stretch>
        </p:blipFill>
        <p:spPr>
          <a:xfrm>
            <a:off x="269092" y="855321"/>
            <a:ext cx="719390" cy="725487"/>
          </a:xfrm>
          <a:prstGeom prst="rect">
            <a:avLst/>
          </a:prstGeom>
        </p:spPr>
      </p:pic>
      <p:pic>
        <p:nvPicPr>
          <p:cNvPr id="11" name="Slika 10">
            <a:hlinkClick r:id="rId4"/>
            <a:extLst>
              <a:ext uri="{FF2B5EF4-FFF2-40B4-BE49-F238E27FC236}">
                <a16:creationId xmlns:a16="http://schemas.microsoft.com/office/drawing/2014/main" id="{F02639C7-5500-487C-83CF-777349DB1C0C}"/>
              </a:ext>
            </a:extLst>
          </p:cNvPr>
          <p:cNvPicPr>
            <a:picLocks noChangeAspect="1"/>
          </p:cNvPicPr>
          <p:nvPr/>
        </p:nvPicPr>
        <p:blipFill>
          <a:blip r:embed="rId5"/>
          <a:stretch>
            <a:fillRect/>
          </a:stretch>
        </p:blipFill>
        <p:spPr>
          <a:xfrm>
            <a:off x="3647662" y="-69574"/>
            <a:ext cx="8544338" cy="4615312"/>
          </a:xfrm>
          <a:prstGeom prst="rect">
            <a:avLst/>
          </a:prstGeom>
        </p:spPr>
      </p:pic>
      <p:sp>
        <p:nvSpPr>
          <p:cNvPr id="12" name="Označba mesta besedila 2">
            <a:extLst>
              <a:ext uri="{FF2B5EF4-FFF2-40B4-BE49-F238E27FC236}">
                <a16:creationId xmlns:a16="http://schemas.microsoft.com/office/drawing/2014/main" id="{2C60F548-F5F5-4ED4-BBF0-E5457980A24E}"/>
              </a:ext>
            </a:extLst>
          </p:cNvPr>
          <p:cNvSpPr txBox="1">
            <a:spLocks/>
          </p:cNvSpPr>
          <p:nvPr/>
        </p:nvSpPr>
        <p:spPr>
          <a:xfrm>
            <a:off x="342438" y="5041926"/>
            <a:ext cx="10375985" cy="948962"/>
          </a:xfrm>
          <a:prstGeom prst="rect">
            <a:avLst/>
          </a:prstGeom>
        </p:spPr>
        <p:txBody>
          <a:bodyPr numCol="1"/>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just">
              <a:buNone/>
            </a:pPr>
            <a:r>
              <a:rPr lang="sl-SI" sz="2000" dirty="0"/>
              <a:t>Zelene destinacije, nastanitve in doživetja je potrebno sistematično spodbujati in voditi njihovo transformacijo. Slovenija ima mednarodno razpoznaven in nagrajen pristop sistematičnega spodbujanja preoblikovanja turistične ponudbe v okviru zelene sheme slovenskega turizma. ‎Vsebino sheme, certificirane destinacije in ponudnike lahko bolje spoznate </a:t>
            </a:r>
            <a:r>
              <a:rPr lang="sl-SI" sz="2000" dirty="0">
                <a:hlinkClick r:id="rId4"/>
              </a:rPr>
              <a:t>tukaj</a:t>
            </a:r>
            <a:r>
              <a:rPr lang="sl-SI" sz="2000" dirty="0"/>
              <a:t>.</a:t>
            </a:r>
          </a:p>
        </p:txBody>
      </p:sp>
    </p:spTree>
    <p:extLst>
      <p:ext uri="{BB962C8B-B14F-4D97-AF65-F5344CB8AC3E}">
        <p14:creationId xmlns:p14="http://schemas.microsoft.com/office/powerpoint/2010/main" val="6833600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Canto Dobrado 5">
            <a:extLst>
              <a:ext uri="{FF2B5EF4-FFF2-40B4-BE49-F238E27FC236}">
                <a16:creationId xmlns:a16="http://schemas.microsoft.com/office/drawing/2014/main" id="{3108ACF9-EB4A-46A1-865D-963AEDBA6563}"/>
              </a:ext>
            </a:extLst>
          </p:cNvPr>
          <p:cNvSpPr/>
          <p:nvPr/>
        </p:nvSpPr>
        <p:spPr>
          <a:xfrm>
            <a:off x="299712" y="1165859"/>
            <a:ext cx="11610348" cy="5225001"/>
          </a:xfrm>
          <a:prstGeom prst="foldedCorner">
            <a:avLst/>
          </a:prstGeom>
          <a:solidFill>
            <a:srgbClr val="FDDE00">
              <a:alpha val="1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sl-SI" sz="2400" b="1" dirty="0">
                <a:solidFill>
                  <a:schemeClr val="tx1"/>
                </a:solidFill>
              </a:rPr>
              <a:t>Glede na osvojene vsebine modula razmislite, kako lahko oblikujete ali izboljšate zanimiva turistična doživetja za vaše goste, ki bodo trajnostno naravnana in bodo upoštevala sodobne trende. Pomagate si lahko s temi iztočnicami:</a:t>
            </a:r>
            <a:endParaRPr lang="en-GB" sz="2400" b="1" dirty="0">
              <a:solidFill>
                <a:schemeClr val="tx1"/>
              </a:solidFill>
            </a:endParaRPr>
          </a:p>
          <a:p>
            <a:pPr marL="180000">
              <a:spcAft>
                <a:spcPts val="600"/>
              </a:spcAft>
              <a:buClr>
                <a:srgbClr val="6ECECB"/>
              </a:buClr>
              <a:buFont typeface="Arial" panose="020B0604020202020204" pitchFamily="34" charset="0"/>
              <a:buChar char="•"/>
            </a:pPr>
            <a:r>
              <a:rPr lang="en-GB" sz="2400" dirty="0">
                <a:solidFill>
                  <a:schemeClr val="tx1"/>
                </a:solidFill>
              </a:rPr>
              <a:t> </a:t>
            </a:r>
            <a:r>
              <a:rPr lang="sl-SI" sz="2400" dirty="0">
                <a:solidFill>
                  <a:schemeClr val="tx1"/>
                </a:solidFill>
              </a:rPr>
              <a:t>Kakšno (avtentično) doživetje lahko oblikujemo iz naše ponudbe, koga lahko navdihne, </a:t>
            </a:r>
          </a:p>
          <a:p>
            <a:pPr marL="180000">
              <a:spcAft>
                <a:spcPts val="600"/>
              </a:spcAft>
              <a:buClr>
                <a:srgbClr val="6ECECB"/>
              </a:buClr>
            </a:pPr>
            <a:r>
              <a:rPr lang="sl-SI" sz="2400" dirty="0">
                <a:solidFill>
                  <a:schemeClr val="tx1"/>
                </a:solidFill>
              </a:rPr>
              <a:t>   kakšne prednosti imamo, kaj in kako lahko inoviramo, kje smo lahko </a:t>
            </a:r>
            <a:r>
              <a:rPr lang="sl-SI" sz="2400" dirty="0" err="1">
                <a:solidFill>
                  <a:schemeClr val="tx1"/>
                </a:solidFill>
              </a:rPr>
              <a:t>kreativnejši</a:t>
            </a:r>
            <a:r>
              <a:rPr lang="sl-SI" sz="2400" dirty="0">
                <a:solidFill>
                  <a:schemeClr val="tx1"/>
                </a:solidFill>
              </a:rPr>
              <a:t> </a:t>
            </a:r>
            <a:r>
              <a:rPr lang="en-GB" sz="2400" dirty="0">
                <a:solidFill>
                  <a:schemeClr val="tx1"/>
                </a:solidFill>
              </a:rPr>
              <a:t>?</a:t>
            </a:r>
          </a:p>
          <a:p>
            <a:pPr marL="180000">
              <a:spcAft>
                <a:spcPts val="600"/>
              </a:spcAft>
              <a:buClr>
                <a:srgbClr val="6ECECB"/>
              </a:buClr>
              <a:buFont typeface="Arial" panose="020B0604020202020204" pitchFamily="34" charset="0"/>
              <a:buChar char="•"/>
            </a:pPr>
            <a:r>
              <a:rPr lang="en-GB" sz="2400" dirty="0">
                <a:solidFill>
                  <a:schemeClr val="tx1"/>
                </a:solidFill>
              </a:rPr>
              <a:t> </a:t>
            </a:r>
            <a:r>
              <a:rPr lang="sl-SI" sz="2400" dirty="0">
                <a:solidFill>
                  <a:schemeClr val="tx1"/>
                </a:solidFill>
              </a:rPr>
              <a:t>Imamo jasno vizijo komu bo naše doživetje namenjeno in kdaj ga lahko ponudimo ? </a:t>
            </a:r>
          </a:p>
          <a:p>
            <a:pPr marL="180000">
              <a:spcAft>
                <a:spcPts val="600"/>
              </a:spcAft>
              <a:buClr>
                <a:srgbClr val="6ECECB"/>
              </a:buClr>
              <a:buFont typeface="Arial" panose="020B0604020202020204" pitchFamily="34" charset="0"/>
              <a:buChar char="•"/>
            </a:pPr>
            <a:r>
              <a:rPr lang="sl-SI" sz="2400" dirty="0">
                <a:solidFill>
                  <a:schemeClr val="tx1"/>
                </a:solidFill>
              </a:rPr>
              <a:t> Kaj imamo in kaj nam še manjka ? Kako bomo do tega prišli ? </a:t>
            </a:r>
          </a:p>
          <a:p>
            <a:pPr marL="180000">
              <a:spcAft>
                <a:spcPts val="600"/>
              </a:spcAft>
              <a:buClr>
                <a:srgbClr val="6ECECB"/>
              </a:buClr>
              <a:buFont typeface="Arial" panose="020B0604020202020204" pitchFamily="34" charset="0"/>
              <a:buChar char="•"/>
            </a:pPr>
            <a:r>
              <a:rPr lang="sl-SI" sz="2400" dirty="0">
                <a:solidFill>
                  <a:schemeClr val="tx1"/>
                </a:solidFill>
              </a:rPr>
              <a:t> Verjamemo vase in v našo zgodbo </a:t>
            </a:r>
            <a:r>
              <a:rPr lang="en-GB" sz="2400" dirty="0">
                <a:solidFill>
                  <a:schemeClr val="tx1"/>
                </a:solidFill>
              </a:rPr>
              <a:t>?</a:t>
            </a:r>
            <a:r>
              <a:rPr lang="sl-SI" sz="2400" dirty="0">
                <a:solidFill>
                  <a:schemeClr val="tx1"/>
                </a:solidFill>
              </a:rPr>
              <a:t> Jo znamo ustrezno in samozavestno ponuditi ?</a:t>
            </a:r>
          </a:p>
          <a:p>
            <a:pPr marL="180000">
              <a:spcAft>
                <a:spcPts val="600"/>
              </a:spcAft>
              <a:buClr>
                <a:srgbClr val="6ECECB"/>
              </a:buClr>
              <a:buFont typeface="Arial" panose="020B0604020202020204" pitchFamily="34" charset="0"/>
              <a:buChar char="•"/>
            </a:pPr>
            <a:r>
              <a:rPr lang="sl-SI" sz="2400" dirty="0">
                <a:solidFill>
                  <a:schemeClr val="tx1"/>
                </a:solidFill>
              </a:rPr>
              <a:t> Po čem želimo, da si nas naši gostje zapomnijo, nas cenijo ?</a:t>
            </a:r>
          </a:p>
          <a:p>
            <a:pPr marL="180000">
              <a:spcAft>
                <a:spcPts val="600"/>
              </a:spcAft>
              <a:buClr>
                <a:srgbClr val="6ECECB"/>
              </a:buClr>
              <a:buFont typeface="Arial" panose="020B0604020202020204" pitchFamily="34" charset="0"/>
              <a:buChar char="•"/>
            </a:pPr>
            <a:r>
              <a:rPr lang="sl-SI" sz="2400" dirty="0">
                <a:solidFill>
                  <a:schemeClr val="tx1"/>
                </a:solidFill>
              </a:rPr>
              <a:t> Kaj si pri našem delu želimo mi, kakšen način dela nas izpopolnjuje – samo zadovoljen     </a:t>
            </a:r>
          </a:p>
          <a:p>
            <a:pPr marL="180000">
              <a:spcAft>
                <a:spcPts val="600"/>
              </a:spcAft>
              <a:buClr>
                <a:srgbClr val="6ECECB"/>
              </a:buClr>
            </a:pPr>
            <a:r>
              <a:rPr lang="sl-SI" sz="2400" dirty="0">
                <a:solidFill>
                  <a:schemeClr val="tx1"/>
                </a:solidFill>
              </a:rPr>
              <a:t>   gostitelj ima lahko zadovoljne goste.  </a:t>
            </a:r>
          </a:p>
          <a:p>
            <a:pPr marL="180000">
              <a:spcAft>
                <a:spcPts val="600"/>
              </a:spcAft>
              <a:buClr>
                <a:srgbClr val="6ECECB"/>
              </a:buClr>
              <a:buFont typeface="Arial" panose="020B0604020202020204" pitchFamily="34" charset="0"/>
              <a:buChar char="•"/>
            </a:pPr>
            <a:r>
              <a:rPr lang="sl-SI" sz="2400" dirty="0">
                <a:solidFill>
                  <a:schemeClr val="tx1"/>
                </a:solidFill>
              </a:rPr>
              <a:t> Katere bodo prve 3 konkretne stvari, ki jih bomo kratkoročno uresničili ?</a:t>
            </a:r>
            <a:endParaRPr lang="en-GB" sz="2400" dirty="0">
              <a:solidFill>
                <a:schemeClr val="tx1"/>
              </a:solidFill>
            </a:endParaRPr>
          </a:p>
        </p:txBody>
      </p:sp>
      <p:sp>
        <p:nvSpPr>
          <p:cNvPr id="5" name="Text Placeholder 2">
            <a:extLst>
              <a:ext uri="{FF2B5EF4-FFF2-40B4-BE49-F238E27FC236}">
                <a16:creationId xmlns:a16="http://schemas.microsoft.com/office/drawing/2014/main" id="{EAD4A2FB-A3E2-4D5F-9FD0-87259D051684}"/>
              </a:ext>
            </a:extLst>
          </p:cNvPr>
          <p:cNvSpPr txBox="1">
            <a:spLocks/>
          </p:cNvSpPr>
          <p:nvPr/>
        </p:nvSpPr>
        <p:spPr>
          <a:xfrm>
            <a:off x="1188655" y="349104"/>
            <a:ext cx="5816302"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Naloga</a:t>
            </a:r>
            <a:endParaRPr lang="en-US" sz="3600" b="1" dirty="0"/>
          </a:p>
        </p:txBody>
      </p:sp>
      <p:pic>
        <p:nvPicPr>
          <p:cNvPr id="11" name="Imagem 10">
            <a:extLst>
              <a:ext uri="{FF2B5EF4-FFF2-40B4-BE49-F238E27FC236}">
                <a16:creationId xmlns:a16="http://schemas.microsoft.com/office/drawing/2014/main" id="{FA14B54B-F2C3-493D-B2E8-D7BE0F43E1E8}"/>
              </a:ext>
            </a:extLst>
          </p:cNvPr>
          <p:cNvPicPr>
            <a:picLocks noChangeAspect="1"/>
          </p:cNvPicPr>
          <p:nvPr/>
        </p:nvPicPr>
        <p:blipFill>
          <a:blip r:embed="rId3"/>
          <a:stretch>
            <a:fillRect/>
          </a:stretch>
        </p:blipFill>
        <p:spPr>
          <a:xfrm>
            <a:off x="365023" y="337780"/>
            <a:ext cx="720000" cy="720000"/>
          </a:xfrm>
          <a:prstGeom prst="rect">
            <a:avLst/>
          </a:prstGeom>
        </p:spPr>
      </p:pic>
    </p:spTree>
    <p:extLst>
      <p:ext uri="{BB962C8B-B14F-4D97-AF65-F5344CB8AC3E}">
        <p14:creationId xmlns:p14="http://schemas.microsoft.com/office/powerpoint/2010/main" val="24831144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FF89C9-5B42-454D-9BD6-6F386ACD4D99}"/>
              </a:ext>
            </a:extLst>
          </p:cNvPr>
          <p:cNvSpPr>
            <a:spLocks noGrp="1"/>
          </p:cNvSpPr>
          <p:nvPr>
            <p:ph type="body" sz="quarter" idx="13"/>
          </p:nvPr>
        </p:nvSpPr>
        <p:spPr/>
        <p:txBody>
          <a:bodyPr>
            <a:normAutofit/>
          </a:bodyPr>
          <a:lstStyle/>
          <a:p>
            <a:r>
              <a:rPr lang="sl-SI" sz="5400" dirty="0">
                <a:solidFill>
                  <a:schemeClr val="bg1"/>
                </a:solidFill>
                <a:effectLst>
                  <a:outerShdw blurRad="38100" dist="38100" dir="2700000" algn="tl">
                    <a:srgbClr val="000000">
                      <a:alpha val="43137"/>
                    </a:srgbClr>
                  </a:outerShdw>
                </a:effectLst>
              </a:rPr>
              <a:t>Povzetek modula </a:t>
            </a:r>
            <a:endParaRPr lang="en-US" sz="4000" dirty="0">
              <a:solidFill>
                <a:schemeClr val="bg1"/>
              </a:solidFill>
              <a:effectLst>
                <a:outerShdw blurRad="38100" dist="38100" dir="2700000" algn="tl">
                  <a:srgbClr val="000000">
                    <a:alpha val="43137"/>
                  </a:srgbClr>
                </a:outerShdw>
              </a:effectLst>
            </a:endParaRPr>
          </a:p>
        </p:txBody>
      </p:sp>
      <p:pic>
        <p:nvPicPr>
          <p:cNvPr id="5" name="Označba mesta slike 4">
            <a:extLst>
              <a:ext uri="{FF2B5EF4-FFF2-40B4-BE49-F238E27FC236}">
                <a16:creationId xmlns:a16="http://schemas.microsoft.com/office/drawing/2014/main" id="{D41DA473-4F58-4FF9-A70D-02E1E601D4D6}"/>
              </a:ext>
            </a:extLst>
          </p:cNvPr>
          <p:cNvPicPr>
            <a:picLocks noGrp="1" noChangeAspect="1"/>
          </p:cNvPicPr>
          <p:nvPr>
            <p:ph type="pic" sz="quarter" idx="19"/>
          </p:nvPr>
        </p:nvPicPr>
        <p:blipFill>
          <a:blip r:embed="rId3"/>
          <a:srcRect t="8295" b="8295"/>
          <a:stretch>
            <a:fillRect/>
          </a:stretch>
        </p:blipFill>
        <p:spPr>
          <a:xfrm>
            <a:off x="3565525" y="0"/>
            <a:ext cx="8626475" cy="4540250"/>
          </a:xfrm>
        </p:spPr>
      </p:pic>
      <p:sp>
        <p:nvSpPr>
          <p:cNvPr id="4" name="Rectangle 2">
            <a:extLst>
              <a:ext uri="{FF2B5EF4-FFF2-40B4-BE49-F238E27FC236}">
                <a16:creationId xmlns:a16="http://schemas.microsoft.com/office/drawing/2014/main" id="{A78BBC84-EF82-43C2-A851-1F55A3BC1630}"/>
              </a:ext>
            </a:extLst>
          </p:cNvPr>
          <p:cNvSpPr>
            <a:spLocks noChangeArrowheads="1"/>
          </p:cNvSpPr>
          <p:nvPr/>
        </p:nvSpPr>
        <p:spPr bwMode="auto">
          <a:xfrm>
            <a:off x="3816626" y="4996839"/>
            <a:ext cx="6390861" cy="71302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l-SI" altLang="sl-SI" sz="2400" b="0" i="0" u="none" strike="noStrike" cap="none" normalizeH="0" baseline="0" dirty="0">
                <a:ln>
                  <a:noFill/>
                </a:ln>
                <a:solidFill>
                  <a:srgbClr val="202124"/>
                </a:solidFill>
                <a:effectLst/>
                <a:latin typeface="Google Sans"/>
              </a:rPr>
              <a:t>»Ljudje ne kupujejo blaga in storitev. Kupujejo odnose, zgodbe in čarovnije. " </a:t>
            </a:r>
            <a:r>
              <a:rPr kumimoji="0" lang="sl-SI" altLang="sl-SI" b="0" i="1" u="none" strike="noStrike" cap="none" normalizeH="0" baseline="0" dirty="0" err="1">
                <a:ln>
                  <a:noFill/>
                </a:ln>
                <a:solidFill>
                  <a:srgbClr val="202124"/>
                </a:solidFill>
                <a:effectLst/>
                <a:latin typeface="Google Sans"/>
              </a:rPr>
              <a:t>Seth</a:t>
            </a:r>
            <a:r>
              <a:rPr kumimoji="0" lang="sl-SI" altLang="sl-SI" b="0" i="1" u="none" strike="noStrike" cap="none" normalizeH="0" baseline="0" dirty="0">
                <a:ln>
                  <a:noFill/>
                </a:ln>
                <a:solidFill>
                  <a:srgbClr val="202124"/>
                </a:solidFill>
                <a:effectLst/>
                <a:latin typeface="Google Sans"/>
              </a:rPr>
              <a:t> Godin</a:t>
            </a:r>
            <a:r>
              <a:rPr kumimoji="0" lang="sl-SI" altLang="sl-SI" b="0" i="1" u="none" strike="noStrike" cap="none" normalizeH="0" baseline="0" dirty="0">
                <a:ln>
                  <a:noFill/>
                </a:ln>
                <a:solidFill>
                  <a:schemeClr val="tx1"/>
                </a:solidFill>
                <a:effectLst/>
              </a:rPr>
              <a:t> </a:t>
            </a:r>
            <a:endParaRPr kumimoji="0" lang="sl-SI" altLang="sl-SI" b="0" i="1"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653698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06F6B31-63FC-4B51-8026-BD732633C1D6}"/>
              </a:ext>
            </a:extLst>
          </p:cNvPr>
          <p:cNvSpPr txBox="1">
            <a:spLocks/>
          </p:cNvSpPr>
          <p:nvPr/>
        </p:nvSpPr>
        <p:spPr>
          <a:xfrm>
            <a:off x="4900047" y="36002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V modulu smo opredelili </a:t>
            </a:r>
            <a:r>
              <a:rPr lang="en-US" sz="3600" b="1" dirty="0"/>
              <a:t>…</a:t>
            </a:r>
          </a:p>
        </p:txBody>
      </p:sp>
      <p:sp>
        <p:nvSpPr>
          <p:cNvPr id="4" name="Retângulo 3">
            <a:extLst>
              <a:ext uri="{FF2B5EF4-FFF2-40B4-BE49-F238E27FC236}">
                <a16:creationId xmlns:a16="http://schemas.microsoft.com/office/drawing/2014/main" id="{9E508F4C-B7BD-420A-B5CF-88868B5CD545}"/>
              </a:ext>
            </a:extLst>
          </p:cNvPr>
          <p:cNvSpPr/>
          <p:nvPr/>
        </p:nvSpPr>
        <p:spPr>
          <a:xfrm>
            <a:off x="4956394" y="1046457"/>
            <a:ext cx="6831416" cy="515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sl-SI" sz="2400" spc="-30" dirty="0" err="1">
                <a:solidFill>
                  <a:schemeClr val="tx1"/>
                </a:solidFill>
              </a:rPr>
              <a:t>Velnes</a:t>
            </a:r>
            <a:r>
              <a:rPr lang="sl-SI" sz="2400" spc="-30" dirty="0">
                <a:solidFill>
                  <a:schemeClr val="tx1"/>
                </a:solidFill>
              </a:rPr>
              <a:t> kot </a:t>
            </a:r>
            <a:r>
              <a:rPr lang="sl-SI" sz="2400" dirty="0">
                <a:solidFill>
                  <a:schemeClr val="tx1"/>
                </a:solidFill>
              </a:rPr>
              <a:t>celovit življenjski slog, ki vključuje skrb za zdravje, lepoto, uravnoteženost in skladnost misli, duše in čutenja. </a:t>
            </a:r>
          </a:p>
          <a:p>
            <a:r>
              <a:rPr lang="sl-SI" sz="2400" dirty="0">
                <a:solidFill>
                  <a:schemeClr val="tx1"/>
                </a:solidFill>
              </a:rPr>
              <a:t>Turizem kot ekonomski in socialni fenomen, ki zagotavlja razvoj gospodarstva in delovnih mest hkrati pa prispeva tudi k varstvu naravne in kulturne dediščine in njihovemu ohranjanju.</a:t>
            </a:r>
          </a:p>
          <a:p>
            <a:r>
              <a:rPr lang="sl-SI" sz="2400" dirty="0">
                <a:solidFill>
                  <a:schemeClr val="tx1"/>
                </a:solidFill>
              </a:rPr>
              <a:t>Motive in faktorje, ki vplivajo na izbiro potovalnih ciljev.</a:t>
            </a:r>
          </a:p>
          <a:p>
            <a:r>
              <a:rPr lang="sl-SI" sz="2400" spc="-30" dirty="0">
                <a:solidFill>
                  <a:schemeClr val="tx1"/>
                </a:solidFill>
              </a:rPr>
              <a:t>Trende razvoja turizma in prednostne naloge za obnovo turizma po epidemiji</a:t>
            </a:r>
          </a:p>
          <a:p>
            <a:r>
              <a:rPr lang="sl-SI" sz="2400" dirty="0">
                <a:solidFill>
                  <a:schemeClr val="tx1"/>
                </a:solidFill>
              </a:rPr>
              <a:t>Turisti iščejo doživetja in zgodbe. </a:t>
            </a:r>
          </a:p>
          <a:p>
            <a:r>
              <a:rPr lang="sl-SI" sz="2400" dirty="0">
                <a:solidFill>
                  <a:schemeClr val="tx1"/>
                </a:solidFill>
              </a:rPr>
              <a:t>Lokalno je novo globalno</a:t>
            </a:r>
          </a:p>
          <a:p>
            <a:endParaRPr lang="sl-SI" sz="2400" dirty="0">
              <a:solidFill>
                <a:schemeClr val="tx1"/>
              </a:solidFill>
            </a:endParaRPr>
          </a:p>
          <a:p>
            <a:endParaRPr lang="sl-SI" sz="2400" dirty="0">
              <a:solidFill>
                <a:schemeClr val="tx1"/>
              </a:solidFill>
            </a:endParaRPr>
          </a:p>
          <a:p>
            <a:endParaRPr lang="sl-SI" sz="2400" dirty="0"/>
          </a:p>
          <a:p>
            <a:pPr marL="342900" indent="-342900">
              <a:buFont typeface="Wingdings" panose="05000000000000000000" pitchFamily="2" charset="2"/>
              <a:buChar char="ü"/>
            </a:pPr>
            <a:endParaRPr lang="sl-SI" sz="2400" dirty="0">
              <a:solidFill>
                <a:schemeClr val="tx1"/>
              </a:solidFill>
            </a:endParaRPr>
          </a:p>
          <a:p>
            <a:pPr marL="342900" indent="-342900">
              <a:buFont typeface="Wingdings" panose="05000000000000000000" pitchFamily="2" charset="2"/>
              <a:buChar char="ü"/>
            </a:pPr>
            <a:endParaRPr lang="sl-SI" sz="2400" dirty="0">
              <a:solidFill>
                <a:schemeClr val="tx1"/>
              </a:solidFill>
            </a:endParaRPr>
          </a:p>
          <a:p>
            <a:endParaRPr lang="en-GB" sz="2400" spc="-30" dirty="0">
              <a:solidFill>
                <a:schemeClr val="tx1"/>
              </a:solidFill>
            </a:endParaRPr>
          </a:p>
        </p:txBody>
      </p:sp>
      <p:pic>
        <p:nvPicPr>
          <p:cNvPr id="3" name="Slika 2">
            <a:extLst>
              <a:ext uri="{FF2B5EF4-FFF2-40B4-BE49-F238E27FC236}">
                <a16:creationId xmlns:a16="http://schemas.microsoft.com/office/drawing/2014/main" id="{4D430C78-5CB0-478E-9BF4-AA47AEE679BC}"/>
              </a:ext>
            </a:extLst>
          </p:cNvPr>
          <p:cNvPicPr>
            <a:picLocks noChangeAspect="1"/>
          </p:cNvPicPr>
          <p:nvPr/>
        </p:nvPicPr>
        <p:blipFill rotWithShape="1">
          <a:blip r:embed="rId3"/>
          <a:srcRect l="33075" r="16926"/>
          <a:stretch/>
        </p:blipFill>
        <p:spPr>
          <a:xfrm>
            <a:off x="0" y="248252"/>
            <a:ext cx="4447309" cy="5925213"/>
          </a:xfrm>
          <a:prstGeom prst="rect">
            <a:avLst/>
          </a:prstGeom>
        </p:spPr>
      </p:pic>
      <p:pic>
        <p:nvPicPr>
          <p:cNvPr id="5" name="Slika 4">
            <a:extLst>
              <a:ext uri="{FF2B5EF4-FFF2-40B4-BE49-F238E27FC236}">
                <a16:creationId xmlns:a16="http://schemas.microsoft.com/office/drawing/2014/main" id="{A567050D-4B83-4DDF-94F1-618909EC63FE}"/>
              </a:ext>
            </a:extLst>
          </p:cNvPr>
          <p:cNvPicPr>
            <a:picLocks noChangeAspect="1"/>
          </p:cNvPicPr>
          <p:nvPr/>
        </p:nvPicPr>
        <p:blipFill>
          <a:blip r:embed="rId4"/>
          <a:stretch>
            <a:fillRect/>
          </a:stretch>
        </p:blipFill>
        <p:spPr>
          <a:xfrm>
            <a:off x="4602179" y="1158557"/>
            <a:ext cx="286537" cy="280440"/>
          </a:xfrm>
          <a:prstGeom prst="rect">
            <a:avLst/>
          </a:prstGeom>
        </p:spPr>
      </p:pic>
      <p:pic>
        <p:nvPicPr>
          <p:cNvPr id="28" name="Slika 27">
            <a:extLst>
              <a:ext uri="{FF2B5EF4-FFF2-40B4-BE49-F238E27FC236}">
                <a16:creationId xmlns:a16="http://schemas.microsoft.com/office/drawing/2014/main" id="{40A29929-697D-4D1D-8097-6FB273070689}"/>
              </a:ext>
            </a:extLst>
          </p:cNvPr>
          <p:cNvPicPr>
            <a:picLocks noChangeAspect="1"/>
          </p:cNvPicPr>
          <p:nvPr/>
        </p:nvPicPr>
        <p:blipFill>
          <a:blip r:embed="rId4"/>
          <a:stretch>
            <a:fillRect/>
          </a:stretch>
        </p:blipFill>
        <p:spPr>
          <a:xfrm>
            <a:off x="4636017" y="5143262"/>
            <a:ext cx="286537" cy="280440"/>
          </a:xfrm>
          <a:prstGeom prst="rect">
            <a:avLst/>
          </a:prstGeom>
        </p:spPr>
      </p:pic>
      <p:pic>
        <p:nvPicPr>
          <p:cNvPr id="29" name="Slika 28">
            <a:extLst>
              <a:ext uri="{FF2B5EF4-FFF2-40B4-BE49-F238E27FC236}">
                <a16:creationId xmlns:a16="http://schemas.microsoft.com/office/drawing/2014/main" id="{15E08F78-43C8-4FE3-809E-C0448A301110}"/>
              </a:ext>
            </a:extLst>
          </p:cNvPr>
          <p:cNvPicPr>
            <a:picLocks noChangeAspect="1"/>
          </p:cNvPicPr>
          <p:nvPr/>
        </p:nvPicPr>
        <p:blipFill>
          <a:blip r:embed="rId4"/>
          <a:stretch>
            <a:fillRect/>
          </a:stretch>
        </p:blipFill>
        <p:spPr>
          <a:xfrm>
            <a:off x="4613510" y="2212156"/>
            <a:ext cx="286537" cy="280440"/>
          </a:xfrm>
          <a:prstGeom prst="rect">
            <a:avLst/>
          </a:prstGeom>
        </p:spPr>
      </p:pic>
      <p:pic>
        <p:nvPicPr>
          <p:cNvPr id="30" name="Slika 29">
            <a:extLst>
              <a:ext uri="{FF2B5EF4-FFF2-40B4-BE49-F238E27FC236}">
                <a16:creationId xmlns:a16="http://schemas.microsoft.com/office/drawing/2014/main" id="{EB101DC4-280B-4ABC-92AA-BC148AEB0927}"/>
              </a:ext>
            </a:extLst>
          </p:cNvPr>
          <p:cNvPicPr>
            <a:picLocks noChangeAspect="1"/>
          </p:cNvPicPr>
          <p:nvPr/>
        </p:nvPicPr>
        <p:blipFill>
          <a:blip r:embed="rId4"/>
          <a:stretch>
            <a:fillRect/>
          </a:stretch>
        </p:blipFill>
        <p:spPr>
          <a:xfrm>
            <a:off x="4602178" y="4445909"/>
            <a:ext cx="286537" cy="280440"/>
          </a:xfrm>
          <a:prstGeom prst="rect">
            <a:avLst/>
          </a:prstGeom>
        </p:spPr>
      </p:pic>
      <p:pic>
        <p:nvPicPr>
          <p:cNvPr id="31" name="Slika 30">
            <a:extLst>
              <a:ext uri="{FF2B5EF4-FFF2-40B4-BE49-F238E27FC236}">
                <a16:creationId xmlns:a16="http://schemas.microsoft.com/office/drawing/2014/main" id="{BC345757-210B-442F-9FCF-8C7E890271AF}"/>
              </a:ext>
            </a:extLst>
          </p:cNvPr>
          <p:cNvPicPr>
            <a:picLocks noChangeAspect="1"/>
          </p:cNvPicPr>
          <p:nvPr/>
        </p:nvPicPr>
        <p:blipFill>
          <a:blip r:embed="rId4"/>
          <a:stretch>
            <a:fillRect/>
          </a:stretch>
        </p:blipFill>
        <p:spPr>
          <a:xfrm>
            <a:off x="4636018" y="5533839"/>
            <a:ext cx="286537" cy="280440"/>
          </a:xfrm>
          <a:prstGeom prst="rect">
            <a:avLst/>
          </a:prstGeom>
        </p:spPr>
      </p:pic>
    </p:spTree>
    <p:extLst>
      <p:ext uri="{BB962C8B-B14F-4D97-AF65-F5344CB8AC3E}">
        <p14:creationId xmlns:p14="http://schemas.microsoft.com/office/powerpoint/2010/main" val="25850711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06F6B31-63FC-4B51-8026-BD732633C1D6}"/>
              </a:ext>
            </a:extLst>
          </p:cNvPr>
          <p:cNvSpPr txBox="1">
            <a:spLocks/>
          </p:cNvSpPr>
          <p:nvPr/>
        </p:nvSpPr>
        <p:spPr>
          <a:xfrm>
            <a:off x="323720"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Spoznali smo </a:t>
            </a:r>
            <a:r>
              <a:rPr lang="en-US" sz="3600" b="1" dirty="0"/>
              <a:t>…</a:t>
            </a:r>
          </a:p>
        </p:txBody>
      </p:sp>
      <p:sp>
        <p:nvSpPr>
          <p:cNvPr id="4" name="Retângulo 3">
            <a:extLst>
              <a:ext uri="{FF2B5EF4-FFF2-40B4-BE49-F238E27FC236}">
                <a16:creationId xmlns:a16="http://schemas.microsoft.com/office/drawing/2014/main" id="{9E508F4C-B7BD-420A-B5CF-88868B5CD545}"/>
              </a:ext>
            </a:extLst>
          </p:cNvPr>
          <p:cNvSpPr/>
          <p:nvPr/>
        </p:nvSpPr>
        <p:spPr>
          <a:xfrm>
            <a:off x="598571" y="1046457"/>
            <a:ext cx="6086883" cy="515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buClr>
                <a:srgbClr val="6ECECB"/>
              </a:buClr>
            </a:pPr>
            <a:r>
              <a:rPr lang="sl-SI" sz="2400" spc="-30" dirty="0">
                <a:solidFill>
                  <a:schemeClr val="tx1"/>
                </a:solidFill>
              </a:rPr>
              <a:t>turistične destinacije in trende razvoja ponudbe, ki v ospredje </a:t>
            </a:r>
            <a:r>
              <a:rPr lang="sl-SI" sz="2400" dirty="0">
                <a:solidFill>
                  <a:schemeClr val="tx1"/>
                </a:solidFill>
              </a:rPr>
              <a:t>postavlja doživetja in višjo dodano vrednost</a:t>
            </a:r>
          </a:p>
          <a:p>
            <a:pPr>
              <a:spcAft>
                <a:spcPts val="600"/>
              </a:spcAft>
              <a:buClr>
                <a:srgbClr val="6ECECB"/>
              </a:buClr>
            </a:pPr>
            <a:r>
              <a:rPr lang="sl-SI" sz="2400" dirty="0">
                <a:solidFill>
                  <a:schemeClr val="tx1"/>
                </a:solidFill>
              </a:rPr>
              <a:t>za uspešno delovanje destinacije se morajo povezovati naravno, ekonomsko in socialno okolje</a:t>
            </a:r>
          </a:p>
          <a:p>
            <a:pPr>
              <a:spcAft>
                <a:spcPts val="600"/>
              </a:spcAft>
              <a:buClr>
                <a:srgbClr val="6ECECB"/>
              </a:buClr>
            </a:pPr>
            <a:r>
              <a:rPr lang="sl-SI" sz="2400" dirty="0">
                <a:solidFill>
                  <a:schemeClr val="tx1"/>
                </a:solidFill>
              </a:rPr>
              <a:t>za uspešnost delovanja destinacije skrbi </a:t>
            </a:r>
            <a:r>
              <a:rPr lang="sl-SI" sz="2400" dirty="0" err="1">
                <a:solidFill>
                  <a:schemeClr val="tx1"/>
                </a:solidFill>
              </a:rPr>
              <a:t>destinacijski</a:t>
            </a:r>
            <a:r>
              <a:rPr lang="sl-SI" sz="2400" dirty="0">
                <a:solidFill>
                  <a:schemeClr val="tx1"/>
                </a:solidFill>
              </a:rPr>
              <a:t> menedžment</a:t>
            </a:r>
          </a:p>
          <a:p>
            <a:pPr>
              <a:spcAft>
                <a:spcPts val="600"/>
              </a:spcAft>
              <a:buClr>
                <a:srgbClr val="6ECECB"/>
              </a:buClr>
            </a:pPr>
            <a:r>
              <a:rPr lang="sl-SI" sz="2400" dirty="0">
                <a:solidFill>
                  <a:schemeClr val="tx1"/>
                </a:solidFill>
              </a:rPr>
              <a:t>trajnostni razvoj kot razvoj človeške družbe, ki čim manj izčrpava in obremenjuje naravne danosti, vire in omogoča njihovo obnavljanje</a:t>
            </a:r>
          </a:p>
          <a:p>
            <a:pPr>
              <a:lnSpc>
                <a:spcPct val="150000"/>
              </a:lnSpc>
              <a:spcAft>
                <a:spcPts val="600"/>
              </a:spcAft>
              <a:buClr>
                <a:srgbClr val="6ECECB"/>
              </a:buClr>
              <a:buFont typeface="Arial" panose="020B0604020202020204" pitchFamily="34" charset="0"/>
              <a:buChar char="•"/>
            </a:pPr>
            <a:endParaRPr lang="sl-SI" sz="2400" spc="-30" dirty="0">
              <a:solidFill>
                <a:schemeClr val="tx1"/>
              </a:solidFill>
            </a:endParaRPr>
          </a:p>
        </p:txBody>
      </p:sp>
      <p:pic>
        <p:nvPicPr>
          <p:cNvPr id="2" name="Slika 1">
            <a:extLst>
              <a:ext uri="{FF2B5EF4-FFF2-40B4-BE49-F238E27FC236}">
                <a16:creationId xmlns:a16="http://schemas.microsoft.com/office/drawing/2014/main" id="{5C066A39-501D-4810-8860-D10D6C207A84}"/>
              </a:ext>
            </a:extLst>
          </p:cNvPr>
          <p:cNvPicPr>
            <a:picLocks noChangeAspect="1"/>
          </p:cNvPicPr>
          <p:nvPr/>
        </p:nvPicPr>
        <p:blipFill rotWithShape="1">
          <a:blip r:embed="rId2"/>
          <a:srcRect l="9181" r="12859"/>
          <a:stretch/>
        </p:blipFill>
        <p:spPr>
          <a:xfrm>
            <a:off x="6809509" y="1046457"/>
            <a:ext cx="5382491" cy="4602735"/>
          </a:xfrm>
          <a:prstGeom prst="rect">
            <a:avLst/>
          </a:prstGeom>
        </p:spPr>
      </p:pic>
      <p:pic>
        <p:nvPicPr>
          <p:cNvPr id="3" name="Slika 2">
            <a:extLst>
              <a:ext uri="{FF2B5EF4-FFF2-40B4-BE49-F238E27FC236}">
                <a16:creationId xmlns:a16="http://schemas.microsoft.com/office/drawing/2014/main" id="{5D7B7351-A304-4E88-A1D8-2281B280BEFB}"/>
              </a:ext>
            </a:extLst>
          </p:cNvPr>
          <p:cNvPicPr>
            <a:picLocks noChangeAspect="1"/>
          </p:cNvPicPr>
          <p:nvPr/>
        </p:nvPicPr>
        <p:blipFill>
          <a:blip r:embed="rId3"/>
          <a:stretch>
            <a:fillRect/>
          </a:stretch>
        </p:blipFill>
        <p:spPr>
          <a:xfrm>
            <a:off x="267610" y="1169893"/>
            <a:ext cx="284673" cy="284673"/>
          </a:xfrm>
          <a:prstGeom prst="rect">
            <a:avLst/>
          </a:prstGeom>
          <a:effectLst/>
        </p:spPr>
      </p:pic>
      <p:pic>
        <p:nvPicPr>
          <p:cNvPr id="36" name="Slika 35">
            <a:extLst>
              <a:ext uri="{FF2B5EF4-FFF2-40B4-BE49-F238E27FC236}">
                <a16:creationId xmlns:a16="http://schemas.microsoft.com/office/drawing/2014/main" id="{234789E9-FCE6-448C-9DB6-208ED80FC98C}"/>
              </a:ext>
            </a:extLst>
          </p:cNvPr>
          <p:cNvPicPr>
            <a:picLocks noChangeAspect="1"/>
          </p:cNvPicPr>
          <p:nvPr/>
        </p:nvPicPr>
        <p:blipFill>
          <a:blip r:embed="rId3"/>
          <a:stretch>
            <a:fillRect/>
          </a:stretch>
        </p:blipFill>
        <p:spPr>
          <a:xfrm>
            <a:off x="267611" y="2345731"/>
            <a:ext cx="284673" cy="284673"/>
          </a:xfrm>
          <a:prstGeom prst="rect">
            <a:avLst/>
          </a:prstGeom>
        </p:spPr>
      </p:pic>
      <p:pic>
        <p:nvPicPr>
          <p:cNvPr id="37" name="Slika 36">
            <a:extLst>
              <a:ext uri="{FF2B5EF4-FFF2-40B4-BE49-F238E27FC236}">
                <a16:creationId xmlns:a16="http://schemas.microsoft.com/office/drawing/2014/main" id="{C6D0BE5F-912D-4A91-9E26-67177C51986B}"/>
              </a:ext>
            </a:extLst>
          </p:cNvPr>
          <p:cNvPicPr>
            <a:picLocks noChangeAspect="1"/>
          </p:cNvPicPr>
          <p:nvPr/>
        </p:nvPicPr>
        <p:blipFill>
          <a:blip r:embed="rId3"/>
          <a:stretch>
            <a:fillRect/>
          </a:stretch>
        </p:blipFill>
        <p:spPr>
          <a:xfrm>
            <a:off x="294068" y="3521569"/>
            <a:ext cx="284673" cy="284673"/>
          </a:xfrm>
          <a:prstGeom prst="rect">
            <a:avLst/>
          </a:prstGeom>
        </p:spPr>
      </p:pic>
      <p:pic>
        <p:nvPicPr>
          <p:cNvPr id="38" name="Slika 37">
            <a:extLst>
              <a:ext uri="{FF2B5EF4-FFF2-40B4-BE49-F238E27FC236}">
                <a16:creationId xmlns:a16="http://schemas.microsoft.com/office/drawing/2014/main" id="{69A21804-0A32-4ED7-BB42-26C1ED6F51C2}"/>
              </a:ext>
            </a:extLst>
          </p:cNvPr>
          <p:cNvPicPr>
            <a:picLocks noChangeAspect="1"/>
          </p:cNvPicPr>
          <p:nvPr/>
        </p:nvPicPr>
        <p:blipFill>
          <a:blip r:embed="rId3"/>
          <a:stretch>
            <a:fillRect/>
          </a:stretch>
        </p:blipFill>
        <p:spPr>
          <a:xfrm>
            <a:off x="267613" y="4312383"/>
            <a:ext cx="284673" cy="284673"/>
          </a:xfrm>
          <a:prstGeom prst="rect">
            <a:avLst/>
          </a:prstGeom>
        </p:spPr>
      </p:pic>
    </p:spTree>
    <p:extLst>
      <p:ext uri="{BB962C8B-B14F-4D97-AF65-F5344CB8AC3E}">
        <p14:creationId xmlns:p14="http://schemas.microsoft.com/office/powerpoint/2010/main" val="38893899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06F6B31-63FC-4B51-8026-BD732633C1D6}"/>
              </a:ext>
            </a:extLst>
          </p:cNvPr>
          <p:cNvSpPr txBox="1">
            <a:spLocks/>
          </p:cNvSpPr>
          <p:nvPr/>
        </p:nvSpPr>
        <p:spPr>
          <a:xfrm>
            <a:off x="5196305"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Spoznali smo </a:t>
            </a:r>
            <a:r>
              <a:rPr lang="en-US" sz="3600" b="1" dirty="0"/>
              <a:t>…</a:t>
            </a:r>
          </a:p>
        </p:txBody>
      </p:sp>
      <p:sp>
        <p:nvSpPr>
          <p:cNvPr id="4" name="Retângulo 3">
            <a:extLst>
              <a:ext uri="{FF2B5EF4-FFF2-40B4-BE49-F238E27FC236}">
                <a16:creationId xmlns:a16="http://schemas.microsoft.com/office/drawing/2014/main" id="{9E508F4C-B7BD-420A-B5CF-88868B5CD545}"/>
              </a:ext>
            </a:extLst>
          </p:cNvPr>
          <p:cNvSpPr/>
          <p:nvPr/>
        </p:nvSpPr>
        <p:spPr>
          <a:xfrm>
            <a:off x="5267739" y="1046457"/>
            <a:ext cx="6600411" cy="515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spcAft>
                <a:spcPts val="600"/>
              </a:spcAft>
              <a:buClr>
                <a:srgbClr val="6ECECB"/>
              </a:buClr>
            </a:pPr>
            <a:r>
              <a:rPr lang="sl-SI" sz="2400" dirty="0">
                <a:solidFill>
                  <a:schemeClr val="tx1"/>
                </a:solidFill>
              </a:rPr>
              <a:t>Trajnostni turizem, ki naj v celoti upošteva svoje sedanje in prihodnje gospodarske, socialne in </a:t>
            </a:r>
            <a:r>
              <a:rPr lang="sl-SI" sz="2400" dirty="0" err="1">
                <a:solidFill>
                  <a:schemeClr val="tx1"/>
                </a:solidFill>
              </a:rPr>
              <a:t>okoljske</a:t>
            </a:r>
            <a:r>
              <a:rPr lang="sl-SI" sz="2400" dirty="0">
                <a:solidFill>
                  <a:schemeClr val="tx1"/>
                </a:solidFill>
              </a:rPr>
              <a:t> vplive, obravnava potrebe obiskovalcev, industrije, okolja in skupnosti gostiteljev</a:t>
            </a:r>
          </a:p>
          <a:p>
            <a:pPr>
              <a:lnSpc>
                <a:spcPct val="150000"/>
              </a:lnSpc>
              <a:spcAft>
                <a:spcPts val="600"/>
              </a:spcAft>
              <a:buClr>
                <a:srgbClr val="6ECECB"/>
              </a:buClr>
            </a:pPr>
            <a:r>
              <a:rPr lang="sl-SI" sz="2400" dirty="0">
                <a:solidFill>
                  <a:schemeClr val="tx1"/>
                </a:solidFill>
              </a:rPr>
              <a:t>Majhne, trajnostno usmerjene korake, s katerimi lahko pridemo do velikih sprememb.</a:t>
            </a:r>
          </a:p>
          <a:p>
            <a:pPr>
              <a:lnSpc>
                <a:spcPct val="150000"/>
              </a:lnSpc>
              <a:spcAft>
                <a:spcPts val="600"/>
              </a:spcAft>
              <a:buClr>
                <a:srgbClr val="6ECECB"/>
              </a:buClr>
            </a:pPr>
            <a:r>
              <a:rPr lang="sl-SI" sz="2400" dirty="0">
                <a:solidFill>
                  <a:schemeClr val="tx1"/>
                </a:solidFill>
              </a:rPr>
              <a:t>Usmeritve trajnostnega razvoja turizma po GSTC standardih in pristop sistematičnega spodbujanja preoblikovanja turistične ponudbe v okviru ZZST. ‎</a:t>
            </a:r>
          </a:p>
          <a:p>
            <a:pPr>
              <a:lnSpc>
                <a:spcPct val="150000"/>
              </a:lnSpc>
              <a:spcAft>
                <a:spcPts val="600"/>
              </a:spcAft>
              <a:buClr>
                <a:srgbClr val="6ECECB"/>
              </a:buClr>
              <a:buFont typeface="Arial" panose="020B0604020202020204" pitchFamily="34" charset="0"/>
              <a:buChar char="•"/>
            </a:pPr>
            <a:endParaRPr lang="en-GB" sz="2400" spc="-30" dirty="0">
              <a:solidFill>
                <a:schemeClr val="tx1"/>
              </a:solidFill>
            </a:endParaRPr>
          </a:p>
        </p:txBody>
      </p:sp>
      <p:pic>
        <p:nvPicPr>
          <p:cNvPr id="2" name="Slika 1">
            <a:extLst>
              <a:ext uri="{FF2B5EF4-FFF2-40B4-BE49-F238E27FC236}">
                <a16:creationId xmlns:a16="http://schemas.microsoft.com/office/drawing/2014/main" id="{30E29E28-7838-4270-BA99-318E78A412C5}"/>
              </a:ext>
            </a:extLst>
          </p:cNvPr>
          <p:cNvPicPr>
            <a:picLocks noChangeAspect="1"/>
          </p:cNvPicPr>
          <p:nvPr/>
        </p:nvPicPr>
        <p:blipFill>
          <a:blip r:embed="rId3"/>
          <a:stretch>
            <a:fillRect/>
          </a:stretch>
        </p:blipFill>
        <p:spPr>
          <a:xfrm>
            <a:off x="0" y="268357"/>
            <a:ext cx="4836567" cy="6023113"/>
          </a:xfrm>
          <a:prstGeom prst="rect">
            <a:avLst/>
          </a:prstGeom>
        </p:spPr>
      </p:pic>
      <p:pic>
        <p:nvPicPr>
          <p:cNvPr id="3" name="Slika 2">
            <a:extLst>
              <a:ext uri="{FF2B5EF4-FFF2-40B4-BE49-F238E27FC236}">
                <a16:creationId xmlns:a16="http://schemas.microsoft.com/office/drawing/2014/main" id="{B67AA5E2-1BAA-4CDC-9E50-A244D333AC54}"/>
              </a:ext>
            </a:extLst>
          </p:cNvPr>
          <p:cNvPicPr>
            <a:picLocks noChangeAspect="1"/>
          </p:cNvPicPr>
          <p:nvPr/>
        </p:nvPicPr>
        <p:blipFill>
          <a:blip r:embed="rId4"/>
          <a:stretch>
            <a:fillRect/>
          </a:stretch>
        </p:blipFill>
        <p:spPr>
          <a:xfrm>
            <a:off x="5005778" y="1267852"/>
            <a:ext cx="286537" cy="286537"/>
          </a:xfrm>
          <a:prstGeom prst="rect">
            <a:avLst/>
          </a:prstGeom>
        </p:spPr>
      </p:pic>
      <p:pic>
        <p:nvPicPr>
          <p:cNvPr id="23" name="Slika 22">
            <a:extLst>
              <a:ext uri="{FF2B5EF4-FFF2-40B4-BE49-F238E27FC236}">
                <a16:creationId xmlns:a16="http://schemas.microsoft.com/office/drawing/2014/main" id="{89475200-3E45-4A2C-B6B5-74190D28E4B1}"/>
              </a:ext>
            </a:extLst>
          </p:cNvPr>
          <p:cNvPicPr>
            <a:picLocks noChangeAspect="1"/>
          </p:cNvPicPr>
          <p:nvPr/>
        </p:nvPicPr>
        <p:blipFill>
          <a:blip r:embed="rId4"/>
          <a:stretch>
            <a:fillRect/>
          </a:stretch>
        </p:blipFill>
        <p:spPr>
          <a:xfrm>
            <a:off x="5005490" y="4738694"/>
            <a:ext cx="286537" cy="286537"/>
          </a:xfrm>
          <a:prstGeom prst="rect">
            <a:avLst/>
          </a:prstGeom>
        </p:spPr>
      </p:pic>
      <p:pic>
        <p:nvPicPr>
          <p:cNvPr id="24" name="Slika 23">
            <a:extLst>
              <a:ext uri="{FF2B5EF4-FFF2-40B4-BE49-F238E27FC236}">
                <a16:creationId xmlns:a16="http://schemas.microsoft.com/office/drawing/2014/main" id="{092EB10C-8DCE-4FC1-AEB8-3F4091044645}"/>
              </a:ext>
            </a:extLst>
          </p:cNvPr>
          <p:cNvPicPr>
            <a:picLocks noChangeAspect="1"/>
          </p:cNvPicPr>
          <p:nvPr/>
        </p:nvPicPr>
        <p:blipFill>
          <a:blip r:embed="rId4"/>
          <a:stretch>
            <a:fillRect/>
          </a:stretch>
        </p:blipFill>
        <p:spPr>
          <a:xfrm>
            <a:off x="5053036" y="3559069"/>
            <a:ext cx="286537" cy="286537"/>
          </a:xfrm>
          <a:prstGeom prst="rect">
            <a:avLst/>
          </a:prstGeom>
        </p:spPr>
      </p:pic>
    </p:spTree>
    <p:extLst>
      <p:ext uri="{BB962C8B-B14F-4D97-AF65-F5344CB8AC3E}">
        <p14:creationId xmlns:p14="http://schemas.microsoft.com/office/powerpoint/2010/main" val="4157929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a:extLst>
              <a:ext uri="{FF2B5EF4-FFF2-40B4-BE49-F238E27FC236}">
                <a16:creationId xmlns:a16="http://schemas.microsoft.com/office/drawing/2014/main" id="{6E0A4F7F-8C6E-46A6-884A-B59FF3EE6016}"/>
              </a:ext>
            </a:extLst>
          </p:cNvPr>
          <p:cNvPicPr>
            <a:picLocks noChangeAspect="1"/>
          </p:cNvPicPr>
          <p:nvPr/>
        </p:nvPicPr>
        <p:blipFill>
          <a:blip r:embed="rId3"/>
          <a:stretch>
            <a:fillRect/>
          </a:stretch>
        </p:blipFill>
        <p:spPr>
          <a:xfrm>
            <a:off x="6778487" y="0"/>
            <a:ext cx="5429395" cy="6858000"/>
          </a:xfrm>
          <a:prstGeom prst="rect">
            <a:avLst/>
          </a:prstGeom>
        </p:spPr>
      </p:pic>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Učni cilji</a:t>
            </a:r>
            <a:endParaRPr lang="en-US" sz="3600" b="1" dirty="0"/>
          </a:p>
        </p:txBody>
      </p:sp>
      <p:sp>
        <p:nvSpPr>
          <p:cNvPr id="8" name="Retângulo 7">
            <a:extLst>
              <a:ext uri="{FF2B5EF4-FFF2-40B4-BE49-F238E27FC236}">
                <a16:creationId xmlns:a16="http://schemas.microsoft.com/office/drawing/2014/main" id="{5F4DF0D6-7917-4A79-8B44-000A6658D82F}"/>
              </a:ext>
            </a:extLst>
          </p:cNvPr>
          <p:cNvSpPr/>
          <p:nvPr/>
        </p:nvSpPr>
        <p:spPr>
          <a:xfrm>
            <a:off x="201688" y="1033372"/>
            <a:ext cx="6576800" cy="515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spcCol="180000" rtlCol="0" anchor="t"/>
          <a:lstStyle/>
          <a:p>
            <a:pPr marL="285750" indent="-285750">
              <a:buClr>
                <a:srgbClr val="6ECECB"/>
              </a:buClr>
              <a:buFont typeface="Arial" panose="020B0604020202020204" pitchFamily="34" charset="0"/>
              <a:buChar char="•"/>
            </a:pPr>
            <a:r>
              <a:rPr lang="sl-SI" sz="2300" spc="-30" dirty="0">
                <a:solidFill>
                  <a:schemeClr val="tx1"/>
                </a:solidFill>
                <a:effectLst>
                  <a:outerShdw blurRad="38100" dist="38100" dir="2700000" algn="tl">
                    <a:srgbClr val="000000">
                      <a:alpha val="43137"/>
                    </a:srgbClr>
                  </a:outerShdw>
                </a:effectLst>
              </a:rPr>
              <a:t>Spoznati</a:t>
            </a:r>
            <a:r>
              <a:rPr lang="sl-SI" sz="2300" spc="-30" dirty="0">
                <a:solidFill>
                  <a:schemeClr val="tx1"/>
                </a:solidFill>
              </a:rPr>
              <a:t> osnovne značilnosti turizma in </a:t>
            </a:r>
            <a:r>
              <a:rPr lang="sl-SI" sz="2300" spc="-30" dirty="0" err="1">
                <a:solidFill>
                  <a:schemeClr val="tx1"/>
                </a:solidFill>
              </a:rPr>
              <a:t>velnesa</a:t>
            </a:r>
            <a:r>
              <a:rPr lang="sl-SI" sz="2300" spc="-30" dirty="0">
                <a:solidFill>
                  <a:schemeClr val="tx1"/>
                </a:solidFill>
              </a:rPr>
              <a:t> kot njegovega pomembnega dela </a:t>
            </a:r>
          </a:p>
          <a:p>
            <a:pPr marL="285750" indent="-285750">
              <a:buClr>
                <a:srgbClr val="6ECECB"/>
              </a:buClr>
              <a:buFont typeface="Arial" panose="020B0604020202020204" pitchFamily="34" charset="0"/>
              <a:buChar char="•"/>
            </a:pPr>
            <a:r>
              <a:rPr lang="sl-SI" sz="2300" spc="-30" dirty="0">
                <a:solidFill>
                  <a:schemeClr val="tx1"/>
                </a:solidFill>
                <a:effectLst>
                  <a:outerShdw blurRad="38100" dist="38100" dir="2700000" algn="tl">
                    <a:srgbClr val="000000">
                      <a:alpha val="43137"/>
                    </a:srgbClr>
                  </a:outerShdw>
                </a:effectLst>
              </a:rPr>
              <a:t>Razumeti</a:t>
            </a:r>
            <a:r>
              <a:rPr lang="sl-SI" sz="2300" spc="-30" dirty="0">
                <a:solidFill>
                  <a:schemeClr val="tx1"/>
                </a:solidFill>
              </a:rPr>
              <a:t> potrebo po dobrem počutju in njegovem vključevanju v vse aspekte življenja posameznika, tudi v turizem </a:t>
            </a:r>
          </a:p>
          <a:p>
            <a:pPr marL="285750" indent="-285750">
              <a:buClr>
                <a:srgbClr val="6ECECB"/>
              </a:buClr>
              <a:buFont typeface="Arial" panose="020B0604020202020204" pitchFamily="34" charset="0"/>
              <a:buChar char="•"/>
            </a:pPr>
            <a:r>
              <a:rPr lang="sl-SI" sz="2300" spc="-30" dirty="0">
                <a:solidFill>
                  <a:schemeClr val="tx1"/>
                </a:solidFill>
                <a:effectLst>
                  <a:outerShdw blurRad="38100" dist="38100" dir="2700000" algn="tl">
                    <a:srgbClr val="000000">
                      <a:alpha val="43137"/>
                    </a:srgbClr>
                  </a:outerShdw>
                </a:effectLst>
              </a:rPr>
              <a:t>Raziskati </a:t>
            </a:r>
            <a:r>
              <a:rPr lang="sl-SI" sz="2300" spc="-30" dirty="0">
                <a:solidFill>
                  <a:schemeClr val="tx1"/>
                </a:solidFill>
              </a:rPr>
              <a:t>možnosti sodelovanja pri kreiranju doživetij v okviru </a:t>
            </a:r>
            <a:r>
              <a:rPr lang="sl-SI" sz="2300" spc="-30" dirty="0" err="1">
                <a:solidFill>
                  <a:schemeClr val="tx1"/>
                </a:solidFill>
              </a:rPr>
              <a:t>velneškega</a:t>
            </a:r>
            <a:r>
              <a:rPr lang="sl-SI" sz="2300" spc="-30" dirty="0">
                <a:solidFill>
                  <a:schemeClr val="tx1"/>
                </a:solidFill>
              </a:rPr>
              <a:t> turizma = turizma dobrega počutja </a:t>
            </a:r>
          </a:p>
          <a:p>
            <a:pPr marL="285750" indent="-285750">
              <a:buClr>
                <a:srgbClr val="6ECECB"/>
              </a:buClr>
              <a:buFont typeface="Arial" panose="020B0604020202020204" pitchFamily="34" charset="0"/>
              <a:buChar char="•"/>
            </a:pPr>
            <a:r>
              <a:rPr lang="sl-SI" sz="2300" spc="-30" dirty="0">
                <a:solidFill>
                  <a:schemeClr val="tx1"/>
                </a:solidFill>
                <a:effectLst>
                  <a:outerShdw blurRad="38100" dist="38100" dir="2700000" algn="tl">
                    <a:srgbClr val="000000">
                      <a:alpha val="43137"/>
                    </a:srgbClr>
                  </a:outerShdw>
                </a:effectLst>
              </a:rPr>
              <a:t>Opredeliti </a:t>
            </a:r>
            <a:r>
              <a:rPr lang="sl-SI" sz="2300" spc="-30" dirty="0">
                <a:solidFill>
                  <a:schemeClr val="tx1"/>
                </a:solidFill>
              </a:rPr>
              <a:t>pomen trajnostnega pristopa v razvoju ponudbe destinacije in v vsakdanjem življenju</a:t>
            </a:r>
          </a:p>
          <a:p>
            <a:pPr marL="285750" indent="-285750">
              <a:buClr>
                <a:srgbClr val="6ECECB"/>
              </a:buClr>
              <a:buFont typeface="Arial" panose="020B0604020202020204" pitchFamily="34" charset="0"/>
              <a:buChar char="•"/>
            </a:pPr>
            <a:r>
              <a:rPr lang="sl-SI" sz="2300" spc="-30" dirty="0">
                <a:solidFill>
                  <a:schemeClr val="tx1"/>
                </a:solidFill>
                <a:effectLst>
                  <a:outerShdw blurRad="38100" dist="38100" dir="2700000" algn="tl">
                    <a:srgbClr val="000000">
                      <a:alpha val="43137"/>
                    </a:srgbClr>
                  </a:outerShdw>
                </a:effectLst>
              </a:rPr>
              <a:t>Spodbuditi</a:t>
            </a:r>
            <a:r>
              <a:rPr lang="sl-SI" sz="2300" spc="-30" dirty="0">
                <a:solidFill>
                  <a:schemeClr val="tx1"/>
                </a:solidFill>
              </a:rPr>
              <a:t> spremembe v luči trajnosti in </a:t>
            </a:r>
            <a:r>
              <a:rPr lang="sl-SI" sz="2300" spc="-30" dirty="0">
                <a:solidFill>
                  <a:schemeClr val="tx1"/>
                </a:solidFill>
                <a:effectLst>
                  <a:outerShdw blurRad="38100" dist="38100" dir="2700000" algn="tl">
                    <a:srgbClr val="000000">
                      <a:alpha val="43137"/>
                    </a:srgbClr>
                  </a:outerShdw>
                </a:effectLst>
              </a:rPr>
              <a:t>aktivnosti</a:t>
            </a:r>
            <a:r>
              <a:rPr lang="sl-SI" sz="2300" spc="-30" dirty="0">
                <a:solidFill>
                  <a:schemeClr val="tx1"/>
                </a:solidFill>
              </a:rPr>
              <a:t>   dobrega počutja</a:t>
            </a:r>
          </a:p>
          <a:p>
            <a:pPr marL="285750" indent="-285750">
              <a:buClr>
                <a:srgbClr val="6ECECB"/>
              </a:buClr>
              <a:buFont typeface="Arial" panose="020B0604020202020204" pitchFamily="34" charset="0"/>
              <a:buChar char="•"/>
            </a:pPr>
            <a:r>
              <a:rPr lang="sl-SI" sz="2300" spc="-30" dirty="0">
                <a:solidFill>
                  <a:schemeClr val="tx1"/>
                </a:solidFill>
                <a:effectLst>
                  <a:outerShdw blurRad="38100" dist="38100" dir="2700000" algn="tl">
                    <a:srgbClr val="000000">
                      <a:alpha val="43137"/>
                    </a:srgbClr>
                  </a:outerShdw>
                </a:effectLst>
              </a:rPr>
              <a:t>Razvijati</a:t>
            </a:r>
            <a:r>
              <a:rPr lang="sl-SI" sz="2300" spc="-30" dirty="0">
                <a:solidFill>
                  <a:schemeClr val="tx1"/>
                </a:solidFill>
              </a:rPr>
              <a:t> vsebine in doživetja z visoko dodano vrednostjo</a:t>
            </a:r>
            <a:r>
              <a:rPr lang="sl-SI" sz="2300" spc="-30" dirty="0">
                <a:solidFill>
                  <a:schemeClr val="tx1"/>
                </a:solidFill>
                <a:effectLst>
                  <a:outerShdw blurRad="38100" dist="38100" dir="2700000" algn="tl">
                    <a:srgbClr val="000000">
                      <a:alpha val="43137"/>
                    </a:srgbClr>
                  </a:outerShdw>
                </a:effectLst>
              </a:rPr>
              <a:t> </a:t>
            </a:r>
            <a:r>
              <a:rPr lang="sl-SI" sz="2300" spc="-30" dirty="0">
                <a:solidFill>
                  <a:schemeClr val="tx1"/>
                </a:solidFill>
              </a:rPr>
              <a:t>– spodbujanje osebne vpletenosti gostov, čustev in spominov</a:t>
            </a:r>
            <a:endParaRPr lang="en-GB" sz="2300" spc="-30" dirty="0">
              <a:solidFill>
                <a:schemeClr val="tx1"/>
              </a:solidFill>
            </a:endParaRPr>
          </a:p>
        </p:txBody>
      </p:sp>
    </p:spTree>
    <p:extLst>
      <p:ext uri="{BB962C8B-B14F-4D97-AF65-F5344CB8AC3E}">
        <p14:creationId xmlns:p14="http://schemas.microsoft.com/office/powerpoint/2010/main" val="35507453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F5FF7A6-C4E6-7B4A-9F10-186C4D60B621}"/>
              </a:ext>
            </a:extLst>
          </p:cNvPr>
          <p:cNvSpPr>
            <a:spLocks noGrp="1"/>
          </p:cNvSpPr>
          <p:nvPr>
            <p:ph type="body" sz="quarter" idx="16"/>
          </p:nvPr>
        </p:nvSpPr>
        <p:spPr>
          <a:xfrm>
            <a:off x="643223" y="349104"/>
            <a:ext cx="6361734" cy="697353"/>
          </a:xfrm>
        </p:spPr>
        <p:txBody>
          <a:bodyPr/>
          <a:lstStyle/>
          <a:p>
            <a:r>
              <a:rPr lang="sl-SI" dirty="0"/>
              <a:t>Vsebina</a:t>
            </a:r>
            <a:endParaRPr lang="en-US" dirty="0"/>
          </a:p>
        </p:txBody>
      </p:sp>
      <p:sp>
        <p:nvSpPr>
          <p:cNvPr id="30" name="Retângulo 29">
            <a:extLst>
              <a:ext uri="{FF2B5EF4-FFF2-40B4-BE49-F238E27FC236}">
                <a16:creationId xmlns:a16="http://schemas.microsoft.com/office/drawing/2014/main" id="{5C11D799-0927-4B6A-8314-2BB104CA9282}"/>
              </a:ext>
            </a:extLst>
          </p:cNvPr>
          <p:cNvSpPr/>
          <p:nvPr/>
        </p:nvSpPr>
        <p:spPr>
          <a:xfrm>
            <a:off x="360420" y="1578877"/>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II. </a:t>
            </a:r>
            <a:r>
              <a:rPr lang="sl-SI" sz="2400" b="1" dirty="0">
                <a:solidFill>
                  <a:schemeClr val="bg1">
                    <a:lumMod val="65000"/>
                  </a:schemeClr>
                </a:solidFill>
                <a:effectLst>
                  <a:outerShdw blurRad="38100" dist="38100" dir="2700000" algn="tl">
                    <a:srgbClr val="000000">
                      <a:alpha val="43137"/>
                    </a:srgbClr>
                  </a:outerShdw>
                </a:effectLst>
              </a:rPr>
              <a:t>Trendi na področju dobrega počutja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32" name="Retângulo 31">
            <a:extLst>
              <a:ext uri="{FF2B5EF4-FFF2-40B4-BE49-F238E27FC236}">
                <a16:creationId xmlns:a16="http://schemas.microsoft.com/office/drawing/2014/main" id="{AA0D24B1-2647-4D96-9604-BE80F80146B6}"/>
              </a:ext>
            </a:extLst>
          </p:cNvPr>
          <p:cNvSpPr/>
          <p:nvPr/>
        </p:nvSpPr>
        <p:spPr>
          <a:xfrm>
            <a:off x="360420" y="2164660"/>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III. </a:t>
            </a:r>
            <a:r>
              <a:rPr lang="sl-SI" sz="2400" b="1" dirty="0">
                <a:solidFill>
                  <a:schemeClr val="bg1">
                    <a:lumMod val="65000"/>
                  </a:schemeClr>
                </a:solidFill>
                <a:effectLst>
                  <a:outerShdw blurRad="38100" dist="38100" dir="2700000" algn="tl">
                    <a:srgbClr val="000000">
                      <a:alpha val="43137"/>
                    </a:srgbClr>
                  </a:outerShdw>
                </a:effectLst>
              </a:rPr>
              <a:t>Izkustvena ekonomija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38" name="Retângulo 37">
            <a:extLst>
              <a:ext uri="{FF2B5EF4-FFF2-40B4-BE49-F238E27FC236}">
                <a16:creationId xmlns:a16="http://schemas.microsoft.com/office/drawing/2014/main" id="{A004A93A-141D-44B1-8A84-AB29ACC02976}"/>
              </a:ext>
            </a:extLst>
          </p:cNvPr>
          <p:cNvSpPr/>
          <p:nvPr/>
        </p:nvSpPr>
        <p:spPr>
          <a:xfrm>
            <a:off x="360420" y="3891548"/>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 </a:t>
            </a:r>
            <a:r>
              <a:rPr lang="sl-SI" sz="2400" b="1" dirty="0" err="1">
                <a:solidFill>
                  <a:schemeClr val="bg1">
                    <a:lumMod val="65000"/>
                  </a:schemeClr>
                </a:solidFill>
                <a:effectLst>
                  <a:outerShdw blurRad="38100" dist="38100" dir="2700000" algn="tl">
                    <a:srgbClr val="000000">
                      <a:alpha val="43137"/>
                    </a:srgbClr>
                  </a:outerShdw>
                </a:effectLst>
              </a:rPr>
              <a:t>Zgodbarjenje</a:t>
            </a:r>
            <a:r>
              <a:rPr lang="sl-SI" sz="2400" b="1" dirty="0">
                <a:solidFill>
                  <a:schemeClr val="bg1">
                    <a:lumMod val="65000"/>
                  </a:schemeClr>
                </a:solidFill>
                <a:effectLst>
                  <a:outerShdw blurRad="38100" dist="38100" dir="2700000" algn="tl">
                    <a:srgbClr val="000000">
                      <a:alpha val="43137"/>
                    </a:srgbClr>
                  </a:outerShdw>
                </a:effectLst>
              </a:rPr>
              <a:t> v gastronomskem turizmu</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40" name="Seta: Pentágono 39">
            <a:extLst>
              <a:ext uri="{FF2B5EF4-FFF2-40B4-BE49-F238E27FC236}">
                <a16:creationId xmlns:a16="http://schemas.microsoft.com/office/drawing/2014/main" id="{A3F5E8AB-B26B-40F2-BD64-AAC1C91EAD99}"/>
              </a:ext>
            </a:extLst>
          </p:cNvPr>
          <p:cNvSpPr/>
          <p:nvPr/>
        </p:nvSpPr>
        <p:spPr>
          <a:xfrm>
            <a:off x="360413" y="5090030"/>
            <a:ext cx="6444000" cy="468000"/>
          </a:xfrm>
          <a:prstGeom prst="homePlat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VIII. </a:t>
            </a:r>
            <a:r>
              <a:rPr lang="sl-SI" sz="2400" b="1" dirty="0" err="1">
                <a:solidFill>
                  <a:schemeClr val="bg1">
                    <a:lumMod val="65000"/>
                  </a:schemeClr>
                </a:solidFill>
                <a:effectLst>
                  <a:outerShdw blurRad="38100" dist="38100" dir="2700000" algn="tl">
                    <a:srgbClr val="000000">
                      <a:alpha val="43137"/>
                    </a:srgbClr>
                  </a:outerShdw>
                </a:effectLst>
              </a:rPr>
              <a:t>Znamčenje</a:t>
            </a:r>
            <a:r>
              <a:rPr lang="sl-SI" sz="2400" b="1" dirty="0">
                <a:solidFill>
                  <a:schemeClr val="bg1">
                    <a:lumMod val="65000"/>
                  </a:schemeClr>
                </a:solidFill>
                <a:effectLst>
                  <a:outerShdw blurRad="38100" dist="38100" dir="2700000" algn="tl">
                    <a:srgbClr val="000000">
                      <a:alpha val="43137"/>
                    </a:srgbClr>
                  </a:outerShdw>
                </a:effectLst>
              </a:rPr>
              <a:t> dobrega počutja</a:t>
            </a:r>
            <a:endParaRPr lang="en-GB" sz="2400" b="1" dirty="0">
              <a:solidFill>
                <a:schemeClr val="bg1">
                  <a:lumMod val="65000"/>
                </a:schemeClr>
              </a:solidFill>
              <a:effectLst>
                <a:outerShdw blurRad="38100" dist="38100" dir="2700000" algn="tl">
                  <a:srgbClr val="000000">
                    <a:alpha val="43137"/>
                  </a:srgbClr>
                </a:outerShdw>
              </a:effectLst>
            </a:endParaRPr>
          </a:p>
        </p:txBody>
      </p:sp>
      <p:pic>
        <p:nvPicPr>
          <p:cNvPr id="45" name="Imagem 44">
            <a:extLst>
              <a:ext uri="{FF2B5EF4-FFF2-40B4-BE49-F238E27FC236}">
                <a16:creationId xmlns:a16="http://schemas.microsoft.com/office/drawing/2014/main" id="{55C95FF9-EB91-4026-9444-810350BEBD29}"/>
              </a:ext>
            </a:extLst>
          </p:cNvPr>
          <p:cNvPicPr>
            <a:picLocks noChangeAspect="1"/>
          </p:cNvPicPr>
          <p:nvPr/>
        </p:nvPicPr>
        <p:blipFill>
          <a:blip r:embed="rId2"/>
          <a:stretch>
            <a:fillRect/>
          </a:stretch>
        </p:blipFill>
        <p:spPr>
          <a:xfrm>
            <a:off x="6897310" y="5733357"/>
            <a:ext cx="360000" cy="360000"/>
          </a:xfrm>
          <a:prstGeom prst="rect">
            <a:avLst/>
          </a:prstGeom>
        </p:spPr>
      </p:pic>
      <p:sp>
        <p:nvSpPr>
          <p:cNvPr id="47" name="Retângulo 46">
            <a:extLst>
              <a:ext uri="{FF2B5EF4-FFF2-40B4-BE49-F238E27FC236}">
                <a16:creationId xmlns:a16="http://schemas.microsoft.com/office/drawing/2014/main" id="{894B8739-564C-476F-95C6-3D4C850FF663}"/>
              </a:ext>
            </a:extLst>
          </p:cNvPr>
          <p:cNvSpPr/>
          <p:nvPr/>
        </p:nvSpPr>
        <p:spPr>
          <a:xfrm>
            <a:off x="360413" y="2750443"/>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IV. </a:t>
            </a:r>
            <a:r>
              <a:rPr lang="sl-SI" sz="2400" b="1" dirty="0">
                <a:solidFill>
                  <a:schemeClr val="bg1">
                    <a:lumMod val="65000"/>
                  </a:schemeClr>
                </a:solidFill>
                <a:effectLst>
                  <a:outerShdw blurRad="38100" dist="38100" dir="2700000" algn="tl">
                    <a:srgbClr val="000000">
                      <a:alpha val="43137"/>
                    </a:srgbClr>
                  </a:outerShdw>
                </a:effectLst>
              </a:rPr>
              <a:t>Načrtovanje izkustva dobrega počutja</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48" name="Retângulo 47">
            <a:extLst>
              <a:ext uri="{FF2B5EF4-FFF2-40B4-BE49-F238E27FC236}">
                <a16:creationId xmlns:a16="http://schemas.microsoft.com/office/drawing/2014/main" id="{FFF72EC2-9D59-4CE4-9650-4D54BDA667D6}"/>
              </a:ext>
            </a:extLst>
          </p:cNvPr>
          <p:cNvSpPr/>
          <p:nvPr/>
        </p:nvSpPr>
        <p:spPr>
          <a:xfrm>
            <a:off x="360420" y="3336226"/>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 </a:t>
            </a:r>
            <a:r>
              <a:rPr lang="sl-SI" sz="2400" b="1" dirty="0">
                <a:solidFill>
                  <a:schemeClr val="bg1">
                    <a:lumMod val="65000"/>
                  </a:schemeClr>
                </a:solidFill>
                <a:effectLst>
                  <a:outerShdw blurRad="38100" dist="38100" dir="2700000" algn="tl">
                    <a:srgbClr val="000000">
                      <a:alpha val="43137"/>
                    </a:srgbClr>
                  </a:outerShdw>
                </a:effectLst>
              </a:rPr>
              <a:t>Po zemljevidu izkustev naših gostov</a:t>
            </a:r>
            <a:endParaRPr lang="en-GB" sz="2400" b="1" dirty="0">
              <a:solidFill>
                <a:schemeClr val="bg1">
                  <a:lumMod val="65000"/>
                </a:schemeClr>
              </a:solidFill>
              <a:effectLst>
                <a:outerShdw blurRad="38100" dist="38100" dir="2700000" algn="tl">
                  <a:srgbClr val="000000">
                    <a:alpha val="43137"/>
                  </a:srgbClr>
                </a:outerShdw>
              </a:effectLst>
            </a:endParaRPr>
          </a:p>
        </p:txBody>
      </p:sp>
      <p:sp>
        <p:nvSpPr>
          <p:cNvPr id="25" name="Retângulo 35">
            <a:extLst>
              <a:ext uri="{FF2B5EF4-FFF2-40B4-BE49-F238E27FC236}">
                <a16:creationId xmlns:a16="http://schemas.microsoft.com/office/drawing/2014/main" id="{ABBC497A-C754-4547-A9C4-CBF0696B8DA6}"/>
              </a:ext>
            </a:extLst>
          </p:cNvPr>
          <p:cNvSpPr/>
          <p:nvPr/>
        </p:nvSpPr>
        <p:spPr>
          <a:xfrm>
            <a:off x="360413" y="5671520"/>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400" b="1" dirty="0">
                <a:solidFill>
                  <a:schemeClr val="bg1">
                    <a:lumMod val="65000"/>
                  </a:schemeClr>
                </a:solidFill>
                <a:effectLst>
                  <a:outerShdw blurRad="38100" dist="38100" dir="2700000" algn="tl">
                    <a:srgbClr val="000000">
                      <a:alpha val="43137"/>
                    </a:srgbClr>
                  </a:outerShdw>
                </a:effectLst>
              </a:rPr>
              <a:t>IX</a:t>
            </a:r>
            <a:r>
              <a:rPr lang="en-GB" sz="2400" b="1" dirty="0">
                <a:solidFill>
                  <a:schemeClr val="bg1">
                    <a:lumMod val="65000"/>
                  </a:schemeClr>
                </a:solidFill>
                <a:effectLst>
                  <a:outerShdw blurRad="38100" dist="38100" dir="2700000" algn="tl">
                    <a:srgbClr val="000000">
                      <a:alpha val="43137"/>
                    </a:srgbClr>
                  </a:outerShdw>
                </a:effectLst>
              </a:rPr>
              <a:t>. </a:t>
            </a:r>
            <a:r>
              <a:rPr lang="sl-SI" sz="2400" b="1" dirty="0">
                <a:solidFill>
                  <a:schemeClr val="bg1">
                    <a:lumMod val="65000"/>
                  </a:schemeClr>
                </a:solidFill>
                <a:effectLst>
                  <a:outerShdw blurRad="38100" dist="38100" dir="2700000" algn="tl">
                    <a:srgbClr val="000000">
                      <a:alpha val="43137"/>
                    </a:srgbClr>
                  </a:outerShdw>
                </a:effectLst>
              </a:rPr>
              <a:t>Spletno trženje</a:t>
            </a:r>
            <a:endParaRPr lang="en-GB" sz="2400" b="1" dirty="0">
              <a:solidFill>
                <a:schemeClr val="bg1">
                  <a:lumMod val="65000"/>
                </a:schemeClr>
              </a:solidFill>
              <a:effectLst>
                <a:outerShdw blurRad="38100" dist="38100" dir="2700000" algn="tl">
                  <a:srgbClr val="000000">
                    <a:alpha val="43137"/>
                  </a:srgbClr>
                </a:outerShdw>
              </a:effectLst>
            </a:endParaRPr>
          </a:p>
        </p:txBody>
      </p:sp>
      <p:pic>
        <p:nvPicPr>
          <p:cNvPr id="27" name="Imagem 44">
            <a:extLst>
              <a:ext uri="{FF2B5EF4-FFF2-40B4-BE49-F238E27FC236}">
                <a16:creationId xmlns:a16="http://schemas.microsoft.com/office/drawing/2014/main" id="{F2D62FBF-A2F3-406A-8274-E681EC838693}"/>
              </a:ext>
            </a:extLst>
          </p:cNvPr>
          <p:cNvPicPr>
            <a:picLocks noChangeAspect="1"/>
          </p:cNvPicPr>
          <p:nvPr/>
        </p:nvPicPr>
        <p:blipFill>
          <a:blip r:embed="rId2"/>
          <a:stretch>
            <a:fillRect/>
          </a:stretch>
        </p:blipFill>
        <p:spPr>
          <a:xfrm>
            <a:off x="6897310" y="5117160"/>
            <a:ext cx="360000" cy="360000"/>
          </a:xfrm>
          <a:prstGeom prst="rect">
            <a:avLst/>
          </a:prstGeom>
        </p:spPr>
      </p:pic>
      <p:pic>
        <p:nvPicPr>
          <p:cNvPr id="28" name="Imagem 44">
            <a:extLst>
              <a:ext uri="{FF2B5EF4-FFF2-40B4-BE49-F238E27FC236}">
                <a16:creationId xmlns:a16="http://schemas.microsoft.com/office/drawing/2014/main" id="{64FE437C-023F-46D2-9720-793D1058CDF6}"/>
              </a:ext>
            </a:extLst>
          </p:cNvPr>
          <p:cNvPicPr>
            <a:picLocks noChangeAspect="1"/>
          </p:cNvPicPr>
          <p:nvPr/>
        </p:nvPicPr>
        <p:blipFill>
          <a:blip r:embed="rId2"/>
          <a:stretch>
            <a:fillRect/>
          </a:stretch>
        </p:blipFill>
        <p:spPr>
          <a:xfrm>
            <a:off x="6869710" y="4500963"/>
            <a:ext cx="360000" cy="360000"/>
          </a:xfrm>
          <a:prstGeom prst="rect">
            <a:avLst/>
          </a:prstGeom>
        </p:spPr>
      </p:pic>
      <p:sp>
        <p:nvSpPr>
          <p:cNvPr id="23" name="Seta: Pentágono 49">
            <a:extLst>
              <a:ext uri="{FF2B5EF4-FFF2-40B4-BE49-F238E27FC236}">
                <a16:creationId xmlns:a16="http://schemas.microsoft.com/office/drawing/2014/main" id="{4F888448-C680-461C-9601-4EC9FC2D6CC5}"/>
              </a:ext>
            </a:extLst>
          </p:cNvPr>
          <p:cNvSpPr/>
          <p:nvPr/>
        </p:nvSpPr>
        <p:spPr>
          <a:xfrm>
            <a:off x="360420" y="1037440"/>
            <a:ext cx="6444000" cy="468000"/>
          </a:xfrm>
          <a:prstGeom prst="homePlate">
            <a:avLst/>
          </a:prstGeom>
          <a:solidFill>
            <a:srgbClr val="6EC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2800" b="1" dirty="0">
                <a:effectLst>
                  <a:outerShdw blurRad="38100" dist="38100" dir="2700000" algn="tl">
                    <a:srgbClr val="000000">
                      <a:alpha val="43137"/>
                    </a:srgbClr>
                  </a:outerShdw>
                </a:effectLst>
              </a:rPr>
              <a:t>I. Uvod v </a:t>
            </a:r>
            <a:r>
              <a:rPr lang="sl-SI" sz="2800" b="1" dirty="0" err="1">
                <a:effectLst>
                  <a:outerShdw blurRad="38100" dist="38100" dir="2700000" algn="tl">
                    <a:srgbClr val="000000">
                      <a:alpha val="43137"/>
                    </a:srgbClr>
                  </a:outerShdw>
                </a:effectLst>
              </a:rPr>
              <a:t>velnes</a:t>
            </a:r>
            <a:r>
              <a:rPr lang="sl-SI" sz="2800" b="1" dirty="0">
                <a:effectLst>
                  <a:outerShdw blurRad="38100" dist="38100" dir="2700000" algn="tl">
                    <a:srgbClr val="000000">
                      <a:alpha val="43137"/>
                    </a:srgbClr>
                  </a:outerShdw>
                </a:effectLst>
              </a:rPr>
              <a:t> in dobro počutje</a:t>
            </a:r>
            <a:endParaRPr lang="en-US" sz="2800" b="1" dirty="0">
              <a:effectLst>
                <a:outerShdw blurRad="38100" dist="38100" dir="2700000" algn="tl">
                  <a:srgbClr val="000000">
                    <a:alpha val="43137"/>
                  </a:srgbClr>
                </a:outerShdw>
              </a:effectLst>
            </a:endParaRPr>
          </a:p>
        </p:txBody>
      </p:sp>
      <p:sp>
        <p:nvSpPr>
          <p:cNvPr id="4" name="Označba mesta slike 3">
            <a:extLst>
              <a:ext uri="{FF2B5EF4-FFF2-40B4-BE49-F238E27FC236}">
                <a16:creationId xmlns:a16="http://schemas.microsoft.com/office/drawing/2014/main" id="{D5F5CCEF-DC94-4C10-A0FB-9606B195BA43}"/>
              </a:ext>
            </a:extLst>
          </p:cNvPr>
          <p:cNvSpPr>
            <a:spLocks noGrp="1"/>
          </p:cNvSpPr>
          <p:nvPr>
            <p:ph type="pic" sz="quarter" idx="15"/>
          </p:nvPr>
        </p:nvSpPr>
        <p:spPr/>
      </p:sp>
      <p:pic>
        <p:nvPicPr>
          <p:cNvPr id="29" name="Imagem 44">
            <a:extLst>
              <a:ext uri="{FF2B5EF4-FFF2-40B4-BE49-F238E27FC236}">
                <a16:creationId xmlns:a16="http://schemas.microsoft.com/office/drawing/2014/main" id="{621DCAC3-3C5F-40F3-A935-2F533210A1CA}"/>
              </a:ext>
            </a:extLst>
          </p:cNvPr>
          <p:cNvPicPr>
            <a:picLocks noChangeAspect="1"/>
          </p:cNvPicPr>
          <p:nvPr/>
        </p:nvPicPr>
        <p:blipFill>
          <a:blip r:embed="rId2"/>
          <a:stretch>
            <a:fillRect/>
          </a:stretch>
        </p:blipFill>
        <p:spPr>
          <a:xfrm>
            <a:off x="6890205" y="3380324"/>
            <a:ext cx="360000" cy="360000"/>
          </a:xfrm>
          <a:prstGeom prst="rect">
            <a:avLst/>
          </a:prstGeom>
        </p:spPr>
      </p:pic>
      <p:pic>
        <p:nvPicPr>
          <p:cNvPr id="33" name="Imagem 44">
            <a:extLst>
              <a:ext uri="{FF2B5EF4-FFF2-40B4-BE49-F238E27FC236}">
                <a16:creationId xmlns:a16="http://schemas.microsoft.com/office/drawing/2014/main" id="{CECC6A4C-E82C-4D75-BEAA-620536DBF369}"/>
              </a:ext>
            </a:extLst>
          </p:cNvPr>
          <p:cNvPicPr>
            <a:picLocks noChangeAspect="1"/>
          </p:cNvPicPr>
          <p:nvPr/>
        </p:nvPicPr>
        <p:blipFill>
          <a:blip r:embed="rId2"/>
          <a:stretch>
            <a:fillRect/>
          </a:stretch>
        </p:blipFill>
        <p:spPr>
          <a:xfrm>
            <a:off x="6897545" y="2804443"/>
            <a:ext cx="360000" cy="360000"/>
          </a:xfrm>
          <a:prstGeom prst="rect">
            <a:avLst/>
          </a:prstGeom>
        </p:spPr>
      </p:pic>
      <p:pic>
        <p:nvPicPr>
          <p:cNvPr id="34" name="Imagem 44">
            <a:extLst>
              <a:ext uri="{FF2B5EF4-FFF2-40B4-BE49-F238E27FC236}">
                <a16:creationId xmlns:a16="http://schemas.microsoft.com/office/drawing/2014/main" id="{ADDF2983-497E-41D1-B6FA-048CFD33842D}"/>
              </a:ext>
            </a:extLst>
          </p:cNvPr>
          <p:cNvPicPr>
            <a:picLocks noChangeAspect="1"/>
          </p:cNvPicPr>
          <p:nvPr/>
        </p:nvPicPr>
        <p:blipFill>
          <a:blip r:embed="rId2"/>
          <a:stretch>
            <a:fillRect/>
          </a:stretch>
        </p:blipFill>
        <p:spPr>
          <a:xfrm>
            <a:off x="6888995" y="2214187"/>
            <a:ext cx="360000" cy="360000"/>
          </a:xfrm>
          <a:prstGeom prst="rect">
            <a:avLst/>
          </a:prstGeom>
        </p:spPr>
      </p:pic>
      <p:pic>
        <p:nvPicPr>
          <p:cNvPr id="35" name="Imagem 44">
            <a:extLst>
              <a:ext uri="{FF2B5EF4-FFF2-40B4-BE49-F238E27FC236}">
                <a16:creationId xmlns:a16="http://schemas.microsoft.com/office/drawing/2014/main" id="{D4660BE3-071D-411A-9874-FC60B42DDB82}"/>
              </a:ext>
            </a:extLst>
          </p:cNvPr>
          <p:cNvPicPr>
            <a:picLocks noChangeAspect="1"/>
          </p:cNvPicPr>
          <p:nvPr/>
        </p:nvPicPr>
        <p:blipFill>
          <a:blip r:embed="rId2"/>
          <a:stretch>
            <a:fillRect/>
          </a:stretch>
        </p:blipFill>
        <p:spPr>
          <a:xfrm>
            <a:off x="6864741" y="1632877"/>
            <a:ext cx="360000" cy="360000"/>
          </a:xfrm>
          <a:prstGeom prst="rect">
            <a:avLst/>
          </a:prstGeom>
        </p:spPr>
      </p:pic>
      <p:pic>
        <p:nvPicPr>
          <p:cNvPr id="41" name="Imagem 44">
            <a:extLst>
              <a:ext uri="{FF2B5EF4-FFF2-40B4-BE49-F238E27FC236}">
                <a16:creationId xmlns:a16="http://schemas.microsoft.com/office/drawing/2014/main" id="{EB99EBAA-C802-4195-A3EA-010D0FFD9074}"/>
              </a:ext>
            </a:extLst>
          </p:cNvPr>
          <p:cNvPicPr>
            <a:picLocks noChangeAspect="1"/>
          </p:cNvPicPr>
          <p:nvPr/>
        </p:nvPicPr>
        <p:blipFill>
          <a:blip r:embed="rId2"/>
          <a:stretch>
            <a:fillRect/>
          </a:stretch>
        </p:blipFill>
        <p:spPr>
          <a:xfrm>
            <a:off x="6866392" y="3945548"/>
            <a:ext cx="360000" cy="360000"/>
          </a:xfrm>
          <a:prstGeom prst="rect">
            <a:avLst/>
          </a:prstGeom>
        </p:spPr>
      </p:pic>
      <p:sp>
        <p:nvSpPr>
          <p:cNvPr id="43" name="Retângulo 25">
            <a:extLst>
              <a:ext uri="{FF2B5EF4-FFF2-40B4-BE49-F238E27FC236}">
                <a16:creationId xmlns:a16="http://schemas.microsoft.com/office/drawing/2014/main" id="{CB07BD5A-24A3-4452-8B9D-4C0BD235282C}"/>
              </a:ext>
            </a:extLst>
          </p:cNvPr>
          <p:cNvSpPr/>
          <p:nvPr/>
        </p:nvSpPr>
        <p:spPr>
          <a:xfrm>
            <a:off x="360413" y="4473038"/>
            <a:ext cx="6444000" cy="46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lumMod val="65000"/>
                  </a:schemeClr>
                </a:solidFill>
                <a:effectLst>
                  <a:outerShdw blurRad="38100" dist="38100" dir="2700000" algn="tl">
                    <a:srgbClr val="000000">
                      <a:alpha val="43137"/>
                    </a:srgbClr>
                  </a:outerShdw>
                </a:effectLst>
              </a:rPr>
              <a:t>VII. </a:t>
            </a:r>
            <a:r>
              <a:rPr lang="en-GB" sz="2400" b="1" dirty="0" err="1">
                <a:solidFill>
                  <a:schemeClr val="bg1">
                    <a:lumMod val="65000"/>
                  </a:schemeClr>
                </a:solidFill>
                <a:effectLst>
                  <a:outerShdw blurRad="38100" dist="38100" dir="2700000" algn="tl">
                    <a:srgbClr val="000000">
                      <a:alpha val="43137"/>
                    </a:srgbClr>
                  </a:outerShdw>
                </a:effectLst>
              </a:rPr>
              <a:t>Ustvari</a:t>
            </a:r>
            <a:r>
              <a:rPr lang="en-GB" sz="2400" b="1" dirty="0">
                <a:solidFill>
                  <a:schemeClr val="bg1">
                    <a:lumMod val="65000"/>
                  </a:schemeClr>
                </a:solidFill>
                <a:effectLst>
                  <a:outerShdw blurRad="38100" dist="38100" dir="2700000" algn="tl">
                    <a:srgbClr val="000000">
                      <a:alpha val="43137"/>
                    </a:srgbClr>
                  </a:outerShdw>
                </a:effectLst>
              </a:rPr>
              <a:t> </a:t>
            </a:r>
            <a:r>
              <a:rPr lang="en-GB" sz="2400" b="1" dirty="0" err="1">
                <a:solidFill>
                  <a:schemeClr val="bg1">
                    <a:lumMod val="65000"/>
                  </a:schemeClr>
                </a:solidFill>
                <a:effectLst>
                  <a:outerShdw blurRad="38100" dist="38100" dir="2700000" algn="tl">
                    <a:srgbClr val="000000">
                      <a:alpha val="43137"/>
                    </a:srgbClr>
                  </a:outerShdw>
                </a:effectLst>
              </a:rPr>
              <a:t>svoje</a:t>
            </a:r>
            <a:r>
              <a:rPr lang="en-GB" sz="2400" b="1" dirty="0">
                <a:solidFill>
                  <a:schemeClr val="bg1">
                    <a:lumMod val="65000"/>
                  </a:schemeClr>
                </a:solidFill>
                <a:effectLst>
                  <a:outerShdw blurRad="38100" dist="38100" dir="2700000" algn="tl">
                    <a:srgbClr val="000000">
                      <a:alpha val="43137"/>
                    </a:srgbClr>
                  </a:outerShdw>
                </a:effectLst>
              </a:rPr>
              <a:t> </a:t>
            </a:r>
            <a:r>
              <a:rPr lang="en-GB" sz="2400" b="1" dirty="0" err="1">
                <a:solidFill>
                  <a:schemeClr val="bg1">
                    <a:lumMod val="65000"/>
                  </a:schemeClr>
                </a:solidFill>
                <a:effectLst>
                  <a:outerShdw blurRad="38100" dist="38100" dir="2700000" algn="tl">
                    <a:srgbClr val="000000">
                      <a:alpha val="43137"/>
                    </a:srgbClr>
                  </a:outerShdw>
                </a:effectLst>
              </a:rPr>
              <a:t>velneško</a:t>
            </a:r>
            <a:r>
              <a:rPr lang="en-GB" sz="2400" b="1" dirty="0">
                <a:solidFill>
                  <a:schemeClr val="bg1">
                    <a:lumMod val="65000"/>
                  </a:schemeClr>
                </a:solidFill>
                <a:effectLst>
                  <a:outerShdw blurRad="38100" dist="38100" dir="2700000" algn="tl">
                    <a:srgbClr val="000000">
                      <a:alpha val="43137"/>
                    </a:srgbClr>
                  </a:outerShdw>
                </a:effectLst>
              </a:rPr>
              <a:t> </a:t>
            </a:r>
            <a:r>
              <a:rPr lang="en-GB" sz="2400" b="1" dirty="0" err="1">
                <a:solidFill>
                  <a:schemeClr val="bg1">
                    <a:lumMod val="65000"/>
                  </a:schemeClr>
                </a:solidFill>
                <a:effectLst>
                  <a:outerShdw blurRad="38100" dist="38100" dir="2700000" algn="tl">
                    <a:srgbClr val="000000">
                      <a:alpha val="43137"/>
                    </a:srgbClr>
                  </a:outerShdw>
                </a:effectLst>
              </a:rPr>
              <a:t>podjetje</a:t>
            </a:r>
            <a:endParaRPr lang="en-GB" sz="2400" b="1" dirty="0">
              <a:solidFill>
                <a:schemeClr val="bg1">
                  <a:lumMod val="65000"/>
                </a:schemeClr>
              </a:solidFill>
              <a:effectLst>
                <a:outerShdw blurRad="38100" dist="38100" dir="2700000" algn="tl">
                  <a:srgbClr val="000000">
                    <a:alpha val="43137"/>
                  </a:srgbClr>
                </a:outerShdw>
              </a:effectLst>
            </a:endParaRPr>
          </a:p>
        </p:txBody>
      </p:sp>
      <p:pic>
        <p:nvPicPr>
          <p:cNvPr id="26" name="Imagem 41">
            <a:extLst>
              <a:ext uri="{FF2B5EF4-FFF2-40B4-BE49-F238E27FC236}">
                <a16:creationId xmlns:a16="http://schemas.microsoft.com/office/drawing/2014/main" id="{47A42E74-4362-4960-9BC4-81F24882CDF4}"/>
              </a:ext>
            </a:extLst>
          </p:cNvPr>
          <p:cNvPicPr>
            <a:picLocks noChangeAspect="1"/>
          </p:cNvPicPr>
          <p:nvPr/>
        </p:nvPicPr>
        <p:blipFill>
          <a:blip r:embed="rId3"/>
          <a:stretch>
            <a:fillRect/>
          </a:stretch>
        </p:blipFill>
        <p:spPr>
          <a:xfrm>
            <a:off x="6897680" y="1047094"/>
            <a:ext cx="360000" cy="360000"/>
          </a:xfrm>
          <a:prstGeom prst="rect">
            <a:avLst/>
          </a:prstGeom>
        </p:spPr>
      </p:pic>
      <p:pic>
        <p:nvPicPr>
          <p:cNvPr id="31" name="Označba mesta slike 4">
            <a:extLst>
              <a:ext uri="{FF2B5EF4-FFF2-40B4-BE49-F238E27FC236}">
                <a16:creationId xmlns:a16="http://schemas.microsoft.com/office/drawing/2014/main" id="{97E3C0F5-5F35-4A68-8F97-2E073C30AF56}"/>
              </a:ext>
            </a:extLst>
          </p:cNvPr>
          <p:cNvPicPr>
            <a:picLocks noChangeAspect="1"/>
          </p:cNvPicPr>
          <p:nvPr/>
        </p:nvPicPr>
        <p:blipFill>
          <a:blip r:embed="rId4"/>
          <a:srcRect l="16085" r="16085"/>
          <a:stretch>
            <a:fillRect/>
          </a:stretch>
        </p:blipFill>
        <p:spPr>
          <a:xfrm>
            <a:off x="8802435" y="1253587"/>
            <a:ext cx="3389565" cy="4033653"/>
          </a:xfrm>
          <a:prstGeom prst="rect">
            <a:avLst/>
          </a:prstGeom>
        </p:spPr>
      </p:pic>
    </p:spTree>
    <p:extLst>
      <p:ext uri="{BB962C8B-B14F-4D97-AF65-F5344CB8AC3E}">
        <p14:creationId xmlns:p14="http://schemas.microsoft.com/office/powerpoint/2010/main" val="5195383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825E1AD-9DBA-464F-888B-CF8485F92704}"/>
              </a:ext>
            </a:extLst>
          </p:cNvPr>
          <p:cNvSpPr>
            <a:spLocks noGrp="1"/>
          </p:cNvSpPr>
          <p:nvPr>
            <p:ph type="body" sz="quarter" idx="13"/>
          </p:nvPr>
        </p:nvSpPr>
        <p:spPr>
          <a:xfrm>
            <a:off x="7559425" y="962967"/>
            <a:ext cx="3601910" cy="697353"/>
          </a:xfrm>
        </p:spPr>
        <p:txBody>
          <a:bodyPr/>
          <a:lstStyle/>
          <a:p>
            <a:r>
              <a:rPr lang="sl-SI" sz="6000" dirty="0">
                <a:effectLst>
                  <a:outerShdw blurRad="38100" dist="38100" dir="2700000" algn="tl">
                    <a:srgbClr val="000000">
                      <a:alpha val="43137"/>
                    </a:srgbClr>
                  </a:outerShdw>
                </a:effectLst>
              </a:rPr>
              <a:t>Hvala …</a:t>
            </a:r>
            <a:endParaRPr lang="en-US" sz="6000" dirty="0">
              <a:effectLst>
                <a:outerShdw blurRad="38100" dist="38100" dir="2700000" algn="tl">
                  <a:srgbClr val="000000">
                    <a:alpha val="43137"/>
                  </a:srgbClr>
                </a:outerShdw>
              </a:effectLst>
            </a:endParaRPr>
          </a:p>
        </p:txBody>
      </p:sp>
      <p:sp>
        <p:nvSpPr>
          <p:cNvPr id="12" name="Text Placeholder 11">
            <a:extLst>
              <a:ext uri="{FF2B5EF4-FFF2-40B4-BE49-F238E27FC236}">
                <a16:creationId xmlns:a16="http://schemas.microsoft.com/office/drawing/2014/main" id="{B80BD092-353C-C14B-BCD4-66995FE37708}"/>
              </a:ext>
            </a:extLst>
          </p:cNvPr>
          <p:cNvSpPr>
            <a:spLocks noGrp="1"/>
          </p:cNvSpPr>
          <p:nvPr>
            <p:ph type="body" sz="quarter" idx="14"/>
          </p:nvPr>
        </p:nvSpPr>
        <p:spPr/>
        <p:txBody>
          <a:bodyPr/>
          <a:lstStyle/>
          <a:p>
            <a:r>
              <a:rPr lang="sl-SI" sz="3000" dirty="0"/>
              <a:t>Vprašanja </a:t>
            </a:r>
            <a:r>
              <a:rPr lang="en-US" sz="3000" dirty="0"/>
              <a:t>?</a:t>
            </a:r>
          </a:p>
        </p:txBody>
      </p:sp>
      <p:sp>
        <p:nvSpPr>
          <p:cNvPr id="28" name="CaixaDeTexto 27">
            <a:extLst>
              <a:ext uri="{FF2B5EF4-FFF2-40B4-BE49-F238E27FC236}">
                <a16:creationId xmlns:a16="http://schemas.microsoft.com/office/drawing/2014/main" id="{2C0D170A-365B-4F3C-99F7-166850FC4E4E}"/>
              </a:ext>
            </a:extLst>
          </p:cNvPr>
          <p:cNvSpPr txBox="1"/>
          <p:nvPr/>
        </p:nvSpPr>
        <p:spPr>
          <a:xfrm>
            <a:off x="6421391" y="3154752"/>
            <a:ext cx="5736336" cy="3266728"/>
          </a:xfrm>
          <a:prstGeom prst="rect">
            <a:avLst/>
          </a:prstGeom>
          <a:noFill/>
        </p:spPr>
        <p:txBody>
          <a:bodyPr wrap="square">
            <a:spAutoFit/>
          </a:bodyPr>
          <a:lstStyle/>
          <a:p>
            <a:pPr algn="l">
              <a:lnSpc>
                <a:spcPct val="150000"/>
              </a:lnSpc>
              <a:spcAft>
                <a:spcPts val="1200"/>
              </a:spcAft>
            </a:pPr>
            <a:r>
              <a:rPr lang="en-US" sz="2400" b="1" i="0" strike="noStrike" dirty="0">
                <a:solidFill>
                  <a:srgbClr val="6ECECB"/>
                </a:solidFill>
                <a:effectLst/>
                <a:hlinkClick r:id="rId2">
                  <a:extLst>
                    <a:ext uri="{A12FA001-AC4F-418D-AE19-62706E023703}">
                      <ahyp:hlinkClr xmlns:ahyp="http://schemas.microsoft.com/office/drawing/2018/hyperlinkcolor" val="tx"/>
                    </a:ext>
                  </a:extLst>
                </a:hlinkClick>
              </a:rPr>
              <a:t>www.detourproject.eu</a:t>
            </a:r>
            <a:endParaRPr lang="en-US" sz="2400" b="1" i="0" dirty="0">
              <a:solidFill>
                <a:srgbClr val="6ECECB"/>
              </a:solidFill>
              <a:effectLst/>
            </a:endParaRPr>
          </a:p>
          <a:p>
            <a:pPr algn="l">
              <a:lnSpc>
                <a:spcPct val="150000"/>
              </a:lnSpc>
              <a:spcAft>
                <a:spcPts val="1200"/>
              </a:spcAft>
            </a:pPr>
            <a:r>
              <a:rPr lang="en-US" sz="2400" b="1" i="0" dirty="0">
                <a:effectLst/>
              </a:rPr>
              <a:t>Detour </a:t>
            </a:r>
            <a:r>
              <a:rPr lang="en-US" sz="2400" b="1" dirty="0"/>
              <a:t>on Facebook</a:t>
            </a:r>
            <a:endParaRPr lang="en-US" sz="2400" b="1" i="0" dirty="0">
              <a:effectLst/>
            </a:endParaRPr>
          </a:p>
          <a:p>
            <a:pPr algn="l">
              <a:lnSpc>
                <a:spcPct val="150000"/>
              </a:lnSpc>
              <a:spcAft>
                <a:spcPts val="1200"/>
              </a:spcAft>
            </a:pPr>
            <a:r>
              <a:rPr lang="en-US" sz="2400" b="0" i="0" dirty="0">
                <a:effectLst/>
              </a:rPr>
              <a:t>@WellbeingTourismDestinations</a:t>
            </a:r>
          </a:p>
          <a:p>
            <a:pPr algn="l">
              <a:lnSpc>
                <a:spcPct val="150000"/>
              </a:lnSpc>
              <a:spcAft>
                <a:spcPts val="1200"/>
              </a:spcAft>
            </a:pPr>
            <a:r>
              <a:rPr lang="en-US" sz="2400" b="0" i="0" strike="noStrike" dirty="0">
                <a:effectLst/>
              </a:rPr>
              <a:t>#detourdestinations #erasmusplus #detour #wellbeing</a:t>
            </a:r>
            <a:endParaRPr lang="en-US" sz="2400" b="0" i="0" dirty="0">
              <a:effectLst/>
            </a:endParaRPr>
          </a:p>
        </p:txBody>
      </p:sp>
      <p:sp>
        <p:nvSpPr>
          <p:cNvPr id="2" name="CaixaDeTexto 1">
            <a:extLst>
              <a:ext uri="{FF2B5EF4-FFF2-40B4-BE49-F238E27FC236}">
                <a16:creationId xmlns:a16="http://schemas.microsoft.com/office/drawing/2014/main" id="{7BBE1B4C-1D93-4329-9E31-CF00830BA042}"/>
              </a:ext>
            </a:extLst>
          </p:cNvPr>
          <p:cNvSpPr txBox="1"/>
          <p:nvPr/>
        </p:nvSpPr>
        <p:spPr>
          <a:xfrm>
            <a:off x="8321039" y="6466814"/>
            <a:ext cx="3641547" cy="215444"/>
          </a:xfrm>
          <a:prstGeom prst="rect">
            <a:avLst/>
          </a:prstGeom>
          <a:noFill/>
        </p:spPr>
        <p:txBody>
          <a:bodyPr wrap="square" rtlCol="0">
            <a:spAutoFit/>
          </a:bodyPr>
          <a:lstStyle/>
          <a:p>
            <a:pPr algn="r"/>
            <a:r>
              <a:rPr lang="en-GB" sz="800" dirty="0"/>
              <a:t>Icons: www.flaticon.com</a:t>
            </a:r>
          </a:p>
        </p:txBody>
      </p:sp>
      <p:grpSp>
        <p:nvGrpSpPr>
          <p:cNvPr id="7" name="Google Shape;664;p39">
            <a:extLst>
              <a:ext uri="{FF2B5EF4-FFF2-40B4-BE49-F238E27FC236}">
                <a16:creationId xmlns:a16="http://schemas.microsoft.com/office/drawing/2014/main" id="{3B53D023-B64B-4077-BE11-CE7A0849EE13}"/>
              </a:ext>
            </a:extLst>
          </p:cNvPr>
          <p:cNvGrpSpPr/>
          <p:nvPr/>
        </p:nvGrpSpPr>
        <p:grpSpPr>
          <a:xfrm>
            <a:off x="5992170" y="3423403"/>
            <a:ext cx="301041" cy="301041"/>
            <a:chOff x="5941025" y="3634400"/>
            <a:chExt cx="467650" cy="467650"/>
          </a:xfrm>
        </p:grpSpPr>
        <p:sp>
          <p:nvSpPr>
            <p:cNvPr id="8" name="Google Shape;665;p39">
              <a:extLst>
                <a:ext uri="{FF2B5EF4-FFF2-40B4-BE49-F238E27FC236}">
                  <a16:creationId xmlns:a16="http://schemas.microsoft.com/office/drawing/2014/main" id="{C8756DE6-099C-425F-938A-3F99C4B60775}"/>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66;p39">
              <a:extLst>
                <a:ext uri="{FF2B5EF4-FFF2-40B4-BE49-F238E27FC236}">
                  <a16:creationId xmlns:a16="http://schemas.microsoft.com/office/drawing/2014/main" id="{C8A58632-32E6-451D-8FFC-8302ABC61249}"/>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67;p39">
              <a:extLst>
                <a:ext uri="{FF2B5EF4-FFF2-40B4-BE49-F238E27FC236}">
                  <a16:creationId xmlns:a16="http://schemas.microsoft.com/office/drawing/2014/main" id="{8139F7D2-BE25-4EDC-BA69-52909862F3E8}"/>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68;p39">
              <a:extLst>
                <a:ext uri="{FF2B5EF4-FFF2-40B4-BE49-F238E27FC236}">
                  <a16:creationId xmlns:a16="http://schemas.microsoft.com/office/drawing/2014/main" id="{1966AC59-A184-4D9D-B231-AAFB7891C833}"/>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69;p39">
              <a:extLst>
                <a:ext uri="{FF2B5EF4-FFF2-40B4-BE49-F238E27FC236}">
                  <a16:creationId xmlns:a16="http://schemas.microsoft.com/office/drawing/2014/main" id="{93DC8479-DCBC-4192-8B3D-7BCE6B39EC93}"/>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70;p39">
              <a:extLst>
                <a:ext uri="{FF2B5EF4-FFF2-40B4-BE49-F238E27FC236}">
                  <a16:creationId xmlns:a16="http://schemas.microsoft.com/office/drawing/2014/main" id="{443EBB86-2ACA-48B1-91FC-5AC68E6302DB}"/>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rgbClr val="FDDE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Imagem 3">
            <a:extLst>
              <a:ext uri="{FF2B5EF4-FFF2-40B4-BE49-F238E27FC236}">
                <a16:creationId xmlns:a16="http://schemas.microsoft.com/office/drawing/2014/main" id="{BC00D1BE-2ACE-4E8F-92A9-8A0253D8FD43}"/>
              </a:ext>
            </a:extLst>
          </p:cNvPr>
          <p:cNvPicPr>
            <a:picLocks noChangeAspect="1"/>
          </p:cNvPicPr>
          <p:nvPr/>
        </p:nvPicPr>
        <p:blipFill>
          <a:blip r:embed="rId3"/>
          <a:stretch>
            <a:fillRect/>
          </a:stretch>
        </p:blipFill>
        <p:spPr>
          <a:xfrm>
            <a:off x="5989535" y="4052826"/>
            <a:ext cx="302400" cy="302400"/>
          </a:xfrm>
          <a:prstGeom prst="rect">
            <a:avLst/>
          </a:prstGeom>
        </p:spPr>
      </p:pic>
    </p:spTree>
    <p:extLst>
      <p:ext uri="{BB962C8B-B14F-4D97-AF65-F5344CB8AC3E}">
        <p14:creationId xmlns:p14="http://schemas.microsoft.com/office/powerpoint/2010/main" val="29568823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 Placeholder 2">
            <a:extLst>
              <a:ext uri="{FF2B5EF4-FFF2-40B4-BE49-F238E27FC236}">
                <a16:creationId xmlns:a16="http://schemas.microsoft.com/office/drawing/2014/main" id="{14117C20-12FA-4164-BE3A-523DCE5B636F}"/>
              </a:ext>
            </a:extLst>
          </p:cNvPr>
          <p:cNvSpPr txBox="1">
            <a:spLocks/>
          </p:cNvSpPr>
          <p:nvPr/>
        </p:nvSpPr>
        <p:spPr>
          <a:xfrm>
            <a:off x="643223" y="349104"/>
            <a:ext cx="6361734"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sl-SI" sz="3600" b="1" dirty="0"/>
              <a:t>Vsebina in viri </a:t>
            </a:r>
            <a:endParaRPr lang="en-US" sz="3600" b="1" dirty="0"/>
          </a:p>
        </p:txBody>
      </p:sp>
      <p:sp>
        <p:nvSpPr>
          <p:cNvPr id="11" name="Retângulo 10">
            <a:extLst>
              <a:ext uri="{FF2B5EF4-FFF2-40B4-BE49-F238E27FC236}">
                <a16:creationId xmlns:a16="http://schemas.microsoft.com/office/drawing/2014/main" id="{32DB2FF0-831F-4184-8E1B-93F4B6437167}"/>
              </a:ext>
            </a:extLst>
          </p:cNvPr>
          <p:cNvSpPr/>
          <p:nvPr/>
        </p:nvSpPr>
        <p:spPr>
          <a:xfrm>
            <a:off x="643223" y="1473018"/>
            <a:ext cx="5340134" cy="439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nSpc>
                <a:spcPct val="150000"/>
              </a:lnSpc>
              <a:spcBef>
                <a:spcPts val="0"/>
              </a:spcBef>
              <a:spcAft>
                <a:spcPts val="1200"/>
              </a:spcAft>
            </a:pPr>
            <a:r>
              <a:rPr lang="sl-SI" sz="3000" b="1" dirty="0">
                <a:solidFill>
                  <a:srgbClr val="6ECECB"/>
                </a:solidFill>
                <a:effectLst>
                  <a:outerShdw blurRad="38100" dist="38100" dir="2700000" algn="tl">
                    <a:srgbClr val="000000">
                      <a:alpha val="43137"/>
                    </a:srgbClr>
                  </a:outerShdw>
                </a:effectLst>
              </a:rPr>
              <a:t>Vsebina</a:t>
            </a:r>
            <a:endParaRPr lang="en-US" sz="3000" dirty="0">
              <a:solidFill>
                <a:srgbClr val="6ECECB"/>
              </a:solidFill>
              <a:effectLst>
                <a:outerShdw blurRad="38100" dist="38100" dir="2700000" algn="tl">
                  <a:srgbClr val="000000">
                    <a:alpha val="43137"/>
                  </a:srgbClr>
                </a:outerShdw>
              </a:effectLst>
            </a:endParaRPr>
          </a:p>
          <a:p>
            <a:pPr>
              <a:lnSpc>
                <a:spcPct val="150000"/>
              </a:lnSpc>
              <a:spcBef>
                <a:spcPts val="0"/>
              </a:spcBef>
              <a:spcAft>
                <a:spcPts val="1200"/>
              </a:spcAft>
            </a:pPr>
            <a:r>
              <a:rPr lang="en-US" sz="2400" b="1" dirty="0">
                <a:solidFill>
                  <a:srgbClr val="6ECECB"/>
                </a:solidFill>
              </a:rPr>
              <a:t>a. </a:t>
            </a:r>
            <a:r>
              <a:rPr lang="sl-SI" sz="2400" dirty="0">
                <a:solidFill>
                  <a:schemeClr val="tx1"/>
                </a:solidFill>
              </a:rPr>
              <a:t>Kako pojmujemo turizem, </a:t>
            </a:r>
            <a:r>
              <a:rPr lang="sl-SI" sz="2400" dirty="0" err="1">
                <a:solidFill>
                  <a:schemeClr val="tx1"/>
                </a:solidFill>
              </a:rPr>
              <a:t>velnes</a:t>
            </a:r>
            <a:r>
              <a:rPr lang="sl-SI" sz="2400" dirty="0">
                <a:solidFill>
                  <a:schemeClr val="tx1"/>
                </a:solidFill>
              </a:rPr>
              <a:t> in kaj je pravzaprav turizem dobrega počutja</a:t>
            </a:r>
            <a:endParaRPr lang="en-US" sz="2400" dirty="0">
              <a:solidFill>
                <a:schemeClr val="tx1"/>
              </a:solidFill>
            </a:endParaRPr>
          </a:p>
          <a:p>
            <a:pPr>
              <a:lnSpc>
                <a:spcPct val="150000"/>
              </a:lnSpc>
              <a:spcBef>
                <a:spcPts val="0"/>
              </a:spcBef>
              <a:spcAft>
                <a:spcPts val="1200"/>
              </a:spcAft>
            </a:pPr>
            <a:r>
              <a:rPr lang="en-US" sz="2400" b="1" dirty="0">
                <a:solidFill>
                  <a:srgbClr val="6ECECB"/>
                </a:solidFill>
              </a:rPr>
              <a:t>b. </a:t>
            </a:r>
            <a:r>
              <a:rPr lang="sl-SI" sz="2400" dirty="0">
                <a:solidFill>
                  <a:schemeClr val="tx1"/>
                </a:solidFill>
              </a:rPr>
              <a:t>Povezovanje kot ključ do uspeha ponudbe kakovostnih doživetij turizma dobrega počutja  </a:t>
            </a:r>
            <a:endParaRPr lang="en-US" sz="2400" dirty="0">
              <a:solidFill>
                <a:schemeClr val="tx1"/>
              </a:solidFill>
            </a:endParaRPr>
          </a:p>
          <a:p>
            <a:pPr>
              <a:lnSpc>
                <a:spcPct val="150000"/>
              </a:lnSpc>
              <a:spcBef>
                <a:spcPts val="0"/>
              </a:spcBef>
              <a:spcAft>
                <a:spcPts val="1200"/>
              </a:spcAft>
            </a:pPr>
            <a:r>
              <a:rPr lang="en-US" sz="2400" b="1" dirty="0">
                <a:solidFill>
                  <a:srgbClr val="6ECECB"/>
                </a:solidFill>
              </a:rPr>
              <a:t>c. </a:t>
            </a:r>
            <a:r>
              <a:rPr lang="sl-SI" sz="2400" dirty="0">
                <a:solidFill>
                  <a:schemeClr val="tx1"/>
                </a:solidFill>
              </a:rPr>
              <a:t>Trajnost ali zelena je nova zlata</a:t>
            </a:r>
            <a:endParaRPr lang="en-US" sz="2400" dirty="0">
              <a:solidFill>
                <a:schemeClr val="tx1"/>
              </a:solidFill>
            </a:endParaRPr>
          </a:p>
        </p:txBody>
      </p:sp>
      <p:sp>
        <p:nvSpPr>
          <p:cNvPr id="13" name="Retângulo 12">
            <a:extLst>
              <a:ext uri="{FF2B5EF4-FFF2-40B4-BE49-F238E27FC236}">
                <a16:creationId xmlns:a16="http://schemas.microsoft.com/office/drawing/2014/main" id="{78CD97B3-F9E0-4B04-A2B6-456BF0BF18A4}"/>
              </a:ext>
            </a:extLst>
          </p:cNvPr>
          <p:cNvSpPr/>
          <p:nvPr/>
        </p:nvSpPr>
        <p:spPr>
          <a:xfrm>
            <a:off x="6508777" y="1473018"/>
            <a:ext cx="5040000" cy="439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nSpc>
                <a:spcPct val="150000"/>
              </a:lnSpc>
              <a:spcBef>
                <a:spcPts val="0"/>
              </a:spcBef>
              <a:spcAft>
                <a:spcPts val="1200"/>
              </a:spcAft>
            </a:pPr>
            <a:r>
              <a:rPr lang="sl-SI" sz="3000" b="1" dirty="0">
                <a:solidFill>
                  <a:srgbClr val="6ECECB"/>
                </a:solidFill>
                <a:effectLst>
                  <a:outerShdw blurRad="38100" dist="38100" dir="2700000" algn="tl">
                    <a:srgbClr val="000000">
                      <a:alpha val="43137"/>
                    </a:srgbClr>
                  </a:outerShdw>
                </a:effectLst>
              </a:rPr>
              <a:t>Viri </a:t>
            </a:r>
            <a:endParaRPr lang="en-US" sz="3000" dirty="0">
              <a:solidFill>
                <a:srgbClr val="6ECECB"/>
              </a:solidFill>
              <a:effectLst>
                <a:outerShdw blurRad="38100" dist="38100" dir="2700000" algn="tl">
                  <a:srgbClr val="000000">
                    <a:alpha val="43137"/>
                  </a:srgbClr>
                </a:outerShdw>
              </a:effectLst>
            </a:endParaRPr>
          </a:p>
          <a:p>
            <a:pPr>
              <a:lnSpc>
                <a:spcPct val="150000"/>
              </a:lnSpc>
              <a:spcBef>
                <a:spcPts val="0"/>
              </a:spcBef>
              <a:spcAft>
                <a:spcPts val="1200"/>
              </a:spcAft>
            </a:pPr>
            <a:r>
              <a:rPr lang="en-US" sz="2400" b="1" dirty="0">
                <a:solidFill>
                  <a:srgbClr val="6ECECB"/>
                </a:solidFill>
              </a:rPr>
              <a:t>a. </a:t>
            </a:r>
            <a:r>
              <a:rPr lang="en-US" sz="2400" dirty="0">
                <a:solidFill>
                  <a:schemeClr val="tx1"/>
                </a:solidFill>
              </a:rPr>
              <a:t> </a:t>
            </a:r>
            <a:r>
              <a:rPr lang="sl-SI" sz="2400" dirty="0">
                <a:solidFill>
                  <a:schemeClr val="tx1"/>
                </a:solidFill>
              </a:rPr>
              <a:t>2 videa s podporno vsebino</a:t>
            </a:r>
            <a:endParaRPr lang="en-US" sz="2400" dirty="0">
              <a:solidFill>
                <a:schemeClr val="tx1"/>
              </a:solidFill>
            </a:endParaRPr>
          </a:p>
          <a:p>
            <a:pPr>
              <a:lnSpc>
                <a:spcPct val="150000"/>
              </a:lnSpc>
              <a:spcBef>
                <a:spcPts val="0"/>
              </a:spcBef>
              <a:spcAft>
                <a:spcPts val="1200"/>
              </a:spcAft>
            </a:pPr>
            <a:r>
              <a:rPr lang="en-US" sz="2400" b="1" dirty="0">
                <a:solidFill>
                  <a:srgbClr val="6ECECB"/>
                </a:solidFill>
              </a:rPr>
              <a:t>b. </a:t>
            </a:r>
            <a:r>
              <a:rPr lang="en-US" sz="2400" dirty="0">
                <a:solidFill>
                  <a:schemeClr val="tx1"/>
                </a:solidFill>
              </a:rPr>
              <a:t> </a:t>
            </a:r>
            <a:r>
              <a:rPr lang="sl-SI" sz="2400" dirty="0">
                <a:solidFill>
                  <a:schemeClr val="tx1"/>
                </a:solidFill>
              </a:rPr>
              <a:t>5 primerov iz prakse (</a:t>
            </a:r>
            <a:r>
              <a:rPr lang="en-US" sz="2400" dirty="0">
                <a:solidFill>
                  <a:schemeClr val="tx1"/>
                </a:solidFill>
              </a:rPr>
              <a:t>case studies</a:t>
            </a:r>
            <a:r>
              <a:rPr lang="sl-SI" sz="2400" dirty="0">
                <a:solidFill>
                  <a:schemeClr val="tx1"/>
                </a:solidFill>
              </a:rPr>
              <a:t>)</a:t>
            </a:r>
            <a:endParaRPr lang="en-US" sz="2400" dirty="0">
              <a:solidFill>
                <a:schemeClr val="tx1"/>
              </a:solidFill>
            </a:endParaRPr>
          </a:p>
          <a:p>
            <a:pPr>
              <a:lnSpc>
                <a:spcPct val="150000"/>
              </a:lnSpc>
              <a:spcBef>
                <a:spcPts val="0"/>
              </a:spcBef>
              <a:spcAft>
                <a:spcPts val="1200"/>
              </a:spcAft>
            </a:pPr>
            <a:r>
              <a:rPr lang="en-US" sz="2400" b="1" dirty="0">
                <a:solidFill>
                  <a:srgbClr val="6ECECB"/>
                </a:solidFill>
              </a:rPr>
              <a:t>c. </a:t>
            </a:r>
            <a:r>
              <a:rPr lang="en-US" sz="2400" dirty="0">
                <a:solidFill>
                  <a:schemeClr val="tx1"/>
                </a:solidFill>
              </a:rPr>
              <a:t> </a:t>
            </a:r>
            <a:r>
              <a:rPr lang="sl-SI" sz="2400" dirty="0">
                <a:solidFill>
                  <a:schemeClr val="tx1"/>
                </a:solidFill>
              </a:rPr>
              <a:t>9 vsebin za dodatno branje</a:t>
            </a:r>
            <a:endParaRPr lang="en-US" sz="2400" dirty="0">
              <a:solidFill>
                <a:schemeClr val="tx1"/>
              </a:solidFill>
            </a:endParaRPr>
          </a:p>
          <a:p>
            <a:pPr>
              <a:lnSpc>
                <a:spcPct val="150000"/>
              </a:lnSpc>
              <a:spcBef>
                <a:spcPts val="0"/>
              </a:spcBef>
              <a:spcAft>
                <a:spcPts val="1200"/>
              </a:spcAft>
            </a:pPr>
            <a:r>
              <a:rPr lang="en-US" sz="2400" b="1" dirty="0">
                <a:solidFill>
                  <a:srgbClr val="6ECECB"/>
                </a:solidFill>
              </a:rPr>
              <a:t>d.</a:t>
            </a:r>
            <a:r>
              <a:rPr lang="sl-SI" sz="2400" b="1" dirty="0">
                <a:solidFill>
                  <a:srgbClr val="6ECECB"/>
                </a:solidFill>
              </a:rPr>
              <a:t> </a:t>
            </a:r>
            <a:r>
              <a:rPr lang="en-US" sz="2400" dirty="0">
                <a:solidFill>
                  <a:schemeClr val="tx1"/>
                </a:solidFill>
              </a:rPr>
              <a:t> </a:t>
            </a:r>
            <a:r>
              <a:rPr lang="sl-SI" sz="2400" dirty="0">
                <a:solidFill>
                  <a:schemeClr val="tx1"/>
                </a:solidFill>
              </a:rPr>
              <a:t>1 naloga</a:t>
            </a:r>
            <a:endParaRPr lang="en-US" sz="2400" dirty="0">
              <a:solidFill>
                <a:schemeClr val="tx1"/>
              </a:solidFill>
            </a:endParaRPr>
          </a:p>
        </p:txBody>
      </p:sp>
      <p:pic>
        <p:nvPicPr>
          <p:cNvPr id="14" name="Imagem 13">
            <a:extLst>
              <a:ext uri="{FF2B5EF4-FFF2-40B4-BE49-F238E27FC236}">
                <a16:creationId xmlns:a16="http://schemas.microsoft.com/office/drawing/2014/main" id="{849C121B-957A-4F72-9850-371FD254B419}"/>
              </a:ext>
            </a:extLst>
          </p:cNvPr>
          <p:cNvPicPr>
            <a:picLocks noChangeAspect="1"/>
          </p:cNvPicPr>
          <p:nvPr/>
        </p:nvPicPr>
        <p:blipFill>
          <a:blip r:embed="rId2"/>
          <a:stretch>
            <a:fillRect/>
          </a:stretch>
        </p:blipFill>
        <p:spPr>
          <a:xfrm>
            <a:off x="4666485" y="1551386"/>
            <a:ext cx="720000" cy="720000"/>
          </a:xfrm>
          <a:prstGeom prst="rect">
            <a:avLst/>
          </a:prstGeom>
        </p:spPr>
      </p:pic>
      <p:pic>
        <p:nvPicPr>
          <p:cNvPr id="16" name="Imagem 15">
            <a:extLst>
              <a:ext uri="{FF2B5EF4-FFF2-40B4-BE49-F238E27FC236}">
                <a16:creationId xmlns:a16="http://schemas.microsoft.com/office/drawing/2014/main" id="{9AAC5D90-FEAE-4651-B0F9-7D2C2D9AF917}"/>
              </a:ext>
            </a:extLst>
          </p:cNvPr>
          <p:cNvPicPr>
            <a:picLocks noChangeAspect="1"/>
          </p:cNvPicPr>
          <p:nvPr/>
        </p:nvPicPr>
        <p:blipFill>
          <a:blip r:embed="rId3"/>
          <a:stretch>
            <a:fillRect/>
          </a:stretch>
        </p:blipFill>
        <p:spPr>
          <a:xfrm>
            <a:off x="10430462" y="1495970"/>
            <a:ext cx="720000" cy="720000"/>
          </a:xfrm>
          <a:prstGeom prst="rect">
            <a:avLst/>
          </a:prstGeom>
        </p:spPr>
      </p:pic>
    </p:spTree>
    <p:extLst>
      <p:ext uri="{BB962C8B-B14F-4D97-AF65-F5344CB8AC3E}">
        <p14:creationId xmlns:p14="http://schemas.microsoft.com/office/powerpoint/2010/main" val="3919204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61E044B1-423A-4675-9F8D-1F070C6A9CF7}"/>
              </a:ext>
            </a:extLst>
          </p:cNvPr>
          <p:cNvSpPr>
            <a:spLocks noGrp="1"/>
          </p:cNvSpPr>
          <p:nvPr>
            <p:ph type="body" sz="quarter" idx="13"/>
          </p:nvPr>
        </p:nvSpPr>
        <p:spPr/>
        <p:txBody>
          <a:bodyPr/>
          <a:lstStyle/>
          <a:p>
            <a:r>
              <a:rPr lang="sl-SI" sz="4800" dirty="0">
                <a:solidFill>
                  <a:schemeClr val="bg1"/>
                </a:solidFill>
                <a:effectLst>
                  <a:outerShdw blurRad="38100" dist="38100" dir="2700000" algn="tl">
                    <a:srgbClr val="000000">
                      <a:alpha val="43137"/>
                    </a:srgbClr>
                  </a:outerShdw>
                </a:effectLst>
              </a:rPr>
              <a:t>1.1.</a:t>
            </a:r>
            <a:endParaRPr lang="en-US" sz="4800" dirty="0">
              <a:solidFill>
                <a:schemeClr val="bg1"/>
              </a:solidFill>
              <a:effectLst>
                <a:outerShdw blurRad="38100" dist="38100" dir="2700000" algn="tl">
                  <a:srgbClr val="000000">
                    <a:alpha val="43137"/>
                  </a:srgbClr>
                </a:outerShdw>
              </a:effectLst>
            </a:endParaRPr>
          </a:p>
          <a:p>
            <a:r>
              <a:rPr lang="sl-SI" sz="4800" dirty="0">
                <a:solidFill>
                  <a:schemeClr val="bg1"/>
                </a:solidFill>
                <a:effectLst>
                  <a:outerShdw blurRad="38100" dist="38100" dir="2700000" algn="tl">
                    <a:srgbClr val="000000">
                      <a:alpha val="43137"/>
                    </a:srgbClr>
                  </a:outerShdw>
                </a:effectLst>
              </a:rPr>
              <a:t>VELNES </a:t>
            </a:r>
            <a:endParaRPr lang="en-US" sz="4800" spc="-50" dirty="0">
              <a:solidFill>
                <a:schemeClr val="bg1"/>
              </a:solidFill>
              <a:effectLst>
                <a:outerShdw blurRad="38100" dist="38100" dir="2700000" algn="tl">
                  <a:srgbClr val="000000">
                    <a:alpha val="43137"/>
                  </a:srgbClr>
                </a:outerShdw>
              </a:effectLst>
            </a:endParaRPr>
          </a:p>
          <a:p>
            <a:endParaRPr lang="sl-SI" dirty="0"/>
          </a:p>
        </p:txBody>
      </p:sp>
      <p:sp>
        <p:nvSpPr>
          <p:cNvPr id="3" name="Označba mesta besedila 2">
            <a:extLst>
              <a:ext uri="{FF2B5EF4-FFF2-40B4-BE49-F238E27FC236}">
                <a16:creationId xmlns:a16="http://schemas.microsoft.com/office/drawing/2014/main" id="{0F91511A-00F2-4914-A099-63F42224DCE1}"/>
              </a:ext>
            </a:extLst>
          </p:cNvPr>
          <p:cNvSpPr>
            <a:spLocks noGrp="1"/>
          </p:cNvSpPr>
          <p:nvPr>
            <p:ph type="body" sz="quarter" idx="14"/>
          </p:nvPr>
        </p:nvSpPr>
        <p:spPr>
          <a:xfrm>
            <a:off x="497155" y="5114135"/>
            <a:ext cx="9422097" cy="469184"/>
          </a:xfrm>
        </p:spPr>
        <p:txBody>
          <a:bodyPr/>
          <a:lstStyle/>
          <a:p>
            <a:r>
              <a:rPr lang="sl-SI" dirty="0" err="1"/>
              <a:t>Velnes</a:t>
            </a:r>
            <a:r>
              <a:rPr lang="sl-SI" dirty="0"/>
              <a:t> je udejanjanje zdravega življenjskega sloga in pot do samega sebe.</a:t>
            </a:r>
          </a:p>
        </p:txBody>
      </p:sp>
      <p:pic>
        <p:nvPicPr>
          <p:cNvPr id="7" name="Označba mesta slike 6">
            <a:extLst>
              <a:ext uri="{FF2B5EF4-FFF2-40B4-BE49-F238E27FC236}">
                <a16:creationId xmlns:a16="http://schemas.microsoft.com/office/drawing/2014/main" id="{086A1C5D-DFE6-434C-A01F-EC3705EE57BD}"/>
              </a:ext>
            </a:extLst>
          </p:cNvPr>
          <p:cNvPicPr>
            <a:picLocks noGrp="1" noChangeAspect="1"/>
          </p:cNvPicPr>
          <p:nvPr>
            <p:ph type="pic" sz="quarter" idx="19"/>
          </p:nvPr>
        </p:nvPicPr>
        <p:blipFill>
          <a:blip r:embed="rId3"/>
          <a:srcRect l="6748" r="6748"/>
          <a:stretch>
            <a:fillRect/>
          </a:stretch>
        </p:blipFill>
        <p:spPr>
          <a:prstGeom prst="rect">
            <a:avLst/>
          </a:prstGeom>
        </p:spPr>
      </p:pic>
    </p:spTree>
    <p:extLst>
      <p:ext uri="{BB962C8B-B14F-4D97-AF65-F5344CB8AC3E}">
        <p14:creationId xmlns:p14="http://schemas.microsoft.com/office/powerpoint/2010/main" val="1016596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50D09792-1AC0-4527-A149-2F63FDCE2FAC}"/>
              </a:ext>
            </a:extLst>
          </p:cNvPr>
          <p:cNvSpPr>
            <a:spLocks noGrp="1"/>
          </p:cNvSpPr>
          <p:nvPr>
            <p:ph type="body" sz="quarter" idx="15"/>
          </p:nvPr>
        </p:nvSpPr>
        <p:spPr>
          <a:xfrm>
            <a:off x="571313" y="613460"/>
            <a:ext cx="10978262" cy="1083096"/>
          </a:xfrm>
        </p:spPr>
        <p:txBody>
          <a:bodyPr/>
          <a:lstStyle/>
          <a:p>
            <a:r>
              <a:rPr lang="sl-SI" dirty="0"/>
              <a:t>Definiranje pojma </a:t>
            </a:r>
            <a:r>
              <a:rPr lang="sl-SI" dirty="0" err="1"/>
              <a:t>velnes</a:t>
            </a:r>
            <a:r>
              <a:rPr lang="sl-SI" dirty="0"/>
              <a:t> </a:t>
            </a:r>
          </a:p>
        </p:txBody>
      </p:sp>
      <p:sp>
        <p:nvSpPr>
          <p:cNvPr id="3" name="Označba mesta besedila 2">
            <a:extLst>
              <a:ext uri="{FF2B5EF4-FFF2-40B4-BE49-F238E27FC236}">
                <a16:creationId xmlns:a16="http://schemas.microsoft.com/office/drawing/2014/main" id="{E2905004-1F7B-4A55-AA56-1767AF2EFD30}"/>
              </a:ext>
            </a:extLst>
          </p:cNvPr>
          <p:cNvSpPr>
            <a:spLocks noGrp="1"/>
          </p:cNvSpPr>
          <p:nvPr>
            <p:ph type="body" sz="quarter" idx="16"/>
          </p:nvPr>
        </p:nvSpPr>
        <p:spPr>
          <a:xfrm>
            <a:off x="571313" y="1302029"/>
            <a:ext cx="10978262" cy="4810536"/>
          </a:xfrm>
        </p:spPr>
        <p:txBody>
          <a:bodyPr numCol="3"/>
          <a:lstStyle/>
          <a:p>
            <a:endParaRPr lang="sl-SI" sz="2000" dirty="0"/>
          </a:p>
          <a:p>
            <a:r>
              <a:rPr lang="sl-SI" sz="2000" dirty="0"/>
              <a:t>"</a:t>
            </a:r>
            <a:r>
              <a:rPr lang="sl-SI" sz="2000" dirty="0" err="1"/>
              <a:t>Wellness</a:t>
            </a:r>
            <a:r>
              <a:rPr lang="sl-SI" sz="2000" dirty="0"/>
              <a:t> je stanje popolnega fizičnega, duševnega in socialnega dobrega počutja in ne le odsotnost bolezni ali oslabelosti."  </a:t>
            </a:r>
          </a:p>
          <a:p>
            <a:r>
              <a:rPr lang="sl-SI" sz="1500" dirty="0"/>
              <a:t>Svetovna zdravstvena organizacija.</a:t>
            </a:r>
            <a:r>
              <a:rPr lang="en-US" sz="1600" dirty="0"/>
              <a:t> </a:t>
            </a:r>
            <a:endParaRPr lang="sl-SI" sz="1600" dirty="0"/>
          </a:p>
          <a:p>
            <a:endParaRPr lang="sl-SI" sz="1600" dirty="0"/>
          </a:p>
          <a:p>
            <a:endParaRPr lang="sl-SI" sz="1600" dirty="0"/>
          </a:p>
          <a:p>
            <a:endParaRPr lang="sl-SI" sz="1600" dirty="0"/>
          </a:p>
          <a:p>
            <a:endParaRPr lang="sl-SI" sz="2000" dirty="0"/>
          </a:p>
          <a:p>
            <a:endParaRPr lang="sl-SI" sz="2000" dirty="0"/>
          </a:p>
          <a:p>
            <a:endParaRPr lang="sl-SI" sz="2000" dirty="0"/>
          </a:p>
          <a:p>
            <a:endParaRPr lang="sl-SI" sz="2000" dirty="0"/>
          </a:p>
          <a:p>
            <a:endParaRPr lang="sl-SI" sz="2000" dirty="0"/>
          </a:p>
          <a:p>
            <a:endParaRPr lang="sl-SI" sz="2000" dirty="0"/>
          </a:p>
          <a:p>
            <a:endParaRPr lang="sl-SI" sz="2000" dirty="0"/>
          </a:p>
          <a:p>
            <a:r>
              <a:rPr lang="en-US" sz="2000" dirty="0"/>
              <a:t>The Global Wellness Institute defines wellness as the active pursuit of activities, choices and lifestyles that lead to a state of holistic health.</a:t>
            </a:r>
            <a:endParaRPr lang="sl-SI" sz="2000" dirty="0"/>
          </a:p>
          <a:p>
            <a:endParaRPr lang="sl-SI" sz="2000" dirty="0"/>
          </a:p>
          <a:p>
            <a:endParaRPr lang="en-US" sz="2000" dirty="0"/>
          </a:p>
          <a:p>
            <a:endParaRPr lang="sl-SI" sz="2000" dirty="0"/>
          </a:p>
          <a:p>
            <a:r>
              <a:rPr lang="sl-SI" sz="2000" b="1" dirty="0"/>
              <a:t>‎</a:t>
            </a:r>
            <a:r>
              <a:rPr lang="sl-SI" sz="2000" dirty="0"/>
              <a:t>‎</a:t>
            </a:r>
          </a:p>
          <a:p>
            <a:endParaRPr lang="sl-SI" sz="2000" dirty="0"/>
          </a:p>
          <a:p>
            <a:r>
              <a:rPr lang="sl-SI" sz="2000" dirty="0"/>
              <a:t>Dr. Donald B. </a:t>
            </a:r>
            <a:r>
              <a:rPr lang="sl-SI" sz="2000" dirty="0" err="1"/>
              <a:t>Ardell</a:t>
            </a:r>
            <a:r>
              <a:rPr lang="sl-SI" sz="2000" dirty="0"/>
              <a:t>, pionir sodobnega </a:t>
            </a:r>
            <a:r>
              <a:rPr lang="sl-SI" sz="2000" dirty="0" err="1"/>
              <a:t>velnesa</a:t>
            </a:r>
            <a:r>
              <a:rPr lang="sl-SI" sz="2000" dirty="0"/>
              <a:t> pravi, da se pravi </a:t>
            </a:r>
            <a:r>
              <a:rPr lang="sl-SI" sz="2000" dirty="0" err="1"/>
              <a:t>velnes</a:t>
            </a:r>
            <a:r>
              <a:rPr lang="sl-SI" sz="2000" dirty="0"/>
              <a:t> izraža v vznemirljivem navdušenju do življenja. Temelji na vsakodnevnem novem veselju o lastnem obstoju, lastnem ustvarjanju in delu ter uporabi lastnega telesa, čutov in uma. </a:t>
            </a:r>
            <a:r>
              <a:rPr lang="sl-SI" sz="2000" dirty="0" err="1"/>
              <a:t>Velnes</a:t>
            </a:r>
            <a:r>
              <a:rPr lang="sl-SI" sz="2000" dirty="0"/>
              <a:t> je vsakodnevno „delo“ na sebi, ki je bogato nagrajeno</a:t>
            </a:r>
            <a:r>
              <a:rPr lang="sl-SI" dirty="0"/>
              <a:t>. </a:t>
            </a:r>
          </a:p>
        </p:txBody>
      </p:sp>
      <p:pic>
        <p:nvPicPr>
          <p:cNvPr id="5" name="Slika 4">
            <a:extLst>
              <a:ext uri="{FF2B5EF4-FFF2-40B4-BE49-F238E27FC236}">
                <a16:creationId xmlns:a16="http://schemas.microsoft.com/office/drawing/2014/main" id="{09B9B0BA-D4E4-43F5-801D-C6C38F9BAFF6}"/>
              </a:ext>
            </a:extLst>
          </p:cNvPr>
          <p:cNvPicPr>
            <a:picLocks noChangeAspect="1"/>
          </p:cNvPicPr>
          <p:nvPr/>
        </p:nvPicPr>
        <p:blipFill>
          <a:blip r:embed="rId3"/>
          <a:stretch>
            <a:fillRect/>
          </a:stretch>
        </p:blipFill>
        <p:spPr>
          <a:xfrm>
            <a:off x="642271" y="3693653"/>
            <a:ext cx="2658717" cy="1703996"/>
          </a:xfrm>
          <a:prstGeom prst="rect">
            <a:avLst/>
          </a:prstGeom>
        </p:spPr>
      </p:pic>
      <p:pic>
        <p:nvPicPr>
          <p:cNvPr id="6" name="Slika 5">
            <a:extLst>
              <a:ext uri="{FF2B5EF4-FFF2-40B4-BE49-F238E27FC236}">
                <a16:creationId xmlns:a16="http://schemas.microsoft.com/office/drawing/2014/main" id="{C0EAD69F-A98B-4E41-9324-D51443E36BF6}"/>
              </a:ext>
            </a:extLst>
          </p:cNvPr>
          <p:cNvPicPr>
            <a:picLocks noChangeAspect="1"/>
          </p:cNvPicPr>
          <p:nvPr/>
        </p:nvPicPr>
        <p:blipFill>
          <a:blip r:embed="rId4"/>
          <a:stretch>
            <a:fillRect/>
          </a:stretch>
        </p:blipFill>
        <p:spPr>
          <a:xfrm>
            <a:off x="7839698" y="4233807"/>
            <a:ext cx="1614692" cy="2152922"/>
          </a:xfrm>
          <a:prstGeom prst="rect">
            <a:avLst/>
          </a:prstGeom>
        </p:spPr>
      </p:pic>
      <p:pic>
        <p:nvPicPr>
          <p:cNvPr id="8" name="Slika 7">
            <a:extLst>
              <a:ext uri="{FF2B5EF4-FFF2-40B4-BE49-F238E27FC236}">
                <a16:creationId xmlns:a16="http://schemas.microsoft.com/office/drawing/2014/main" id="{A0F2E90A-7BBD-417F-AEC6-30996980FD31}"/>
              </a:ext>
            </a:extLst>
          </p:cNvPr>
          <p:cNvPicPr>
            <a:picLocks noChangeAspect="1"/>
          </p:cNvPicPr>
          <p:nvPr/>
        </p:nvPicPr>
        <p:blipFill>
          <a:blip r:embed="rId5"/>
          <a:stretch>
            <a:fillRect/>
          </a:stretch>
        </p:blipFill>
        <p:spPr>
          <a:xfrm>
            <a:off x="4066815" y="4572436"/>
            <a:ext cx="3148994" cy="753299"/>
          </a:xfrm>
          <a:prstGeom prst="rect">
            <a:avLst/>
          </a:prstGeom>
        </p:spPr>
      </p:pic>
    </p:spTree>
    <p:extLst>
      <p:ext uri="{BB962C8B-B14F-4D97-AF65-F5344CB8AC3E}">
        <p14:creationId xmlns:p14="http://schemas.microsoft.com/office/powerpoint/2010/main" val="31093257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besedila 1">
            <a:extLst>
              <a:ext uri="{FF2B5EF4-FFF2-40B4-BE49-F238E27FC236}">
                <a16:creationId xmlns:a16="http://schemas.microsoft.com/office/drawing/2014/main" id="{7A4927B1-581D-4D2A-B329-AA61C1ACB17C}"/>
              </a:ext>
            </a:extLst>
          </p:cNvPr>
          <p:cNvSpPr>
            <a:spLocks noGrp="1"/>
          </p:cNvSpPr>
          <p:nvPr>
            <p:ph type="body" sz="quarter" idx="13"/>
          </p:nvPr>
        </p:nvSpPr>
        <p:spPr/>
        <p:txBody>
          <a:bodyPr>
            <a:normAutofit/>
          </a:bodyPr>
          <a:lstStyle/>
          <a:p>
            <a:r>
              <a:rPr lang="sl-SI" dirty="0"/>
              <a:t>Začetek sodobnega </a:t>
            </a:r>
            <a:r>
              <a:rPr lang="sl-SI" dirty="0" err="1"/>
              <a:t>velnesa</a:t>
            </a:r>
            <a:endParaRPr lang="sl-SI" dirty="0"/>
          </a:p>
        </p:txBody>
      </p:sp>
      <p:sp>
        <p:nvSpPr>
          <p:cNvPr id="3" name="Označba mesta besedila 2">
            <a:extLst>
              <a:ext uri="{FF2B5EF4-FFF2-40B4-BE49-F238E27FC236}">
                <a16:creationId xmlns:a16="http://schemas.microsoft.com/office/drawing/2014/main" id="{1C9526AA-D4B3-40E9-A86F-2FF527F9CB5D}"/>
              </a:ext>
            </a:extLst>
          </p:cNvPr>
          <p:cNvSpPr>
            <a:spLocks noGrp="1"/>
          </p:cNvSpPr>
          <p:nvPr>
            <p:ph type="body" sz="quarter" idx="14"/>
          </p:nvPr>
        </p:nvSpPr>
        <p:spPr>
          <a:xfrm>
            <a:off x="229067" y="4738304"/>
            <a:ext cx="10843124" cy="1497340"/>
          </a:xfrm>
        </p:spPr>
        <p:txBody>
          <a:bodyPr/>
          <a:lstStyle/>
          <a:p>
            <a:r>
              <a:rPr lang="sl-SI" dirty="0"/>
              <a:t>Izraz </a:t>
            </a:r>
            <a:r>
              <a:rPr lang="sl-SI" dirty="0" err="1"/>
              <a:t>wellness</a:t>
            </a:r>
            <a:r>
              <a:rPr lang="sl-SI" dirty="0"/>
              <a:t> je bil v literaturi prvič uporabljen leta 1654 in je že pred več kot tristo leti opredeljeval zdravje in dobro počutje.  Sodobno različico pojma pa je sestavil dr. </a:t>
            </a:r>
            <a:r>
              <a:rPr lang="sl-SI" dirty="0" err="1"/>
              <a:t>Halbert</a:t>
            </a:r>
            <a:r>
              <a:rPr lang="sl-SI" dirty="0"/>
              <a:t> </a:t>
            </a:r>
            <a:r>
              <a:rPr lang="sl-SI" dirty="0" err="1"/>
              <a:t>Dunn</a:t>
            </a:r>
            <a:r>
              <a:rPr lang="sl-SI" dirty="0"/>
              <a:t>, ki je v njem združil</a:t>
            </a:r>
            <a:r>
              <a:rPr lang="sl-SI" b="1" dirty="0"/>
              <a:t> </a:t>
            </a:r>
            <a:r>
              <a:rPr lang="sl-SI" b="1" dirty="0" err="1"/>
              <a:t>well-being</a:t>
            </a:r>
            <a:r>
              <a:rPr lang="sl-SI" dirty="0"/>
              <a:t> (izhajajoč iz definicije zdravja Svetovne zdravstvene organizacije) in </a:t>
            </a:r>
            <a:r>
              <a:rPr lang="sl-SI" b="1" dirty="0" err="1"/>
              <a:t>fit-ness</a:t>
            </a:r>
            <a:r>
              <a:rPr lang="sl-SI" b="1" dirty="0"/>
              <a:t> </a:t>
            </a:r>
            <a:r>
              <a:rPr lang="sl-SI" dirty="0"/>
              <a:t>(izhajajoč iz </a:t>
            </a:r>
            <a:r>
              <a:rPr lang="sl-SI" dirty="0" err="1"/>
              <a:t>trendovske</a:t>
            </a:r>
            <a:r>
              <a:rPr lang="sl-SI" dirty="0"/>
              <a:t> vadbe). </a:t>
            </a:r>
          </a:p>
          <a:p>
            <a:endParaRPr lang="sl-SI" dirty="0"/>
          </a:p>
        </p:txBody>
      </p:sp>
      <p:sp>
        <p:nvSpPr>
          <p:cNvPr id="5" name="Oval 2">
            <a:extLst>
              <a:ext uri="{FF2B5EF4-FFF2-40B4-BE49-F238E27FC236}">
                <a16:creationId xmlns:a16="http://schemas.microsoft.com/office/drawing/2014/main" id="{177EBDC4-684B-4EAE-A841-5986946DF2A4}"/>
              </a:ext>
            </a:extLst>
          </p:cNvPr>
          <p:cNvSpPr/>
          <p:nvPr/>
        </p:nvSpPr>
        <p:spPr>
          <a:xfrm>
            <a:off x="4381735" y="755896"/>
            <a:ext cx="2816352" cy="1600200"/>
          </a:xfrm>
          <a:prstGeom prst="ellipse">
            <a:avLst/>
          </a:prstGeom>
          <a:solidFill>
            <a:srgbClr val="FDDE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800" b="1" u="sng" dirty="0">
                <a:effectLst>
                  <a:outerShdw blurRad="38100" dist="38100" dir="2700000" algn="tl">
                    <a:srgbClr val="000000">
                      <a:alpha val="43137"/>
                    </a:srgbClr>
                  </a:outerShdw>
                </a:effectLst>
              </a:rPr>
              <a:t>WELL</a:t>
            </a:r>
            <a:r>
              <a:rPr lang="sl-SI" sz="2800" b="1" dirty="0">
                <a:effectLst>
                  <a:outerShdw blurRad="38100" dist="38100" dir="2700000" algn="tl">
                    <a:srgbClr val="000000">
                      <a:alpha val="43137"/>
                    </a:srgbClr>
                  </a:outerShdw>
                </a:effectLst>
              </a:rPr>
              <a:t>-</a:t>
            </a:r>
            <a:r>
              <a:rPr lang="sl-SI" sz="2800" b="1" dirty="0" err="1">
                <a:effectLst>
                  <a:outerShdw blurRad="38100" dist="38100" dir="2700000" algn="tl">
                    <a:srgbClr val="000000">
                      <a:alpha val="43137"/>
                    </a:srgbClr>
                  </a:outerShdw>
                </a:effectLst>
              </a:rPr>
              <a:t>being</a:t>
            </a:r>
            <a:endParaRPr lang="en-GB" sz="2800" b="1" dirty="0">
              <a:effectLst>
                <a:outerShdw blurRad="38100" dist="38100" dir="2700000" algn="tl">
                  <a:srgbClr val="000000">
                    <a:alpha val="43137"/>
                  </a:srgbClr>
                </a:outerShdw>
              </a:effectLst>
            </a:endParaRPr>
          </a:p>
        </p:txBody>
      </p:sp>
      <p:sp>
        <p:nvSpPr>
          <p:cNvPr id="7" name="Oval 5">
            <a:extLst>
              <a:ext uri="{FF2B5EF4-FFF2-40B4-BE49-F238E27FC236}">
                <a16:creationId xmlns:a16="http://schemas.microsoft.com/office/drawing/2014/main" id="{AFFB58E1-D1E8-44F9-B077-B31A9374C73D}"/>
              </a:ext>
            </a:extLst>
          </p:cNvPr>
          <p:cNvSpPr/>
          <p:nvPr/>
        </p:nvSpPr>
        <p:spPr>
          <a:xfrm>
            <a:off x="7759291" y="715547"/>
            <a:ext cx="2560320" cy="1600200"/>
          </a:xfrm>
          <a:prstGeom prst="ellipse">
            <a:avLst/>
          </a:prstGeom>
          <a:solidFill>
            <a:srgbClr val="F7981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800" b="1" dirty="0" err="1">
                <a:effectLst>
                  <a:outerShdw blurRad="38100" dist="38100" dir="2700000" algn="tl">
                    <a:srgbClr val="000000">
                      <a:alpha val="43137"/>
                    </a:srgbClr>
                  </a:outerShdw>
                </a:effectLst>
              </a:rPr>
              <a:t>Fit</a:t>
            </a:r>
            <a:r>
              <a:rPr lang="sl-SI" sz="2800" b="1" dirty="0">
                <a:effectLst>
                  <a:outerShdw blurRad="38100" dist="38100" dir="2700000" algn="tl">
                    <a:srgbClr val="000000">
                      <a:alpha val="43137"/>
                    </a:srgbClr>
                  </a:outerShdw>
                </a:effectLst>
              </a:rPr>
              <a:t>-</a:t>
            </a:r>
            <a:r>
              <a:rPr lang="sl-SI" sz="2800" b="1" u="sng" dirty="0">
                <a:effectLst>
                  <a:outerShdw blurRad="38100" dist="38100" dir="2700000" algn="tl">
                    <a:srgbClr val="000000">
                      <a:alpha val="43137"/>
                    </a:srgbClr>
                  </a:outerShdw>
                </a:effectLst>
              </a:rPr>
              <a:t>NESS</a:t>
            </a:r>
            <a:endParaRPr lang="en-GB" sz="2800" b="1" u="sng" dirty="0">
              <a:effectLst>
                <a:outerShdw blurRad="38100" dist="38100" dir="2700000" algn="tl">
                  <a:srgbClr val="000000">
                    <a:alpha val="43137"/>
                  </a:srgbClr>
                </a:outerShdw>
              </a:effectLst>
            </a:endParaRPr>
          </a:p>
        </p:txBody>
      </p:sp>
      <p:sp>
        <p:nvSpPr>
          <p:cNvPr id="8" name="Oval 6">
            <a:extLst>
              <a:ext uri="{FF2B5EF4-FFF2-40B4-BE49-F238E27FC236}">
                <a16:creationId xmlns:a16="http://schemas.microsoft.com/office/drawing/2014/main" id="{09124B1F-1479-46F8-859D-CA1483FE25DB}"/>
              </a:ext>
            </a:extLst>
          </p:cNvPr>
          <p:cNvSpPr/>
          <p:nvPr/>
        </p:nvSpPr>
        <p:spPr>
          <a:xfrm>
            <a:off x="6185097" y="2515292"/>
            <a:ext cx="2560320" cy="1600200"/>
          </a:xfrm>
          <a:prstGeom prst="ellipse">
            <a:avLst/>
          </a:prstGeom>
          <a:solidFill>
            <a:srgbClr val="6ECEC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2800" b="1" dirty="0">
                <a:effectLst>
                  <a:outerShdw blurRad="38100" dist="38100" dir="2700000" algn="tl">
                    <a:srgbClr val="000000">
                      <a:alpha val="43137"/>
                    </a:srgbClr>
                  </a:outerShdw>
                </a:effectLst>
              </a:rPr>
              <a:t>WELLNESS</a:t>
            </a:r>
            <a:endParaRPr lang="en-GB" sz="2800" b="1" dirty="0">
              <a:effectLst>
                <a:outerShdw blurRad="38100" dist="38100" dir="2700000" algn="tl">
                  <a:srgbClr val="000000">
                    <a:alpha val="43137"/>
                  </a:srgbClr>
                </a:outerShdw>
              </a:effectLst>
            </a:endParaRPr>
          </a:p>
        </p:txBody>
      </p:sp>
      <p:pic>
        <p:nvPicPr>
          <p:cNvPr id="14" name="Slika 13">
            <a:extLst>
              <a:ext uri="{FF2B5EF4-FFF2-40B4-BE49-F238E27FC236}">
                <a16:creationId xmlns:a16="http://schemas.microsoft.com/office/drawing/2014/main" id="{0B78C784-A54B-4D19-8A3D-E6539661D24E}"/>
              </a:ext>
            </a:extLst>
          </p:cNvPr>
          <p:cNvPicPr>
            <a:picLocks noChangeAspect="1"/>
          </p:cNvPicPr>
          <p:nvPr/>
        </p:nvPicPr>
        <p:blipFill>
          <a:blip r:embed="rId3"/>
          <a:stretch>
            <a:fillRect/>
          </a:stretch>
        </p:blipFill>
        <p:spPr>
          <a:xfrm rot="19762660">
            <a:off x="7520412" y="2201463"/>
            <a:ext cx="1298720" cy="697395"/>
          </a:xfrm>
          <a:prstGeom prst="rect">
            <a:avLst/>
          </a:prstGeom>
        </p:spPr>
      </p:pic>
      <p:pic>
        <p:nvPicPr>
          <p:cNvPr id="15" name="Slika 14">
            <a:extLst>
              <a:ext uri="{FF2B5EF4-FFF2-40B4-BE49-F238E27FC236}">
                <a16:creationId xmlns:a16="http://schemas.microsoft.com/office/drawing/2014/main" id="{98A943D0-135F-4C76-8723-755DE80F39DA}"/>
              </a:ext>
            </a:extLst>
          </p:cNvPr>
          <p:cNvPicPr>
            <a:picLocks noChangeAspect="1"/>
          </p:cNvPicPr>
          <p:nvPr/>
        </p:nvPicPr>
        <p:blipFill>
          <a:blip r:embed="rId3"/>
          <a:stretch>
            <a:fillRect/>
          </a:stretch>
        </p:blipFill>
        <p:spPr>
          <a:xfrm rot="16200000">
            <a:off x="6453490" y="2201139"/>
            <a:ext cx="1275040" cy="684680"/>
          </a:xfrm>
          <a:prstGeom prst="rect">
            <a:avLst/>
          </a:prstGeom>
        </p:spPr>
      </p:pic>
    </p:spTree>
    <p:extLst>
      <p:ext uri="{BB962C8B-B14F-4D97-AF65-F5344CB8AC3E}">
        <p14:creationId xmlns:p14="http://schemas.microsoft.com/office/powerpoint/2010/main" val="31161699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90D8703CDF2A7B4CA481E8D069EABEF3" ma:contentTypeVersion="8" ma:contentTypeDescription="Ustvari nov dokument." ma:contentTypeScope="" ma:versionID="e4fa26b687c6c74bd78dd1d29ecef848">
  <xsd:schema xmlns:xsd="http://www.w3.org/2001/XMLSchema" xmlns:xs="http://www.w3.org/2001/XMLSchema" xmlns:p="http://schemas.microsoft.com/office/2006/metadata/properties" xmlns:ns2="25ce85cd-ae62-4235-a222-d67401b0d1b1" targetNamespace="http://schemas.microsoft.com/office/2006/metadata/properties" ma:root="true" ma:fieldsID="a7b580ffb078ff94453647cf8726d4de" ns2:_="">
    <xsd:import namespace="25ce85cd-ae62-4235-a222-d67401b0d1b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ce85cd-ae62-4235-a222-d67401b0d1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Vrsta vsebine"/>
        <xsd:element ref="dc:title" minOccurs="0" maxOccurs="1" ma:index="4" ma:displayName="Naslov"/>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18C8E12-58F5-4534-BED2-A7D8C763AE96}">
  <ds:schemaRefs>
    <ds:schemaRef ds:uri="http://schemas.microsoft.com/office/infopath/2007/PartnerControls"/>
    <ds:schemaRef ds:uri="http://www.w3.org/XML/1998/namespace"/>
    <ds:schemaRef ds:uri="http://schemas.microsoft.com/office/2006/documentManagement/types"/>
    <ds:schemaRef ds:uri="http://purl.org/dc/terms/"/>
    <ds:schemaRef ds:uri="http://schemas.microsoft.com/office/2006/metadata/properties"/>
    <ds:schemaRef ds:uri="http://schemas.openxmlformats.org/package/2006/metadata/core-properties"/>
    <ds:schemaRef ds:uri="4c0a86f6-60c0-4ba2-9fab-8b68b3e94272"/>
    <ds:schemaRef ds:uri="d20072ef-02d5-4be8-b921-2a3fbb7b41e7"/>
    <ds:schemaRef ds:uri="http://purl.org/dc/dcmitype/"/>
    <ds:schemaRef ds:uri="http://purl.org/dc/elements/1.1/"/>
  </ds:schemaRefs>
</ds:datastoreItem>
</file>

<file path=customXml/itemProps2.xml><?xml version="1.0" encoding="utf-8"?>
<ds:datastoreItem xmlns:ds="http://schemas.openxmlformats.org/officeDocument/2006/customXml" ds:itemID="{AAE53323-B6F2-4550-8713-98E0B42A7F71}">
  <ds:schemaRefs>
    <ds:schemaRef ds:uri="http://schemas.microsoft.com/sharepoint/v3/contenttype/forms"/>
  </ds:schemaRefs>
</ds:datastoreItem>
</file>

<file path=customXml/itemProps3.xml><?xml version="1.0" encoding="utf-8"?>
<ds:datastoreItem xmlns:ds="http://schemas.openxmlformats.org/officeDocument/2006/customXml" ds:itemID="{1BA6F6A2-AB0A-4B6A-A6C8-3799973FD9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ce85cd-ae62-4235-a222-d67401b0d1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Ion Boardroom</Template>
  <TotalTime>20796</TotalTime>
  <Words>5882</Words>
  <Application>Microsoft Office PowerPoint</Application>
  <PresentationFormat>Širokozaslonsko</PresentationFormat>
  <Paragraphs>401</Paragraphs>
  <Slides>51</Slides>
  <Notes>33</Notes>
  <HiddenSlides>0</HiddenSlides>
  <MMClips>0</MMClips>
  <ScaleCrop>false</ScaleCrop>
  <HeadingPairs>
    <vt:vector size="6" baseType="variant">
      <vt:variant>
        <vt:lpstr>Uporabljene pisave</vt:lpstr>
      </vt:variant>
      <vt:variant>
        <vt:i4>7</vt:i4>
      </vt:variant>
      <vt:variant>
        <vt:lpstr>Tema</vt:lpstr>
      </vt:variant>
      <vt:variant>
        <vt:i4>1</vt:i4>
      </vt:variant>
      <vt:variant>
        <vt:lpstr>Naslovi diapozitivov</vt:lpstr>
      </vt:variant>
      <vt:variant>
        <vt:i4>51</vt:i4>
      </vt:variant>
    </vt:vector>
  </HeadingPairs>
  <TitlesOfParts>
    <vt:vector size="59" baseType="lpstr">
      <vt:lpstr>Arial</vt:lpstr>
      <vt:lpstr>Calibri</vt:lpstr>
      <vt:lpstr>Calibri Light</vt:lpstr>
      <vt:lpstr>Google Sans</vt:lpstr>
      <vt:lpstr>Quattrocento Sans</vt:lpstr>
      <vt:lpstr>Times New Roman</vt:lpstr>
      <vt:lpstr>Wingdings</vt:lpstr>
      <vt:lpstr>Office Theme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Tanja Angleitner-Sagadin</cp:lastModifiedBy>
  <cp:revision>1042</cp:revision>
  <dcterms:created xsi:type="dcterms:W3CDTF">2019-11-20T14:08:21Z</dcterms:created>
  <dcterms:modified xsi:type="dcterms:W3CDTF">2021-07-26T12:30:46Z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0x01010090D8703CDF2A7B4CA481E8D069EABEF3</vt:lpwstr>
  </property>
</Properties>
</file>