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75" r:id="rId2"/>
    <p:sldId id="288" r:id="rId3"/>
    <p:sldId id="296" r:id="rId4"/>
    <p:sldId id="329" r:id="rId5"/>
    <p:sldId id="451" r:id="rId6"/>
    <p:sldId id="439" r:id="rId7"/>
    <p:sldId id="440" r:id="rId8"/>
    <p:sldId id="305" r:id="rId9"/>
    <p:sldId id="497" r:id="rId10"/>
    <p:sldId id="518" r:id="rId11"/>
    <p:sldId id="508" r:id="rId12"/>
    <p:sldId id="526" r:id="rId13"/>
    <p:sldId id="502" r:id="rId14"/>
    <p:sldId id="532" r:id="rId15"/>
    <p:sldId id="512" r:id="rId16"/>
    <p:sldId id="503" r:id="rId17"/>
    <p:sldId id="519" r:id="rId18"/>
    <p:sldId id="513" r:id="rId19"/>
    <p:sldId id="521" r:id="rId20"/>
    <p:sldId id="522" r:id="rId21"/>
    <p:sldId id="514" r:id="rId22"/>
    <p:sldId id="527" r:id="rId23"/>
    <p:sldId id="504" r:id="rId24"/>
    <p:sldId id="515" r:id="rId25"/>
    <p:sldId id="524" r:id="rId26"/>
    <p:sldId id="510" r:id="rId27"/>
    <p:sldId id="530" r:id="rId28"/>
    <p:sldId id="511" r:id="rId29"/>
    <p:sldId id="529" r:id="rId30"/>
    <p:sldId id="516" r:id="rId31"/>
    <p:sldId id="531" r:id="rId32"/>
    <p:sldId id="528" r:id="rId33"/>
    <p:sldId id="505" r:id="rId34"/>
    <p:sldId id="507" r:id="rId35"/>
    <p:sldId id="498" r:id="rId36"/>
    <p:sldId id="517" r:id="rId37"/>
    <p:sldId id="523" r:id="rId38"/>
    <p:sldId id="506" r:id="rId39"/>
    <p:sldId id="454" r:id="rId40"/>
    <p:sldId id="500" r:id="rId41"/>
    <p:sldId id="501" r:id="rId42"/>
    <p:sldId id="326" r:id="rId43"/>
    <p:sldId id="448" r:id="rId44"/>
    <p:sldId id="525" r:id="rId45"/>
    <p:sldId id="325" r:id="rId46"/>
    <p:sldId id="29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3"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00"/>
    <a:srgbClr val="6ECECB"/>
    <a:srgbClr val="FC5E71"/>
    <a:srgbClr val="F7981D"/>
    <a:srgbClr val="996633"/>
    <a:srgbClr val="F2F2F2"/>
    <a:srgbClr val="76C6D2"/>
    <a:srgbClr val="D1EFEE"/>
    <a:srgbClr val="92DAD8"/>
    <a:srgbClr val="BAE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32" autoAdjust="0"/>
    <p:restoredTop sz="91228" autoAdjust="0"/>
  </p:normalViewPr>
  <p:slideViewPr>
    <p:cSldViewPr snapToGrid="0" snapToObjects="1">
      <p:cViewPr varScale="1">
        <p:scale>
          <a:sx n="104" d="100"/>
          <a:sy n="104" d="100"/>
        </p:scale>
        <p:origin x="1266" y="114"/>
      </p:cViewPr>
      <p:guideLst>
        <p:guide orient="horz" pos="2160"/>
        <p:guide pos="384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4/27/2021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‹nº›</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pP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396036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When designing your digital marketing strategy, it is vital do have a clear notion of what you are doing in each moment, with each tool and with each resource. When using outbound marketing, you are “pushing” information to your target (i.e., sending messages) that will cause an immediate effect and increase short-term conversion limited to the object of your communication. Conversely, with inbound marketing, you are “pulling” potential customers to your “ground” (e.g., website, social media, blog) and educating them on how to use and choose your products, which will increase empathy and relatability with your brand. Both techniques have their uses and can be applied in different stages of the customer journey and of the sales process. Inbound marketing is particularly relevant in the digital world. There is so much content being developed everyday and so many competitors doing it, that every business needs to “play the game” to keep a place in the consumers’ mind.</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106399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With the evolution of the consumer behaviour and digital marketing, traditional marketing approaches are becoming obsolete. Content marketing is a type of inbound marketing and a way of showcasing your business and highlighting your brand’s value proposition. It is based on the planning, creation and publication of information that is useful and relevant to your potential customers. It does not need to be (and many times it should not be) about your brand/product specifically, but instead about the problem your product addresses or the environment you operate in. For instance, being a wellbeing tourism business, you can have a blog entry about how to meditate in plane travels.</a:t>
            </a:r>
          </a:p>
          <a:p>
            <a:r>
              <a:rPr lang="en-GB" sz="1200" dirty="0"/>
              <a:t>Content can come in many ways and will always depend on the type of target and the goals you have. You can create blog articles or vlogs, videos, podcasts, social media posts, tutorials, white papers, guides, testimonials, infographics, newsletters, etc. </a:t>
            </a:r>
          </a:p>
          <a:p>
            <a:r>
              <a:rPr lang="en-GB" sz="1200" dirty="0"/>
              <a:t>Content marketing is great to attract prospects to your website and retain them, leading to faster e stronger conversion. However, one of the best ways to leverage you content is to share it as much as possible and social media is great for that purpose. In fact, the content you create is a great way to have dynamic and interesting pages.</a:t>
            </a:r>
          </a:p>
          <a:p>
            <a:r>
              <a:rPr lang="en-GB" sz="1200" dirty="0"/>
              <a:t>And, creating new content can be very cheap. Having a blog and creating articles that address your targets’ interests does not cost you anything else then your own time (or someone in your team).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45106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Strongly built around sustainable practices and wellbeing, Six Senses produces short </a:t>
            </a:r>
            <a:r>
              <a:rPr lang="en-GB" dirty="0" err="1"/>
              <a:t>Youtube</a:t>
            </a:r>
            <a:r>
              <a:rPr lang="en-GB" dirty="0"/>
              <a:t> videos to showcase amazing healthy dishes created by their hotel chefs and made from vegetables from their organic gardens. An interesting </a:t>
            </a:r>
            <a:r>
              <a:rPr lang="en-GB"/>
              <a:t>content for their </a:t>
            </a:r>
            <a:r>
              <a:rPr lang="en-GB" dirty="0"/>
              <a:t>target audience and one that highlights the values and the personality of the brand without enforce sales.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2417653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dirty="0"/>
              <a:t>Sales funnels are typical representations of sales processes. Understanding your sales funnel is particularly useful in digital marketing, because it will aid in choosing the type of channels, tools and resources to use. You can do this whenever you see fit and it really helps to decide where to invest and what to do in each step.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n-GB" sz="1200" dirty="0"/>
              <a:t>On the </a:t>
            </a:r>
            <a:r>
              <a:rPr lang="en-GB" sz="1200" b="1" dirty="0"/>
              <a:t>“Top of Funnel” (or TO-FU) </a:t>
            </a:r>
            <a:r>
              <a:rPr lang="en-GB" sz="1200" dirty="0"/>
              <a:t>your priority is working the brand awareness and reach as many potentially interested people as possible. </a:t>
            </a:r>
            <a:r>
              <a:rPr lang="en-GB" dirty="0"/>
              <a:t>The potential customers  (i.e., leads) are still unqualified (i.e., they haven’t become interested in your product yet and you still don’t know if they fit your ideal buyer persona) and are looking for information about a certain product category or a potential solution. In this process, they become aware of your brand/product. </a:t>
            </a:r>
            <a:r>
              <a:rPr lang="en-GB" b="1" dirty="0"/>
              <a:t>How to do it:</a:t>
            </a:r>
            <a:r>
              <a:rPr lang="en-GB" dirty="0"/>
              <a:t> blog articles, videos, infographics, microsite, newsletter, social media, print ads, press release…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n-GB" dirty="0"/>
              <a:t>On the </a:t>
            </a:r>
            <a:r>
              <a:rPr lang="en-GB" b="1" dirty="0"/>
              <a:t>“Middle of Funnel” (or MO-FU)</a:t>
            </a:r>
            <a:r>
              <a:rPr lang="en-GB" dirty="0"/>
              <a:t> the potential customers have become interested in your brand/product and want to investigate more about it in order to be able to decide (they are now qualified prospects, because they can really represent a sales opportunity). They will be comparing your solution with those from your competitors. You will need to be educating your potential customers and building trust. </a:t>
            </a:r>
            <a:r>
              <a:rPr lang="en-GB" b="1" dirty="0"/>
              <a:t>How to do it: </a:t>
            </a:r>
            <a:r>
              <a:rPr lang="en-GB" dirty="0"/>
              <a:t>webinars, case studies, reviews, testimonials, product video, buyer guide, FAQ, opt-in form, live chat,…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n-GB" dirty="0"/>
              <a:t>The the </a:t>
            </a:r>
            <a:r>
              <a:rPr lang="en-GB" b="1" dirty="0"/>
              <a:t>“Bottom of Funnel” (or BO-FU)</a:t>
            </a:r>
            <a:r>
              <a:rPr lang="en-GB" dirty="0"/>
              <a:t> represents the transaction. Your qualified prospect chooses your solution and becomes a customer. You might have to negotiate during the process. Your priority will be leading qualified prospects to your booking areas and demonstrate that, in fact, your product creates more value than your competitors’ products. You want them to convert into customers. Customer retention and brand loyalty are also part of the “Bottom of Funnel”. </a:t>
            </a:r>
            <a:r>
              <a:rPr lang="en-GB" b="1" dirty="0"/>
              <a:t>How to do it: </a:t>
            </a:r>
            <a:r>
              <a:rPr lang="en-GB" dirty="0"/>
              <a:t>Free trial, demo, negotiation, quotation, consultation, promos, giveaways, detailed itineraries,…</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2721450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231344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There are many forms to explore the possibilities of digital marketing. The different elements and tools should be combined according to your audience as well as your goals, as sales funnels and the customer journey maps show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Owned media</a:t>
            </a:r>
            <a:r>
              <a:rPr lang="en-GB" sz="1200" dirty="0"/>
              <a:t> is the tools and channels that you directly control. They are unique to your brand and extensions of it. Owned media can be identified as the destination where you want your prospects to arrive.</a:t>
            </a:r>
          </a:p>
          <a:p>
            <a:pPr marL="171450" indent="-171450">
              <a:buFont typeface="Arial" panose="020B0604020202020204" pitchFamily="34" charset="0"/>
              <a:buChar char="•"/>
            </a:pPr>
            <a:r>
              <a:rPr lang="en-GB" sz="1200" b="1" dirty="0"/>
              <a:t>Earned media </a:t>
            </a:r>
            <a:r>
              <a:rPr lang="en-GB" sz="1200" dirty="0"/>
              <a:t>is basically your digital word-of-mouth. It is free and highly valuable for consumers. It is the “vehicle” to lead people into your “owned media”.</a:t>
            </a:r>
          </a:p>
          <a:p>
            <a:pPr marL="171450" indent="-171450">
              <a:buFont typeface="Arial" panose="020B0604020202020204" pitchFamily="34" charset="0"/>
              <a:buChar char="•"/>
            </a:pPr>
            <a:r>
              <a:rPr lang="en-GB" sz="1200" b="1" dirty="0"/>
              <a:t>Paid media </a:t>
            </a:r>
            <a:r>
              <a:rPr lang="en-GB" sz="1200" dirty="0"/>
              <a:t>is the digital promotional resources you pay for. It serves both to drive earned media and owned media.</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23</a:t>
            </a:fld>
            <a:endParaRPr lang="en-US"/>
          </a:p>
        </p:txBody>
      </p:sp>
    </p:spTree>
    <p:extLst>
      <p:ext uri="{BB962C8B-B14F-4D97-AF65-F5344CB8AC3E}">
        <p14:creationId xmlns:p14="http://schemas.microsoft.com/office/powerpoint/2010/main" val="61977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342900" indent="-342900">
              <a:lnSpc>
                <a:spcPct val="150000"/>
              </a:lnSpc>
              <a:buClr>
                <a:srgbClr val="6ECECB"/>
              </a:buClr>
              <a:buFont typeface="Calibri" panose="020F0502020204030204" pitchFamily="34" charset="0"/>
              <a:buChar char="↘"/>
            </a:pPr>
            <a:r>
              <a:rPr lang="en-GB" sz="1200" b="1" dirty="0"/>
              <a:t>Graphic design: </a:t>
            </a:r>
            <a:r>
              <a:rPr lang="en-GB" sz="1200" dirty="0"/>
              <a:t>appealing and impactful first impressions; navigation; functionality and the brand’s look &amp; feel.</a:t>
            </a:r>
          </a:p>
          <a:p>
            <a:pPr marL="342900" indent="-342900">
              <a:lnSpc>
                <a:spcPct val="150000"/>
              </a:lnSpc>
              <a:buClr>
                <a:srgbClr val="6ECECB"/>
              </a:buClr>
              <a:buFont typeface="Calibri" panose="020F0502020204030204" pitchFamily="34" charset="0"/>
              <a:buChar char="↘"/>
            </a:pPr>
            <a:r>
              <a:rPr lang="en-GB" sz="1200" b="1" dirty="0"/>
              <a:t>Copywriting: </a:t>
            </a:r>
            <a:r>
              <a:rPr lang="en-GB" sz="1200" dirty="0"/>
              <a:t>simple, short, and informative text to highlight key information.</a:t>
            </a:r>
          </a:p>
          <a:p>
            <a:pPr marL="342900" indent="-342900">
              <a:lnSpc>
                <a:spcPct val="150000"/>
              </a:lnSpc>
              <a:buClr>
                <a:srgbClr val="6ECECB"/>
              </a:buClr>
              <a:buFont typeface="Calibri" panose="020F0502020204030204" pitchFamily="34" charset="0"/>
              <a:buChar char="↘"/>
            </a:pPr>
            <a:r>
              <a:rPr lang="en-GB" sz="1200" b="1" dirty="0"/>
              <a:t>Programming: </a:t>
            </a:r>
            <a:r>
              <a:rPr lang="en-GB" sz="1200" dirty="0"/>
              <a:t>search-engine friendly code.</a:t>
            </a:r>
          </a:p>
          <a:p>
            <a:pPr marL="342900" indent="-342900">
              <a:lnSpc>
                <a:spcPct val="150000"/>
              </a:lnSpc>
              <a:buClr>
                <a:srgbClr val="6ECECB"/>
              </a:buClr>
              <a:buFont typeface="Calibri" panose="020F0502020204030204" pitchFamily="34" charset="0"/>
              <a:buChar char="↘"/>
            </a:pPr>
            <a:r>
              <a:rPr lang="en-GB" sz="1200" b="1" dirty="0"/>
              <a:t>Optimization for Mobile: </a:t>
            </a:r>
            <a:r>
              <a:rPr lang="en-GB" sz="1200" dirty="0"/>
              <a:t>leverage the use of mobile devices during travel.</a:t>
            </a:r>
          </a:p>
          <a:p>
            <a:pPr marL="342900" indent="-342900">
              <a:lnSpc>
                <a:spcPct val="150000"/>
              </a:lnSpc>
              <a:buClr>
                <a:srgbClr val="6ECECB"/>
              </a:buClr>
              <a:buFont typeface="Calibri" panose="020F0502020204030204" pitchFamily="34" charset="0"/>
              <a:buChar char="↘"/>
            </a:pPr>
            <a:r>
              <a:rPr lang="en-GB" sz="1200" b="1" dirty="0"/>
              <a:t>Content Management Systems:</a:t>
            </a:r>
            <a:r>
              <a:rPr lang="en-GB" sz="1200" dirty="0"/>
              <a:t> update the content whenever you need.</a:t>
            </a:r>
          </a:p>
          <a:p>
            <a:pPr marL="342900" indent="-342900">
              <a:lnSpc>
                <a:spcPct val="150000"/>
              </a:lnSpc>
              <a:buClr>
                <a:srgbClr val="6ECECB"/>
              </a:buClr>
              <a:buFont typeface="Calibri" panose="020F0502020204030204" pitchFamily="34" charset="0"/>
              <a:buChar char="↘"/>
            </a:pPr>
            <a:r>
              <a:rPr lang="en-GB" sz="1200" b="1" dirty="0"/>
              <a:t>Online Booking System: </a:t>
            </a:r>
            <a:r>
              <a:rPr lang="en-GB" sz="1200" dirty="0"/>
              <a:t>facilitate conversion and eliminate intermediaries.</a:t>
            </a:r>
          </a:p>
          <a:p>
            <a:pPr marL="342900" indent="-342900">
              <a:lnSpc>
                <a:spcPct val="150000"/>
              </a:lnSpc>
              <a:buClr>
                <a:srgbClr val="6ECECB"/>
              </a:buClr>
              <a:buFont typeface="Calibri" panose="020F0502020204030204" pitchFamily="34" charset="0"/>
              <a:buChar char="↘"/>
            </a:pPr>
            <a:r>
              <a:rPr lang="en-GB" sz="1200" b="1" dirty="0"/>
              <a:t>Hosting:</a:t>
            </a:r>
            <a:r>
              <a:rPr lang="en-GB" sz="1200" dirty="0"/>
              <a:t> the service that stores your website and makes it available online.</a:t>
            </a:r>
          </a:p>
          <a:p>
            <a:pPr marL="342900" indent="-342900">
              <a:lnSpc>
                <a:spcPct val="150000"/>
              </a:lnSpc>
              <a:buClr>
                <a:srgbClr val="6ECECB"/>
              </a:buClr>
              <a:buFont typeface="Calibri" panose="020F0502020204030204" pitchFamily="34" charset="0"/>
              <a:buChar char="↘"/>
            </a:pPr>
            <a:r>
              <a:rPr lang="en-GB" sz="1200" b="1" dirty="0"/>
              <a:t>Domain name:</a:t>
            </a:r>
            <a:r>
              <a:rPr lang="en-GB" sz="1200" dirty="0"/>
              <a:t> simple, easy-to-remember and brand related name that will serve as your main identifier online.</a:t>
            </a:r>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3378679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According to Six Senses, the website </a:t>
            </a:r>
            <a:r>
              <a:rPr lang="en-GB" sz="1200" i="1" dirty="0"/>
              <a:t>aims to enhance the core values, vision and unique positioning</a:t>
            </a:r>
            <a:r>
              <a:rPr lang="en-GB" sz="1200" dirty="0"/>
              <a:t> of the brand. So, t</a:t>
            </a:r>
            <a:r>
              <a:rPr lang="en-GB" dirty="0"/>
              <a:t>he concept of the new website is deeply aligned with its brand, which supports what has been discussed in Module 8 – Brading for Wellbeing.</a:t>
            </a:r>
          </a:p>
          <a:p>
            <a:r>
              <a:rPr lang="en-GB" dirty="0"/>
              <a:t>Check the new concept here: https://www.sixsenses.com/en/corporate/media-center/press-releases/2019/six-senses-launches-a-new-website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3527197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Appearing well positioned in search engine (Google, Bing, Yahoo!, …) results is vital in digital marketing. The way to do is to optime Search Engine Results Pages (SERP).</a:t>
            </a:r>
          </a:p>
          <a:p>
            <a:pPr marL="171450" indent="-171450">
              <a:buFont typeface="Arial" panose="020B0604020202020204" pitchFamily="34" charset="0"/>
              <a:buChar char="•"/>
            </a:pPr>
            <a:r>
              <a:rPr lang="en-GB" sz="1200" b="1" dirty="0"/>
              <a:t>SEO</a:t>
            </a:r>
            <a:r>
              <a:rPr lang="en-GB" sz="1200" dirty="0"/>
              <a:t> is very good to increase trust in your brand as well as brand loyalty. To an extension, you can do it yourself. </a:t>
            </a:r>
            <a:r>
              <a:rPr lang="en-GB" sz="1200" b="1" dirty="0"/>
              <a:t>SEM</a:t>
            </a:r>
            <a:r>
              <a:rPr lang="en-GB" sz="1200" dirty="0"/>
              <a:t> is more suited to increase leads and induce sales, but you will have to resort to special services for that, like Google Ads. All in all, search ads are very useful in middle of funnel stages.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3306926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AdClarity</a:t>
            </a:r>
            <a:r>
              <a:rPr lang="en-GB" sz="1200" dirty="0"/>
              <a:t> (2016). Display Advertising Industry Report 2016: US Travel: https://www.slideshare.net/AdClarityBIScience/display-advertising-report-2016-travel-edition-report-ad-clarity-bisicence-linkedin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Display ads appear in websites and other digital media in a great variety of formats. The </a:t>
            </a:r>
            <a:r>
              <a:rPr lang="en-GB" sz="1200" b="1" dirty="0"/>
              <a:t>Google Display Network </a:t>
            </a:r>
            <a:r>
              <a:rPr lang="en-GB" sz="1200" dirty="0"/>
              <a:t>offers a huge potential to reach many people and websites. Display ads fall into the paid media category and are very useful for creating brand awareness, but also for brand loyalty and repetition (i.e., top of funnel and bottom of funnel stages).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Although their display ads are very powerful tools, their efficiency hindered by inappropriate targeting (you responsibility); the usage of ad blockers (your audience responsibility); and “banner blindness”. Retargeting (i.e., retarget the same audience that has seen the ads or has been on the website to encourage their return) can aid with some of these issues.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77172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7</a:t>
            </a:fld>
            <a:endParaRPr lang="en-US"/>
          </a:p>
        </p:txBody>
      </p:sp>
    </p:spTree>
    <p:extLst>
      <p:ext uri="{BB962C8B-B14F-4D97-AF65-F5344CB8AC3E}">
        <p14:creationId xmlns:p14="http://schemas.microsoft.com/office/powerpoint/2010/main" val="2519695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Landing pages are webpages created specifically for a given campaign. That is why they are usually liked to display ads. The landing page is where the visitor of your website “lands” after clicking on an ad other linked content, like email or social media links. Since the landing page is designed to be simple and straight to the point (with no navigation and usually just one link), it is highly valuable and useful for conversion, be it to collect data on forms, opt-in newsletters, bookings, etc.</a:t>
            </a:r>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1498631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3736803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Newsletters are typical and very effective forms of email marketing. </a:t>
            </a:r>
            <a:r>
              <a:rPr lang="en-GB" dirty="0"/>
              <a:t>They can include updates, new, catalogues, promotions, special deals for subscribers… They should follow a schedule and keep interesting content for the receiver.</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3712974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cap="none" baseline="0" dirty="0">
                <a:solidFill>
                  <a:srgbClr val="FF9700"/>
                </a:solidFill>
                <a:effectLst/>
                <a:latin typeface="futura-pt"/>
              </a:rPr>
              <a:t>Digital 2021: Global Overview Report: </a:t>
            </a:r>
            <a:r>
              <a:rPr lang="en-US" b="0" i="0" cap="none" baseline="0" dirty="0">
                <a:solidFill>
                  <a:srgbClr val="FF9700"/>
                </a:solidFill>
                <a:effectLst/>
                <a:latin typeface="futura-pt"/>
              </a:rPr>
              <a:t>https://datareportal.com/reports/digital-2021-global-overview-report</a:t>
            </a:r>
            <a:endParaRPr lang="en-GB" sz="1200" b="0" dirty="0"/>
          </a:p>
          <a:p>
            <a:r>
              <a:rPr lang="en-GB" sz="1200" dirty="0"/>
              <a:t>Previously, we have seen the main benefits of social media [slide 59] why it is the “Queen” of digital marketing. So here’s how to leverage it. </a:t>
            </a:r>
          </a:p>
          <a:p>
            <a:r>
              <a:rPr lang="en-GB" sz="1200" dirty="0"/>
              <a:t>It is part of our daily lives, a powerful means for word-of-mouth (good or bad!) and a source of data for consumer decision. Still, it should not be used exclusively for selling, but instead for educating the consumers and building the brand’s personality. The general “unspoken” rule is 80% content and 20% selling.</a:t>
            </a:r>
          </a:p>
          <a:p>
            <a:r>
              <a:rPr lang="en-GB" sz="1200" dirty="0" err="1"/>
              <a:t>Tripadvisor</a:t>
            </a:r>
            <a:r>
              <a:rPr lang="en-GB" sz="1200" dirty="0"/>
              <a:t> is a very interesting case. It has been considered a social media platform (among other functions), since it enables the direct and unfiltered exchange of information and interaction between people. </a:t>
            </a:r>
            <a:r>
              <a:rPr lang="en-GB" sz="1200" dirty="0" err="1"/>
              <a:t>Tripadvisor</a:t>
            </a:r>
            <a:r>
              <a:rPr lang="en-GB" sz="1200" dirty="0"/>
              <a:t> is: 1) v</a:t>
            </a:r>
            <a:r>
              <a:rPr lang="en-GB" dirty="0"/>
              <a:t>ery important for consumer decision; 2) a great means for getting customer feedback; and 3) very helpful to monitor competitors. When used correctly, this one is a very powerful tools for building brand reputation and conversion.</a:t>
            </a: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3930844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Each social media platform has its own audience and purpose. Choosing the right platform for your type of business is vital to your success and efficiency. Besides, each platform demands specific types of content, so it is important to be able to acknowledge, understand and answer those demands.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3862229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Find out more: http://www.digitaltrainingacademy.com/casestudies/2015/03/social_tourism_case_study_the_little_village_that_went_global.php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3169944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OTAs are basically selling points without human interaction. They are third parties that sell transportation, accommodation, experiences and tours to travellers on behalf of other companies. They are the intermediaries of the transaction, so a commission is charged on every sale. Additionally, cancelation terms are usually very restrictive. Each platform has its own politic and rates. They invest great sums in digital marketing and, therefore, generate a lot of traffic increasing the exposure of the businesses that are selling through them.</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4280454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1899128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42</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44</a:t>
            </a:fld>
            <a:endParaRPr lang="en-US"/>
          </a:p>
        </p:txBody>
      </p:sp>
    </p:spTree>
    <p:extLst>
      <p:ext uri="{BB962C8B-B14F-4D97-AF65-F5344CB8AC3E}">
        <p14:creationId xmlns:p14="http://schemas.microsoft.com/office/powerpoint/2010/main" val="217562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329938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Digital marketing has been reported to be a fundamental part of the success of the bigger brands nowadays. It has revolutionized the way brands and consumers interact, bringing a whole new world of opportunities for both ends. The travel and tourism sector has especially benefited from this paradigm. However, small companies and entrepreneurs have also benefited a lot with digital marketing. With a few clicks, any small business can be online side-by-side with big brands, dramatically increasing its international exposure. Still, the use of digital marketing is becoming more professional and complex, making “the digital game” more competitive than ever before. Even for small entrepreneurs it is important to understand some of the intricacies of its functioning in order to leverage all their investment in this area and gain efficacy in their efforts.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197230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The worst thing you can do is not doing something. Digital marketing is not just the future, it is the present and it will get tougher and more complex as time goes by. It changes everyday and new trends have deep impacts in all the system, sometimes is very short timeframes. It is vital for international businesses, such as tourism companies, to remain up-to-date and navigate the rapid changing digital environment. Look at what happens online every single minute!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154574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244874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To make the most o your online activity, the first thing to do should be developing a digital marketing strategy. It should be in line with your branding strategy. This might seem an academic exercise, but it is definitely not the case. This will guide you in your journey through a very tough, fast-changing and confusing world. If you know what to do beforehand, digital marketing will be some much easier and you will see tangible results much faster.</a:t>
            </a:r>
          </a:p>
          <a:p>
            <a:r>
              <a:rPr lang="en-GB" sz="1200" dirty="0"/>
              <a:t>There are many ways to develop this kind of strategy, but if you are able to answer these 6 critical questions, and then convert them into numbers (quantitative data), namely in what regards budgeting and KPIs, you are on the right track.</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302599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You can learn more here: https://campaignbrief.com/how-tourism-nz-tbwa-sydney-invited-the-world-to-an-open-world-gaming-experience-on-youtube/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280834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As you can see, there are a lot of tools and details to be attentive when designing a digital marketing strategy. Every decision should be aligned with your brand strategy, but also with your goals. Depending on your business model as well as on your sales process, you may need to be using different tools, content, means and channels online.</a:t>
            </a:r>
          </a:p>
          <a:p>
            <a:endParaRPr lang="en-GB" sz="1200" dirty="0"/>
          </a:p>
          <a:p>
            <a:r>
              <a:rPr lang="en-GB" sz="1200" dirty="0"/>
              <a:t>Tourism &amp; Events Queensland (2015). </a:t>
            </a:r>
            <a:r>
              <a:rPr lang="en-GB" sz="1200" i="1" dirty="0"/>
              <a:t>Digital Marketing</a:t>
            </a:r>
            <a:r>
              <a:rPr lang="en-GB" sz="1200" dirty="0"/>
              <a:t>. Available at: https://cdn2-teq.queensland.com/~/media/7717acc41c054edaae353a413f3374ee.ashx?vs=1&amp;d=20151210T185732</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41157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4/27/2021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‹nº›</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QudH93m8gmg" TargetMode="External"/><Relationship Id="rId2" Type="http://schemas.openxmlformats.org/officeDocument/2006/relationships/slideLayout" Target="../slideLayouts/slideLayout20.xml"/><Relationship Id="rId1" Type="http://schemas.openxmlformats.org/officeDocument/2006/relationships/video" Target="https://www.youtube.com/embed/QudH93m8gmg?feature=oembed"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video" Target="https://www.youtube.com/embed/4PpnIw2lqEo?feature=oembed"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youtu.be/4PpnIw2lqEo"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0.xml"/><Relationship Id="rId1" Type="http://schemas.openxmlformats.org/officeDocument/2006/relationships/video" Target="https://www.youtube.com/embed/I-G6FyCb48Q?feature=oembed"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ArcgcFfGPSU" TargetMode="External"/><Relationship Id="rId2" Type="http://schemas.openxmlformats.org/officeDocument/2006/relationships/slideLayout" Target="../slideLayouts/slideLayout20.xml"/><Relationship Id="rId1" Type="http://schemas.openxmlformats.org/officeDocument/2006/relationships/video" Target="https://www.youtube.com/embed/ArcgcFfGPSU?feature=oembed" TargetMode="External"/><Relationship Id="rId5" Type="http://schemas.openxmlformats.org/officeDocument/2006/relationships/image" Target="../media/image18.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video" Target="https://www.youtube.com/embed/7gkc9wQ7Xc0?feature=oembed" TargetMode="External"/><Relationship Id="rId6" Type="http://schemas.openxmlformats.org/officeDocument/2006/relationships/image" Target="../media/image37.jpeg"/><Relationship Id="rId5" Type="http://schemas.openxmlformats.org/officeDocument/2006/relationships/image" Target="../media/image22.png"/><Relationship Id="rId4" Type="http://schemas.openxmlformats.org/officeDocument/2006/relationships/hyperlink" Target="https://youtu.be/7gkc9wQ7Xc0"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www.sixsenses.com/" TargetMode="External"/><Relationship Id="rId5" Type="http://schemas.openxmlformats.org/officeDocument/2006/relationships/image" Target="../media/image41.pn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yHTUsvSNk5k" TargetMode="External"/><Relationship Id="rId2" Type="http://schemas.openxmlformats.org/officeDocument/2006/relationships/slideLayout" Target="../slideLayouts/slideLayout20.xml"/><Relationship Id="rId1" Type="http://schemas.openxmlformats.org/officeDocument/2006/relationships/video" Target="https://www.youtube.com/embed/yHTUsvSNk5k?feature=oembed" TargetMode="External"/><Relationship Id="rId5" Type="http://schemas.openxmlformats.org/officeDocument/2006/relationships/image" Target="../media/image42.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4T6Ia20D-T8" TargetMode="External"/><Relationship Id="rId2" Type="http://schemas.openxmlformats.org/officeDocument/2006/relationships/slideLayout" Target="../slideLayouts/slideLayout20.xml"/><Relationship Id="rId1" Type="http://schemas.openxmlformats.org/officeDocument/2006/relationships/video" Target="https://www.youtube.com/embed/4T6Ia20D-T8?feature=oembed" TargetMode="External"/><Relationship Id="rId5" Type="http://schemas.openxmlformats.org/officeDocument/2006/relationships/image" Target="../media/image44.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hyperlink" Target="https://youtu.be/nQ2f79bi_QE" TargetMode="External"/><Relationship Id="rId2" Type="http://schemas.openxmlformats.org/officeDocument/2006/relationships/slideLayout" Target="../slideLayouts/slideLayout20.xml"/><Relationship Id="rId1" Type="http://schemas.openxmlformats.org/officeDocument/2006/relationships/video" Target="https://www.youtube.com/embed/nQ2f79bi_QE?feature=oembed" TargetMode="External"/><Relationship Id="rId5" Type="http://schemas.openxmlformats.org/officeDocument/2006/relationships/image" Target="../media/image48.jpe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nYB8veSmNm0" TargetMode="External"/><Relationship Id="rId2" Type="http://schemas.openxmlformats.org/officeDocument/2006/relationships/slideLayout" Target="../slideLayouts/slideLayout20.xml"/><Relationship Id="rId1" Type="http://schemas.openxmlformats.org/officeDocument/2006/relationships/video" Target="https://www.youtube.com/embed/nYB8veSmNm0?feature=oembed" TargetMode="External"/><Relationship Id="rId5" Type="http://schemas.openxmlformats.org/officeDocument/2006/relationships/image" Target="../media/image50.jpe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us.accion.org/resource/choosing-right-social-media-platform-your-business/"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video" Target="https://www.youtube.com/embed/e91c0mWP960?feature=oembed" TargetMode="External"/><Relationship Id="rId6" Type="http://schemas.openxmlformats.org/officeDocument/2006/relationships/image" Target="../media/image22.png"/><Relationship Id="rId5" Type="http://schemas.openxmlformats.org/officeDocument/2006/relationships/image" Target="../media/image52.jpeg"/><Relationship Id="rId4" Type="http://schemas.openxmlformats.org/officeDocument/2006/relationships/hyperlink" Target="https://youtu.be/e91c0mWP960"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49.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hyperlink" Target="https://www.thebalancesmb.com/email-marketing-2948346" TargetMode="External"/><Relationship Id="rId3" Type="http://schemas.openxmlformats.org/officeDocument/2006/relationships/image" Target="../media/image65.png"/><Relationship Id="rId7" Type="http://schemas.openxmlformats.org/officeDocument/2006/relationships/hyperlink" Target="https://unbounce.com/landing-page-articles/what-is-a-landing-page/"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seoforgrowth.com/seo-inbound-marketing-strategy/" TargetMode="External"/><Relationship Id="rId11" Type="http://schemas.openxmlformats.org/officeDocument/2006/relationships/hyperlink" Target="https://www.mailmunch.com/blog/sales-funnel/" TargetMode="External"/><Relationship Id="rId5" Type="http://schemas.openxmlformats.org/officeDocument/2006/relationships/hyperlink" Target="https://www.acquisio.com/blog/agency/what-are-display-ads-5-steps-to-effective-visual-advertising/" TargetMode="External"/><Relationship Id="rId10" Type="http://schemas.openxmlformats.org/officeDocument/2006/relationships/hyperlink" Target="https://www.revfine.com/ota/" TargetMode="External"/><Relationship Id="rId4" Type="http://schemas.openxmlformats.org/officeDocument/2006/relationships/hyperlink" Target="https://www.reviewtrackers.com/blog/improve-tripadvisor-ranking/" TargetMode="External"/><Relationship Id="rId9" Type="http://schemas.openxmlformats.org/officeDocument/2006/relationships/hyperlink" Target="https://digitaltravelapac.wbresearch.com/blog/social-media-in-tourism-marketin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en-US" sz="4000" dirty="0">
                <a:solidFill>
                  <a:schemeClr val="bg1"/>
                </a:solidFill>
                <a:effectLst>
                  <a:outerShdw blurRad="38100" dist="38100" dir="2700000" algn="tl">
                    <a:srgbClr val="000000">
                      <a:alpha val="43137"/>
                    </a:srgbClr>
                  </a:outerShdw>
                </a:effectLst>
              </a:rPr>
              <a:t>Digital Marketing</a:t>
            </a: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Module 9</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https://youtu.be/QudH93m8gmg</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South African Tourism explains Digital Marketing!</a:t>
            </a:r>
            <a:endParaRPr lang="en-GB" sz="2400" b="1" i="1" dirty="0">
              <a:solidFill>
                <a:schemeClr val="bg1">
                  <a:lumMod val="65000"/>
                </a:schemeClr>
              </a:solidFill>
            </a:endParaRPr>
          </a:p>
        </p:txBody>
      </p:sp>
      <p:pic>
        <p:nvPicPr>
          <p:cNvPr id="4" name="Multimédia Online 3" title="South African Tourism explains Digital Marketing!">
            <a:hlinkClick r:id="" action="ppaction://media"/>
            <a:extLst>
              <a:ext uri="{FF2B5EF4-FFF2-40B4-BE49-F238E27FC236}">
                <a16:creationId xmlns:a16="http://schemas.microsoft.com/office/drawing/2014/main" id="{60230039-9298-4044-8346-46328860766E}"/>
              </a:ext>
            </a:extLst>
          </p:cNvPr>
          <p:cNvPicPr>
            <a:picLocks noRot="1"/>
          </p:cNvPicPr>
          <p:nvPr>
            <a:videoFile r:link="rId1"/>
          </p:nvPr>
        </p:nvPicPr>
        <p:blipFill>
          <a:blip r:embed="rId5"/>
          <a:stretch>
            <a:fillRect/>
          </a:stretch>
        </p:blipFill>
        <p:spPr>
          <a:xfrm>
            <a:off x="2673928" y="1296236"/>
            <a:ext cx="6948000" cy="4284000"/>
          </a:xfrm>
          <a:prstGeom prst="rect">
            <a:avLst/>
          </a:prstGeom>
        </p:spPr>
      </p:pic>
    </p:spTree>
    <p:extLst>
      <p:ext uri="{BB962C8B-B14F-4D97-AF65-F5344CB8AC3E}">
        <p14:creationId xmlns:p14="http://schemas.microsoft.com/office/powerpoint/2010/main" val="24149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FBB2EA6-DC91-4D47-8E99-D75921362380}"/>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Digital Marketing – Challenges </a:t>
            </a:r>
          </a:p>
        </p:txBody>
      </p:sp>
      <p:sp>
        <p:nvSpPr>
          <p:cNvPr id="2" name="CaixaDeTexto 1">
            <a:extLst>
              <a:ext uri="{FF2B5EF4-FFF2-40B4-BE49-F238E27FC236}">
                <a16:creationId xmlns:a16="http://schemas.microsoft.com/office/drawing/2014/main" id="{FA338220-A593-4D88-8307-39EB2697BE65}"/>
              </a:ext>
            </a:extLst>
          </p:cNvPr>
          <p:cNvSpPr txBox="1"/>
          <p:nvPr/>
        </p:nvSpPr>
        <p:spPr>
          <a:xfrm>
            <a:off x="502920" y="1060704"/>
            <a:ext cx="5583727" cy="4528612"/>
          </a:xfrm>
          <a:prstGeom prst="rect">
            <a:avLst/>
          </a:prstGeom>
          <a:noFill/>
        </p:spPr>
        <p:txBody>
          <a:bodyPr wrap="square" rtlCol="0">
            <a:spAutoFit/>
          </a:bodyPr>
          <a:lstStyle/>
          <a:p>
            <a:pPr>
              <a:lnSpc>
                <a:spcPct val="150000"/>
              </a:lnSpc>
              <a:spcAft>
                <a:spcPts val="1200"/>
              </a:spcAft>
              <a:buClr>
                <a:srgbClr val="FDDE00"/>
              </a:buClr>
              <a:buFont typeface="Arial" panose="020B0604020202020204" pitchFamily="34" charset="0"/>
              <a:buChar char="•"/>
            </a:pPr>
            <a:r>
              <a:rPr lang="en-GB" sz="2400" dirty="0"/>
              <a:t> Everything happens very fast.</a:t>
            </a:r>
          </a:p>
          <a:p>
            <a:pPr>
              <a:lnSpc>
                <a:spcPct val="150000"/>
              </a:lnSpc>
              <a:spcAft>
                <a:spcPts val="1200"/>
              </a:spcAft>
              <a:buClr>
                <a:srgbClr val="FDDE00"/>
              </a:buClr>
              <a:buFont typeface="Arial" panose="020B0604020202020204" pitchFamily="34" charset="0"/>
              <a:buChar char="•"/>
            </a:pPr>
            <a:r>
              <a:rPr lang="en-GB" sz="2400" dirty="0"/>
              <a:t> Change is a constant.</a:t>
            </a:r>
          </a:p>
          <a:p>
            <a:pPr>
              <a:lnSpc>
                <a:spcPct val="150000"/>
              </a:lnSpc>
              <a:spcAft>
                <a:spcPts val="1200"/>
              </a:spcAft>
              <a:buClr>
                <a:srgbClr val="FDDE00"/>
              </a:buClr>
              <a:buFont typeface="Arial" panose="020B0604020202020204" pitchFamily="34" charset="0"/>
              <a:buChar char="•"/>
            </a:pPr>
            <a:r>
              <a:rPr lang="en-GB" sz="2400" dirty="0"/>
              <a:t> Nothing stops.</a:t>
            </a:r>
          </a:p>
          <a:p>
            <a:pPr>
              <a:lnSpc>
                <a:spcPct val="150000"/>
              </a:lnSpc>
              <a:spcAft>
                <a:spcPts val="1200"/>
              </a:spcAft>
              <a:buClr>
                <a:srgbClr val="FDDE00"/>
              </a:buClr>
              <a:buFont typeface="Arial" panose="020B0604020202020204" pitchFamily="34" charset="0"/>
              <a:buChar char="•"/>
            </a:pPr>
            <a:r>
              <a:rPr lang="en-GB" sz="2400" dirty="0"/>
              <a:t> Increasingly more people and more businesses are online.</a:t>
            </a:r>
          </a:p>
          <a:p>
            <a:pPr>
              <a:lnSpc>
                <a:spcPct val="150000"/>
              </a:lnSpc>
              <a:spcAft>
                <a:spcPts val="1200"/>
              </a:spcAft>
              <a:buClr>
                <a:srgbClr val="FDDE00"/>
              </a:buClr>
              <a:buFont typeface="Arial" panose="020B0604020202020204" pitchFamily="34" charset="0"/>
              <a:buChar char="•"/>
            </a:pPr>
            <a:r>
              <a:rPr lang="en-GB" sz="2400" dirty="0"/>
              <a:t> People look for convenience and quick solutions.</a:t>
            </a:r>
          </a:p>
        </p:txBody>
      </p:sp>
      <p:pic>
        <p:nvPicPr>
          <p:cNvPr id="3" name="Picture 2" descr="Internet Minute 2020: What Happens on the Internet in 60 Seconds?  [Infographics] | The Marketing Introvert">
            <a:extLst>
              <a:ext uri="{FF2B5EF4-FFF2-40B4-BE49-F238E27FC236}">
                <a16:creationId xmlns:a16="http://schemas.microsoft.com/office/drawing/2014/main" id="{C0CDF7F6-F10F-48C5-AB56-F664510C61D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748" y="963168"/>
            <a:ext cx="5323332" cy="532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45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84E9DCB9-7998-4C64-809D-D62DCF4240D9}"/>
              </a:ext>
            </a:extLst>
          </p:cNvPr>
          <p:cNvPicPr>
            <a:picLocks noGrp="1" noChangeAspect="1"/>
          </p:cNvPicPr>
          <p:nvPr>
            <p:ph type="pic" sz="quarter" idx="19"/>
          </p:nvPr>
        </p:nvPicPr>
        <p:blipFill>
          <a:blip r:embed="rId3"/>
          <a:srcRect t="10448" b="10448"/>
          <a:stretch>
            <a:fillRect/>
          </a:stretch>
        </p:blipFill>
        <p:spPr/>
      </p:pic>
      <p:sp>
        <p:nvSpPr>
          <p:cNvPr id="4" name="Text Placeholder 1">
            <a:extLst>
              <a:ext uri="{FF2B5EF4-FFF2-40B4-BE49-F238E27FC236}">
                <a16:creationId xmlns:a16="http://schemas.microsoft.com/office/drawing/2014/main" id="{C992E502-D325-42F4-875A-89FF164B3491}"/>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9.2.</a:t>
            </a:r>
          </a:p>
          <a:p>
            <a:r>
              <a:rPr lang="en-US" sz="4400" dirty="0">
                <a:solidFill>
                  <a:schemeClr val="bg1"/>
                </a:solidFill>
                <a:effectLst>
                  <a:outerShdw blurRad="38100" dist="38100" dir="2700000" algn="tl">
                    <a:srgbClr val="000000">
                      <a:alpha val="43137"/>
                    </a:srgbClr>
                  </a:outerShdw>
                </a:effectLst>
              </a:rPr>
              <a:t>Digital Marketing Strategy</a:t>
            </a:r>
          </a:p>
        </p:txBody>
      </p:sp>
    </p:spTree>
    <p:extLst>
      <p:ext uri="{BB962C8B-B14F-4D97-AF65-F5344CB8AC3E}">
        <p14:creationId xmlns:p14="http://schemas.microsoft.com/office/powerpoint/2010/main" val="1594093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Agrupar 79">
            <a:extLst>
              <a:ext uri="{FF2B5EF4-FFF2-40B4-BE49-F238E27FC236}">
                <a16:creationId xmlns:a16="http://schemas.microsoft.com/office/drawing/2014/main" id="{825025E6-D44A-490A-8963-A33F194B782C}"/>
              </a:ext>
            </a:extLst>
          </p:cNvPr>
          <p:cNvGrpSpPr/>
          <p:nvPr/>
        </p:nvGrpSpPr>
        <p:grpSpPr>
          <a:xfrm>
            <a:off x="734285" y="872829"/>
            <a:ext cx="8195611" cy="5379865"/>
            <a:chOff x="734285" y="826649"/>
            <a:chExt cx="8195611" cy="5379865"/>
          </a:xfrm>
        </p:grpSpPr>
        <p:cxnSp>
          <p:nvCxnSpPr>
            <p:cNvPr id="61" name="Conexão reta unidirecional 60">
              <a:extLst>
                <a:ext uri="{FF2B5EF4-FFF2-40B4-BE49-F238E27FC236}">
                  <a16:creationId xmlns:a16="http://schemas.microsoft.com/office/drawing/2014/main" id="{1C925EC7-96C5-4AA5-8355-010E7E27B612}"/>
                </a:ext>
              </a:extLst>
            </p:cNvPr>
            <p:cNvCxnSpPr/>
            <p:nvPr/>
          </p:nvCxnSpPr>
          <p:spPr>
            <a:xfrm>
              <a:off x="868219" y="960582"/>
              <a:ext cx="0" cy="5112000"/>
            </a:xfrm>
            <a:prstGeom prst="straightConnector1">
              <a:avLst/>
            </a:prstGeom>
            <a:ln w="50800">
              <a:solidFill>
                <a:srgbClr val="F7981D"/>
              </a:solidFill>
              <a:tailEnd type="oval"/>
            </a:ln>
          </p:spPr>
          <p:style>
            <a:lnRef idx="1">
              <a:schemeClr val="accent1"/>
            </a:lnRef>
            <a:fillRef idx="0">
              <a:schemeClr val="accent1"/>
            </a:fillRef>
            <a:effectRef idx="0">
              <a:schemeClr val="accent1"/>
            </a:effectRef>
            <a:fontRef idx="minor">
              <a:schemeClr val="tx1"/>
            </a:fontRef>
          </p:style>
        </p:cxnSp>
        <p:cxnSp>
          <p:nvCxnSpPr>
            <p:cNvPr id="62" name="Conexão reta unidirecional 61">
              <a:extLst>
                <a:ext uri="{FF2B5EF4-FFF2-40B4-BE49-F238E27FC236}">
                  <a16:creationId xmlns:a16="http://schemas.microsoft.com/office/drawing/2014/main" id="{3C24BE2C-E5A2-458A-8E45-2233D06A101B}"/>
                </a:ext>
              </a:extLst>
            </p:cNvPr>
            <p:cNvCxnSpPr/>
            <p:nvPr/>
          </p:nvCxnSpPr>
          <p:spPr>
            <a:xfrm>
              <a:off x="4826002" y="960582"/>
              <a:ext cx="0" cy="5112000"/>
            </a:xfrm>
            <a:prstGeom prst="straightConnector1">
              <a:avLst/>
            </a:prstGeom>
            <a:ln w="50800">
              <a:solidFill>
                <a:srgbClr val="F7981D"/>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6" name="Conexão reta unidirecional 65">
              <a:extLst>
                <a:ext uri="{FF2B5EF4-FFF2-40B4-BE49-F238E27FC236}">
                  <a16:creationId xmlns:a16="http://schemas.microsoft.com/office/drawing/2014/main" id="{1686FDE8-E944-438C-B1EA-FFC807BC707F}"/>
                </a:ext>
              </a:extLst>
            </p:cNvPr>
            <p:cNvCxnSpPr/>
            <p:nvPr/>
          </p:nvCxnSpPr>
          <p:spPr>
            <a:xfrm>
              <a:off x="8788402" y="960582"/>
              <a:ext cx="0" cy="3816000"/>
            </a:xfrm>
            <a:prstGeom prst="straightConnector1">
              <a:avLst/>
            </a:prstGeom>
            <a:ln w="50800">
              <a:solidFill>
                <a:srgbClr val="F7981D"/>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xão reta unidirecional 67">
              <a:extLst>
                <a:ext uri="{FF2B5EF4-FFF2-40B4-BE49-F238E27FC236}">
                  <a16:creationId xmlns:a16="http://schemas.microsoft.com/office/drawing/2014/main" id="{90F75C7A-36EE-433C-8E3A-622E395626C5}"/>
                </a:ext>
              </a:extLst>
            </p:cNvPr>
            <p:cNvCxnSpPr/>
            <p:nvPr/>
          </p:nvCxnSpPr>
          <p:spPr>
            <a:xfrm>
              <a:off x="895927" y="6072582"/>
              <a:ext cx="3924000" cy="0"/>
            </a:xfrm>
            <a:prstGeom prst="straightConnector1">
              <a:avLst/>
            </a:prstGeom>
            <a:ln w="50800">
              <a:solidFill>
                <a:srgbClr val="F7981D"/>
              </a:solidFill>
              <a:tailEnd type="oval"/>
            </a:ln>
          </p:spPr>
          <p:style>
            <a:lnRef idx="1">
              <a:schemeClr val="accent1"/>
            </a:lnRef>
            <a:fillRef idx="0">
              <a:schemeClr val="accent1"/>
            </a:fillRef>
            <a:effectRef idx="0">
              <a:schemeClr val="accent1"/>
            </a:effectRef>
            <a:fontRef idx="minor">
              <a:schemeClr val="tx1"/>
            </a:fontRef>
          </p:style>
        </p:cxnSp>
        <p:cxnSp>
          <p:nvCxnSpPr>
            <p:cNvPr id="70" name="Conexão reta unidirecional 69">
              <a:extLst>
                <a:ext uri="{FF2B5EF4-FFF2-40B4-BE49-F238E27FC236}">
                  <a16:creationId xmlns:a16="http://schemas.microsoft.com/office/drawing/2014/main" id="{29777C80-B2DB-4555-9D76-44AD464014DC}"/>
                </a:ext>
              </a:extLst>
            </p:cNvPr>
            <p:cNvCxnSpPr/>
            <p:nvPr/>
          </p:nvCxnSpPr>
          <p:spPr>
            <a:xfrm>
              <a:off x="4864402" y="960582"/>
              <a:ext cx="3924000" cy="0"/>
            </a:xfrm>
            <a:prstGeom prst="straightConnector1">
              <a:avLst/>
            </a:prstGeom>
            <a:ln w="50800">
              <a:solidFill>
                <a:srgbClr val="F7981D"/>
              </a:solidFill>
              <a:tailEnd type="oval"/>
            </a:ln>
          </p:spPr>
          <p:style>
            <a:lnRef idx="1">
              <a:schemeClr val="accent1"/>
            </a:lnRef>
            <a:fillRef idx="0">
              <a:schemeClr val="accent1"/>
            </a:fillRef>
            <a:effectRef idx="0">
              <a:schemeClr val="accent1"/>
            </a:effectRef>
            <a:fontRef idx="minor">
              <a:schemeClr val="tx1"/>
            </a:fontRef>
          </p:style>
        </p:cxnSp>
        <p:sp>
          <p:nvSpPr>
            <p:cNvPr id="72" name="Seta: Divisa 71">
              <a:extLst>
                <a:ext uri="{FF2B5EF4-FFF2-40B4-BE49-F238E27FC236}">
                  <a16:creationId xmlns:a16="http://schemas.microsoft.com/office/drawing/2014/main" id="{7713CB4A-8C75-43D1-9E9B-51200F2747A1}"/>
                </a:ext>
              </a:extLst>
            </p:cNvPr>
            <p:cNvSpPr/>
            <p:nvPr/>
          </p:nvSpPr>
          <p:spPr>
            <a:xfrm rot="5400000">
              <a:off x="785963" y="2507054"/>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Seta: Divisa 72">
              <a:extLst>
                <a:ext uri="{FF2B5EF4-FFF2-40B4-BE49-F238E27FC236}">
                  <a16:creationId xmlns:a16="http://schemas.microsoft.com/office/drawing/2014/main" id="{2517E196-6123-45E8-9C56-4784435F0280}"/>
                </a:ext>
              </a:extLst>
            </p:cNvPr>
            <p:cNvSpPr/>
            <p:nvPr/>
          </p:nvSpPr>
          <p:spPr>
            <a:xfrm rot="5400000">
              <a:off x="789288" y="4246932"/>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 name="Seta: Divisa 73">
              <a:extLst>
                <a:ext uri="{FF2B5EF4-FFF2-40B4-BE49-F238E27FC236}">
                  <a16:creationId xmlns:a16="http://schemas.microsoft.com/office/drawing/2014/main" id="{0D48F721-4112-4CB3-917C-ED300A218CBA}"/>
                </a:ext>
              </a:extLst>
            </p:cNvPr>
            <p:cNvSpPr/>
            <p:nvPr/>
          </p:nvSpPr>
          <p:spPr>
            <a:xfrm>
              <a:off x="2775672" y="5938649"/>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 name="Seta: Divisa 74">
              <a:extLst>
                <a:ext uri="{FF2B5EF4-FFF2-40B4-BE49-F238E27FC236}">
                  <a16:creationId xmlns:a16="http://schemas.microsoft.com/office/drawing/2014/main" id="{E7A767D1-3DFF-4EA4-B85E-2285397B305B}"/>
                </a:ext>
              </a:extLst>
            </p:cNvPr>
            <p:cNvSpPr/>
            <p:nvPr/>
          </p:nvSpPr>
          <p:spPr>
            <a:xfrm rot="16200000">
              <a:off x="4743747" y="4256218"/>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Seta: Divisa 75">
              <a:extLst>
                <a:ext uri="{FF2B5EF4-FFF2-40B4-BE49-F238E27FC236}">
                  <a16:creationId xmlns:a16="http://schemas.microsoft.com/office/drawing/2014/main" id="{26E37DE8-70EB-4467-AF46-CFE1EB578359}"/>
                </a:ext>
              </a:extLst>
            </p:cNvPr>
            <p:cNvSpPr/>
            <p:nvPr/>
          </p:nvSpPr>
          <p:spPr>
            <a:xfrm rot="16200000">
              <a:off x="4755926" y="2506404"/>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8" name="Seta: Divisa 77">
              <a:extLst>
                <a:ext uri="{FF2B5EF4-FFF2-40B4-BE49-F238E27FC236}">
                  <a16:creationId xmlns:a16="http://schemas.microsoft.com/office/drawing/2014/main" id="{E4125CED-2007-4837-8B6B-556A7E1F16A4}"/>
                </a:ext>
              </a:extLst>
            </p:cNvPr>
            <p:cNvSpPr/>
            <p:nvPr/>
          </p:nvSpPr>
          <p:spPr>
            <a:xfrm>
              <a:off x="6840447" y="826649"/>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9" name="Seta: Divisa 78">
              <a:extLst>
                <a:ext uri="{FF2B5EF4-FFF2-40B4-BE49-F238E27FC236}">
                  <a16:creationId xmlns:a16="http://schemas.microsoft.com/office/drawing/2014/main" id="{DDF70E93-3D14-4408-B8C5-66200CAF57AF}"/>
                </a:ext>
              </a:extLst>
            </p:cNvPr>
            <p:cNvSpPr/>
            <p:nvPr/>
          </p:nvSpPr>
          <p:spPr>
            <a:xfrm rot="5400000">
              <a:off x="8713709" y="2513068"/>
              <a:ext cx="164510" cy="267865"/>
            </a:xfrm>
            <a:prstGeom prst="chevron">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solidFill>
                  <a:srgbClr val="6ECECB"/>
                </a:solidFill>
              </a:rPr>
              <a:t>b.</a:t>
            </a:r>
            <a:r>
              <a:rPr lang="en-US" sz="3600" b="1" dirty="0"/>
              <a:t> Digital Marketing – Strategy</a:t>
            </a:r>
          </a:p>
        </p:txBody>
      </p:sp>
      <p:sp>
        <p:nvSpPr>
          <p:cNvPr id="3" name="Retângulo 2">
            <a:extLst>
              <a:ext uri="{FF2B5EF4-FFF2-40B4-BE49-F238E27FC236}">
                <a16:creationId xmlns:a16="http://schemas.microsoft.com/office/drawing/2014/main" id="{CCD8039D-562F-4D20-B426-797354F1E3B8}"/>
              </a:ext>
            </a:extLst>
          </p:cNvPr>
          <p:cNvSpPr/>
          <p:nvPr/>
        </p:nvSpPr>
        <p:spPr>
          <a:xfrm>
            <a:off x="241443" y="1196097"/>
            <a:ext cx="1260000" cy="126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WHY</a:t>
            </a:r>
          </a:p>
          <a:p>
            <a:pPr algn="ctr"/>
            <a:r>
              <a:rPr lang="en-GB" sz="2400" b="1" dirty="0">
                <a:effectLst>
                  <a:outerShdw blurRad="38100" dist="38100" dir="2700000" algn="tl">
                    <a:srgbClr val="000000">
                      <a:alpha val="43137"/>
                    </a:srgbClr>
                  </a:outerShdw>
                </a:effectLst>
              </a:rPr>
              <a:t>?</a:t>
            </a:r>
          </a:p>
        </p:txBody>
      </p:sp>
      <p:sp>
        <p:nvSpPr>
          <p:cNvPr id="32" name="Retângulo 31">
            <a:extLst>
              <a:ext uri="{FF2B5EF4-FFF2-40B4-BE49-F238E27FC236}">
                <a16:creationId xmlns:a16="http://schemas.microsoft.com/office/drawing/2014/main" id="{978159B8-340C-4CDC-9661-7366D84193D9}"/>
              </a:ext>
            </a:extLst>
          </p:cNvPr>
          <p:cNvSpPr/>
          <p:nvPr/>
        </p:nvSpPr>
        <p:spPr>
          <a:xfrm>
            <a:off x="1562598" y="1196097"/>
            <a:ext cx="2482930" cy="1260000"/>
          </a:xfrm>
          <a:prstGeom prst="rect">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Objectives</a:t>
            </a:r>
          </a:p>
          <a:p>
            <a:pPr algn="ctr"/>
            <a:r>
              <a:rPr lang="en-GB" sz="2400" dirty="0">
                <a:solidFill>
                  <a:schemeClr val="tx1"/>
                </a:solidFill>
              </a:rPr>
              <a:t>e.g., promote low season</a:t>
            </a:r>
          </a:p>
        </p:txBody>
      </p:sp>
      <p:sp>
        <p:nvSpPr>
          <p:cNvPr id="25" name="Retângulo 24">
            <a:extLst>
              <a:ext uri="{FF2B5EF4-FFF2-40B4-BE49-F238E27FC236}">
                <a16:creationId xmlns:a16="http://schemas.microsoft.com/office/drawing/2014/main" id="{F6985B8E-080F-42D1-9E76-6251C487D9A3}"/>
              </a:ext>
            </a:extLst>
          </p:cNvPr>
          <p:cNvSpPr/>
          <p:nvPr/>
        </p:nvSpPr>
        <p:spPr>
          <a:xfrm>
            <a:off x="241443" y="2930263"/>
            <a:ext cx="1260000" cy="126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WHO</a:t>
            </a:r>
          </a:p>
          <a:p>
            <a:pPr algn="ctr"/>
            <a:r>
              <a:rPr lang="en-GB" sz="2400" b="1" dirty="0">
                <a:effectLst>
                  <a:outerShdw blurRad="38100" dist="38100" dir="2700000" algn="tl">
                    <a:srgbClr val="000000">
                      <a:alpha val="43137"/>
                    </a:srgbClr>
                  </a:outerShdw>
                </a:effectLst>
              </a:rPr>
              <a:t>?</a:t>
            </a:r>
          </a:p>
        </p:txBody>
      </p:sp>
      <p:sp>
        <p:nvSpPr>
          <p:cNvPr id="33" name="Retângulo 32">
            <a:extLst>
              <a:ext uri="{FF2B5EF4-FFF2-40B4-BE49-F238E27FC236}">
                <a16:creationId xmlns:a16="http://schemas.microsoft.com/office/drawing/2014/main" id="{4FB9BD03-EF75-419A-8886-3534C5572EAA}"/>
              </a:ext>
            </a:extLst>
          </p:cNvPr>
          <p:cNvSpPr/>
          <p:nvPr/>
        </p:nvSpPr>
        <p:spPr>
          <a:xfrm>
            <a:off x="1562598" y="2930263"/>
            <a:ext cx="2482930" cy="1260000"/>
          </a:xfrm>
          <a:prstGeom prst="rect">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Target</a:t>
            </a:r>
          </a:p>
          <a:p>
            <a:pPr algn="ctr"/>
            <a:r>
              <a:rPr lang="en-GB" sz="2400" dirty="0">
                <a:solidFill>
                  <a:schemeClr val="tx1"/>
                </a:solidFill>
              </a:rPr>
              <a:t>e.g., buyer persona</a:t>
            </a:r>
          </a:p>
        </p:txBody>
      </p:sp>
      <p:sp>
        <p:nvSpPr>
          <p:cNvPr id="26" name="Retângulo 25">
            <a:extLst>
              <a:ext uri="{FF2B5EF4-FFF2-40B4-BE49-F238E27FC236}">
                <a16:creationId xmlns:a16="http://schemas.microsoft.com/office/drawing/2014/main" id="{EA896A06-BE34-45A8-AD0A-558EDD55122A}"/>
              </a:ext>
            </a:extLst>
          </p:cNvPr>
          <p:cNvSpPr/>
          <p:nvPr/>
        </p:nvSpPr>
        <p:spPr>
          <a:xfrm>
            <a:off x="241443" y="4663826"/>
            <a:ext cx="1260000" cy="126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WHAT</a:t>
            </a:r>
          </a:p>
          <a:p>
            <a:pPr algn="ctr"/>
            <a:r>
              <a:rPr lang="en-GB" sz="2400" b="1" dirty="0">
                <a:effectLst>
                  <a:outerShdw blurRad="38100" dist="38100" dir="2700000" algn="tl">
                    <a:srgbClr val="000000">
                      <a:alpha val="43137"/>
                    </a:srgbClr>
                  </a:outerShdw>
                </a:effectLst>
              </a:rPr>
              <a:t>?</a:t>
            </a:r>
          </a:p>
        </p:txBody>
      </p:sp>
      <p:sp>
        <p:nvSpPr>
          <p:cNvPr id="34" name="Retângulo 33">
            <a:extLst>
              <a:ext uri="{FF2B5EF4-FFF2-40B4-BE49-F238E27FC236}">
                <a16:creationId xmlns:a16="http://schemas.microsoft.com/office/drawing/2014/main" id="{F42ACFD4-0449-4D2C-8ADB-C50AB29D90BA}"/>
              </a:ext>
            </a:extLst>
          </p:cNvPr>
          <p:cNvSpPr/>
          <p:nvPr/>
        </p:nvSpPr>
        <p:spPr>
          <a:xfrm>
            <a:off x="1562598" y="4663826"/>
            <a:ext cx="2482930" cy="1260000"/>
          </a:xfrm>
          <a:prstGeom prst="rect">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Resources</a:t>
            </a:r>
          </a:p>
          <a:p>
            <a:pPr algn="ctr"/>
            <a:r>
              <a:rPr lang="en-GB" sz="2400" dirty="0">
                <a:solidFill>
                  <a:schemeClr val="tx1"/>
                </a:solidFill>
              </a:rPr>
              <a:t>e.g., content or advertising</a:t>
            </a:r>
          </a:p>
        </p:txBody>
      </p:sp>
      <p:sp>
        <p:nvSpPr>
          <p:cNvPr id="28" name="Retângulo 27">
            <a:extLst>
              <a:ext uri="{FF2B5EF4-FFF2-40B4-BE49-F238E27FC236}">
                <a16:creationId xmlns:a16="http://schemas.microsoft.com/office/drawing/2014/main" id="{B788D788-D942-4AC4-9B7D-1A1134688815}"/>
              </a:ext>
            </a:extLst>
          </p:cNvPr>
          <p:cNvSpPr/>
          <p:nvPr/>
        </p:nvSpPr>
        <p:spPr>
          <a:xfrm>
            <a:off x="4203703" y="2930263"/>
            <a:ext cx="1260000" cy="126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WHERE?</a:t>
            </a:r>
          </a:p>
        </p:txBody>
      </p:sp>
      <p:sp>
        <p:nvSpPr>
          <p:cNvPr id="36" name="Retângulo 35">
            <a:extLst>
              <a:ext uri="{FF2B5EF4-FFF2-40B4-BE49-F238E27FC236}">
                <a16:creationId xmlns:a16="http://schemas.microsoft.com/office/drawing/2014/main" id="{69E08A1D-EC75-4ABE-B113-7BED483172F6}"/>
              </a:ext>
            </a:extLst>
          </p:cNvPr>
          <p:cNvSpPr/>
          <p:nvPr/>
        </p:nvSpPr>
        <p:spPr>
          <a:xfrm>
            <a:off x="5524858" y="2930263"/>
            <a:ext cx="2482930" cy="1260000"/>
          </a:xfrm>
          <a:prstGeom prst="rect">
            <a:avLst/>
          </a:prstGeom>
          <a:noFill/>
          <a:ln w="28575">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Channels</a:t>
            </a:r>
          </a:p>
          <a:p>
            <a:pPr algn="ctr"/>
            <a:r>
              <a:rPr lang="en-GB" sz="2400" dirty="0">
                <a:solidFill>
                  <a:schemeClr val="tx1"/>
                </a:solidFill>
              </a:rPr>
              <a:t>e.g., website</a:t>
            </a:r>
          </a:p>
        </p:txBody>
      </p:sp>
      <p:sp>
        <p:nvSpPr>
          <p:cNvPr id="29" name="Retângulo 28">
            <a:extLst>
              <a:ext uri="{FF2B5EF4-FFF2-40B4-BE49-F238E27FC236}">
                <a16:creationId xmlns:a16="http://schemas.microsoft.com/office/drawing/2014/main" id="{2910E5D8-DF9C-4E81-A72C-193B32F8E0EE}"/>
              </a:ext>
            </a:extLst>
          </p:cNvPr>
          <p:cNvSpPr/>
          <p:nvPr/>
        </p:nvSpPr>
        <p:spPr>
          <a:xfrm>
            <a:off x="4203703" y="4664428"/>
            <a:ext cx="1260000" cy="126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HOW</a:t>
            </a:r>
          </a:p>
          <a:p>
            <a:pPr algn="ctr"/>
            <a:r>
              <a:rPr lang="en-GB" sz="2400" b="1" dirty="0">
                <a:effectLst>
                  <a:outerShdw blurRad="38100" dist="38100" dir="2700000" algn="tl">
                    <a:srgbClr val="000000">
                      <a:alpha val="43137"/>
                    </a:srgbClr>
                  </a:outerShdw>
                </a:effectLst>
              </a:rPr>
              <a:t>?</a:t>
            </a:r>
          </a:p>
        </p:txBody>
      </p:sp>
      <p:sp>
        <p:nvSpPr>
          <p:cNvPr id="38" name="Retângulo 37">
            <a:extLst>
              <a:ext uri="{FF2B5EF4-FFF2-40B4-BE49-F238E27FC236}">
                <a16:creationId xmlns:a16="http://schemas.microsoft.com/office/drawing/2014/main" id="{5ABF1A75-5DB6-4120-8662-2DA8D9714921}"/>
              </a:ext>
            </a:extLst>
          </p:cNvPr>
          <p:cNvSpPr/>
          <p:nvPr/>
        </p:nvSpPr>
        <p:spPr>
          <a:xfrm>
            <a:off x="5524858" y="4663826"/>
            <a:ext cx="2482930" cy="1260000"/>
          </a:xfrm>
          <a:prstGeom prst="rect">
            <a:avLst/>
          </a:prstGeom>
          <a:noFill/>
          <a:ln w="28575">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Tools</a:t>
            </a:r>
          </a:p>
          <a:p>
            <a:pPr algn="ctr"/>
            <a:r>
              <a:rPr lang="en-GB" sz="2400" dirty="0">
                <a:solidFill>
                  <a:schemeClr val="tx1"/>
                </a:solidFill>
              </a:rPr>
              <a:t>e.g., blog post or display ads</a:t>
            </a:r>
          </a:p>
        </p:txBody>
      </p:sp>
      <p:sp>
        <p:nvSpPr>
          <p:cNvPr id="31" name="Retângulo 30">
            <a:extLst>
              <a:ext uri="{FF2B5EF4-FFF2-40B4-BE49-F238E27FC236}">
                <a16:creationId xmlns:a16="http://schemas.microsoft.com/office/drawing/2014/main" id="{A23F269C-6C0C-4A2B-8834-16B8BA492AEB}"/>
              </a:ext>
            </a:extLst>
          </p:cNvPr>
          <p:cNvSpPr/>
          <p:nvPr/>
        </p:nvSpPr>
        <p:spPr>
          <a:xfrm>
            <a:off x="8165964" y="2930263"/>
            <a:ext cx="1260000" cy="12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TRACK</a:t>
            </a:r>
          </a:p>
        </p:txBody>
      </p:sp>
      <p:sp>
        <p:nvSpPr>
          <p:cNvPr id="40" name="Retângulo 39">
            <a:extLst>
              <a:ext uri="{FF2B5EF4-FFF2-40B4-BE49-F238E27FC236}">
                <a16:creationId xmlns:a16="http://schemas.microsoft.com/office/drawing/2014/main" id="{3ABD4D11-43A6-45AE-85BD-1D0C2DB04976}"/>
              </a:ext>
            </a:extLst>
          </p:cNvPr>
          <p:cNvSpPr/>
          <p:nvPr/>
        </p:nvSpPr>
        <p:spPr>
          <a:xfrm>
            <a:off x="9487119" y="2930263"/>
            <a:ext cx="2482930" cy="126000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KPIs</a:t>
            </a:r>
          </a:p>
          <a:p>
            <a:pPr algn="ctr"/>
            <a:r>
              <a:rPr lang="en-GB" sz="2400" dirty="0">
                <a:solidFill>
                  <a:schemeClr val="tx1"/>
                </a:solidFill>
              </a:rPr>
              <a:t>e.g., conversion rate</a:t>
            </a:r>
          </a:p>
        </p:txBody>
      </p:sp>
      <p:sp>
        <p:nvSpPr>
          <p:cNvPr id="44" name="Retângulo 43">
            <a:extLst>
              <a:ext uri="{FF2B5EF4-FFF2-40B4-BE49-F238E27FC236}">
                <a16:creationId xmlns:a16="http://schemas.microsoft.com/office/drawing/2014/main" id="{A87B7886-4E69-4356-852B-6D761B0C65C6}"/>
              </a:ext>
            </a:extLst>
          </p:cNvPr>
          <p:cNvSpPr/>
          <p:nvPr/>
        </p:nvSpPr>
        <p:spPr>
          <a:xfrm>
            <a:off x="4203704" y="1196097"/>
            <a:ext cx="1260000" cy="126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WHEN</a:t>
            </a:r>
          </a:p>
          <a:p>
            <a:pPr algn="ctr"/>
            <a:r>
              <a:rPr lang="en-GB" sz="2400" b="1" dirty="0">
                <a:effectLst>
                  <a:outerShdw blurRad="38100" dist="38100" dir="2700000" algn="tl">
                    <a:srgbClr val="000000">
                      <a:alpha val="43137"/>
                    </a:srgbClr>
                  </a:outerShdw>
                </a:effectLst>
              </a:rPr>
              <a:t>?</a:t>
            </a:r>
          </a:p>
        </p:txBody>
      </p:sp>
      <p:sp>
        <p:nvSpPr>
          <p:cNvPr id="45" name="Retângulo 44">
            <a:extLst>
              <a:ext uri="{FF2B5EF4-FFF2-40B4-BE49-F238E27FC236}">
                <a16:creationId xmlns:a16="http://schemas.microsoft.com/office/drawing/2014/main" id="{6F91B032-B7BD-4087-82BB-37DB56A3664A}"/>
              </a:ext>
            </a:extLst>
          </p:cNvPr>
          <p:cNvSpPr/>
          <p:nvPr/>
        </p:nvSpPr>
        <p:spPr>
          <a:xfrm>
            <a:off x="5524859" y="1196097"/>
            <a:ext cx="2482930" cy="1260000"/>
          </a:xfrm>
          <a:prstGeom prst="rect">
            <a:avLst/>
          </a:prstGeom>
          <a:noFill/>
          <a:ln w="28575">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pc="-60" dirty="0">
                <a:solidFill>
                  <a:schemeClr val="tx1"/>
                </a:solidFill>
              </a:rPr>
              <a:t>Execution Calendar</a:t>
            </a:r>
          </a:p>
          <a:p>
            <a:pPr algn="ctr"/>
            <a:r>
              <a:rPr lang="en-GB" sz="2400" dirty="0">
                <a:solidFill>
                  <a:schemeClr val="tx1"/>
                </a:solidFill>
              </a:rPr>
              <a:t>e.g., monthly</a:t>
            </a:r>
          </a:p>
        </p:txBody>
      </p:sp>
      <p:sp>
        <p:nvSpPr>
          <p:cNvPr id="48" name="Retângulo 47">
            <a:extLst>
              <a:ext uri="{FF2B5EF4-FFF2-40B4-BE49-F238E27FC236}">
                <a16:creationId xmlns:a16="http://schemas.microsoft.com/office/drawing/2014/main" id="{F5EFD3B4-A95B-4979-85D3-9DE31CD1A067}"/>
              </a:ext>
            </a:extLst>
          </p:cNvPr>
          <p:cNvSpPr/>
          <p:nvPr/>
        </p:nvSpPr>
        <p:spPr>
          <a:xfrm>
            <a:off x="8165964" y="1196097"/>
            <a:ext cx="1260000" cy="12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BUDGET</a:t>
            </a:r>
          </a:p>
        </p:txBody>
      </p:sp>
      <p:sp>
        <p:nvSpPr>
          <p:cNvPr id="49" name="Retângulo 48">
            <a:extLst>
              <a:ext uri="{FF2B5EF4-FFF2-40B4-BE49-F238E27FC236}">
                <a16:creationId xmlns:a16="http://schemas.microsoft.com/office/drawing/2014/main" id="{B039CB12-0EA8-4F93-9727-0244F4A0D97A}"/>
              </a:ext>
            </a:extLst>
          </p:cNvPr>
          <p:cNvSpPr/>
          <p:nvPr/>
        </p:nvSpPr>
        <p:spPr>
          <a:xfrm>
            <a:off x="9487119" y="1196097"/>
            <a:ext cx="2482930" cy="126000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Cost</a:t>
            </a:r>
          </a:p>
          <a:p>
            <a:pPr algn="ctr"/>
            <a:r>
              <a:rPr lang="en-GB" sz="2400" dirty="0">
                <a:solidFill>
                  <a:schemeClr val="tx1"/>
                </a:solidFill>
              </a:rPr>
              <a:t>e.g., man-hour</a:t>
            </a:r>
          </a:p>
        </p:txBody>
      </p:sp>
    </p:spTree>
    <p:extLst>
      <p:ext uri="{BB962C8B-B14F-4D97-AF65-F5344CB8AC3E}">
        <p14:creationId xmlns:p14="http://schemas.microsoft.com/office/powerpoint/2010/main" val="409415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https://youtu.be/4PpnIw2lqEo</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How Tourism New Zealand invited the world to PLAY NZ</a:t>
            </a:r>
            <a:endParaRPr lang="en-GB" sz="2400" b="1" i="1" dirty="0">
              <a:solidFill>
                <a:schemeClr val="bg1">
                  <a:lumMod val="65000"/>
                </a:schemeClr>
              </a:solidFill>
            </a:endParaRPr>
          </a:p>
        </p:txBody>
      </p:sp>
      <p:sp>
        <p:nvSpPr>
          <p:cNvPr id="7" name="Text Placeholder 2">
            <a:extLst>
              <a:ext uri="{FF2B5EF4-FFF2-40B4-BE49-F238E27FC236}">
                <a16:creationId xmlns:a16="http://schemas.microsoft.com/office/drawing/2014/main" id="{A55FBD04-5D47-4DED-A185-C3569FB4928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Tourism New Zealand</a:t>
            </a:r>
          </a:p>
        </p:txBody>
      </p:sp>
      <p:pic>
        <p:nvPicPr>
          <p:cNvPr id="10" name="Imagem 9">
            <a:extLst>
              <a:ext uri="{FF2B5EF4-FFF2-40B4-BE49-F238E27FC236}">
                <a16:creationId xmlns:a16="http://schemas.microsoft.com/office/drawing/2014/main" id="{F0FFA9F4-BA1A-4A56-9085-E687B8017A5D}"/>
              </a:ext>
            </a:extLst>
          </p:cNvPr>
          <p:cNvPicPr>
            <a:picLocks noChangeAspect="1"/>
          </p:cNvPicPr>
          <p:nvPr/>
        </p:nvPicPr>
        <p:blipFill>
          <a:blip r:embed="rId5"/>
          <a:stretch>
            <a:fillRect/>
          </a:stretch>
        </p:blipFill>
        <p:spPr>
          <a:xfrm>
            <a:off x="367039" y="337780"/>
            <a:ext cx="720000" cy="720000"/>
          </a:xfrm>
          <a:prstGeom prst="rect">
            <a:avLst/>
          </a:prstGeom>
        </p:spPr>
      </p:pic>
      <p:pic>
        <p:nvPicPr>
          <p:cNvPr id="3" name="Multimédia Online 2" title="How Tourism New Zealand invited the world to PLAY NZ">
            <a:hlinkClick r:id="" action="ppaction://media"/>
            <a:extLst>
              <a:ext uri="{FF2B5EF4-FFF2-40B4-BE49-F238E27FC236}">
                <a16:creationId xmlns:a16="http://schemas.microsoft.com/office/drawing/2014/main" id="{DBA476B1-F424-4967-B781-E7FC0B3CA66B}"/>
              </a:ext>
            </a:extLst>
          </p:cNvPr>
          <p:cNvPicPr>
            <a:picLocks noRot="1"/>
          </p:cNvPicPr>
          <p:nvPr>
            <a:videoFile r:link="rId1"/>
          </p:nvPr>
        </p:nvPicPr>
        <p:blipFill>
          <a:blip r:embed="rId6"/>
          <a:stretch>
            <a:fillRect/>
          </a:stretch>
        </p:blipFill>
        <p:spPr>
          <a:xfrm>
            <a:off x="2673929" y="1287000"/>
            <a:ext cx="6948000" cy="4284000"/>
          </a:xfrm>
          <a:prstGeom prst="rect">
            <a:avLst/>
          </a:prstGeom>
        </p:spPr>
      </p:pic>
    </p:spTree>
    <p:extLst>
      <p:ext uri="{BB962C8B-B14F-4D97-AF65-F5344CB8AC3E}">
        <p14:creationId xmlns:p14="http://schemas.microsoft.com/office/powerpoint/2010/main" val="24060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89822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Components of an Online Strategy</a:t>
            </a:r>
          </a:p>
        </p:txBody>
      </p:sp>
      <p:sp>
        <p:nvSpPr>
          <p:cNvPr id="2" name="CaixaDeTexto 1">
            <a:extLst>
              <a:ext uri="{FF2B5EF4-FFF2-40B4-BE49-F238E27FC236}">
                <a16:creationId xmlns:a16="http://schemas.microsoft.com/office/drawing/2014/main" id="{B0702637-E6F1-486A-9D8C-943E6A4F80D0}"/>
              </a:ext>
            </a:extLst>
          </p:cNvPr>
          <p:cNvSpPr txBox="1"/>
          <p:nvPr/>
        </p:nvSpPr>
        <p:spPr>
          <a:xfrm>
            <a:off x="199690" y="1023813"/>
            <a:ext cx="3816000" cy="830997"/>
          </a:xfrm>
          <a:prstGeom prst="rect">
            <a:avLst/>
          </a:prstGeom>
          <a:solidFill>
            <a:srgbClr val="6ECECB"/>
          </a:solidFill>
        </p:spPr>
        <p:txBody>
          <a:bodyPr wrap="square" rtlCol="0">
            <a:spAutoFit/>
          </a:bodyPr>
          <a:lstStyle/>
          <a:p>
            <a:pPr algn="ctr"/>
            <a:r>
              <a:rPr lang="en-GB" sz="2400" b="1" dirty="0">
                <a:solidFill>
                  <a:schemeClr val="bg1"/>
                </a:solidFill>
                <a:effectLst>
                  <a:outerShdw blurRad="38100" dist="38100" dir="2700000" algn="tl">
                    <a:srgbClr val="000000">
                      <a:alpha val="43137"/>
                    </a:srgbClr>
                  </a:outerShdw>
                </a:effectLst>
              </a:rPr>
              <a:t>Website and content management system</a:t>
            </a:r>
          </a:p>
        </p:txBody>
      </p:sp>
      <p:sp>
        <p:nvSpPr>
          <p:cNvPr id="4" name="CaixaDeTexto 3">
            <a:extLst>
              <a:ext uri="{FF2B5EF4-FFF2-40B4-BE49-F238E27FC236}">
                <a16:creationId xmlns:a16="http://schemas.microsoft.com/office/drawing/2014/main" id="{A6EC074B-CCAF-46C9-A2C5-E07F56FEE848}"/>
              </a:ext>
            </a:extLst>
          </p:cNvPr>
          <p:cNvSpPr txBox="1"/>
          <p:nvPr/>
        </p:nvSpPr>
        <p:spPr>
          <a:xfrm>
            <a:off x="199690" y="1914026"/>
            <a:ext cx="3816000" cy="461665"/>
          </a:xfrm>
          <a:prstGeom prst="rect">
            <a:avLst/>
          </a:prstGeom>
          <a:noFill/>
          <a:ln w="28575">
            <a:solidFill>
              <a:srgbClr val="6ECECB"/>
            </a:solidFill>
          </a:ln>
        </p:spPr>
        <p:txBody>
          <a:bodyPr wrap="square" rtlCol="0">
            <a:spAutoFit/>
          </a:bodyPr>
          <a:lstStyle/>
          <a:p>
            <a:r>
              <a:rPr lang="en-GB" sz="2400" dirty="0"/>
              <a:t>Graphic Design</a:t>
            </a:r>
          </a:p>
        </p:txBody>
      </p:sp>
      <p:sp>
        <p:nvSpPr>
          <p:cNvPr id="5" name="CaixaDeTexto 4">
            <a:extLst>
              <a:ext uri="{FF2B5EF4-FFF2-40B4-BE49-F238E27FC236}">
                <a16:creationId xmlns:a16="http://schemas.microsoft.com/office/drawing/2014/main" id="{260E321D-EE1E-4F11-9217-2F4A0884AA65}"/>
              </a:ext>
            </a:extLst>
          </p:cNvPr>
          <p:cNvSpPr txBox="1"/>
          <p:nvPr/>
        </p:nvSpPr>
        <p:spPr>
          <a:xfrm>
            <a:off x="199690" y="2503794"/>
            <a:ext cx="3816000" cy="460800"/>
          </a:xfrm>
          <a:prstGeom prst="rect">
            <a:avLst/>
          </a:prstGeom>
          <a:noFill/>
          <a:ln w="28575">
            <a:solidFill>
              <a:srgbClr val="6ECECB"/>
            </a:solidFill>
          </a:ln>
        </p:spPr>
        <p:txBody>
          <a:bodyPr wrap="square" rtlCol="0">
            <a:spAutoFit/>
          </a:bodyPr>
          <a:lstStyle/>
          <a:p>
            <a:r>
              <a:rPr lang="en-GB" sz="2400" dirty="0"/>
              <a:t>Programming of website</a:t>
            </a:r>
          </a:p>
        </p:txBody>
      </p:sp>
      <p:sp>
        <p:nvSpPr>
          <p:cNvPr id="6" name="CaixaDeTexto 5">
            <a:extLst>
              <a:ext uri="{FF2B5EF4-FFF2-40B4-BE49-F238E27FC236}">
                <a16:creationId xmlns:a16="http://schemas.microsoft.com/office/drawing/2014/main" id="{CAE203FF-1349-4583-AB48-F5C9B4C85076}"/>
              </a:ext>
            </a:extLst>
          </p:cNvPr>
          <p:cNvSpPr txBox="1"/>
          <p:nvPr/>
        </p:nvSpPr>
        <p:spPr>
          <a:xfrm>
            <a:off x="199690" y="3092697"/>
            <a:ext cx="3816000" cy="461665"/>
          </a:xfrm>
          <a:prstGeom prst="rect">
            <a:avLst/>
          </a:prstGeom>
          <a:noFill/>
          <a:ln w="28575">
            <a:solidFill>
              <a:srgbClr val="6ECECB"/>
            </a:solidFill>
          </a:ln>
        </p:spPr>
        <p:txBody>
          <a:bodyPr wrap="square" rtlCol="0">
            <a:spAutoFit/>
          </a:bodyPr>
          <a:lstStyle/>
          <a:p>
            <a:r>
              <a:rPr lang="en-GB" sz="2400" dirty="0"/>
              <a:t>Copywriting</a:t>
            </a:r>
          </a:p>
        </p:txBody>
      </p:sp>
      <p:sp>
        <p:nvSpPr>
          <p:cNvPr id="8" name="CaixaDeTexto 7">
            <a:extLst>
              <a:ext uri="{FF2B5EF4-FFF2-40B4-BE49-F238E27FC236}">
                <a16:creationId xmlns:a16="http://schemas.microsoft.com/office/drawing/2014/main" id="{F0DAB4A4-0DAA-47C7-B9F1-D5B24216461E}"/>
              </a:ext>
            </a:extLst>
          </p:cNvPr>
          <p:cNvSpPr txBox="1"/>
          <p:nvPr/>
        </p:nvSpPr>
        <p:spPr>
          <a:xfrm>
            <a:off x="199690" y="4641565"/>
            <a:ext cx="3816000" cy="461665"/>
          </a:xfrm>
          <a:prstGeom prst="rect">
            <a:avLst/>
          </a:prstGeom>
          <a:noFill/>
          <a:ln w="28575">
            <a:solidFill>
              <a:srgbClr val="6ECECB"/>
            </a:solidFill>
          </a:ln>
        </p:spPr>
        <p:txBody>
          <a:bodyPr wrap="square" rtlCol="0">
            <a:spAutoFit/>
          </a:bodyPr>
          <a:lstStyle/>
          <a:p>
            <a:r>
              <a:rPr lang="en-GB" sz="2400" dirty="0"/>
              <a:t>Hosting</a:t>
            </a:r>
          </a:p>
        </p:txBody>
      </p:sp>
      <p:sp>
        <p:nvSpPr>
          <p:cNvPr id="9" name="CaixaDeTexto 8">
            <a:extLst>
              <a:ext uri="{FF2B5EF4-FFF2-40B4-BE49-F238E27FC236}">
                <a16:creationId xmlns:a16="http://schemas.microsoft.com/office/drawing/2014/main" id="{41FBFE0D-43AD-4C48-8F92-AF270096C10E}"/>
              </a:ext>
            </a:extLst>
          </p:cNvPr>
          <p:cNvSpPr txBox="1"/>
          <p:nvPr/>
        </p:nvSpPr>
        <p:spPr>
          <a:xfrm>
            <a:off x="199690" y="5231333"/>
            <a:ext cx="3816000" cy="461665"/>
          </a:xfrm>
          <a:prstGeom prst="rect">
            <a:avLst/>
          </a:prstGeom>
          <a:noFill/>
          <a:ln w="28575">
            <a:solidFill>
              <a:srgbClr val="6ECECB"/>
            </a:solidFill>
          </a:ln>
        </p:spPr>
        <p:txBody>
          <a:bodyPr wrap="square" rtlCol="0">
            <a:spAutoFit/>
          </a:bodyPr>
          <a:lstStyle/>
          <a:p>
            <a:r>
              <a:rPr lang="en-GB" sz="2400" dirty="0"/>
              <a:t>Domain name</a:t>
            </a:r>
          </a:p>
        </p:txBody>
      </p:sp>
      <p:sp>
        <p:nvSpPr>
          <p:cNvPr id="11" name="CaixaDeTexto 10">
            <a:extLst>
              <a:ext uri="{FF2B5EF4-FFF2-40B4-BE49-F238E27FC236}">
                <a16:creationId xmlns:a16="http://schemas.microsoft.com/office/drawing/2014/main" id="{2CC3FDB5-4882-48E1-8D87-4C8DE3549352}"/>
              </a:ext>
            </a:extLst>
          </p:cNvPr>
          <p:cNvSpPr txBox="1"/>
          <p:nvPr/>
        </p:nvSpPr>
        <p:spPr>
          <a:xfrm>
            <a:off x="4181435" y="1023813"/>
            <a:ext cx="3850846" cy="830997"/>
          </a:xfrm>
          <a:prstGeom prst="rect">
            <a:avLst/>
          </a:prstGeom>
          <a:solidFill>
            <a:srgbClr val="FDDE00"/>
          </a:solidFill>
        </p:spPr>
        <p:txBody>
          <a:bodyPr wrap="square" rtlCol="0" anchor="ctr">
            <a:noAutofit/>
          </a:bodyPr>
          <a:lstStyle/>
          <a:p>
            <a:pPr algn="ctr"/>
            <a:r>
              <a:rPr lang="en-GB" sz="2400" b="1" dirty="0">
                <a:effectLst>
                  <a:outerShdw blurRad="38100" dist="38100" dir="2700000" algn="tl">
                    <a:srgbClr val="000000">
                      <a:alpha val="43137"/>
                    </a:srgbClr>
                  </a:outerShdw>
                </a:effectLst>
              </a:rPr>
              <a:t>Search Engine Optimization</a:t>
            </a:r>
          </a:p>
        </p:txBody>
      </p:sp>
      <p:sp>
        <p:nvSpPr>
          <p:cNvPr id="13" name="CaixaDeTexto 12">
            <a:extLst>
              <a:ext uri="{FF2B5EF4-FFF2-40B4-BE49-F238E27FC236}">
                <a16:creationId xmlns:a16="http://schemas.microsoft.com/office/drawing/2014/main" id="{96D88519-11EA-4216-9A00-33E0FD59607D}"/>
              </a:ext>
            </a:extLst>
          </p:cNvPr>
          <p:cNvSpPr txBox="1"/>
          <p:nvPr/>
        </p:nvSpPr>
        <p:spPr>
          <a:xfrm>
            <a:off x="4181435" y="3128900"/>
            <a:ext cx="3850846" cy="830997"/>
          </a:xfrm>
          <a:prstGeom prst="rect">
            <a:avLst/>
          </a:prstGeom>
          <a:noFill/>
          <a:ln w="28575">
            <a:solidFill>
              <a:srgbClr val="FDDE00"/>
            </a:solidFill>
          </a:ln>
        </p:spPr>
        <p:txBody>
          <a:bodyPr wrap="square" rtlCol="0">
            <a:spAutoFit/>
          </a:bodyPr>
          <a:lstStyle/>
          <a:p>
            <a:r>
              <a:rPr lang="en-GB" sz="2400" dirty="0"/>
              <a:t>Regular development of new content</a:t>
            </a:r>
          </a:p>
        </p:txBody>
      </p:sp>
      <p:sp>
        <p:nvSpPr>
          <p:cNvPr id="15" name="CaixaDeTexto 14">
            <a:extLst>
              <a:ext uri="{FF2B5EF4-FFF2-40B4-BE49-F238E27FC236}">
                <a16:creationId xmlns:a16="http://schemas.microsoft.com/office/drawing/2014/main" id="{1F0F1A65-DCE8-4B84-BA34-3D85F4EC105A}"/>
              </a:ext>
            </a:extLst>
          </p:cNvPr>
          <p:cNvSpPr txBox="1"/>
          <p:nvPr/>
        </p:nvSpPr>
        <p:spPr>
          <a:xfrm>
            <a:off x="8176310" y="1023813"/>
            <a:ext cx="3816000" cy="830997"/>
          </a:xfrm>
          <a:prstGeom prst="rect">
            <a:avLst/>
          </a:prstGeom>
          <a:solidFill>
            <a:srgbClr val="F7981D"/>
          </a:solidFill>
        </p:spPr>
        <p:txBody>
          <a:bodyPr wrap="square" rtlCol="0">
            <a:spAutoFit/>
          </a:bodyPr>
          <a:lstStyle/>
          <a:p>
            <a:pPr algn="ctr"/>
            <a:r>
              <a:rPr lang="en-GB" sz="2400" b="1" dirty="0">
                <a:solidFill>
                  <a:schemeClr val="bg1"/>
                </a:solidFill>
                <a:effectLst>
                  <a:outerShdw blurRad="38100" dist="38100" dir="2700000" algn="tl">
                    <a:srgbClr val="000000">
                      <a:alpha val="43137"/>
                    </a:srgbClr>
                  </a:outerShdw>
                </a:effectLst>
              </a:rPr>
              <a:t>Online marketing and social media</a:t>
            </a:r>
          </a:p>
        </p:txBody>
      </p:sp>
      <p:sp>
        <p:nvSpPr>
          <p:cNvPr id="16" name="CaixaDeTexto 15">
            <a:extLst>
              <a:ext uri="{FF2B5EF4-FFF2-40B4-BE49-F238E27FC236}">
                <a16:creationId xmlns:a16="http://schemas.microsoft.com/office/drawing/2014/main" id="{4890DF08-6F28-4B8D-9AB2-86751BEA70F6}"/>
              </a:ext>
            </a:extLst>
          </p:cNvPr>
          <p:cNvSpPr txBox="1"/>
          <p:nvPr/>
        </p:nvSpPr>
        <p:spPr>
          <a:xfrm>
            <a:off x="8176310" y="1914026"/>
            <a:ext cx="3816000" cy="461665"/>
          </a:xfrm>
          <a:prstGeom prst="rect">
            <a:avLst/>
          </a:prstGeom>
          <a:noFill/>
          <a:ln w="19050">
            <a:solidFill>
              <a:srgbClr val="F7981D"/>
            </a:solidFill>
          </a:ln>
        </p:spPr>
        <p:txBody>
          <a:bodyPr wrap="square" rtlCol="0">
            <a:spAutoFit/>
          </a:bodyPr>
          <a:lstStyle/>
          <a:p>
            <a:r>
              <a:rPr lang="en-GB" sz="2400" dirty="0"/>
              <a:t>Email marketing</a:t>
            </a:r>
          </a:p>
        </p:txBody>
      </p:sp>
      <p:sp>
        <p:nvSpPr>
          <p:cNvPr id="17" name="CaixaDeTexto 16">
            <a:extLst>
              <a:ext uri="{FF2B5EF4-FFF2-40B4-BE49-F238E27FC236}">
                <a16:creationId xmlns:a16="http://schemas.microsoft.com/office/drawing/2014/main" id="{9B66EA7D-1961-4E09-BCFC-17D8062ADF80}"/>
              </a:ext>
            </a:extLst>
          </p:cNvPr>
          <p:cNvSpPr txBox="1"/>
          <p:nvPr/>
        </p:nvSpPr>
        <p:spPr>
          <a:xfrm>
            <a:off x="8176310" y="2419418"/>
            <a:ext cx="3816000" cy="461665"/>
          </a:xfrm>
          <a:prstGeom prst="rect">
            <a:avLst/>
          </a:prstGeom>
          <a:noFill/>
          <a:ln w="19050">
            <a:solidFill>
              <a:srgbClr val="F7981D"/>
            </a:solidFill>
          </a:ln>
        </p:spPr>
        <p:txBody>
          <a:bodyPr wrap="square" rtlCol="0">
            <a:spAutoFit/>
          </a:bodyPr>
          <a:lstStyle/>
          <a:p>
            <a:r>
              <a:rPr lang="en-GB" sz="2400" dirty="0"/>
              <a:t>Online advertising</a:t>
            </a:r>
          </a:p>
        </p:txBody>
      </p:sp>
      <p:sp>
        <p:nvSpPr>
          <p:cNvPr id="18" name="CaixaDeTexto 17">
            <a:extLst>
              <a:ext uri="{FF2B5EF4-FFF2-40B4-BE49-F238E27FC236}">
                <a16:creationId xmlns:a16="http://schemas.microsoft.com/office/drawing/2014/main" id="{BF30C8A4-1C19-407E-BAAD-0BAE03B7EF07}"/>
              </a:ext>
            </a:extLst>
          </p:cNvPr>
          <p:cNvSpPr txBox="1"/>
          <p:nvPr/>
        </p:nvSpPr>
        <p:spPr>
          <a:xfrm>
            <a:off x="8176310" y="2924810"/>
            <a:ext cx="3816000" cy="461665"/>
          </a:xfrm>
          <a:prstGeom prst="rect">
            <a:avLst/>
          </a:prstGeom>
          <a:noFill/>
          <a:ln w="19050">
            <a:solidFill>
              <a:srgbClr val="F7981D"/>
            </a:solidFill>
          </a:ln>
        </p:spPr>
        <p:txBody>
          <a:bodyPr wrap="square" rtlCol="0">
            <a:spAutoFit/>
          </a:bodyPr>
          <a:lstStyle/>
          <a:p>
            <a:r>
              <a:rPr lang="en-GB" sz="2400" dirty="0"/>
              <a:t>Online distribution</a:t>
            </a:r>
          </a:p>
        </p:txBody>
      </p:sp>
      <p:sp>
        <p:nvSpPr>
          <p:cNvPr id="19" name="CaixaDeTexto 18">
            <a:extLst>
              <a:ext uri="{FF2B5EF4-FFF2-40B4-BE49-F238E27FC236}">
                <a16:creationId xmlns:a16="http://schemas.microsoft.com/office/drawing/2014/main" id="{729EA442-9962-4F45-87EA-ADE0C3C9CE12}"/>
              </a:ext>
            </a:extLst>
          </p:cNvPr>
          <p:cNvSpPr txBox="1"/>
          <p:nvPr/>
        </p:nvSpPr>
        <p:spPr>
          <a:xfrm>
            <a:off x="8176310" y="3430202"/>
            <a:ext cx="3816000" cy="830997"/>
          </a:xfrm>
          <a:prstGeom prst="rect">
            <a:avLst/>
          </a:prstGeom>
          <a:noFill/>
          <a:ln w="19050">
            <a:solidFill>
              <a:srgbClr val="F7981D"/>
            </a:solidFill>
          </a:ln>
        </p:spPr>
        <p:txBody>
          <a:bodyPr wrap="square" rtlCol="0">
            <a:spAutoFit/>
          </a:bodyPr>
          <a:lstStyle/>
          <a:p>
            <a:r>
              <a:rPr lang="en-GB" sz="2400" dirty="0"/>
              <a:t>Facebook, Twitter, Instagram, Pinterest</a:t>
            </a:r>
          </a:p>
        </p:txBody>
      </p:sp>
      <p:sp>
        <p:nvSpPr>
          <p:cNvPr id="21" name="CaixaDeTexto 20">
            <a:extLst>
              <a:ext uri="{FF2B5EF4-FFF2-40B4-BE49-F238E27FC236}">
                <a16:creationId xmlns:a16="http://schemas.microsoft.com/office/drawing/2014/main" id="{E184D65D-7642-4C50-B51D-DECD8387081D}"/>
              </a:ext>
            </a:extLst>
          </p:cNvPr>
          <p:cNvSpPr txBox="1"/>
          <p:nvPr/>
        </p:nvSpPr>
        <p:spPr>
          <a:xfrm>
            <a:off x="8176310" y="4810318"/>
            <a:ext cx="3816000" cy="461665"/>
          </a:xfrm>
          <a:prstGeom prst="rect">
            <a:avLst/>
          </a:prstGeom>
          <a:noFill/>
          <a:ln w="19050">
            <a:solidFill>
              <a:srgbClr val="F7981D"/>
            </a:solidFill>
          </a:ln>
        </p:spPr>
        <p:txBody>
          <a:bodyPr wrap="square" rtlCol="0">
            <a:spAutoFit/>
          </a:bodyPr>
          <a:lstStyle/>
          <a:p>
            <a:r>
              <a:rPr lang="en-GB" sz="2400" dirty="0"/>
              <a:t>Paid search</a:t>
            </a:r>
          </a:p>
        </p:txBody>
      </p:sp>
      <p:sp>
        <p:nvSpPr>
          <p:cNvPr id="22" name="CaixaDeTexto 21">
            <a:extLst>
              <a:ext uri="{FF2B5EF4-FFF2-40B4-BE49-F238E27FC236}">
                <a16:creationId xmlns:a16="http://schemas.microsoft.com/office/drawing/2014/main" id="{7FE777FA-8ECC-49E3-B836-32C6DBD82C42}"/>
              </a:ext>
            </a:extLst>
          </p:cNvPr>
          <p:cNvSpPr txBox="1"/>
          <p:nvPr/>
        </p:nvSpPr>
        <p:spPr>
          <a:xfrm>
            <a:off x="8176310" y="5315710"/>
            <a:ext cx="3816000" cy="461665"/>
          </a:xfrm>
          <a:prstGeom prst="rect">
            <a:avLst/>
          </a:prstGeom>
          <a:noFill/>
          <a:ln w="19050">
            <a:solidFill>
              <a:srgbClr val="F7981D"/>
            </a:solidFill>
          </a:ln>
        </p:spPr>
        <p:txBody>
          <a:bodyPr wrap="square" rtlCol="0">
            <a:spAutoFit/>
          </a:bodyPr>
          <a:lstStyle/>
          <a:p>
            <a:r>
              <a:rPr lang="en-GB" sz="2400" dirty="0"/>
              <a:t>Online reviews</a:t>
            </a:r>
          </a:p>
        </p:txBody>
      </p:sp>
      <p:sp>
        <p:nvSpPr>
          <p:cNvPr id="24" name="CaixaDeTexto 23">
            <a:extLst>
              <a:ext uri="{FF2B5EF4-FFF2-40B4-BE49-F238E27FC236}">
                <a16:creationId xmlns:a16="http://schemas.microsoft.com/office/drawing/2014/main" id="{990338BC-0626-4356-B3FD-5774027D61B4}"/>
              </a:ext>
            </a:extLst>
          </p:cNvPr>
          <p:cNvSpPr txBox="1"/>
          <p:nvPr/>
        </p:nvSpPr>
        <p:spPr>
          <a:xfrm>
            <a:off x="199690" y="3682465"/>
            <a:ext cx="3816000" cy="830997"/>
          </a:xfrm>
          <a:prstGeom prst="rect">
            <a:avLst/>
          </a:prstGeom>
          <a:noFill/>
          <a:ln w="28575">
            <a:solidFill>
              <a:srgbClr val="6ECECB"/>
            </a:solidFill>
          </a:ln>
        </p:spPr>
        <p:txBody>
          <a:bodyPr wrap="square" rtlCol="0">
            <a:spAutoFit/>
          </a:bodyPr>
          <a:lstStyle/>
          <a:p>
            <a:r>
              <a:rPr lang="en-GB" sz="2400" dirty="0"/>
              <a:t>Integration into a content management system</a:t>
            </a:r>
          </a:p>
        </p:txBody>
      </p:sp>
      <p:sp>
        <p:nvSpPr>
          <p:cNvPr id="25" name="CaixaDeTexto 24">
            <a:extLst>
              <a:ext uri="{FF2B5EF4-FFF2-40B4-BE49-F238E27FC236}">
                <a16:creationId xmlns:a16="http://schemas.microsoft.com/office/drawing/2014/main" id="{CBE3A32A-917E-4F15-9E64-67CBDA3CD51A}"/>
              </a:ext>
            </a:extLst>
          </p:cNvPr>
          <p:cNvSpPr txBox="1"/>
          <p:nvPr/>
        </p:nvSpPr>
        <p:spPr>
          <a:xfrm>
            <a:off x="199690" y="5821100"/>
            <a:ext cx="3816000" cy="461665"/>
          </a:xfrm>
          <a:prstGeom prst="rect">
            <a:avLst/>
          </a:prstGeom>
          <a:noFill/>
          <a:ln w="28575">
            <a:solidFill>
              <a:srgbClr val="6ECECB"/>
            </a:solidFill>
          </a:ln>
        </p:spPr>
        <p:txBody>
          <a:bodyPr wrap="square" rtlCol="0">
            <a:spAutoFit/>
          </a:bodyPr>
          <a:lstStyle/>
          <a:p>
            <a:r>
              <a:rPr lang="en-GB" sz="2400" dirty="0"/>
              <a:t>Online booking system</a:t>
            </a:r>
          </a:p>
        </p:txBody>
      </p:sp>
      <p:sp>
        <p:nvSpPr>
          <p:cNvPr id="26" name="CaixaDeTexto 25">
            <a:extLst>
              <a:ext uri="{FF2B5EF4-FFF2-40B4-BE49-F238E27FC236}">
                <a16:creationId xmlns:a16="http://schemas.microsoft.com/office/drawing/2014/main" id="{5148AF4C-429B-45AC-AC43-3FC73986745A}"/>
              </a:ext>
            </a:extLst>
          </p:cNvPr>
          <p:cNvSpPr txBox="1"/>
          <p:nvPr/>
        </p:nvSpPr>
        <p:spPr>
          <a:xfrm>
            <a:off x="4181435" y="1914026"/>
            <a:ext cx="3850846" cy="1200329"/>
          </a:xfrm>
          <a:prstGeom prst="rect">
            <a:avLst/>
          </a:prstGeom>
          <a:noFill/>
          <a:ln w="28575">
            <a:solidFill>
              <a:srgbClr val="FDDE00"/>
            </a:solidFill>
          </a:ln>
        </p:spPr>
        <p:txBody>
          <a:bodyPr wrap="square" rtlCol="0">
            <a:spAutoFit/>
          </a:bodyPr>
          <a:lstStyle/>
          <a:p>
            <a:r>
              <a:rPr lang="en-GB" sz="2400" dirty="0"/>
              <a:t>Initial keyword research and search engine optimisation of content</a:t>
            </a:r>
          </a:p>
        </p:txBody>
      </p:sp>
      <p:sp>
        <p:nvSpPr>
          <p:cNvPr id="28" name="CaixaDeTexto 27">
            <a:extLst>
              <a:ext uri="{FF2B5EF4-FFF2-40B4-BE49-F238E27FC236}">
                <a16:creationId xmlns:a16="http://schemas.microsoft.com/office/drawing/2014/main" id="{A1E61FB2-A1FE-48E8-A788-AFAB4895707B}"/>
              </a:ext>
            </a:extLst>
          </p:cNvPr>
          <p:cNvSpPr txBox="1"/>
          <p:nvPr/>
        </p:nvSpPr>
        <p:spPr>
          <a:xfrm>
            <a:off x="4181435" y="3974441"/>
            <a:ext cx="3850846" cy="2308324"/>
          </a:xfrm>
          <a:prstGeom prst="rect">
            <a:avLst/>
          </a:prstGeom>
          <a:noFill/>
          <a:ln w="28575">
            <a:solidFill>
              <a:srgbClr val="FDDE00"/>
            </a:solidFill>
          </a:ln>
        </p:spPr>
        <p:txBody>
          <a:bodyPr wrap="square" rtlCol="0">
            <a:spAutoFit/>
          </a:bodyPr>
          <a:lstStyle/>
          <a:p>
            <a:r>
              <a:rPr lang="en-GB" sz="2400" dirty="0"/>
              <a:t>Regular assessment of search engine rankings, google analytics, referring traffic sources, online bookings and enquiries and any other digital activity</a:t>
            </a:r>
          </a:p>
        </p:txBody>
      </p:sp>
      <p:sp>
        <p:nvSpPr>
          <p:cNvPr id="30" name="CaixaDeTexto 29">
            <a:extLst>
              <a:ext uri="{FF2B5EF4-FFF2-40B4-BE49-F238E27FC236}">
                <a16:creationId xmlns:a16="http://schemas.microsoft.com/office/drawing/2014/main" id="{1DA088FD-08FF-4C91-98E9-9746509CD7D1}"/>
              </a:ext>
            </a:extLst>
          </p:cNvPr>
          <p:cNvSpPr txBox="1"/>
          <p:nvPr/>
        </p:nvSpPr>
        <p:spPr>
          <a:xfrm>
            <a:off x="8176310" y="5821100"/>
            <a:ext cx="3816000" cy="461665"/>
          </a:xfrm>
          <a:prstGeom prst="rect">
            <a:avLst/>
          </a:prstGeom>
          <a:noFill/>
          <a:ln w="19050">
            <a:solidFill>
              <a:srgbClr val="F7981D"/>
            </a:solidFill>
          </a:ln>
        </p:spPr>
        <p:txBody>
          <a:bodyPr wrap="square" rtlCol="0">
            <a:spAutoFit/>
          </a:bodyPr>
          <a:lstStyle/>
          <a:p>
            <a:r>
              <a:rPr lang="en-GB" sz="2400" dirty="0"/>
              <a:t>Other online marketing</a:t>
            </a:r>
          </a:p>
        </p:txBody>
      </p:sp>
      <p:sp>
        <p:nvSpPr>
          <p:cNvPr id="31" name="CaixaDeTexto 30">
            <a:extLst>
              <a:ext uri="{FF2B5EF4-FFF2-40B4-BE49-F238E27FC236}">
                <a16:creationId xmlns:a16="http://schemas.microsoft.com/office/drawing/2014/main" id="{DB1647FD-CAC0-4B13-8654-7804A50E369D}"/>
              </a:ext>
            </a:extLst>
          </p:cNvPr>
          <p:cNvSpPr txBox="1"/>
          <p:nvPr/>
        </p:nvSpPr>
        <p:spPr>
          <a:xfrm>
            <a:off x="8176310" y="4304926"/>
            <a:ext cx="3816000" cy="461665"/>
          </a:xfrm>
          <a:prstGeom prst="rect">
            <a:avLst/>
          </a:prstGeom>
          <a:noFill/>
          <a:ln w="19050">
            <a:solidFill>
              <a:srgbClr val="F7981D"/>
            </a:solidFill>
          </a:ln>
        </p:spPr>
        <p:txBody>
          <a:bodyPr wrap="square" rtlCol="0">
            <a:spAutoFit/>
          </a:bodyPr>
          <a:lstStyle/>
          <a:p>
            <a:r>
              <a:rPr lang="en-GB" sz="2400" dirty="0"/>
              <a:t>Photo and video sharing</a:t>
            </a:r>
          </a:p>
        </p:txBody>
      </p:sp>
    </p:spTree>
    <p:extLst>
      <p:ext uri="{BB962C8B-B14F-4D97-AF65-F5344CB8AC3E}">
        <p14:creationId xmlns:p14="http://schemas.microsoft.com/office/powerpoint/2010/main" val="2378724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tângulo 53">
            <a:extLst>
              <a:ext uri="{FF2B5EF4-FFF2-40B4-BE49-F238E27FC236}">
                <a16:creationId xmlns:a16="http://schemas.microsoft.com/office/drawing/2014/main" id="{38E3F0EF-5533-4CCF-B62B-D0A55B01A272}"/>
              </a:ext>
            </a:extLst>
          </p:cNvPr>
          <p:cNvSpPr/>
          <p:nvPr/>
        </p:nvSpPr>
        <p:spPr>
          <a:xfrm>
            <a:off x="0" y="4113796"/>
            <a:ext cx="12192000" cy="565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tângulo 54">
            <a:extLst>
              <a:ext uri="{FF2B5EF4-FFF2-40B4-BE49-F238E27FC236}">
                <a16:creationId xmlns:a16="http://schemas.microsoft.com/office/drawing/2014/main" id="{79D7F80B-A5FB-4F13-875B-3C24FA94401F}"/>
              </a:ext>
            </a:extLst>
          </p:cNvPr>
          <p:cNvSpPr/>
          <p:nvPr/>
        </p:nvSpPr>
        <p:spPr>
          <a:xfrm>
            <a:off x="0" y="5217934"/>
            <a:ext cx="12192000" cy="565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tângulo 52">
            <a:extLst>
              <a:ext uri="{FF2B5EF4-FFF2-40B4-BE49-F238E27FC236}">
                <a16:creationId xmlns:a16="http://schemas.microsoft.com/office/drawing/2014/main" id="{EF28DAEE-AFDC-4328-B1A6-08BE50025ECF}"/>
              </a:ext>
            </a:extLst>
          </p:cNvPr>
          <p:cNvSpPr/>
          <p:nvPr/>
        </p:nvSpPr>
        <p:spPr>
          <a:xfrm>
            <a:off x="0" y="2993544"/>
            <a:ext cx="12192000" cy="565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tângulo 48">
            <a:extLst>
              <a:ext uri="{FF2B5EF4-FFF2-40B4-BE49-F238E27FC236}">
                <a16:creationId xmlns:a16="http://schemas.microsoft.com/office/drawing/2014/main" id="{CD7F937F-9BD2-4D5C-8526-D5491E736781}"/>
              </a:ext>
            </a:extLst>
          </p:cNvPr>
          <p:cNvSpPr/>
          <p:nvPr/>
        </p:nvSpPr>
        <p:spPr>
          <a:xfrm>
            <a:off x="0" y="1555492"/>
            <a:ext cx="12192000" cy="8686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Digital Marketing Techniques</a:t>
            </a:r>
          </a:p>
        </p:txBody>
      </p:sp>
      <p:sp>
        <p:nvSpPr>
          <p:cNvPr id="2" name="CaixaDeTexto 1">
            <a:extLst>
              <a:ext uri="{FF2B5EF4-FFF2-40B4-BE49-F238E27FC236}">
                <a16:creationId xmlns:a16="http://schemas.microsoft.com/office/drawing/2014/main" id="{D906549C-777E-48FF-8AE3-94956A9D0369}"/>
              </a:ext>
            </a:extLst>
          </p:cNvPr>
          <p:cNvSpPr txBox="1"/>
          <p:nvPr/>
        </p:nvSpPr>
        <p:spPr>
          <a:xfrm>
            <a:off x="301288" y="977347"/>
            <a:ext cx="4214993" cy="553998"/>
          </a:xfrm>
          <a:prstGeom prst="rect">
            <a:avLst/>
          </a:prstGeom>
          <a:solidFill>
            <a:srgbClr val="6ECECB"/>
          </a:solidFill>
        </p:spPr>
        <p:txBody>
          <a:bodyPr wrap="square" rtlCol="0">
            <a:spAutoFit/>
          </a:bodyPr>
          <a:lstStyle/>
          <a:p>
            <a:pPr algn="ctr"/>
            <a:r>
              <a:rPr lang="en-GB" sz="3000" b="1" dirty="0"/>
              <a:t>Outbound marketing</a:t>
            </a:r>
          </a:p>
        </p:txBody>
      </p:sp>
      <p:sp>
        <p:nvSpPr>
          <p:cNvPr id="4" name="CaixaDeTexto 3">
            <a:extLst>
              <a:ext uri="{FF2B5EF4-FFF2-40B4-BE49-F238E27FC236}">
                <a16:creationId xmlns:a16="http://schemas.microsoft.com/office/drawing/2014/main" id="{776DD89E-A0F3-4343-B152-AD04E86CF852}"/>
              </a:ext>
            </a:extLst>
          </p:cNvPr>
          <p:cNvSpPr txBox="1"/>
          <p:nvPr/>
        </p:nvSpPr>
        <p:spPr>
          <a:xfrm>
            <a:off x="137616" y="1578936"/>
            <a:ext cx="4632347" cy="830997"/>
          </a:xfrm>
          <a:prstGeom prst="rect">
            <a:avLst/>
          </a:prstGeom>
          <a:noFill/>
        </p:spPr>
        <p:txBody>
          <a:bodyPr wrap="square" rtlCol="0">
            <a:spAutoFit/>
          </a:bodyPr>
          <a:lstStyle/>
          <a:p>
            <a:pPr algn="ctr"/>
            <a:r>
              <a:rPr lang="en-GB" sz="2400" dirty="0"/>
              <a:t>TV, Press, Radio, cold calls, display ads, prints, tradeshows, email spam</a:t>
            </a:r>
          </a:p>
        </p:txBody>
      </p:sp>
      <p:sp>
        <p:nvSpPr>
          <p:cNvPr id="5" name="CaixaDeTexto 4">
            <a:extLst>
              <a:ext uri="{FF2B5EF4-FFF2-40B4-BE49-F238E27FC236}">
                <a16:creationId xmlns:a16="http://schemas.microsoft.com/office/drawing/2014/main" id="{32284145-FAA2-45A9-B516-86B9219F73CE}"/>
              </a:ext>
            </a:extLst>
          </p:cNvPr>
          <p:cNvSpPr txBox="1"/>
          <p:nvPr/>
        </p:nvSpPr>
        <p:spPr>
          <a:xfrm>
            <a:off x="147045" y="3058928"/>
            <a:ext cx="4622918" cy="461665"/>
          </a:xfrm>
          <a:prstGeom prst="rect">
            <a:avLst/>
          </a:prstGeom>
          <a:noFill/>
        </p:spPr>
        <p:txBody>
          <a:bodyPr wrap="square" rtlCol="0">
            <a:spAutoFit/>
          </a:bodyPr>
          <a:lstStyle/>
          <a:p>
            <a:pPr algn="ctr"/>
            <a:r>
              <a:rPr lang="en-GB" sz="2400" dirty="0"/>
              <a:t>General</a:t>
            </a:r>
          </a:p>
        </p:txBody>
      </p:sp>
      <p:sp>
        <p:nvSpPr>
          <p:cNvPr id="7" name="CaixaDeTexto 6">
            <a:extLst>
              <a:ext uri="{FF2B5EF4-FFF2-40B4-BE49-F238E27FC236}">
                <a16:creationId xmlns:a16="http://schemas.microsoft.com/office/drawing/2014/main" id="{CD1B701C-69BD-4877-A12C-30B9350BCF19}"/>
              </a:ext>
            </a:extLst>
          </p:cNvPr>
          <p:cNvSpPr txBox="1"/>
          <p:nvPr/>
        </p:nvSpPr>
        <p:spPr>
          <a:xfrm>
            <a:off x="147045" y="3614258"/>
            <a:ext cx="4622918" cy="461665"/>
          </a:xfrm>
          <a:prstGeom prst="rect">
            <a:avLst/>
          </a:prstGeom>
          <a:noFill/>
        </p:spPr>
        <p:txBody>
          <a:bodyPr wrap="square" rtlCol="0">
            <a:spAutoFit/>
          </a:bodyPr>
          <a:lstStyle/>
          <a:p>
            <a:pPr algn="ctr"/>
            <a:r>
              <a:rPr lang="en-GB" sz="2400" dirty="0"/>
              <a:t>High</a:t>
            </a:r>
          </a:p>
        </p:txBody>
      </p:sp>
      <p:sp>
        <p:nvSpPr>
          <p:cNvPr id="8" name="CaixaDeTexto 7">
            <a:extLst>
              <a:ext uri="{FF2B5EF4-FFF2-40B4-BE49-F238E27FC236}">
                <a16:creationId xmlns:a16="http://schemas.microsoft.com/office/drawing/2014/main" id="{225B41FA-B359-4289-A0B9-FF27A0A48E86}"/>
              </a:ext>
            </a:extLst>
          </p:cNvPr>
          <p:cNvSpPr txBox="1"/>
          <p:nvPr/>
        </p:nvSpPr>
        <p:spPr>
          <a:xfrm>
            <a:off x="147045" y="4169588"/>
            <a:ext cx="4622918" cy="461665"/>
          </a:xfrm>
          <a:prstGeom prst="rect">
            <a:avLst/>
          </a:prstGeom>
          <a:noFill/>
        </p:spPr>
        <p:txBody>
          <a:bodyPr wrap="square" rtlCol="0">
            <a:spAutoFit/>
          </a:bodyPr>
          <a:lstStyle/>
          <a:p>
            <a:pPr algn="ctr"/>
            <a:r>
              <a:rPr lang="en-GB" sz="2400" spc="-20" dirty="0"/>
              <a:t>Immediate</a:t>
            </a:r>
          </a:p>
        </p:txBody>
      </p:sp>
      <p:sp>
        <p:nvSpPr>
          <p:cNvPr id="9" name="CaixaDeTexto 8">
            <a:extLst>
              <a:ext uri="{FF2B5EF4-FFF2-40B4-BE49-F238E27FC236}">
                <a16:creationId xmlns:a16="http://schemas.microsoft.com/office/drawing/2014/main" id="{2AEEC902-2123-4C00-8B34-ED6271B279F2}"/>
              </a:ext>
            </a:extLst>
          </p:cNvPr>
          <p:cNvSpPr txBox="1"/>
          <p:nvPr/>
        </p:nvSpPr>
        <p:spPr>
          <a:xfrm>
            <a:off x="147045" y="5835578"/>
            <a:ext cx="4622918" cy="461665"/>
          </a:xfrm>
          <a:prstGeom prst="rect">
            <a:avLst/>
          </a:prstGeom>
          <a:noFill/>
        </p:spPr>
        <p:txBody>
          <a:bodyPr wrap="square" rtlCol="0">
            <a:spAutoFit/>
          </a:bodyPr>
          <a:lstStyle/>
          <a:p>
            <a:pPr algn="ctr"/>
            <a:r>
              <a:rPr lang="en-GB" sz="2400" dirty="0"/>
              <a:t>Unprecise KPIs measurement</a:t>
            </a:r>
          </a:p>
        </p:txBody>
      </p:sp>
      <p:sp>
        <p:nvSpPr>
          <p:cNvPr id="12" name="CaixaDeTexto 11">
            <a:extLst>
              <a:ext uri="{FF2B5EF4-FFF2-40B4-BE49-F238E27FC236}">
                <a16:creationId xmlns:a16="http://schemas.microsoft.com/office/drawing/2014/main" id="{2BB1D796-87C8-408A-936A-910F7601FE5C}"/>
              </a:ext>
            </a:extLst>
          </p:cNvPr>
          <p:cNvSpPr txBox="1"/>
          <p:nvPr/>
        </p:nvSpPr>
        <p:spPr>
          <a:xfrm>
            <a:off x="7258639" y="2503598"/>
            <a:ext cx="4932000" cy="461665"/>
          </a:xfrm>
          <a:prstGeom prst="rect">
            <a:avLst/>
          </a:prstGeom>
          <a:noFill/>
        </p:spPr>
        <p:txBody>
          <a:bodyPr wrap="square" rtlCol="0">
            <a:spAutoFit/>
          </a:bodyPr>
          <a:lstStyle/>
          <a:p>
            <a:pPr algn="ctr"/>
            <a:r>
              <a:rPr lang="en-GB" sz="2400" dirty="0"/>
              <a:t>Customer looks for information</a:t>
            </a:r>
          </a:p>
        </p:txBody>
      </p:sp>
      <p:sp>
        <p:nvSpPr>
          <p:cNvPr id="13" name="CaixaDeTexto 12">
            <a:extLst>
              <a:ext uri="{FF2B5EF4-FFF2-40B4-BE49-F238E27FC236}">
                <a16:creationId xmlns:a16="http://schemas.microsoft.com/office/drawing/2014/main" id="{CB807A1B-2EAB-4923-B305-B41B72EEA241}"/>
              </a:ext>
            </a:extLst>
          </p:cNvPr>
          <p:cNvSpPr txBox="1"/>
          <p:nvPr/>
        </p:nvSpPr>
        <p:spPr>
          <a:xfrm>
            <a:off x="7258639" y="3058928"/>
            <a:ext cx="4932000" cy="461665"/>
          </a:xfrm>
          <a:prstGeom prst="rect">
            <a:avLst/>
          </a:prstGeom>
          <a:noFill/>
        </p:spPr>
        <p:txBody>
          <a:bodyPr wrap="square" rtlCol="0">
            <a:spAutoFit/>
          </a:bodyPr>
          <a:lstStyle/>
          <a:p>
            <a:pPr algn="ctr"/>
            <a:r>
              <a:rPr lang="en-GB" sz="2400" dirty="0"/>
              <a:t>Precise</a:t>
            </a:r>
          </a:p>
        </p:txBody>
      </p:sp>
      <p:sp>
        <p:nvSpPr>
          <p:cNvPr id="14" name="CaixaDeTexto 13">
            <a:extLst>
              <a:ext uri="{FF2B5EF4-FFF2-40B4-BE49-F238E27FC236}">
                <a16:creationId xmlns:a16="http://schemas.microsoft.com/office/drawing/2014/main" id="{99B94341-3094-4F6C-973A-7A03518D6FD4}"/>
              </a:ext>
            </a:extLst>
          </p:cNvPr>
          <p:cNvSpPr txBox="1"/>
          <p:nvPr/>
        </p:nvSpPr>
        <p:spPr>
          <a:xfrm>
            <a:off x="7258639" y="3614258"/>
            <a:ext cx="4932000" cy="461665"/>
          </a:xfrm>
          <a:prstGeom prst="rect">
            <a:avLst/>
          </a:prstGeom>
          <a:noFill/>
        </p:spPr>
        <p:txBody>
          <a:bodyPr wrap="square" rtlCol="0">
            <a:spAutoFit/>
          </a:bodyPr>
          <a:lstStyle/>
          <a:p>
            <a:pPr algn="ctr"/>
            <a:r>
              <a:rPr lang="en-GB" sz="2400" dirty="0"/>
              <a:t>Low</a:t>
            </a:r>
          </a:p>
        </p:txBody>
      </p:sp>
      <p:sp>
        <p:nvSpPr>
          <p:cNvPr id="15" name="CaixaDeTexto 14">
            <a:extLst>
              <a:ext uri="{FF2B5EF4-FFF2-40B4-BE49-F238E27FC236}">
                <a16:creationId xmlns:a16="http://schemas.microsoft.com/office/drawing/2014/main" id="{230C494C-8AA7-4312-8411-59943772F586}"/>
              </a:ext>
            </a:extLst>
          </p:cNvPr>
          <p:cNvSpPr txBox="1"/>
          <p:nvPr/>
        </p:nvSpPr>
        <p:spPr>
          <a:xfrm>
            <a:off x="7258639" y="4724918"/>
            <a:ext cx="4932000" cy="461665"/>
          </a:xfrm>
          <a:prstGeom prst="rect">
            <a:avLst/>
          </a:prstGeom>
          <a:noFill/>
        </p:spPr>
        <p:txBody>
          <a:bodyPr wrap="square" rtlCol="0">
            <a:spAutoFit/>
          </a:bodyPr>
          <a:lstStyle/>
          <a:p>
            <a:pPr algn="ctr"/>
            <a:r>
              <a:rPr lang="en-GB" sz="2400" dirty="0"/>
              <a:t>Long term</a:t>
            </a:r>
          </a:p>
        </p:txBody>
      </p:sp>
      <p:sp>
        <p:nvSpPr>
          <p:cNvPr id="16" name="CaixaDeTexto 15">
            <a:extLst>
              <a:ext uri="{FF2B5EF4-FFF2-40B4-BE49-F238E27FC236}">
                <a16:creationId xmlns:a16="http://schemas.microsoft.com/office/drawing/2014/main" id="{973002D5-706C-4012-AD55-9481134E55AF}"/>
              </a:ext>
            </a:extLst>
          </p:cNvPr>
          <p:cNvSpPr txBox="1"/>
          <p:nvPr/>
        </p:nvSpPr>
        <p:spPr>
          <a:xfrm>
            <a:off x="7258639" y="5835578"/>
            <a:ext cx="4932000" cy="461665"/>
          </a:xfrm>
          <a:prstGeom prst="rect">
            <a:avLst/>
          </a:prstGeom>
          <a:noFill/>
        </p:spPr>
        <p:txBody>
          <a:bodyPr wrap="square" rtlCol="0">
            <a:spAutoFit/>
          </a:bodyPr>
          <a:lstStyle/>
          <a:p>
            <a:pPr algn="ctr"/>
            <a:r>
              <a:rPr lang="en-GB" sz="2400" dirty="0"/>
              <a:t>Accurate KPIs measurement</a:t>
            </a:r>
          </a:p>
        </p:txBody>
      </p:sp>
      <p:sp>
        <p:nvSpPr>
          <p:cNvPr id="17" name="CaixaDeTexto 16">
            <a:extLst>
              <a:ext uri="{FF2B5EF4-FFF2-40B4-BE49-F238E27FC236}">
                <a16:creationId xmlns:a16="http://schemas.microsoft.com/office/drawing/2014/main" id="{F14DC428-3B1C-4D05-9F6C-DEAA951E2638}"/>
              </a:ext>
            </a:extLst>
          </p:cNvPr>
          <p:cNvSpPr txBox="1"/>
          <p:nvPr/>
        </p:nvSpPr>
        <p:spPr>
          <a:xfrm>
            <a:off x="147045" y="2503598"/>
            <a:ext cx="4622918" cy="461665"/>
          </a:xfrm>
          <a:prstGeom prst="rect">
            <a:avLst/>
          </a:prstGeom>
          <a:noFill/>
        </p:spPr>
        <p:txBody>
          <a:bodyPr wrap="square" rtlCol="0">
            <a:spAutoFit/>
          </a:bodyPr>
          <a:lstStyle/>
          <a:p>
            <a:pPr algn="ctr"/>
            <a:r>
              <a:rPr lang="en-GB" sz="2400" dirty="0"/>
              <a:t>Company imposes information</a:t>
            </a:r>
          </a:p>
        </p:txBody>
      </p:sp>
      <p:sp>
        <p:nvSpPr>
          <p:cNvPr id="19" name="CaixaDeTexto 18">
            <a:extLst>
              <a:ext uri="{FF2B5EF4-FFF2-40B4-BE49-F238E27FC236}">
                <a16:creationId xmlns:a16="http://schemas.microsoft.com/office/drawing/2014/main" id="{864645FB-EC7C-448D-9F74-F0017B6711CC}"/>
              </a:ext>
            </a:extLst>
          </p:cNvPr>
          <p:cNvSpPr txBox="1"/>
          <p:nvPr/>
        </p:nvSpPr>
        <p:spPr>
          <a:xfrm>
            <a:off x="147045" y="5280248"/>
            <a:ext cx="4622918" cy="461665"/>
          </a:xfrm>
          <a:prstGeom prst="rect">
            <a:avLst/>
          </a:prstGeom>
          <a:noFill/>
        </p:spPr>
        <p:txBody>
          <a:bodyPr wrap="square" rtlCol="0">
            <a:spAutoFit/>
          </a:bodyPr>
          <a:lstStyle/>
          <a:p>
            <a:pPr algn="ctr"/>
            <a:r>
              <a:rPr lang="en-GB" sz="2400" dirty="0"/>
              <a:t>Brand-centric; induce sales</a:t>
            </a:r>
          </a:p>
        </p:txBody>
      </p:sp>
      <p:sp>
        <p:nvSpPr>
          <p:cNvPr id="20" name="CaixaDeTexto 19">
            <a:extLst>
              <a:ext uri="{FF2B5EF4-FFF2-40B4-BE49-F238E27FC236}">
                <a16:creationId xmlns:a16="http://schemas.microsoft.com/office/drawing/2014/main" id="{43666B54-2099-4659-9F1A-34D5520B4477}"/>
              </a:ext>
            </a:extLst>
          </p:cNvPr>
          <p:cNvSpPr txBox="1"/>
          <p:nvPr/>
        </p:nvSpPr>
        <p:spPr>
          <a:xfrm>
            <a:off x="7258639" y="5280248"/>
            <a:ext cx="4932000" cy="461665"/>
          </a:xfrm>
          <a:prstGeom prst="rect">
            <a:avLst/>
          </a:prstGeom>
          <a:noFill/>
        </p:spPr>
        <p:txBody>
          <a:bodyPr wrap="square" rtlCol="0">
            <a:spAutoFit/>
          </a:bodyPr>
          <a:lstStyle/>
          <a:p>
            <a:pPr algn="ctr"/>
            <a:r>
              <a:rPr lang="en-GB" sz="2400" spc="-60" dirty="0"/>
              <a:t>Costumer-centric; educate for purchase</a:t>
            </a:r>
          </a:p>
        </p:txBody>
      </p:sp>
      <p:sp>
        <p:nvSpPr>
          <p:cNvPr id="23" name="CaixaDeTexto 22">
            <a:extLst>
              <a:ext uri="{FF2B5EF4-FFF2-40B4-BE49-F238E27FC236}">
                <a16:creationId xmlns:a16="http://schemas.microsoft.com/office/drawing/2014/main" id="{9C394D55-B003-4DAD-82A1-A397E68C78B1}"/>
              </a:ext>
            </a:extLst>
          </p:cNvPr>
          <p:cNvSpPr txBox="1"/>
          <p:nvPr/>
        </p:nvSpPr>
        <p:spPr>
          <a:xfrm>
            <a:off x="7258639" y="1578936"/>
            <a:ext cx="4932000" cy="830997"/>
          </a:xfrm>
          <a:prstGeom prst="rect">
            <a:avLst/>
          </a:prstGeom>
          <a:noFill/>
        </p:spPr>
        <p:txBody>
          <a:bodyPr wrap="square" rtlCol="0">
            <a:spAutoFit/>
          </a:bodyPr>
          <a:lstStyle/>
          <a:p>
            <a:pPr algn="ctr"/>
            <a:r>
              <a:rPr lang="en-US" sz="2400" spc="-40" dirty="0"/>
              <a:t>Blog posts, social media posts, SEO, webinars, e-books, newsletters </a:t>
            </a:r>
          </a:p>
        </p:txBody>
      </p:sp>
      <p:sp>
        <p:nvSpPr>
          <p:cNvPr id="24" name="CaixaDeTexto 23">
            <a:extLst>
              <a:ext uri="{FF2B5EF4-FFF2-40B4-BE49-F238E27FC236}">
                <a16:creationId xmlns:a16="http://schemas.microsoft.com/office/drawing/2014/main" id="{5051111F-17F8-4610-8751-773C50011404}"/>
              </a:ext>
            </a:extLst>
          </p:cNvPr>
          <p:cNvSpPr txBox="1"/>
          <p:nvPr/>
        </p:nvSpPr>
        <p:spPr>
          <a:xfrm>
            <a:off x="7512321" y="977347"/>
            <a:ext cx="4378392" cy="553998"/>
          </a:xfrm>
          <a:prstGeom prst="rect">
            <a:avLst/>
          </a:prstGeom>
          <a:solidFill>
            <a:srgbClr val="FDDE00"/>
          </a:solidFill>
        </p:spPr>
        <p:txBody>
          <a:bodyPr wrap="square" rtlCol="0">
            <a:spAutoFit/>
          </a:bodyPr>
          <a:lstStyle/>
          <a:p>
            <a:pPr algn="ctr"/>
            <a:r>
              <a:rPr lang="en-GB" sz="3000" b="1" dirty="0"/>
              <a:t>Inbound marketing</a:t>
            </a:r>
          </a:p>
        </p:txBody>
      </p:sp>
      <p:sp>
        <p:nvSpPr>
          <p:cNvPr id="25" name="CaixaDeTexto 24">
            <a:extLst>
              <a:ext uri="{FF2B5EF4-FFF2-40B4-BE49-F238E27FC236}">
                <a16:creationId xmlns:a16="http://schemas.microsoft.com/office/drawing/2014/main" id="{35A66D8F-7BAA-47E8-B6A3-6FC1728CE0B3}"/>
              </a:ext>
            </a:extLst>
          </p:cNvPr>
          <p:cNvSpPr txBox="1"/>
          <p:nvPr/>
        </p:nvSpPr>
        <p:spPr>
          <a:xfrm>
            <a:off x="147045" y="4724918"/>
            <a:ext cx="4622918" cy="461665"/>
          </a:xfrm>
          <a:prstGeom prst="rect">
            <a:avLst/>
          </a:prstGeom>
          <a:noFill/>
        </p:spPr>
        <p:txBody>
          <a:bodyPr wrap="square" rtlCol="0">
            <a:spAutoFit/>
          </a:bodyPr>
          <a:lstStyle/>
          <a:p>
            <a:pPr algn="ctr"/>
            <a:r>
              <a:rPr lang="en-GB" sz="2400" spc="-20" dirty="0"/>
              <a:t>Short term</a:t>
            </a:r>
          </a:p>
        </p:txBody>
      </p:sp>
      <p:pic>
        <p:nvPicPr>
          <p:cNvPr id="27" name="Imagem 26">
            <a:extLst>
              <a:ext uri="{FF2B5EF4-FFF2-40B4-BE49-F238E27FC236}">
                <a16:creationId xmlns:a16="http://schemas.microsoft.com/office/drawing/2014/main" id="{ED039E86-BA05-43BE-8254-2F0B0D24F883}"/>
              </a:ext>
            </a:extLst>
          </p:cNvPr>
          <p:cNvPicPr>
            <a:picLocks noChangeAspect="1"/>
          </p:cNvPicPr>
          <p:nvPr/>
        </p:nvPicPr>
        <p:blipFill>
          <a:blip r:embed="rId3"/>
          <a:stretch>
            <a:fillRect/>
          </a:stretch>
        </p:blipFill>
        <p:spPr>
          <a:xfrm>
            <a:off x="5019577" y="1816095"/>
            <a:ext cx="360000" cy="360000"/>
          </a:xfrm>
          <a:prstGeom prst="rect">
            <a:avLst/>
          </a:prstGeom>
        </p:spPr>
      </p:pic>
      <p:pic>
        <p:nvPicPr>
          <p:cNvPr id="29" name="Imagem 28">
            <a:extLst>
              <a:ext uri="{FF2B5EF4-FFF2-40B4-BE49-F238E27FC236}">
                <a16:creationId xmlns:a16="http://schemas.microsoft.com/office/drawing/2014/main" id="{B24ED524-675B-4FD9-B5EE-2AB50FE976B1}"/>
              </a:ext>
            </a:extLst>
          </p:cNvPr>
          <p:cNvPicPr>
            <a:picLocks noChangeAspect="1"/>
          </p:cNvPicPr>
          <p:nvPr/>
        </p:nvPicPr>
        <p:blipFill>
          <a:blip r:embed="rId4"/>
          <a:stretch>
            <a:fillRect/>
          </a:stretch>
        </p:blipFill>
        <p:spPr>
          <a:xfrm>
            <a:off x="5018920" y="2550766"/>
            <a:ext cx="360000" cy="360000"/>
          </a:xfrm>
          <a:prstGeom prst="rect">
            <a:avLst/>
          </a:prstGeom>
        </p:spPr>
      </p:pic>
      <p:pic>
        <p:nvPicPr>
          <p:cNvPr id="31" name="Imagem 30">
            <a:extLst>
              <a:ext uri="{FF2B5EF4-FFF2-40B4-BE49-F238E27FC236}">
                <a16:creationId xmlns:a16="http://schemas.microsoft.com/office/drawing/2014/main" id="{6FF76DAB-750D-4326-B876-82027540B20C}"/>
              </a:ext>
            </a:extLst>
          </p:cNvPr>
          <p:cNvPicPr>
            <a:picLocks noChangeAspect="1"/>
          </p:cNvPicPr>
          <p:nvPr/>
        </p:nvPicPr>
        <p:blipFill>
          <a:blip r:embed="rId5"/>
          <a:stretch>
            <a:fillRect/>
          </a:stretch>
        </p:blipFill>
        <p:spPr>
          <a:xfrm>
            <a:off x="5018920" y="3105437"/>
            <a:ext cx="360000" cy="360000"/>
          </a:xfrm>
          <a:prstGeom prst="rect">
            <a:avLst/>
          </a:prstGeom>
        </p:spPr>
      </p:pic>
      <p:pic>
        <p:nvPicPr>
          <p:cNvPr id="33" name="Imagem 32">
            <a:extLst>
              <a:ext uri="{FF2B5EF4-FFF2-40B4-BE49-F238E27FC236}">
                <a16:creationId xmlns:a16="http://schemas.microsoft.com/office/drawing/2014/main" id="{B4338D83-468D-49F4-A51D-212694884961}"/>
              </a:ext>
            </a:extLst>
          </p:cNvPr>
          <p:cNvPicPr>
            <a:picLocks noChangeAspect="1"/>
          </p:cNvPicPr>
          <p:nvPr/>
        </p:nvPicPr>
        <p:blipFill>
          <a:blip r:embed="rId6"/>
          <a:stretch>
            <a:fillRect/>
          </a:stretch>
        </p:blipFill>
        <p:spPr>
          <a:xfrm>
            <a:off x="5018920" y="3633739"/>
            <a:ext cx="360000" cy="360000"/>
          </a:xfrm>
          <a:prstGeom prst="rect">
            <a:avLst/>
          </a:prstGeom>
        </p:spPr>
      </p:pic>
      <p:pic>
        <p:nvPicPr>
          <p:cNvPr id="35" name="Imagem 34">
            <a:extLst>
              <a:ext uri="{FF2B5EF4-FFF2-40B4-BE49-F238E27FC236}">
                <a16:creationId xmlns:a16="http://schemas.microsoft.com/office/drawing/2014/main" id="{F321F656-CBD6-416A-BF30-E8DE39C8E580}"/>
              </a:ext>
            </a:extLst>
          </p:cNvPr>
          <p:cNvPicPr>
            <a:picLocks noChangeAspect="1"/>
          </p:cNvPicPr>
          <p:nvPr/>
        </p:nvPicPr>
        <p:blipFill>
          <a:blip r:embed="rId7"/>
          <a:stretch>
            <a:fillRect/>
          </a:stretch>
        </p:blipFill>
        <p:spPr>
          <a:xfrm>
            <a:off x="5018920" y="5883049"/>
            <a:ext cx="360000" cy="360000"/>
          </a:xfrm>
          <a:prstGeom prst="rect">
            <a:avLst/>
          </a:prstGeom>
        </p:spPr>
      </p:pic>
      <p:pic>
        <p:nvPicPr>
          <p:cNvPr id="38" name="Imagem 37">
            <a:extLst>
              <a:ext uri="{FF2B5EF4-FFF2-40B4-BE49-F238E27FC236}">
                <a16:creationId xmlns:a16="http://schemas.microsoft.com/office/drawing/2014/main" id="{AFF9113B-9C61-480B-B9CC-D0FE5CFEE642}"/>
              </a:ext>
            </a:extLst>
          </p:cNvPr>
          <p:cNvPicPr>
            <a:picLocks noChangeAspect="1"/>
          </p:cNvPicPr>
          <p:nvPr/>
        </p:nvPicPr>
        <p:blipFill>
          <a:blip r:embed="rId8"/>
          <a:stretch>
            <a:fillRect/>
          </a:stretch>
        </p:blipFill>
        <p:spPr>
          <a:xfrm>
            <a:off x="5018920" y="4778911"/>
            <a:ext cx="360000" cy="360000"/>
          </a:xfrm>
          <a:prstGeom prst="rect">
            <a:avLst/>
          </a:prstGeom>
        </p:spPr>
      </p:pic>
      <p:pic>
        <p:nvPicPr>
          <p:cNvPr id="40" name="Imagem 39">
            <a:extLst>
              <a:ext uri="{FF2B5EF4-FFF2-40B4-BE49-F238E27FC236}">
                <a16:creationId xmlns:a16="http://schemas.microsoft.com/office/drawing/2014/main" id="{768B20B6-0C3A-4DB7-AEF0-CE038D478A09}"/>
              </a:ext>
            </a:extLst>
          </p:cNvPr>
          <p:cNvPicPr>
            <a:picLocks noChangeAspect="1"/>
          </p:cNvPicPr>
          <p:nvPr/>
        </p:nvPicPr>
        <p:blipFill>
          <a:blip r:embed="rId9"/>
          <a:stretch>
            <a:fillRect/>
          </a:stretch>
        </p:blipFill>
        <p:spPr>
          <a:xfrm>
            <a:off x="5018920" y="5331080"/>
            <a:ext cx="360000" cy="360000"/>
          </a:xfrm>
          <a:prstGeom prst="rect">
            <a:avLst/>
          </a:prstGeom>
        </p:spPr>
      </p:pic>
      <p:sp>
        <p:nvSpPr>
          <p:cNvPr id="42" name="CaixaDeTexto 41">
            <a:extLst>
              <a:ext uri="{FF2B5EF4-FFF2-40B4-BE49-F238E27FC236}">
                <a16:creationId xmlns:a16="http://schemas.microsoft.com/office/drawing/2014/main" id="{B2971D3F-95A2-4BFF-83D0-B52FDD03211C}"/>
              </a:ext>
            </a:extLst>
          </p:cNvPr>
          <p:cNvSpPr txBox="1"/>
          <p:nvPr/>
        </p:nvSpPr>
        <p:spPr>
          <a:xfrm>
            <a:off x="5458639" y="5835578"/>
            <a:ext cx="1800000" cy="461665"/>
          </a:xfrm>
          <a:prstGeom prst="rect">
            <a:avLst/>
          </a:prstGeom>
          <a:noFill/>
          <a:ln>
            <a:noFill/>
          </a:ln>
        </p:spPr>
        <p:txBody>
          <a:bodyPr wrap="square">
            <a:spAutoFit/>
          </a:bodyPr>
          <a:lstStyle/>
          <a:p>
            <a:r>
              <a:rPr lang="en-GB" sz="2400" b="1" dirty="0"/>
              <a:t>Tracking</a:t>
            </a:r>
          </a:p>
        </p:txBody>
      </p:sp>
      <p:sp>
        <p:nvSpPr>
          <p:cNvPr id="43" name="CaixaDeTexto 42">
            <a:extLst>
              <a:ext uri="{FF2B5EF4-FFF2-40B4-BE49-F238E27FC236}">
                <a16:creationId xmlns:a16="http://schemas.microsoft.com/office/drawing/2014/main" id="{C8ECD403-4A95-4392-80F6-0055770884AC}"/>
              </a:ext>
            </a:extLst>
          </p:cNvPr>
          <p:cNvSpPr txBox="1"/>
          <p:nvPr/>
        </p:nvSpPr>
        <p:spPr>
          <a:xfrm>
            <a:off x="5458639" y="5280248"/>
            <a:ext cx="1800000" cy="461665"/>
          </a:xfrm>
          <a:prstGeom prst="rect">
            <a:avLst/>
          </a:prstGeom>
          <a:noFill/>
        </p:spPr>
        <p:txBody>
          <a:bodyPr wrap="square">
            <a:spAutoFit/>
          </a:bodyPr>
          <a:lstStyle/>
          <a:p>
            <a:r>
              <a:rPr lang="en-GB" sz="2400" b="1" dirty="0"/>
              <a:t>Info</a:t>
            </a:r>
          </a:p>
        </p:txBody>
      </p:sp>
      <p:sp>
        <p:nvSpPr>
          <p:cNvPr id="44" name="CaixaDeTexto 43">
            <a:extLst>
              <a:ext uri="{FF2B5EF4-FFF2-40B4-BE49-F238E27FC236}">
                <a16:creationId xmlns:a16="http://schemas.microsoft.com/office/drawing/2014/main" id="{AB27D3B7-2F1D-415D-BF7C-94BDC4E230ED}"/>
              </a:ext>
            </a:extLst>
          </p:cNvPr>
          <p:cNvSpPr txBox="1"/>
          <p:nvPr/>
        </p:nvSpPr>
        <p:spPr>
          <a:xfrm>
            <a:off x="5458639" y="4724918"/>
            <a:ext cx="1800000" cy="461665"/>
          </a:xfrm>
          <a:prstGeom prst="rect">
            <a:avLst/>
          </a:prstGeom>
          <a:noFill/>
        </p:spPr>
        <p:txBody>
          <a:bodyPr wrap="square">
            <a:spAutoFit/>
          </a:bodyPr>
          <a:lstStyle/>
          <a:p>
            <a:r>
              <a:rPr lang="en-GB" sz="2400" b="1" dirty="0"/>
              <a:t>Engagement</a:t>
            </a:r>
          </a:p>
        </p:txBody>
      </p:sp>
      <p:sp>
        <p:nvSpPr>
          <p:cNvPr id="45" name="CaixaDeTexto 44">
            <a:extLst>
              <a:ext uri="{FF2B5EF4-FFF2-40B4-BE49-F238E27FC236}">
                <a16:creationId xmlns:a16="http://schemas.microsoft.com/office/drawing/2014/main" id="{BA86976F-943C-477F-AB41-6E3A1B4E12C7}"/>
              </a:ext>
            </a:extLst>
          </p:cNvPr>
          <p:cNvSpPr txBox="1"/>
          <p:nvPr/>
        </p:nvSpPr>
        <p:spPr>
          <a:xfrm>
            <a:off x="5457747" y="3614258"/>
            <a:ext cx="1800000" cy="461665"/>
          </a:xfrm>
          <a:prstGeom prst="rect">
            <a:avLst/>
          </a:prstGeom>
          <a:noFill/>
        </p:spPr>
        <p:txBody>
          <a:bodyPr wrap="square">
            <a:spAutoFit/>
          </a:bodyPr>
          <a:lstStyle/>
          <a:p>
            <a:r>
              <a:rPr lang="en-GB" sz="2400" b="1" dirty="0"/>
              <a:t>Cost</a:t>
            </a:r>
          </a:p>
        </p:txBody>
      </p:sp>
      <p:sp>
        <p:nvSpPr>
          <p:cNvPr id="46" name="CaixaDeTexto 45">
            <a:extLst>
              <a:ext uri="{FF2B5EF4-FFF2-40B4-BE49-F238E27FC236}">
                <a16:creationId xmlns:a16="http://schemas.microsoft.com/office/drawing/2014/main" id="{5FAC7380-2752-4EB6-8107-0BF4FA10F88E}"/>
              </a:ext>
            </a:extLst>
          </p:cNvPr>
          <p:cNvSpPr txBox="1"/>
          <p:nvPr/>
        </p:nvSpPr>
        <p:spPr>
          <a:xfrm>
            <a:off x="5458639" y="3058928"/>
            <a:ext cx="1800000" cy="461665"/>
          </a:xfrm>
          <a:prstGeom prst="rect">
            <a:avLst/>
          </a:prstGeom>
          <a:noFill/>
        </p:spPr>
        <p:txBody>
          <a:bodyPr wrap="square">
            <a:spAutoFit/>
          </a:bodyPr>
          <a:lstStyle/>
          <a:p>
            <a:r>
              <a:rPr lang="en-GB" sz="2400" b="1" dirty="0"/>
              <a:t>Target</a:t>
            </a:r>
          </a:p>
        </p:txBody>
      </p:sp>
      <p:sp>
        <p:nvSpPr>
          <p:cNvPr id="47" name="CaixaDeTexto 46">
            <a:extLst>
              <a:ext uri="{FF2B5EF4-FFF2-40B4-BE49-F238E27FC236}">
                <a16:creationId xmlns:a16="http://schemas.microsoft.com/office/drawing/2014/main" id="{B0D9C05F-6CEA-4CC9-A85F-B0F902580220}"/>
              </a:ext>
            </a:extLst>
          </p:cNvPr>
          <p:cNvSpPr txBox="1"/>
          <p:nvPr/>
        </p:nvSpPr>
        <p:spPr>
          <a:xfrm>
            <a:off x="5458639" y="2503598"/>
            <a:ext cx="1800000" cy="461665"/>
          </a:xfrm>
          <a:prstGeom prst="rect">
            <a:avLst/>
          </a:prstGeom>
          <a:noFill/>
        </p:spPr>
        <p:txBody>
          <a:bodyPr wrap="square">
            <a:spAutoFit/>
          </a:bodyPr>
          <a:lstStyle/>
          <a:p>
            <a:r>
              <a:rPr lang="en-GB" sz="2400" b="1" dirty="0"/>
              <a:t>Trigger</a:t>
            </a:r>
          </a:p>
        </p:txBody>
      </p:sp>
      <p:sp>
        <p:nvSpPr>
          <p:cNvPr id="48" name="CaixaDeTexto 47">
            <a:extLst>
              <a:ext uri="{FF2B5EF4-FFF2-40B4-BE49-F238E27FC236}">
                <a16:creationId xmlns:a16="http://schemas.microsoft.com/office/drawing/2014/main" id="{55285732-F36B-4EE1-BD33-10105A0AF096}"/>
              </a:ext>
            </a:extLst>
          </p:cNvPr>
          <p:cNvSpPr txBox="1"/>
          <p:nvPr/>
        </p:nvSpPr>
        <p:spPr>
          <a:xfrm>
            <a:off x="5458639" y="1764751"/>
            <a:ext cx="1800000" cy="461665"/>
          </a:xfrm>
          <a:prstGeom prst="rect">
            <a:avLst/>
          </a:prstGeom>
          <a:noFill/>
        </p:spPr>
        <p:txBody>
          <a:bodyPr wrap="square">
            <a:spAutoFit/>
          </a:bodyPr>
          <a:lstStyle/>
          <a:p>
            <a:r>
              <a:rPr lang="en-GB" sz="2400" b="1" dirty="0"/>
              <a:t>Means</a:t>
            </a:r>
          </a:p>
        </p:txBody>
      </p:sp>
      <p:sp>
        <p:nvSpPr>
          <p:cNvPr id="56" name="CaixaDeTexto 55">
            <a:extLst>
              <a:ext uri="{FF2B5EF4-FFF2-40B4-BE49-F238E27FC236}">
                <a16:creationId xmlns:a16="http://schemas.microsoft.com/office/drawing/2014/main" id="{97BF325D-B4A2-431B-8927-26BFE3C525F8}"/>
              </a:ext>
            </a:extLst>
          </p:cNvPr>
          <p:cNvSpPr txBox="1"/>
          <p:nvPr/>
        </p:nvSpPr>
        <p:spPr>
          <a:xfrm>
            <a:off x="7258639" y="4169588"/>
            <a:ext cx="4932000" cy="461665"/>
          </a:xfrm>
          <a:prstGeom prst="rect">
            <a:avLst/>
          </a:prstGeom>
          <a:noFill/>
        </p:spPr>
        <p:txBody>
          <a:bodyPr wrap="square" rtlCol="0">
            <a:spAutoFit/>
          </a:bodyPr>
          <a:lstStyle/>
          <a:p>
            <a:pPr algn="ctr"/>
            <a:r>
              <a:rPr lang="en-GB" sz="2400" dirty="0"/>
              <a:t>Long term</a:t>
            </a:r>
          </a:p>
        </p:txBody>
      </p:sp>
      <p:sp>
        <p:nvSpPr>
          <p:cNvPr id="57" name="CaixaDeTexto 56">
            <a:extLst>
              <a:ext uri="{FF2B5EF4-FFF2-40B4-BE49-F238E27FC236}">
                <a16:creationId xmlns:a16="http://schemas.microsoft.com/office/drawing/2014/main" id="{2FAC5184-48E5-4AE5-82FF-03DA6111CEFA}"/>
              </a:ext>
            </a:extLst>
          </p:cNvPr>
          <p:cNvSpPr txBox="1"/>
          <p:nvPr/>
        </p:nvSpPr>
        <p:spPr>
          <a:xfrm>
            <a:off x="5458639" y="4169588"/>
            <a:ext cx="1800000" cy="461665"/>
          </a:xfrm>
          <a:prstGeom prst="rect">
            <a:avLst/>
          </a:prstGeom>
          <a:noFill/>
        </p:spPr>
        <p:txBody>
          <a:bodyPr wrap="square">
            <a:spAutoFit/>
          </a:bodyPr>
          <a:lstStyle/>
          <a:p>
            <a:r>
              <a:rPr lang="en-GB" sz="2400" b="1" dirty="0"/>
              <a:t>Results</a:t>
            </a:r>
          </a:p>
        </p:txBody>
      </p:sp>
      <p:pic>
        <p:nvPicPr>
          <p:cNvPr id="59" name="Imagem 58">
            <a:extLst>
              <a:ext uri="{FF2B5EF4-FFF2-40B4-BE49-F238E27FC236}">
                <a16:creationId xmlns:a16="http://schemas.microsoft.com/office/drawing/2014/main" id="{BCB40D32-8BBC-430F-A3D0-563FD1B25176}"/>
              </a:ext>
            </a:extLst>
          </p:cNvPr>
          <p:cNvPicPr>
            <a:picLocks noChangeAspect="1"/>
          </p:cNvPicPr>
          <p:nvPr/>
        </p:nvPicPr>
        <p:blipFill>
          <a:blip r:embed="rId10"/>
          <a:stretch>
            <a:fillRect/>
          </a:stretch>
        </p:blipFill>
        <p:spPr>
          <a:xfrm>
            <a:off x="5012687" y="4223236"/>
            <a:ext cx="360000" cy="360000"/>
          </a:xfrm>
          <a:prstGeom prst="rect">
            <a:avLst/>
          </a:prstGeom>
        </p:spPr>
      </p:pic>
      <p:cxnSp>
        <p:nvCxnSpPr>
          <p:cNvPr id="61" name="Conexão reta 60">
            <a:extLst>
              <a:ext uri="{FF2B5EF4-FFF2-40B4-BE49-F238E27FC236}">
                <a16:creationId xmlns:a16="http://schemas.microsoft.com/office/drawing/2014/main" id="{C37F00E0-F1D4-4226-B9A4-53FEBC29F3EE}"/>
              </a:ext>
            </a:extLst>
          </p:cNvPr>
          <p:cNvCxnSpPr/>
          <p:nvPr/>
        </p:nvCxnSpPr>
        <p:spPr>
          <a:xfrm>
            <a:off x="4769963" y="942109"/>
            <a:ext cx="0" cy="5904000"/>
          </a:xfrm>
          <a:prstGeom prst="line">
            <a:avLst/>
          </a:prstGeom>
          <a:ln w="15875">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62" name="Conexão reta 61">
            <a:extLst>
              <a:ext uri="{FF2B5EF4-FFF2-40B4-BE49-F238E27FC236}">
                <a16:creationId xmlns:a16="http://schemas.microsoft.com/office/drawing/2014/main" id="{CAE75441-770E-45B0-AC9C-3D204D4B172C}"/>
              </a:ext>
            </a:extLst>
          </p:cNvPr>
          <p:cNvCxnSpPr/>
          <p:nvPr/>
        </p:nvCxnSpPr>
        <p:spPr>
          <a:xfrm>
            <a:off x="7258639" y="942109"/>
            <a:ext cx="0" cy="5904000"/>
          </a:xfrm>
          <a:prstGeom prst="line">
            <a:avLst/>
          </a:prstGeom>
          <a:ln w="15875">
            <a:solidFill>
              <a:srgbClr val="6ECE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713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t>…</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3"/>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2308324"/>
          </a:xfrm>
          <a:prstGeom prst="rect">
            <a:avLst/>
          </a:prstGeom>
          <a:noFill/>
        </p:spPr>
        <p:txBody>
          <a:bodyPr wrap="square">
            <a:spAutoFit/>
          </a:bodyPr>
          <a:lstStyle/>
          <a:p>
            <a:r>
              <a:rPr lang="en-US" sz="2400" b="1" i="1" dirty="0">
                <a:solidFill>
                  <a:schemeClr val="bg1">
                    <a:lumMod val="65000"/>
                  </a:schemeClr>
                </a:solidFill>
              </a:rPr>
              <a:t>Inbound vs. Outbound Digital Marketing Strategy (EXPLAINED)</a:t>
            </a:r>
            <a:endParaRPr lang="en-GB" sz="2400" b="1" i="1" dirty="0">
              <a:solidFill>
                <a:schemeClr val="bg1">
                  <a:lumMod val="65000"/>
                </a:schemeClr>
              </a:solidFill>
            </a:endParaRPr>
          </a:p>
        </p:txBody>
      </p:sp>
      <p:pic>
        <p:nvPicPr>
          <p:cNvPr id="5" name="Multimédia Online 4" title="Inbound vs. Outbound Digital Marketing Strategy (EXPLAINED)">
            <a:hlinkClick r:id="" action="ppaction://media"/>
            <a:extLst>
              <a:ext uri="{FF2B5EF4-FFF2-40B4-BE49-F238E27FC236}">
                <a16:creationId xmlns:a16="http://schemas.microsoft.com/office/drawing/2014/main" id="{5CB3F10C-ACA2-4C2F-A5F3-6FB25CAD0CA5}"/>
              </a:ext>
            </a:extLst>
          </p:cNvPr>
          <p:cNvPicPr>
            <a:picLocks noRot="1"/>
          </p:cNvPicPr>
          <p:nvPr>
            <a:videoFile r:link="rId1"/>
          </p:nvPr>
        </p:nvPicPr>
        <p:blipFill>
          <a:blip r:embed="rId4"/>
          <a:stretch>
            <a:fillRect/>
          </a:stretch>
        </p:blipFill>
        <p:spPr>
          <a:xfrm>
            <a:off x="2658944" y="1287000"/>
            <a:ext cx="6948000" cy="4284000"/>
          </a:xfrm>
          <a:prstGeom prst="rect">
            <a:avLst/>
          </a:prstGeom>
        </p:spPr>
      </p:pic>
    </p:spTree>
    <p:extLst>
      <p:ext uri="{BB962C8B-B14F-4D97-AF65-F5344CB8AC3E}">
        <p14:creationId xmlns:p14="http://schemas.microsoft.com/office/powerpoint/2010/main" val="217297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Content Marketing</a:t>
            </a:r>
          </a:p>
        </p:txBody>
      </p:sp>
      <p:sp>
        <p:nvSpPr>
          <p:cNvPr id="2" name="CaixaDeTexto 1">
            <a:extLst>
              <a:ext uri="{FF2B5EF4-FFF2-40B4-BE49-F238E27FC236}">
                <a16:creationId xmlns:a16="http://schemas.microsoft.com/office/drawing/2014/main" id="{FDCA4770-8015-4233-901F-0E1EB0C91026}"/>
              </a:ext>
            </a:extLst>
          </p:cNvPr>
          <p:cNvSpPr txBox="1"/>
          <p:nvPr/>
        </p:nvSpPr>
        <p:spPr>
          <a:xfrm>
            <a:off x="344234" y="2557767"/>
            <a:ext cx="4752000" cy="553998"/>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Content</a:t>
            </a:r>
            <a:r>
              <a:rPr lang="en-GB" sz="3000" dirty="0"/>
              <a:t> is the king</a:t>
            </a:r>
          </a:p>
        </p:txBody>
      </p:sp>
      <p:sp>
        <p:nvSpPr>
          <p:cNvPr id="4" name="CaixaDeTexto 3">
            <a:extLst>
              <a:ext uri="{FF2B5EF4-FFF2-40B4-BE49-F238E27FC236}">
                <a16:creationId xmlns:a16="http://schemas.microsoft.com/office/drawing/2014/main" id="{D0A79C98-4CAA-414A-A93C-44CE628CD5F7}"/>
              </a:ext>
            </a:extLst>
          </p:cNvPr>
          <p:cNvSpPr txBox="1"/>
          <p:nvPr/>
        </p:nvSpPr>
        <p:spPr>
          <a:xfrm>
            <a:off x="7108096" y="2557767"/>
            <a:ext cx="4752000" cy="553998"/>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Social media</a:t>
            </a:r>
            <a:r>
              <a:rPr lang="en-GB" sz="3000" dirty="0"/>
              <a:t> is the queen</a:t>
            </a:r>
          </a:p>
        </p:txBody>
      </p:sp>
      <p:pic>
        <p:nvPicPr>
          <p:cNvPr id="5" name="Imagem 4">
            <a:extLst>
              <a:ext uri="{FF2B5EF4-FFF2-40B4-BE49-F238E27FC236}">
                <a16:creationId xmlns:a16="http://schemas.microsoft.com/office/drawing/2014/main" id="{909F7B6F-51F9-43A2-BFF5-F5E6DF8619F5}"/>
              </a:ext>
            </a:extLst>
          </p:cNvPr>
          <p:cNvPicPr>
            <a:picLocks noChangeAspect="1"/>
          </p:cNvPicPr>
          <p:nvPr/>
        </p:nvPicPr>
        <p:blipFill>
          <a:blip r:embed="rId3"/>
          <a:stretch>
            <a:fillRect/>
          </a:stretch>
        </p:blipFill>
        <p:spPr>
          <a:xfrm>
            <a:off x="2090234" y="1324243"/>
            <a:ext cx="1260000" cy="1260000"/>
          </a:xfrm>
          <a:prstGeom prst="rect">
            <a:avLst/>
          </a:prstGeom>
        </p:spPr>
      </p:pic>
      <p:pic>
        <p:nvPicPr>
          <p:cNvPr id="7" name="Imagem 6">
            <a:extLst>
              <a:ext uri="{FF2B5EF4-FFF2-40B4-BE49-F238E27FC236}">
                <a16:creationId xmlns:a16="http://schemas.microsoft.com/office/drawing/2014/main" id="{44F46756-2944-40F3-AB88-8D3B1AEC3123}"/>
              </a:ext>
            </a:extLst>
          </p:cNvPr>
          <p:cNvPicPr>
            <a:picLocks noChangeAspect="1"/>
          </p:cNvPicPr>
          <p:nvPr/>
        </p:nvPicPr>
        <p:blipFill>
          <a:blip r:embed="rId4"/>
          <a:stretch>
            <a:fillRect/>
          </a:stretch>
        </p:blipFill>
        <p:spPr>
          <a:xfrm>
            <a:off x="8854096" y="1329613"/>
            <a:ext cx="1260000" cy="1260000"/>
          </a:xfrm>
          <a:prstGeom prst="rect">
            <a:avLst/>
          </a:prstGeom>
        </p:spPr>
      </p:pic>
      <p:sp>
        <p:nvSpPr>
          <p:cNvPr id="8" name="CaixaDeTexto 7">
            <a:extLst>
              <a:ext uri="{FF2B5EF4-FFF2-40B4-BE49-F238E27FC236}">
                <a16:creationId xmlns:a16="http://schemas.microsoft.com/office/drawing/2014/main" id="{0AFCFBFF-327C-43E5-8BA9-53EBA922A042}"/>
              </a:ext>
            </a:extLst>
          </p:cNvPr>
          <p:cNvSpPr txBox="1"/>
          <p:nvPr/>
        </p:nvSpPr>
        <p:spPr>
          <a:xfrm>
            <a:off x="4242216" y="1130281"/>
            <a:ext cx="3762532" cy="553998"/>
          </a:xfrm>
          <a:prstGeom prst="rect">
            <a:avLst/>
          </a:prstGeom>
          <a:noFill/>
        </p:spPr>
        <p:txBody>
          <a:bodyPr wrap="square" rtlCol="0">
            <a:spAutoFit/>
          </a:bodyPr>
          <a:lstStyle/>
          <a:p>
            <a:pPr algn="ctr"/>
            <a:r>
              <a:rPr lang="en-GB" sz="3000" b="1" dirty="0"/>
              <a:t>In digital marketing</a:t>
            </a:r>
          </a:p>
        </p:txBody>
      </p:sp>
      <p:sp>
        <p:nvSpPr>
          <p:cNvPr id="10" name="CaixaDeTexto 9">
            <a:extLst>
              <a:ext uri="{FF2B5EF4-FFF2-40B4-BE49-F238E27FC236}">
                <a16:creationId xmlns:a16="http://schemas.microsoft.com/office/drawing/2014/main" id="{826AC725-6C0A-4E55-B729-B60CD1A4801E}"/>
              </a:ext>
            </a:extLst>
          </p:cNvPr>
          <p:cNvSpPr txBox="1"/>
          <p:nvPr/>
        </p:nvSpPr>
        <p:spPr>
          <a:xfrm>
            <a:off x="344233" y="3297187"/>
            <a:ext cx="5280711" cy="2805063"/>
          </a:xfrm>
          <a:prstGeom prst="rect">
            <a:avLst/>
          </a:prstGeom>
          <a:noFill/>
        </p:spPr>
        <p:txBody>
          <a:bodyPr wrap="square" rtlCol="0">
            <a:spAutoFit/>
          </a:bodyPr>
          <a:lstStyle/>
          <a:p>
            <a:pPr marL="342900" indent="-342900">
              <a:lnSpc>
                <a:spcPct val="150000"/>
              </a:lnSpc>
              <a:buClr>
                <a:srgbClr val="6ECECB"/>
              </a:buClr>
              <a:buFont typeface="Calibri" panose="020F0502020204030204" pitchFamily="34" charset="0"/>
              <a:buChar char="↘"/>
            </a:pPr>
            <a:r>
              <a:rPr lang="en-GB" sz="2400" dirty="0"/>
              <a:t>Boosts performance in search engines</a:t>
            </a:r>
          </a:p>
          <a:p>
            <a:pPr marL="342900" indent="-342900">
              <a:lnSpc>
                <a:spcPct val="150000"/>
              </a:lnSpc>
              <a:buClr>
                <a:srgbClr val="6ECECB"/>
              </a:buClr>
              <a:buFont typeface="Calibri" panose="020F0502020204030204" pitchFamily="34" charset="0"/>
              <a:buChar char="↘"/>
            </a:pPr>
            <a:r>
              <a:rPr lang="en-GB" sz="2400" dirty="0"/>
              <a:t>Builds brand trust and loyalty</a:t>
            </a:r>
          </a:p>
          <a:p>
            <a:pPr marL="342900" indent="-342900">
              <a:lnSpc>
                <a:spcPct val="150000"/>
              </a:lnSpc>
              <a:buClr>
                <a:srgbClr val="6ECECB"/>
              </a:buClr>
              <a:buFont typeface="Calibri" panose="020F0502020204030204" pitchFamily="34" charset="0"/>
              <a:buChar char="↘"/>
            </a:pPr>
            <a:r>
              <a:rPr lang="en-GB" sz="2400" dirty="0"/>
              <a:t>Highlights the brand personality</a:t>
            </a:r>
          </a:p>
          <a:p>
            <a:pPr marL="342900" indent="-342900">
              <a:lnSpc>
                <a:spcPct val="150000"/>
              </a:lnSpc>
              <a:buClr>
                <a:srgbClr val="6ECECB"/>
              </a:buClr>
              <a:buFont typeface="Calibri" panose="020F0502020204030204" pitchFamily="34" charset="0"/>
              <a:buChar char="↘"/>
            </a:pPr>
            <a:r>
              <a:rPr lang="en-GB" sz="2400" dirty="0"/>
              <a:t>Educates the consumer</a:t>
            </a:r>
          </a:p>
          <a:p>
            <a:pPr marL="342900" indent="-342900">
              <a:lnSpc>
                <a:spcPct val="150000"/>
              </a:lnSpc>
              <a:buClr>
                <a:srgbClr val="6ECECB"/>
              </a:buClr>
              <a:buFont typeface="Calibri" panose="020F0502020204030204" pitchFamily="34" charset="0"/>
              <a:buChar char="↘"/>
            </a:pPr>
            <a:r>
              <a:rPr lang="en-GB" sz="2400" b="1" dirty="0"/>
              <a:t>Fuels social media</a:t>
            </a:r>
          </a:p>
        </p:txBody>
      </p:sp>
      <p:sp>
        <p:nvSpPr>
          <p:cNvPr id="11" name="CaixaDeTexto 10">
            <a:extLst>
              <a:ext uri="{FF2B5EF4-FFF2-40B4-BE49-F238E27FC236}">
                <a16:creationId xmlns:a16="http://schemas.microsoft.com/office/drawing/2014/main" id="{9CDA66E5-3C39-49A2-9212-5938E94525A5}"/>
              </a:ext>
            </a:extLst>
          </p:cNvPr>
          <p:cNvSpPr txBox="1"/>
          <p:nvPr/>
        </p:nvSpPr>
        <p:spPr>
          <a:xfrm>
            <a:off x="7108096" y="3297187"/>
            <a:ext cx="4752000" cy="2805063"/>
          </a:xfrm>
          <a:prstGeom prst="rect">
            <a:avLst/>
          </a:prstGeom>
          <a:noFill/>
        </p:spPr>
        <p:txBody>
          <a:bodyPr wrap="square" rtlCol="0">
            <a:spAutoFit/>
          </a:bodyPr>
          <a:lstStyle/>
          <a:p>
            <a:pPr marL="342900" indent="-342900">
              <a:lnSpc>
                <a:spcPct val="150000"/>
              </a:lnSpc>
              <a:buClr>
                <a:srgbClr val="FDDE00"/>
              </a:buClr>
              <a:buFont typeface="Calibri" panose="020F0502020204030204" pitchFamily="34" charset="0"/>
              <a:buChar char="↘"/>
            </a:pPr>
            <a:r>
              <a:rPr lang="en-GB" sz="2400" b="1" dirty="0"/>
              <a:t>Shares your content</a:t>
            </a:r>
          </a:p>
          <a:p>
            <a:pPr marL="342900" indent="-342900">
              <a:lnSpc>
                <a:spcPct val="150000"/>
              </a:lnSpc>
              <a:buClr>
                <a:srgbClr val="FDDE00"/>
              </a:buClr>
              <a:buFont typeface="Calibri" panose="020F0502020204030204" pitchFamily="34" charset="0"/>
              <a:buChar char="↘"/>
            </a:pPr>
            <a:r>
              <a:rPr lang="en-GB" sz="2400" dirty="0"/>
              <a:t>Increases exposure</a:t>
            </a:r>
          </a:p>
          <a:p>
            <a:pPr marL="342900" indent="-342900">
              <a:lnSpc>
                <a:spcPct val="150000"/>
              </a:lnSpc>
              <a:buClr>
                <a:srgbClr val="FDDE00"/>
              </a:buClr>
              <a:buFont typeface="Calibri" panose="020F0502020204030204" pitchFamily="34" charset="0"/>
              <a:buChar char="↘"/>
            </a:pPr>
            <a:r>
              <a:rPr lang="en-GB" sz="2400" dirty="0"/>
              <a:t>Faster and easier interaction</a:t>
            </a:r>
          </a:p>
          <a:p>
            <a:pPr marL="342900" indent="-342900">
              <a:lnSpc>
                <a:spcPct val="150000"/>
              </a:lnSpc>
              <a:buClr>
                <a:srgbClr val="FDDE00"/>
              </a:buClr>
              <a:buFont typeface="Calibri" panose="020F0502020204030204" pitchFamily="34" charset="0"/>
              <a:buChar char="↘"/>
            </a:pPr>
            <a:r>
              <a:rPr lang="en-GB" sz="2400" dirty="0"/>
              <a:t>Highlights the brand’s personality</a:t>
            </a:r>
          </a:p>
          <a:p>
            <a:pPr marL="342900" indent="-342900">
              <a:lnSpc>
                <a:spcPct val="150000"/>
              </a:lnSpc>
              <a:buClr>
                <a:srgbClr val="FDDE00"/>
              </a:buClr>
              <a:buFont typeface="Calibri" panose="020F0502020204030204" pitchFamily="34" charset="0"/>
              <a:buChar char="↘"/>
            </a:pPr>
            <a:r>
              <a:rPr lang="en-GB" sz="2400" dirty="0"/>
              <a:t>Leverages word-of-mouth</a:t>
            </a:r>
          </a:p>
        </p:txBody>
      </p:sp>
      <p:pic>
        <p:nvPicPr>
          <p:cNvPr id="12" name="Imagem 11">
            <a:extLst>
              <a:ext uri="{FF2B5EF4-FFF2-40B4-BE49-F238E27FC236}">
                <a16:creationId xmlns:a16="http://schemas.microsoft.com/office/drawing/2014/main" id="{CF6F0E98-8134-464C-9394-225391E34210}"/>
              </a:ext>
            </a:extLst>
          </p:cNvPr>
          <p:cNvPicPr>
            <a:picLocks noChangeAspect="1"/>
          </p:cNvPicPr>
          <p:nvPr/>
        </p:nvPicPr>
        <p:blipFill>
          <a:blip r:embed="rId5"/>
          <a:stretch>
            <a:fillRect/>
          </a:stretch>
        </p:blipFill>
        <p:spPr>
          <a:xfrm rot="13312019" flipH="1">
            <a:off x="6322006" y="2071367"/>
            <a:ext cx="612000" cy="612000"/>
          </a:xfrm>
          <a:prstGeom prst="rect">
            <a:avLst/>
          </a:prstGeom>
          <a:ln>
            <a:noFill/>
          </a:ln>
        </p:spPr>
      </p:pic>
      <p:pic>
        <p:nvPicPr>
          <p:cNvPr id="13" name="Imagem 12">
            <a:extLst>
              <a:ext uri="{FF2B5EF4-FFF2-40B4-BE49-F238E27FC236}">
                <a16:creationId xmlns:a16="http://schemas.microsoft.com/office/drawing/2014/main" id="{E49B016D-FF37-4592-B479-5B414CE7E685}"/>
              </a:ext>
            </a:extLst>
          </p:cNvPr>
          <p:cNvPicPr>
            <a:picLocks noChangeAspect="1"/>
          </p:cNvPicPr>
          <p:nvPr/>
        </p:nvPicPr>
        <p:blipFill>
          <a:blip r:embed="rId5"/>
          <a:stretch>
            <a:fillRect/>
          </a:stretch>
        </p:blipFill>
        <p:spPr>
          <a:xfrm rot="19085000" flipH="1" flipV="1">
            <a:off x="5268055" y="2071367"/>
            <a:ext cx="612000" cy="612000"/>
          </a:xfrm>
          <a:prstGeom prst="rect">
            <a:avLst/>
          </a:prstGeom>
        </p:spPr>
      </p:pic>
      <p:cxnSp>
        <p:nvCxnSpPr>
          <p:cNvPr id="20" name="Conexão: Curva 19">
            <a:extLst>
              <a:ext uri="{FF2B5EF4-FFF2-40B4-BE49-F238E27FC236}">
                <a16:creationId xmlns:a16="http://schemas.microsoft.com/office/drawing/2014/main" id="{89D8192A-F8D5-44D0-9C83-ADE570EDA34E}"/>
              </a:ext>
            </a:extLst>
          </p:cNvPr>
          <p:cNvCxnSpPr>
            <a:cxnSpLocks/>
          </p:cNvCxnSpPr>
          <p:nvPr/>
        </p:nvCxnSpPr>
        <p:spPr>
          <a:xfrm flipV="1">
            <a:off x="3350234" y="3703782"/>
            <a:ext cx="3757862" cy="2225963"/>
          </a:xfrm>
          <a:prstGeom prst="curvedConnector3">
            <a:avLst>
              <a:gd name="adj1" fmla="val 68188"/>
            </a:avLst>
          </a:prstGeom>
          <a:ln w="381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5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https://youtu.be/ArcgcFfGPSU</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2308324"/>
          </a:xfrm>
          <a:prstGeom prst="rect">
            <a:avLst/>
          </a:prstGeom>
          <a:noFill/>
        </p:spPr>
        <p:txBody>
          <a:bodyPr wrap="square">
            <a:spAutoFit/>
          </a:bodyPr>
          <a:lstStyle/>
          <a:p>
            <a:r>
              <a:rPr lang="en-US" sz="2400" b="1" i="1" dirty="0">
                <a:solidFill>
                  <a:schemeClr val="bg1">
                    <a:lumMod val="65000"/>
                  </a:schemeClr>
                </a:solidFill>
              </a:rPr>
              <a:t>EHL Hospitality Insights - #Content Marketing​ Strategy at Choice Hotels</a:t>
            </a:r>
            <a:endParaRPr lang="en-GB" sz="2400" b="1" i="1" dirty="0">
              <a:solidFill>
                <a:schemeClr val="bg1">
                  <a:lumMod val="65000"/>
                </a:schemeClr>
              </a:solidFill>
            </a:endParaRPr>
          </a:p>
        </p:txBody>
      </p:sp>
      <p:pic>
        <p:nvPicPr>
          <p:cNvPr id="6" name="Multimédia Online 5" title="EHL Hospitality Insights - #ContentMarketing Strategy at Choice Hotels">
            <a:hlinkClick r:id="" action="ppaction://media"/>
            <a:extLst>
              <a:ext uri="{FF2B5EF4-FFF2-40B4-BE49-F238E27FC236}">
                <a16:creationId xmlns:a16="http://schemas.microsoft.com/office/drawing/2014/main" id="{D5FD2F00-9310-4C34-B54B-7275CE88EAE1}"/>
              </a:ext>
            </a:extLst>
          </p:cNvPr>
          <p:cNvPicPr>
            <a:picLocks noRot="1"/>
          </p:cNvPicPr>
          <p:nvPr>
            <a:videoFile r:link="rId1"/>
          </p:nvPr>
        </p:nvPicPr>
        <p:blipFill>
          <a:blip r:embed="rId4"/>
          <a:stretch>
            <a:fillRect/>
          </a:stretch>
        </p:blipFill>
        <p:spPr>
          <a:xfrm>
            <a:off x="2673929" y="1296236"/>
            <a:ext cx="6948000" cy="4284000"/>
          </a:xfrm>
          <a:prstGeom prst="rect">
            <a:avLst/>
          </a:prstGeom>
        </p:spPr>
      </p:pic>
      <p:sp>
        <p:nvSpPr>
          <p:cNvPr id="11" name="Text Placeholder 2">
            <a:extLst>
              <a:ext uri="{FF2B5EF4-FFF2-40B4-BE49-F238E27FC236}">
                <a16:creationId xmlns:a16="http://schemas.microsoft.com/office/drawing/2014/main" id="{33EEBF07-12DC-4EC6-BDBE-9389590B888C}"/>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#3</a:t>
            </a:r>
          </a:p>
        </p:txBody>
      </p:sp>
      <p:pic>
        <p:nvPicPr>
          <p:cNvPr id="12" name="Imagem 11">
            <a:extLst>
              <a:ext uri="{FF2B5EF4-FFF2-40B4-BE49-F238E27FC236}">
                <a16:creationId xmlns:a16="http://schemas.microsoft.com/office/drawing/2014/main" id="{E732C461-3CC1-4228-A96E-EE507CD1F8F5}"/>
              </a:ext>
            </a:extLst>
          </p:cNvPr>
          <p:cNvPicPr>
            <a:picLocks noChangeAspect="1"/>
          </p:cNvPicPr>
          <p:nvPr/>
        </p:nvPicPr>
        <p:blipFill>
          <a:blip r:embed="rId5"/>
          <a:stretch>
            <a:fillRect/>
          </a:stretch>
        </p:blipFill>
        <p:spPr>
          <a:xfrm>
            <a:off x="367039" y="337780"/>
            <a:ext cx="720000" cy="720000"/>
          </a:xfrm>
          <a:prstGeom prst="rect">
            <a:avLst/>
          </a:prstGeom>
        </p:spPr>
      </p:pic>
    </p:spTree>
    <p:extLst>
      <p:ext uri="{BB962C8B-B14F-4D97-AF65-F5344CB8AC3E}">
        <p14:creationId xmlns:p14="http://schemas.microsoft.com/office/powerpoint/2010/main" val="6606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normAutofit/>
          </a:bodyPr>
          <a:lstStyle/>
          <a:p>
            <a:r>
              <a:rPr lang="en-US" sz="4400" dirty="0"/>
              <a:t>Welcome to DETOUR’s Wellbeing Tourism online training course.</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32986" r="24530"/>
          <a:stretch/>
        </p:blipFill>
        <p:spPr>
          <a:xfrm>
            <a:off x="5299729" y="-1"/>
            <a:ext cx="436939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https://youtu.be/7gkc9wQ7Xc0</a:t>
            </a:r>
            <a:endParaRPr lang="en-GB" sz="1050" dirty="0"/>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Fresh from the Chef’s Garden with Chef Justin at Six Senses </a:t>
            </a:r>
            <a:r>
              <a:rPr lang="en-US" sz="2400" b="1" i="1" dirty="0" err="1">
                <a:solidFill>
                  <a:schemeClr val="bg1">
                    <a:lumMod val="65000"/>
                  </a:schemeClr>
                </a:solidFill>
              </a:rPr>
              <a:t>Uluwatu</a:t>
            </a:r>
            <a:endParaRPr lang="en-GB" sz="2400" b="1" i="1" dirty="0">
              <a:solidFill>
                <a:schemeClr val="bg1">
                  <a:lumMod val="65000"/>
                </a:schemeClr>
              </a:solidFill>
            </a:endParaRPr>
          </a:p>
        </p:txBody>
      </p:sp>
      <p:sp>
        <p:nvSpPr>
          <p:cNvPr id="7" name="Text Placeholder 2">
            <a:extLst>
              <a:ext uri="{FF2B5EF4-FFF2-40B4-BE49-F238E27FC236}">
                <a16:creationId xmlns:a16="http://schemas.microsoft.com/office/drawing/2014/main" id="{A55FBD04-5D47-4DED-A185-C3569FB4928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Six Senses</a:t>
            </a:r>
          </a:p>
        </p:txBody>
      </p:sp>
      <p:pic>
        <p:nvPicPr>
          <p:cNvPr id="10" name="Imagem 9">
            <a:extLst>
              <a:ext uri="{FF2B5EF4-FFF2-40B4-BE49-F238E27FC236}">
                <a16:creationId xmlns:a16="http://schemas.microsoft.com/office/drawing/2014/main" id="{F0FFA9F4-BA1A-4A56-9085-E687B8017A5D}"/>
              </a:ext>
            </a:extLst>
          </p:cNvPr>
          <p:cNvPicPr>
            <a:picLocks noChangeAspect="1"/>
          </p:cNvPicPr>
          <p:nvPr/>
        </p:nvPicPr>
        <p:blipFill>
          <a:blip r:embed="rId5"/>
          <a:stretch>
            <a:fillRect/>
          </a:stretch>
        </p:blipFill>
        <p:spPr>
          <a:xfrm>
            <a:off x="367039" y="337780"/>
            <a:ext cx="720000" cy="720000"/>
          </a:xfrm>
          <a:prstGeom prst="rect">
            <a:avLst/>
          </a:prstGeom>
        </p:spPr>
      </p:pic>
      <p:pic>
        <p:nvPicPr>
          <p:cNvPr id="2" name="Multimédia Online 1" title="Fresh from the Chef’s Garden with Chef Justin at Six Senses Uluwatu">
            <a:hlinkClick r:id="" action="ppaction://media"/>
            <a:extLst>
              <a:ext uri="{FF2B5EF4-FFF2-40B4-BE49-F238E27FC236}">
                <a16:creationId xmlns:a16="http://schemas.microsoft.com/office/drawing/2014/main" id="{A0B74110-D1E1-4819-A26B-9D3E493A6DBA}"/>
              </a:ext>
            </a:extLst>
          </p:cNvPr>
          <p:cNvPicPr>
            <a:picLocks noRot="1"/>
          </p:cNvPicPr>
          <p:nvPr>
            <a:videoFile r:link="rId1"/>
          </p:nvPr>
        </p:nvPicPr>
        <p:blipFill>
          <a:blip r:embed="rId6"/>
          <a:stretch>
            <a:fillRect/>
          </a:stretch>
        </p:blipFill>
        <p:spPr>
          <a:xfrm>
            <a:off x="2658944" y="1287000"/>
            <a:ext cx="6948000" cy="4284000"/>
          </a:xfrm>
          <a:prstGeom prst="rect">
            <a:avLst/>
          </a:prstGeom>
        </p:spPr>
      </p:pic>
    </p:spTree>
    <p:extLst>
      <p:ext uri="{BB962C8B-B14F-4D97-AF65-F5344CB8AC3E}">
        <p14:creationId xmlns:p14="http://schemas.microsoft.com/office/powerpoint/2010/main" val="41424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ézio 2">
            <a:extLst>
              <a:ext uri="{FF2B5EF4-FFF2-40B4-BE49-F238E27FC236}">
                <a16:creationId xmlns:a16="http://schemas.microsoft.com/office/drawing/2014/main" id="{0DC2E789-F295-4CFF-8EAB-821DDAC908A9}"/>
              </a:ext>
            </a:extLst>
          </p:cNvPr>
          <p:cNvSpPr/>
          <p:nvPr/>
        </p:nvSpPr>
        <p:spPr>
          <a:xfrm rot="10800000">
            <a:off x="1191491" y="1548927"/>
            <a:ext cx="9809018" cy="1581502"/>
          </a:xfrm>
          <a:prstGeom prst="trapezoid">
            <a:avLst>
              <a:gd name="adj" fmla="val 33760"/>
            </a:avLst>
          </a:prstGeom>
          <a:solidFill>
            <a:srgbClr val="6ECEC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rapézio 23">
            <a:extLst>
              <a:ext uri="{FF2B5EF4-FFF2-40B4-BE49-F238E27FC236}">
                <a16:creationId xmlns:a16="http://schemas.microsoft.com/office/drawing/2014/main" id="{C9FEF8FB-4A5A-405E-823F-7AB47D0E2FC9}"/>
              </a:ext>
            </a:extLst>
          </p:cNvPr>
          <p:cNvSpPr/>
          <p:nvPr/>
        </p:nvSpPr>
        <p:spPr>
          <a:xfrm rot="10800000">
            <a:off x="2049041" y="3133031"/>
            <a:ext cx="8111538" cy="1581502"/>
          </a:xfrm>
          <a:prstGeom prst="trapezoid">
            <a:avLst>
              <a:gd name="adj" fmla="val 33760"/>
            </a:avLst>
          </a:prstGeom>
          <a:solidFill>
            <a:srgbClr val="FDDE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rapézio 24">
            <a:extLst>
              <a:ext uri="{FF2B5EF4-FFF2-40B4-BE49-F238E27FC236}">
                <a16:creationId xmlns:a16="http://schemas.microsoft.com/office/drawing/2014/main" id="{6EF22CDB-94CC-43D5-ACE4-23701C65B84D}"/>
              </a:ext>
            </a:extLst>
          </p:cNvPr>
          <p:cNvSpPr/>
          <p:nvPr/>
        </p:nvSpPr>
        <p:spPr>
          <a:xfrm rot="10800000">
            <a:off x="2881882" y="4707795"/>
            <a:ext cx="6431064" cy="1581502"/>
          </a:xfrm>
          <a:prstGeom prst="trapezoid">
            <a:avLst>
              <a:gd name="adj" fmla="val 33760"/>
            </a:avLst>
          </a:prstGeom>
          <a:solidFill>
            <a:srgbClr val="F7981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Sales Process – Sales Funnel</a:t>
            </a:r>
          </a:p>
        </p:txBody>
      </p:sp>
      <p:sp>
        <p:nvSpPr>
          <p:cNvPr id="30" name="CaixaDeTexto 29">
            <a:extLst>
              <a:ext uri="{FF2B5EF4-FFF2-40B4-BE49-F238E27FC236}">
                <a16:creationId xmlns:a16="http://schemas.microsoft.com/office/drawing/2014/main" id="{2015843E-5EBA-41E1-AA58-8759DEFCF911}"/>
              </a:ext>
            </a:extLst>
          </p:cNvPr>
          <p:cNvSpPr txBox="1"/>
          <p:nvPr/>
        </p:nvSpPr>
        <p:spPr>
          <a:xfrm>
            <a:off x="2049049" y="1547871"/>
            <a:ext cx="8111538" cy="1584000"/>
          </a:xfrm>
          <a:prstGeom prst="rect">
            <a:avLst/>
          </a:prstGeom>
          <a:noFill/>
        </p:spPr>
        <p:txBody>
          <a:bodyPr wrap="square" numCol="1">
            <a:noAutofit/>
          </a:bodyPr>
          <a:lstStyle/>
          <a:p>
            <a:pPr algn="ctr"/>
            <a:r>
              <a:rPr lang="en-GB" sz="2400" b="1" dirty="0">
                <a:solidFill>
                  <a:schemeClr val="bg1"/>
                </a:solidFill>
                <a:effectLst>
                  <a:outerShdw blurRad="38100" dist="38100" dir="2700000" algn="tl">
                    <a:srgbClr val="000000">
                      <a:alpha val="43137"/>
                    </a:srgbClr>
                  </a:outerShdw>
                </a:effectLst>
              </a:rPr>
              <a:t>Top of Funnel</a:t>
            </a:r>
            <a:endParaRPr lang="en-GB" sz="2400" dirty="0">
              <a:solidFill>
                <a:schemeClr val="bg1"/>
              </a:solidFill>
              <a:effectLst>
                <a:outerShdw blurRad="38100" dist="38100" dir="2700000" algn="tl">
                  <a:srgbClr val="000000">
                    <a:alpha val="43137"/>
                  </a:srgbClr>
                </a:outerShdw>
              </a:effectLst>
            </a:endParaRPr>
          </a:p>
          <a:p>
            <a:pPr marL="1440000" indent="-342900">
              <a:buClr>
                <a:srgbClr val="FDDE00"/>
              </a:buClr>
              <a:buFont typeface="Calibri" panose="020F0502020204030204" pitchFamily="34" charset="0"/>
              <a:buChar char="→"/>
            </a:pPr>
            <a:r>
              <a:rPr lang="en-GB" sz="2400" dirty="0"/>
              <a:t>Increase brand awareness. </a:t>
            </a:r>
          </a:p>
          <a:p>
            <a:pPr marL="1440000" indent="-342900">
              <a:buClr>
                <a:srgbClr val="FDDE00"/>
              </a:buClr>
              <a:buFont typeface="Calibri" panose="020F0502020204030204" pitchFamily="34" charset="0"/>
              <a:buChar char="→"/>
            </a:pPr>
            <a:r>
              <a:rPr lang="en-GB" sz="2400" dirty="0"/>
              <a:t>Reach as much people as possible. </a:t>
            </a:r>
          </a:p>
          <a:p>
            <a:pPr marL="1440000" indent="-342900">
              <a:buClr>
                <a:srgbClr val="FDDE00"/>
              </a:buClr>
              <a:buFont typeface="Calibri" panose="020F0502020204030204" pitchFamily="34" charset="0"/>
              <a:buChar char="→"/>
            </a:pPr>
            <a:r>
              <a:rPr lang="en-GB" sz="2400" dirty="0"/>
              <a:t>Educate about the problem.</a:t>
            </a:r>
          </a:p>
        </p:txBody>
      </p:sp>
      <p:sp>
        <p:nvSpPr>
          <p:cNvPr id="19" name="CaixaDeTexto 18">
            <a:extLst>
              <a:ext uri="{FF2B5EF4-FFF2-40B4-BE49-F238E27FC236}">
                <a16:creationId xmlns:a16="http://schemas.microsoft.com/office/drawing/2014/main" id="{7D9E4F1A-2D1E-46B9-A60A-E349A0FFD85B}"/>
              </a:ext>
            </a:extLst>
          </p:cNvPr>
          <p:cNvSpPr txBox="1"/>
          <p:nvPr/>
        </p:nvSpPr>
        <p:spPr>
          <a:xfrm>
            <a:off x="2881890" y="3122949"/>
            <a:ext cx="6431064" cy="1584000"/>
          </a:xfrm>
          <a:prstGeom prst="rect">
            <a:avLst/>
          </a:prstGeom>
          <a:noFill/>
        </p:spPr>
        <p:txBody>
          <a:bodyPr wrap="square" numCol="1">
            <a:noAutofit/>
          </a:bodyPr>
          <a:lstStyle/>
          <a:p>
            <a:pPr algn="ctr"/>
            <a:r>
              <a:rPr lang="en-GB" sz="2400" b="1" dirty="0">
                <a:solidFill>
                  <a:schemeClr val="bg1"/>
                </a:solidFill>
                <a:effectLst>
                  <a:outerShdw blurRad="38100" dist="38100" dir="2700000" algn="tl">
                    <a:srgbClr val="000000">
                      <a:alpha val="43137"/>
                    </a:srgbClr>
                  </a:outerShdw>
                </a:effectLst>
              </a:rPr>
              <a:t>Middle of Funnel</a:t>
            </a:r>
          </a:p>
          <a:p>
            <a:pPr marL="1080000" indent="-342900">
              <a:buClr>
                <a:srgbClr val="F7981D"/>
              </a:buClr>
              <a:buFont typeface="Calibri" panose="020F0502020204030204" pitchFamily="34" charset="0"/>
              <a:buChar char="→"/>
            </a:pPr>
            <a:r>
              <a:rPr lang="en-GB" sz="2400" dirty="0"/>
              <a:t>Generate qualified traffic to the website. </a:t>
            </a:r>
          </a:p>
          <a:p>
            <a:pPr marL="1080000" indent="-342900">
              <a:buClr>
                <a:srgbClr val="F7981D"/>
              </a:buClr>
              <a:buFont typeface="Calibri" panose="020F0502020204030204" pitchFamily="34" charset="0"/>
              <a:buChar char="→"/>
            </a:pPr>
            <a:r>
              <a:rPr lang="en-GB" sz="2400" dirty="0"/>
              <a:t>Triger engagement &amp; interaction with interested people.</a:t>
            </a:r>
          </a:p>
        </p:txBody>
      </p:sp>
      <p:sp>
        <p:nvSpPr>
          <p:cNvPr id="20" name="CaixaDeTexto 19">
            <a:extLst>
              <a:ext uri="{FF2B5EF4-FFF2-40B4-BE49-F238E27FC236}">
                <a16:creationId xmlns:a16="http://schemas.microsoft.com/office/drawing/2014/main" id="{EAB3E4CD-AC56-40A3-9F40-18C2654CA24F}"/>
              </a:ext>
            </a:extLst>
          </p:cNvPr>
          <p:cNvSpPr txBox="1"/>
          <p:nvPr/>
        </p:nvSpPr>
        <p:spPr>
          <a:xfrm>
            <a:off x="3722254" y="4723769"/>
            <a:ext cx="4747491" cy="1584000"/>
          </a:xfrm>
          <a:prstGeom prst="rect">
            <a:avLst/>
          </a:prstGeom>
          <a:noFill/>
        </p:spPr>
        <p:txBody>
          <a:bodyPr wrap="square" numCol="1">
            <a:noAutofit/>
          </a:bodyPr>
          <a:lstStyle/>
          <a:p>
            <a:pPr algn="ctr"/>
            <a:r>
              <a:rPr lang="en-GB" sz="2400" b="1" dirty="0">
                <a:solidFill>
                  <a:schemeClr val="bg1"/>
                </a:solidFill>
                <a:effectLst>
                  <a:outerShdw blurRad="38100" dist="38100" dir="2700000" algn="tl">
                    <a:srgbClr val="000000">
                      <a:alpha val="43137"/>
                    </a:srgbClr>
                  </a:outerShdw>
                </a:effectLst>
              </a:rPr>
              <a:t>Bottom of Funnel</a:t>
            </a:r>
          </a:p>
          <a:p>
            <a:pPr marL="720000" indent="-342900">
              <a:buClr>
                <a:srgbClr val="6ECECB"/>
              </a:buClr>
              <a:buFont typeface="Calibri" panose="020F0502020204030204" pitchFamily="34" charset="0"/>
              <a:buChar char="→"/>
            </a:pPr>
            <a:r>
              <a:rPr lang="en-GB" sz="2400" dirty="0"/>
              <a:t>Increase traffic in the booking section of the website.</a:t>
            </a:r>
          </a:p>
          <a:p>
            <a:pPr marL="720000" indent="-342900">
              <a:buClr>
                <a:srgbClr val="6ECECB"/>
              </a:buClr>
              <a:buFont typeface="Calibri" panose="020F0502020204030204" pitchFamily="34" charset="0"/>
              <a:buChar char="→"/>
            </a:pPr>
            <a:r>
              <a:rPr lang="en-GB" sz="2400" dirty="0"/>
              <a:t>Increase conversion and sales</a:t>
            </a:r>
          </a:p>
        </p:txBody>
      </p:sp>
      <p:sp>
        <p:nvSpPr>
          <p:cNvPr id="21" name="CaixaDeTexto 20">
            <a:extLst>
              <a:ext uri="{FF2B5EF4-FFF2-40B4-BE49-F238E27FC236}">
                <a16:creationId xmlns:a16="http://schemas.microsoft.com/office/drawing/2014/main" id="{B6D8E8FD-F75B-4BC4-BDC7-2FAB9F7AD384}"/>
              </a:ext>
            </a:extLst>
          </p:cNvPr>
          <p:cNvSpPr txBox="1"/>
          <p:nvPr/>
        </p:nvSpPr>
        <p:spPr>
          <a:xfrm>
            <a:off x="4938890" y="1038344"/>
            <a:ext cx="2323173" cy="523220"/>
          </a:xfrm>
          <a:prstGeom prst="rect">
            <a:avLst/>
          </a:prstGeom>
          <a:noFill/>
        </p:spPr>
        <p:txBody>
          <a:bodyPr wrap="square" rtlCol="0">
            <a:spAutoFit/>
          </a:bodyPr>
          <a:lstStyle/>
          <a:p>
            <a:pPr algn="ctr"/>
            <a:r>
              <a:rPr lang="en-GB" sz="2800" b="1" dirty="0">
                <a:solidFill>
                  <a:srgbClr val="F7981D"/>
                </a:solidFill>
                <a:effectLst>
                  <a:outerShdw blurRad="38100" dist="38100" dir="2700000" algn="tl">
                    <a:srgbClr val="000000">
                      <a:alpha val="43137"/>
                    </a:srgbClr>
                  </a:outerShdw>
                </a:effectLst>
              </a:rPr>
              <a:t>What to do</a:t>
            </a:r>
          </a:p>
        </p:txBody>
      </p:sp>
    </p:spTree>
    <p:extLst>
      <p:ext uri="{BB962C8B-B14F-4D97-AF65-F5344CB8AC3E}">
        <p14:creationId xmlns:p14="http://schemas.microsoft.com/office/powerpoint/2010/main" val="2914118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ção da Imagem 8">
            <a:extLst>
              <a:ext uri="{FF2B5EF4-FFF2-40B4-BE49-F238E27FC236}">
                <a16:creationId xmlns:a16="http://schemas.microsoft.com/office/drawing/2014/main" id="{11F92D0C-CC64-401A-846E-74A0ED3AC8DA}"/>
              </a:ext>
            </a:extLst>
          </p:cNvPr>
          <p:cNvPicPr>
            <a:picLocks noGrp="1" noChangeAspect="1"/>
          </p:cNvPicPr>
          <p:nvPr>
            <p:ph type="pic" sz="quarter" idx="19"/>
          </p:nvPr>
        </p:nvPicPr>
        <p:blipFill rotWithShape="1">
          <a:blip r:embed="rId3"/>
          <a:srcRect t="10526" b="10526"/>
          <a:stretch/>
        </p:blipFill>
        <p:spPr/>
      </p:pic>
      <p:sp>
        <p:nvSpPr>
          <p:cNvPr id="4" name="Text Placeholder 1">
            <a:extLst>
              <a:ext uri="{FF2B5EF4-FFF2-40B4-BE49-F238E27FC236}">
                <a16:creationId xmlns:a16="http://schemas.microsoft.com/office/drawing/2014/main" id="{B0CA51DE-EC2C-46FC-94C9-DDBE777A3A84}"/>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9.3.</a:t>
            </a:r>
          </a:p>
          <a:p>
            <a:r>
              <a:rPr lang="en-US" sz="4400" dirty="0">
                <a:solidFill>
                  <a:schemeClr val="bg1"/>
                </a:solidFill>
                <a:effectLst>
                  <a:outerShdw blurRad="38100" dist="38100" dir="2700000" algn="tl">
                    <a:srgbClr val="000000">
                      <a:alpha val="43137"/>
                    </a:srgbClr>
                  </a:outerShdw>
                </a:effectLst>
              </a:rPr>
              <a:t>Digital Marketing Tools</a:t>
            </a:r>
          </a:p>
        </p:txBody>
      </p:sp>
    </p:spTree>
    <p:extLst>
      <p:ext uri="{BB962C8B-B14F-4D97-AF65-F5344CB8AC3E}">
        <p14:creationId xmlns:p14="http://schemas.microsoft.com/office/powerpoint/2010/main" val="603300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4940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Digital Marketing Tools</a:t>
            </a:r>
          </a:p>
        </p:txBody>
      </p:sp>
      <p:sp>
        <p:nvSpPr>
          <p:cNvPr id="2" name="Oval 1">
            <a:extLst>
              <a:ext uri="{FF2B5EF4-FFF2-40B4-BE49-F238E27FC236}">
                <a16:creationId xmlns:a16="http://schemas.microsoft.com/office/drawing/2014/main" id="{3E82A817-1A64-415A-9627-A45DBCFCA96E}"/>
              </a:ext>
            </a:extLst>
          </p:cNvPr>
          <p:cNvSpPr/>
          <p:nvPr/>
        </p:nvSpPr>
        <p:spPr>
          <a:xfrm>
            <a:off x="3190592" y="1046457"/>
            <a:ext cx="3240000" cy="3240000"/>
          </a:xfrm>
          <a:prstGeom prst="ellipse">
            <a:avLst/>
          </a:prstGeom>
          <a:solidFill>
            <a:srgbClr val="6ECE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332DB5F-74F8-4643-BAB3-D5BFFEAF9B00}"/>
              </a:ext>
            </a:extLst>
          </p:cNvPr>
          <p:cNvSpPr/>
          <p:nvPr/>
        </p:nvSpPr>
        <p:spPr>
          <a:xfrm>
            <a:off x="5826096" y="1046457"/>
            <a:ext cx="3240000" cy="3240000"/>
          </a:xfrm>
          <a:prstGeom prst="ellipse">
            <a:avLst/>
          </a:prstGeom>
          <a:solidFill>
            <a:srgbClr val="FDDE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E31B953-310C-48D8-938A-B6B3741042F8}"/>
              </a:ext>
            </a:extLst>
          </p:cNvPr>
          <p:cNvSpPr/>
          <p:nvPr/>
        </p:nvSpPr>
        <p:spPr>
          <a:xfrm>
            <a:off x="4508344" y="3083076"/>
            <a:ext cx="3240000" cy="3240000"/>
          </a:xfrm>
          <a:prstGeom prst="ellipse">
            <a:avLst/>
          </a:prstGeom>
          <a:solidFill>
            <a:srgbClr val="F798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ixaDeTexto 2">
            <a:extLst>
              <a:ext uri="{FF2B5EF4-FFF2-40B4-BE49-F238E27FC236}">
                <a16:creationId xmlns:a16="http://schemas.microsoft.com/office/drawing/2014/main" id="{1682490C-EA70-40D6-A15B-96EE4CD5187E}"/>
              </a:ext>
            </a:extLst>
          </p:cNvPr>
          <p:cNvSpPr txBox="1"/>
          <p:nvPr/>
        </p:nvSpPr>
        <p:spPr>
          <a:xfrm>
            <a:off x="3318430" y="2294201"/>
            <a:ext cx="2413416" cy="553998"/>
          </a:xfrm>
          <a:prstGeom prst="rect">
            <a:avLst/>
          </a:prstGeom>
          <a:noFill/>
        </p:spPr>
        <p:txBody>
          <a:bodyPr wrap="square" rtlCol="0">
            <a:spAutoFit/>
          </a:bodyPr>
          <a:lstStyle/>
          <a:p>
            <a:pPr algn="ctr"/>
            <a:r>
              <a:rPr lang="en-GB" sz="3000" b="1" dirty="0">
                <a:effectLst>
                  <a:outerShdw blurRad="38100" dist="38100" dir="2700000" algn="tl">
                    <a:srgbClr val="000000">
                      <a:alpha val="43137"/>
                    </a:srgbClr>
                  </a:outerShdw>
                </a:effectLst>
              </a:rPr>
              <a:t>Earned Media</a:t>
            </a:r>
          </a:p>
        </p:txBody>
      </p:sp>
      <p:sp>
        <p:nvSpPr>
          <p:cNvPr id="7" name="CaixaDeTexto 6">
            <a:extLst>
              <a:ext uri="{FF2B5EF4-FFF2-40B4-BE49-F238E27FC236}">
                <a16:creationId xmlns:a16="http://schemas.microsoft.com/office/drawing/2014/main" id="{EC64D88B-F789-43F8-AA02-D2D67216E4FC}"/>
              </a:ext>
            </a:extLst>
          </p:cNvPr>
          <p:cNvSpPr txBox="1"/>
          <p:nvPr/>
        </p:nvSpPr>
        <p:spPr>
          <a:xfrm>
            <a:off x="6605055" y="2294201"/>
            <a:ext cx="1983167" cy="553998"/>
          </a:xfrm>
          <a:prstGeom prst="rect">
            <a:avLst/>
          </a:prstGeom>
          <a:noFill/>
        </p:spPr>
        <p:txBody>
          <a:bodyPr wrap="square" rtlCol="0">
            <a:spAutoFit/>
          </a:bodyPr>
          <a:lstStyle/>
          <a:p>
            <a:pPr algn="ctr"/>
            <a:r>
              <a:rPr lang="en-GB" sz="3000" b="1" dirty="0">
                <a:effectLst>
                  <a:outerShdw blurRad="38100" dist="38100" dir="2700000" algn="tl">
                    <a:srgbClr val="000000">
                      <a:alpha val="43137"/>
                    </a:srgbClr>
                  </a:outerShdw>
                </a:effectLst>
              </a:rPr>
              <a:t>Paid Media</a:t>
            </a:r>
          </a:p>
        </p:txBody>
      </p:sp>
      <p:sp>
        <p:nvSpPr>
          <p:cNvPr id="8" name="CaixaDeTexto 7">
            <a:extLst>
              <a:ext uri="{FF2B5EF4-FFF2-40B4-BE49-F238E27FC236}">
                <a16:creationId xmlns:a16="http://schemas.microsoft.com/office/drawing/2014/main" id="{22EF4F26-3391-485D-905F-3A503591F9AC}"/>
              </a:ext>
            </a:extLst>
          </p:cNvPr>
          <p:cNvSpPr txBox="1"/>
          <p:nvPr/>
        </p:nvSpPr>
        <p:spPr>
          <a:xfrm>
            <a:off x="4762275" y="4512714"/>
            <a:ext cx="2667450" cy="553998"/>
          </a:xfrm>
          <a:prstGeom prst="rect">
            <a:avLst/>
          </a:prstGeom>
          <a:noFill/>
        </p:spPr>
        <p:txBody>
          <a:bodyPr wrap="square" rtlCol="0">
            <a:spAutoFit/>
          </a:bodyPr>
          <a:lstStyle/>
          <a:p>
            <a:pPr algn="ctr"/>
            <a:r>
              <a:rPr lang="en-GB" sz="3000" b="1" dirty="0">
                <a:effectLst>
                  <a:outerShdw blurRad="38100" dist="38100" dir="2700000" algn="tl">
                    <a:srgbClr val="000000">
                      <a:alpha val="43137"/>
                    </a:srgbClr>
                  </a:outerShdw>
                </a:effectLst>
              </a:rPr>
              <a:t>Owned Media</a:t>
            </a:r>
          </a:p>
        </p:txBody>
      </p:sp>
      <p:sp>
        <p:nvSpPr>
          <p:cNvPr id="9" name="CaixaDeTexto 8">
            <a:extLst>
              <a:ext uri="{FF2B5EF4-FFF2-40B4-BE49-F238E27FC236}">
                <a16:creationId xmlns:a16="http://schemas.microsoft.com/office/drawing/2014/main" id="{CEBAD7E1-A2C8-41E6-B00C-1607D9B15078}"/>
              </a:ext>
            </a:extLst>
          </p:cNvPr>
          <p:cNvSpPr txBox="1"/>
          <p:nvPr/>
        </p:nvSpPr>
        <p:spPr>
          <a:xfrm>
            <a:off x="369455" y="1694037"/>
            <a:ext cx="2757218" cy="2308324"/>
          </a:xfrm>
          <a:prstGeom prst="rect">
            <a:avLst/>
          </a:prstGeom>
          <a:noFill/>
        </p:spPr>
        <p:txBody>
          <a:bodyPr wrap="square" rtlCol="0">
            <a:spAutoFit/>
          </a:bodyPr>
          <a:lstStyle/>
          <a:p>
            <a:pPr>
              <a:buClr>
                <a:srgbClr val="6ECECB"/>
              </a:buClr>
              <a:buFont typeface="Arial" panose="020B0604020202020204" pitchFamily="34" charset="0"/>
              <a:buChar char="•"/>
            </a:pPr>
            <a:r>
              <a:rPr lang="en-GB" sz="2400" dirty="0"/>
              <a:t> Mentions</a:t>
            </a:r>
          </a:p>
          <a:p>
            <a:pPr>
              <a:buClr>
                <a:srgbClr val="6ECECB"/>
              </a:buClr>
              <a:buFont typeface="Arial" panose="020B0604020202020204" pitchFamily="34" charset="0"/>
              <a:buChar char="•"/>
            </a:pPr>
            <a:r>
              <a:rPr lang="en-GB" sz="2400" dirty="0"/>
              <a:t> Shares</a:t>
            </a:r>
          </a:p>
          <a:p>
            <a:pPr>
              <a:buClr>
                <a:srgbClr val="6ECECB"/>
              </a:buClr>
              <a:buFont typeface="Arial" panose="020B0604020202020204" pitchFamily="34" charset="0"/>
              <a:buChar char="•"/>
            </a:pPr>
            <a:r>
              <a:rPr lang="en-GB" sz="2400" dirty="0"/>
              <a:t> Reviews</a:t>
            </a:r>
          </a:p>
          <a:p>
            <a:pPr>
              <a:buClr>
                <a:srgbClr val="6ECECB"/>
              </a:buClr>
              <a:buFont typeface="Arial" panose="020B0604020202020204" pitchFamily="34" charset="0"/>
              <a:buChar char="•"/>
            </a:pPr>
            <a:r>
              <a:rPr lang="en-GB" sz="2400" dirty="0"/>
              <a:t> Recommendations</a:t>
            </a:r>
          </a:p>
          <a:p>
            <a:pPr>
              <a:buClr>
                <a:srgbClr val="6ECECB"/>
              </a:buClr>
              <a:buFont typeface="Arial" panose="020B0604020202020204" pitchFamily="34" charset="0"/>
              <a:buChar char="•"/>
            </a:pPr>
            <a:r>
              <a:rPr lang="en-GB" sz="2400" dirty="0"/>
              <a:t> Influencers (free)</a:t>
            </a:r>
          </a:p>
          <a:p>
            <a:pPr>
              <a:buClr>
                <a:srgbClr val="6ECECB"/>
              </a:buClr>
              <a:buFont typeface="Arial" panose="020B0604020202020204" pitchFamily="34" charset="0"/>
              <a:buChar char="•"/>
            </a:pPr>
            <a:r>
              <a:rPr lang="en-GB" sz="2400" dirty="0"/>
              <a:t> Media coverage</a:t>
            </a:r>
          </a:p>
        </p:txBody>
      </p:sp>
      <p:sp>
        <p:nvSpPr>
          <p:cNvPr id="10" name="CaixaDeTexto 9">
            <a:extLst>
              <a:ext uri="{FF2B5EF4-FFF2-40B4-BE49-F238E27FC236}">
                <a16:creationId xmlns:a16="http://schemas.microsoft.com/office/drawing/2014/main" id="{516DF2EC-DCD1-44DD-9CFE-7DB87F65DE50}"/>
              </a:ext>
            </a:extLst>
          </p:cNvPr>
          <p:cNvSpPr txBox="1"/>
          <p:nvPr/>
        </p:nvSpPr>
        <p:spPr>
          <a:xfrm>
            <a:off x="8137235" y="4381998"/>
            <a:ext cx="3239999" cy="1938992"/>
          </a:xfrm>
          <a:prstGeom prst="rect">
            <a:avLst/>
          </a:prstGeom>
          <a:noFill/>
        </p:spPr>
        <p:txBody>
          <a:bodyPr wrap="square" rtlCol="0">
            <a:spAutoFit/>
          </a:bodyPr>
          <a:lstStyle/>
          <a:p>
            <a:pPr>
              <a:buClr>
                <a:srgbClr val="F7981D"/>
              </a:buClr>
              <a:buFont typeface="Arial" panose="020B0604020202020204" pitchFamily="34" charset="0"/>
              <a:buChar char="•"/>
            </a:pPr>
            <a:r>
              <a:rPr lang="en-GB" sz="2400" dirty="0"/>
              <a:t> Website</a:t>
            </a:r>
          </a:p>
          <a:p>
            <a:pPr>
              <a:buClr>
                <a:srgbClr val="F7981D"/>
              </a:buClr>
              <a:buFont typeface="Arial" panose="020B0604020202020204" pitchFamily="34" charset="0"/>
              <a:buChar char="•"/>
            </a:pPr>
            <a:r>
              <a:rPr lang="en-GB" sz="2400" dirty="0"/>
              <a:t> Blog</a:t>
            </a:r>
          </a:p>
          <a:p>
            <a:pPr>
              <a:buClr>
                <a:srgbClr val="F7981D"/>
              </a:buClr>
              <a:buFont typeface="Arial" panose="020B0604020202020204" pitchFamily="34" charset="0"/>
              <a:buChar char="•"/>
            </a:pPr>
            <a:r>
              <a:rPr lang="en-GB" sz="2400" dirty="0"/>
              <a:t> Social media profiles</a:t>
            </a:r>
          </a:p>
          <a:p>
            <a:pPr>
              <a:buClr>
                <a:srgbClr val="F7981D"/>
              </a:buClr>
              <a:buFont typeface="Arial" panose="020B0604020202020204" pitchFamily="34" charset="0"/>
              <a:buChar char="•"/>
            </a:pPr>
            <a:r>
              <a:rPr lang="en-GB" sz="2400" dirty="0"/>
              <a:t> Email</a:t>
            </a:r>
          </a:p>
          <a:p>
            <a:pPr>
              <a:buClr>
                <a:srgbClr val="F7981D"/>
              </a:buClr>
              <a:buFont typeface="Arial" panose="020B0604020202020204" pitchFamily="34" charset="0"/>
              <a:buChar char="•"/>
            </a:pPr>
            <a:r>
              <a:rPr lang="en-GB" sz="2400" dirty="0"/>
              <a:t> Mobile apps</a:t>
            </a:r>
          </a:p>
        </p:txBody>
      </p:sp>
      <p:sp>
        <p:nvSpPr>
          <p:cNvPr id="11" name="CaixaDeTexto 10">
            <a:extLst>
              <a:ext uri="{FF2B5EF4-FFF2-40B4-BE49-F238E27FC236}">
                <a16:creationId xmlns:a16="http://schemas.microsoft.com/office/drawing/2014/main" id="{FF6AA79B-85E0-4707-93B6-B7C2C0D9CB2F}"/>
              </a:ext>
            </a:extLst>
          </p:cNvPr>
          <p:cNvSpPr txBox="1"/>
          <p:nvPr/>
        </p:nvSpPr>
        <p:spPr>
          <a:xfrm>
            <a:off x="9260218" y="1144084"/>
            <a:ext cx="2848774" cy="1938992"/>
          </a:xfrm>
          <a:prstGeom prst="rect">
            <a:avLst/>
          </a:prstGeom>
          <a:noFill/>
        </p:spPr>
        <p:txBody>
          <a:bodyPr wrap="square" rtlCol="0">
            <a:spAutoFit/>
          </a:bodyPr>
          <a:lstStyle/>
          <a:p>
            <a:pPr>
              <a:buClr>
                <a:srgbClr val="FDDE00"/>
              </a:buClr>
              <a:buFont typeface="Arial" panose="020B0604020202020204" pitchFamily="34" charset="0"/>
              <a:buChar char="•"/>
            </a:pPr>
            <a:r>
              <a:rPr lang="en-GB" sz="2400" dirty="0"/>
              <a:t> Pay per click</a:t>
            </a:r>
          </a:p>
          <a:p>
            <a:pPr>
              <a:buClr>
                <a:srgbClr val="FDDE00"/>
              </a:buClr>
              <a:buFont typeface="Arial" panose="020B0604020202020204" pitchFamily="34" charset="0"/>
              <a:buChar char="•"/>
            </a:pPr>
            <a:r>
              <a:rPr lang="en-GB" sz="2400" dirty="0"/>
              <a:t> Display ads</a:t>
            </a:r>
          </a:p>
          <a:p>
            <a:pPr>
              <a:buClr>
                <a:srgbClr val="FDDE00"/>
              </a:buClr>
              <a:buFont typeface="Arial" panose="020B0604020202020204" pitchFamily="34" charset="0"/>
              <a:buChar char="•"/>
            </a:pPr>
            <a:r>
              <a:rPr lang="en-GB" sz="2400" dirty="0"/>
              <a:t> Retargeting</a:t>
            </a:r>
          </a:p>
          <a:p>
            <a:pPr>
              <a:buClr>
                <a:srgbClr val="FDDE00"/>
              </a:buClr>
              <a:buFont typeface="Arial" panose="020B0604020202020204" pitchFamily="34" charset="0"/>
              <a:buChar char="•"/>
            </a:pPr>
            <a:r>
              <a:rPr lang="en-GB" sz="2400" dirty="0"/>
              <a:t> Paid Influencers</a:t>
            </a:r>
          </a:p>
          <a:p>
            <a:pPr>
              <a:buClr>
                <a:srgbClr val="FDDE00"/>
              </a:buClr>
              <a:buFont typeface="Arial" panose="020B0604020202020204" pitchFamily="34" charset="0"/>
              <a:buChar char="•"/>
            </a:pPr>
            <a:r>
              <a:rPr lang="en-GB" sz="2400" dirty="0"/>
              <a:t> Social media ads</a:t>
            </a:r>
          </a:p>
        </p:txBody>
      </p:sp>
    </p:spTree>
    <p:extLst>
      <p:ext uri="{BB962C8B-B14F-4D97-AF65-F5344CB8AC3E}">
        <p14:creationId xmlns:p14="http://schemas.microsoft.com/office/powerpoint/2010/main" val="1600855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4940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Website</a:t>
            </a:r>
          </a:p>
        </p:txBody>
      </p:sp>
      <p:sp>
        <p:nvSpPr>
          <p:cNvPr id="2" name="CaixaDeTexto 1">
            <a:extLst>
              <a:ext uri="{FF2B5EF4-FFF2-40B4-BE49-F238E27FC236}">
                <a16:creationId xmlns:a16="http://schemas.microsoft.com/office/drawing/2014/main" id="{73D4B0DF-E233-476B-A64C-AA37DD844053}"/>
              </a:ext>
            </a:extLst>
          </p:cNvPr>
          <p:cNvSpPr txBox="1"/>
          <p:nvPr/>
        </p:nvSpPr>
        <p:spPr>
          <a:xfrm>
            <a:off x="7004340" y="2394956"/>
            <a:ext cx="5187660" cy="3913059"/>
          </a:xfrm>
          <a:prstGeom prst="rect">
            <a:avLst/>
          </a:prstGeom>
          <a:solidFill>
            <a:srgbClr val="FDDE00"/>
          </a:solidFill>
        </p:spPr>
        <p:txBody>
          <a:bodyPr wrap="square" lIns="360000" rtlCol="0">
            <a:spAutoFit/>
          </a:bodyPr>
          <a:lstStyle/>
          <a:p>
            <a:pPr>
              <a:lnSpc>
                <a:spcPct val="150000"/>
              </a:lnSpc>
              <a:buClr>
                <a:srgbClr val="6ECECB"/>
              </a:buClr>
            </a:pPr>
            <a:r>
              <a:rPr lang="en-GB" sz="2400" b="1" dirty="0"/>
              <a:t>Be alert to:</a:t>
            </a:r>
          </a:p>
          <a:p>
            <a:pPr marL="342900" indent="-342900">
              <a:lnSpc>
                <a:spcPct val="150000"/>
              </a:lnSpc>
              <a:buClr>
                <a:srgbClr val="6ECECB"/>
              </a:buClr>
              <a:buFont typeface="Calibri" panose="020F0502020204030204" pitchFamily="34" charset="0"/>
              <a:buChar char="↘"/>
            </a:pPr>
            <a:r>
              <a:rPr lang="en-GB" sz="2400" dirty="0"/>
              <a:t>Graphic design</a:t>
            </a:r>
          </a:p>
          <a:p>
            <a:pPr marL="342900" indent="-342900">
              <a:lnSpc>
                <a:spcPct val="150000"/>
              </a:lnSpc>
              <a:buClr>
                <a:srgbClr val="6ECECB"/>
              </a:buClr>
              <a:buFont typeface="Calibri" panose="020F0502020204030204" pitchFamily="34" charset="0"/>
              <a:buChar char="↘"/>
            </a:pPr>
            <a:r>
              <a:rPr lang="en-GB" sz="2400" dirty="0"/>
              <a:t>Copywriting</a:t>
            </a:r>
          </a:p>
          <a:p>
            <a:pPr marL="342900" indent="-342900">
              <a:lnSpc>
                <a:spcPct val="150000"/>
              </a:lnSpc>
              <a:buClr>
                <a:srgbClr val="6ECECB"/>
              </a:buClr>
              <a:buFont typeface="Calibri" panose="020F0502020204030204" pitchFamily="34" charset="0"/>
              <a:buChar char="↘"/>
            </a:pPr>
            <a:r>
              <a:rPr lang="en-GB" sz="2400" dirty="0"/>
              <a:t>Programming</a:t>
            </a:r>
          </a:p>
          <a:p>
            <a:pPr marL="342900" indent="-342900">
              <a:lnSpc>
                <a:spcPct val="150000"/>
              </a:lnSpc>
              <a:buClr>
                <a:srgbClr val="6ECECB"/>
              </a:buClr>
              <a:buFont typeface="Calibri" panose="020F0502020204030204" pitchFamily="34" charset="0"/>
              <a:buChar char="↘"/>
            </a:pPr>
            <a:r>
              <a:rPr lang="en-GB" sz="2400" dirty="0"/>
              <a:t>Optimization for Mobile</a:t>
            </a:r>
          </a:p>
          <a:p>
            <a:pPr marL="342900" indent="-342900">
              <a:lnSpc>
                <a:spcPct val="150000"/>
              </a:lnSpc>
              <a:buClr>
                <a:srgbClr val="6ECECB"/>
              </a:buClr>
              <a:buFont typeface="Calibri" panose="020F0502020204030204" pitchFamily="34" charset="0"/>
              <a:buChar char="↘"/>
            </a:pPr>
            <a:r>
              <a:rPr lang="en-GB" sz="2400" dirty="0"/>
              <a:t>Content Management Systems</a:t>
            </a:r>
          </a:p>
          <a:p>
            <a:pPr marL="342900" indent="-342900">
              <a:lnSpc>
                <a:spcPct val="150000"/>
              </a:lnSpc>
              <a:buClr>
                <a:srgbClr val="6ECECB"/>
              </a:buClr>
              <a:buFont typeface="Calibri" panose="020F0502020204030204" pitchFamily="34" charset="0"/>
              <a:buChar char="↘"/>
            </a:pPr>
            <a:r>
              <a:rPr lang="en-GB" sz="2400" dirty="0"/>
              <a:t>Online Booking System</a:t>
            </a:r>
          </a:p>
        </p:txBody>
      </p:sp>
      <p:sp>
        <p:nvSpPr>
          <p:cNvPr id="4" name="CaixaDeTexto 3">
            <a:extLst>
              <a:ext uri="{FF2B5EF4-FFF2-40B4-BE49-F238E27FC236}">
                <a16:creationId xmlns:a16="http://schemas.microsoft.com/office/drawing/2014/main" id="{F01FA649-7F7F-474E-8DC9-6814584BD8DA}"/>
              </a:ext>
            </a:extLst>
          </p:cNvPr>
          <p:cNvSpPr txBox="1"/>
          <p:nvPr/>
        </p:nvSpPr>
        <p:spPr>
          <a:xfrm>
            <a:off x="301475" y="1046457"/>
            <a:ext cx="7235397" cy="2805063"/>
          </a:xfrm>
          <a:prstGeom prst="rect">
            <a:avLst/>
          </a:prstGeom>
          <a:noFill/>
        </p:spPr>
        <p:txBody>
          <a:bodyPr wrap="square" rtlCol="0">
            <a:spAutoFit/>
          </a:bodyPr>
          <a:lstStyle/>
          <a:p>
            <a:pPr>
              <a:lnSpc>
                <a:spcPct val="150000"/>
              </a:lnSpc>
              <a:buClr>
                <a:srgbClr val="FDDE00"/>
              </a:buClr>
            </a:pPr>
            <a:r>
              <a:rPr lang="en-GB" sz="2400" b="1" dirty="0"/>
              <a:t>Primary means for:</a:t>
            </a:r>
          </a:p>
          <a:p>
            <a:pPr marL="342900" indent="-342900">
              <a:lnSpc>
                <a:spcPct val="150000"/>
              </a:lnSpc>
              <a:buClr>
                <a:srgbClr val="FDDE00"/>
              </a:buClr>
              <a:buFont typeface="Wingdings" panose="05000000000000000000" pitchFamily="2" charset="2"/>
              <a:buChar char="è"/>
            </a:pPr>
            <a:r>
              <a:rPr lang="en-GB" sz="2400" dirty="0"/>
              <a:t>Communicating your audience</a:t>
            </a:r>
          </a:p>
          <a:p>
            <a:pPr marL="342900" indent="-342900">
              <a:lnSpc>
                <a:spcPct val="150000"/>
              </a:lnSpc>
              <a:buClr>
                <a:srgbClr val="FDDE00"/>
              </a:buClr>
              <a:buFont typeface="Wingdings" panose="05000000000000000000" pitchFamily="2" charset="2"/>
              <a:buChar char="è"/>
            </a:pPr>
            <a:r>
              <a:rPr lang="en-GB" sz="2400" dirty="0"/>
              <a:t>Converting into bookings</a:t>
            </a:r>
          </a:p>
          <a:p>
            <a:pPr marL="342900" indent="-342900">
              <a:lnSpc>
                <a:spcPct val="150000"/>
              </a:lnSpc>
              <a:buClr>
                <a:srgbClr val="FDDE00"/>
              </a:buClr>
              <a:buFont typeface="Wingdings" panose="05000000000000000000" pitchFamily="2" charset="2"/>
              <a:buChar char="è"/>
            </a:pPr>
            <a:r>
              <a:rPr lang="en-GB" sz="2400" dirty="0"/>
              <a:t>Showcase your business</a:t>
            </a:r>
          </a:p>
          <a:p>
            <a:pPr marL="342900" indent="-342900">
              <a:lnSpc>
                <a:spcPct val="150000"/>
              </a:lnSpc>
              <a:buClr>
                <a:srgbClr val="FDDE00"/>
              </a:buClr>
              <a:buFont typeface="Wingdings" panose="05000000000000000000" pitchFamily="2" charset="2"/>
              <a:buChar char="è"/>
            </a:pPr>
            <a:r>
              <a:rPr lang="en-GB" sz="2400" dirty="0"/>
              <a:t>Highlight your brand personality</a:t>
            </a:r>
          </a:p>
        </p:txBody>
      </p:sp>
      <p:pic>
        <p:nvPicPr>
          <p:cNvPr id="10" name="Imagem 9">
            <a:extLst>
              <a:ext uri="{FF2B5EF4-FFF2-40B4-BE49-F238E27FC236}">
                <a16:creationId xmlns:a16="http://schemas.microsoft.com/office/drawing/2014/main" id="{FE2D09DD-E70E-4EA8-A904-EE05B37DD4F7}"/>
              </a:ext>
            </a:extLst>
          </p:cNvPr>
          <p:cNvPicPr>
            <a:picLocks noChangeAspect="1"/>
          </p:cNvPicPr>
          <p:nvPr/>
        </p:nvPicPr>
        <p:blipFill>
          <a:blip r:embed="rId3"/>
          <a:stretch>
            <a:fillRect/>
          </a:stretch>
        </p:blipFill>
        <p:spPr>
          <a:xfrm>
            <a:off x="7004340" y="632808"/>
            <a:ext cx="5187661" cy="1686333"/>
          </a:xfrm>
          <a:prstGeom prst="rect">
            <a:avLst/>
          </a:prstGeom>
        </p:spPr>
      </p:pic>
      <p:sp>
        <p:nvSpPr>
          <p:cNvPr id="9" name="Retângulo 8">
            <a:extLst>
              <a:ext uri="{FF2B5EF4-FFF2-40B4-BE49-F238E27FC236}">
                <a16:creationId xmlns:a16="http://schemas.microsoft.com/office/drawing/2014/main" id="{C2155FC5-3A38-4C04-A50A-D8A197B63967}"/>
              </a:ext>
            </a:extLst>
          </p:cNvPr>
          <p:cNvSpPr/>
          <p:nvPr/>
        </p:nvSpPr>
        <p:spPr>
          <a:xfrm>
            <a:off x="0" y="4110181"/>
            <a:ext cx="6816436" cy="21243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t"/>
          <a:lstStyle/>
          <a:p>
            <a:pPr>
              <a:spcAft>
                <a:spcPts val="600"/>
              </a:spcAft>
            </a:pPr>
            <a:r>
              <a:rPr lang="en-GB" sz="2400" b="1" dirty="0">
                <a:solidFill>
                  <a:schemeClr val="tx1"/>
                </a:solidFill>
              </a:rPr>
              <a:t>Quick hint!</a:t>
            </a:r>
          </a:p>
          <a:p>
            <a:r>
              <a:rPr lang="en-GB" sz="2400" dirty="0"/>
              <a:t>You can use </a:t>
            </a:r>
            <a:r>
              <a:rPr lang="en-US" sz="2400" dirty="0"/>
              <a:t>solutions such as </a:t>
            </a:r>
            <a:r>
              <a:rPr lang="en-US" sz="2400" dirty="0" err="1"/>
              <a:t>Wix</a:t>
            </a:r>
            <a:r>
              <a:rPr lang="en-US" sz="2400" dirty="0"/>
              <a:t>, Weebly, Squarespace or </a:t>
            </a:r>
            <a:r>
              <a:rPr lang="en-US" sz="2400" dirty="0" err="1"/>
              <a:t>Wordpress</a:t>
            </a:r>
            <a:r>
              <a:rPr lang="en-US" sz="2400" dirty="0"/>
              <a:t> that have ready-to-use website templates and simple content management systems.</a:t>
            </a:r>
            <a:endParaRPr lang="en-GB" sz="2400" dirty="0"/>
          </a:p>
        </p:txBody>
      </p:sp>
    </p:spTree>
    <p:extLst>
      <p:ext uri="{BB962C8B-B14F-4D97-AF65-F5344CB8AC3E}">
        <p14:creationId xmlns:p14="http://schemas.microsoft.com/office/powerpoint/2010/main" val="686296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Six Senses </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pic>
        <p:nvPicPr>
          <p:cNvPr id="3" name="Imagem 2">
            <a:extLst>
              <a:ext uri="{FF2B5EF4-FFF2-40B4-BE49-F238E27FC236}">
                <a16:creationId xmlns:a16="http://schemas.microsoft.com/office/drawing/2014/main" id="{50D6CA2D-EFD2-475A-B5A5-81A45AB360FA}"/>
              </a:ext>
            </a:extLst>
          </p:cNvPr>
          <p:cNvPicPr>
            <a:picLocks noChangeAspect="1"/>
          </p:cNvPicPr>
          <p:nvPr/>
        </p:nvPicPr>
        <p:blipFill rotWithShape="1">
          <a:blip r:embed="rId4">
            <a:clrChange>
              <a:clrFrom>
                <a:srgbClr val="FFFFFF"/>
              </a:clrFrom>
              <a:clrTo>
                <a:srgbClr val="FFFFFF">
                  <a:alpha val="0"/>
                </a:srgbClr>
              </a:clrTo>
            </a:clrChange>
          </a:blip>
          <a:srcRect l="3010" t="17980" r="4697" b="14559"/>
          <a:stretch/>
        </p:blipFill>
        <p:spPr>
          <a:xfrm>
            <a:off x="5640903" y="3759201"/>
            <a:ext cx="6531041" cy="2273043"/>
          </a:xfrm>
          <a:prstGeom prst="rect">
            <a:avLst/>
          </a:prstGeom>
        </p:spPr>
      </p:pic>
      <p:pic>
        <p:nvPicPr>
          <p:cNvPr id="5" name="Imagem 4">
            <a:extLst>
              <a:ext uri="{FF2B5EF4-FFF2-40B4-BE49-F238E27FC236}">
                <a16:creationId xmlns:a16="http://schemas.microsoft.com/office/drawing/2014/main" id="{B8ECFAC2-19DC-4738-868B-BDD283E4F4DB}"/>
              </a:ext>
            </a:extLst>
          </p:cNvPr>
          <p:cNvPicPr>
            <a:picLocks noChangeAspect="1"/>
          </p:cNvPicPr>
          <p:nvPr/>
        </p:nvPicPr>
        <p:blipFill rotWithShape="1">
          <a:blip r:embed="rId5"/>
          <a:srcRect l="1106" r="2733"/>
          <a:stretch/>
        </p:blipFill>
        <p:spPr>
          <a:xfrm>
            <a:off x="5846618" y="1177443"/>
            <a:ext cx="6214494" cy="2055284"/>
          </a:xfrm>
          <a:prstGeom prst="rect">
            <a:avLst/>
          </a:prstGeom>
        </p:spPr>
      </p:pic>
      <p:sp>
        <p:nvSpPr>
          <p:cNvPr id="6" name="CaixaDeTexto 5">
            <a:extLst>
              <a:ext uri="{FF2B5EF4-FFF2-40B4-BE49-F238E27FC236}">
                <a16:creationId xmlns:a16="http://schemas.microsoft.com/office/drawing/2014/main" id="{0475E532-FD2E-41BD-954E-3973999BAC27}"/>
              </a:ext>
            </a:extLst>
          </p:cNvPr>
          <p:cNvSpPr txBox="1"/>
          <p:nvPr/>
        </p:nvSpPr>
        <p:spPr>
          <a:xfrm>
            <a:off x="330048" y="1177443"/>
            <a:ext cx="5310855" cy="5021055"/>
          </a:xfrm>
          <a:prstGeom prst="rect">
            <a:avLst/>
          </a:prstGeom>
          <a:solidFill>
            <a:schemeClr val="bg1">
              <a:lumMod val="95000"/>
            </a:schemeClr>
          </a:solidFill>
        </p:spPr>
        <p:txBody>
          <a:bodyPr wrap="square" rtlCol="0" anchor="ctr">
            <a:spAutoFit/>
          </a:bodyPr>
          <a:lstStyle/>
          <a:p>
            <a:pPr>
              <a:lnSpc>
                <a:spcPct val="150000"/>
              </a:lnSpc>
            </a:pPr>
            <a:r>
              <a:rPr lang="en-GB" sz="2400" dirty="0"/>
              <a:t>In 2019, Six Senses launched a new website as an extension of the brand on </a:t>
            </a:r>
            <a:r>
              <a:rPr lang="en-GB" sz="2400" dirty="0">
                <a:solidFill>
                  <a:srgbClr val="6ECECB"/>
                </a:solidFill>
                <a:hlinkClick r:id="rId6">
                  <a:extLst>
                    <a:ext uri="{A12FA001-AC4F-418D-AE19-62706E023703}">
                      <ahyp:hlinkClr xmlns:ahyp="http://schemas.microsoft.com/office/drawing/2018/hyperlinkcolor" val="tx"/>
                    </a:ext>
                  </a:extLst>
                </a:hlinkClick>
              </a:rPr>
              <a:t>www.sixsenses.com</a:t>
            </a:r>
            <a:r>
              <a:rPr lang="en-GB" sz="2400" dirty="0"/>
              <a:t>. It incorporates an </a:t>
            </a:r>
            <a:r>
              <a:rPr lang="en-GB" sz="2400" b="1" dirty="0"/>
              <a:t>empathetic design </a:t>
            </a:r>
            <a:r>
              <a:rPr lang="en-GB" sz="2400" dirty="0"/>
              <a:t>(this is careful graphic design), </a:t>
            </a:r>
            <a:r>
              <a:rPr lang="en-GB" sz="2400" b="1" dirty="0"/>
              <a:t>story-inspired layout </a:t>
            </a:r>
            <a:r>
              <a:rPr lang="en-GB" sz="2400" dirty="0"/>
              <a:t>(graphic design for user experience), the </a:t>
            </a:r>
            <a:r>
              <a:rPr lang="en-GB" sz="2400" b="1" dirty="0"/>
              <a:t>best-kept local secrets</a:t>
            </a:r>
            <a:r>
              <a:rPr lang="en-GB" sz="2400" dirty="0"/>
              <a:t> (content for the inbound marketing) and an </a:t>
            </a:r>
            <a:r>
              <a:rPr lang="en-GB" sz="2400" b="1" dirty="0"/>
              <a:t>enhanced reservation process</a:t>
            </a:r>
            <a:r>
              <a:rPr lang="en-GB" sz="2400" dirty="0"/>
              <a:t> (conversion). </a:t>
            </a:r>
            <a:endParaRPr lang="en-GB" sz="2400" b="1" dirty="0"/>
          </a:p>
        </p:txBody>
      </p:sp>
    </p:spTree>
    <p:extLst>
      <p:ext uri="{BB962C8B-B14F-4D97-AF65-F5344CB8AC3E}">
        <p14:creationId xmlns:p14="http://schemas.microsoft.com/office/powerpoint/2010/main" val="2252765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xão reta 10">
            <a:extLst>
              <a:ext uri="{FF2B5EF4-FFF2-40B4-BE49-F238E27FC236}">
                <a16:creationId xmlns:a16="http://schemas.microsoft.com/office/drawing/2014/main" id="{4F9450B7-6632-4379-B868-E2F29B0DBB7D}"/>
              </a:ext>
            </a:extLst>
          </p:cNvPr>
          <p:cNvCxnSpPr/>
          <p:nvPr/>
        </p:nvCxnSpPr>
        <p:spPr>
          <a:xfrm>
            <a:off x="6096000" y="1044458"/>
            <a:ext cx="0" cy="5263978"/>
          </a:xfrm>
          <a:prstGeom prst="line">
            <a:avLst/>
          </a:prstGeom>
          <a:ln w="57150">
            <a:solidFill>
              <a:srgbClr val="FDDE00"/>
            </a:solidFill>
          </a:ln>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2A53BA33-7BE6-4012-8E86-8D5F5B0268FA}"/>
              </a:ext>
            </a:extLst>
          </p:cNvPr>
          <p:cNvSpPr/>
          <p:nvPr/>
        </p:nvSpPr>
        <p:spPr>
          <a:xfrm>
            <a:off x="0" y="3720662"/>
            <a:ext cx="12192000" cy="47183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Website – SEO vs. SEM</a:t>
            </a:r>
          </a:p>
        </p:txBody>
      </p:sp>
      <p:sp>
        <p:nvSpPr>
          <p:cNvPr id="2" name="CaixaDeTexto 1">
            <a:extLst>
              <a:ext uri="{FF2B5EF4-FFF2-40B4-BE49-F238E27FC236}">
                <a16:creationId xmlns:a16="http://schemas.microsoft.com/office/drawing/2014/main" id="{746DC110-EB0F-4EE5-A471-37137FA981B6}"/>
              </a:ext>
            </a:extLst>
          </p:cNvPr>
          <p:cNvSpPr txBox="1"/>
          <p:nvPr/>
        </p:nvSpPr>
        <p:spPr>
          <a:xfrm>
            <a:off x="3472882" y="3739209"/>
            <a:ext cx="5246254" cy="461665"/>
          </a:xfrm>
          <a:prstGeom prst="rect">
            <a:avLst/>
          </a:prstGeom>
          <a:noFill/>
          <a:ln>
            <a:noFill/>
          </a:ln>
        </p:spPr>
        <p:txBody>
          <a:bodyPr wrap="square" rtlCol="0">
            <a:spAutoFit/>
          </a:bodyPr>
          <a:lstStyle/>
          <a:p>
            <a:pPr algn="ctr"/>
            <a:r>
              <a:rPr lang="en-GB" sz="2400" b="1" dirty="0"/>
              <a:t>How to do it?</a:t>
            </a:r>
          </a:p>
        </p:txBody>
      </p:sp>
      <p:sp>
        <p:nvSpPr>
          <p:cNvPr id="3" name="CaixaDeTexto 2">
            <a:extLst>
              <a:ext uri="{FF2B5EF4-FFF2-40B4-BE49-F238E27FC236}">
                <a16:creationId xmlns:a16="http://schemas.microsoft.com/office/drawing/2014/main" id="{190F077F-B4E5-4CF0-8C5D-08C9483088AC}"/>
              </a:ext>
            </a:extLst>
          </p:cNvPr>
          <p:cNvSpPr txBox="1"/>
          <p:nvPr/>
        </p:nvSpPr>
        <p:spPr>
          <a:xfrm>
            <a:off x="203201" y="4269295"/>
            <a:ext cx="5698800" cy="2031325"/>
          </a:xfrm>
          <a:prstGeom prst="rect">
            <a:avLst/>
          </a:prstGeom>
          <a:noFill/>
        </p:spPr>
        <p:txBody>
          <a:bodyPr wrap="square" rtlCol="0">
            <a:spAutoFit/>
          </a:bodyPr>
          <a:lstStyle/>
          <a:p>
            <a:pPr>
              <a:spcBef>
                <a:spcPts val="1200"/>
              </a:spcBef>
              <a:buClr>
                <a:srgbClr val="6ECECB"/>
              </a:buClr>
              <a:buFont typeface="Calibri" panose="020F0502020204030204" pitchFamily="34" charset="0"/>
              <a:buChar char="↘"/>
            </a:pPr>
            <a:r>
              <a:rPr lang="en-GB" sz="2400" spc="-30" dirty="0"/>
              <a:t> Improve the content of your website</a:t>
            </a:r>
          </a:p>
          <a:p>
            <a:pPr>
              <a:spcBef>
                <a:spcPts val="1200"/>
              </a:spcBef>
              <a:buClr>
                <a:srgbClr val="6ECECB"/>
              </a:buClr>
              <a:buFont typeface="Calibri" panose="020F0502020204030204" pitchFamily="34" charset="0"/>
              <a:buChar char="↘"/>
            </a:pPr>
            <a:r>
              <a:rPr lang="en-GB" sz="2400" spc="-30" dirty="0"/>
              <a:t> Usage of specific keywords (e.g., wellbeing)</a:t>
            </a:r>
          </a:p>
          <a:p>
            <a:pPr>
              <a:spcBef>
                <a:spcPts val="1200"/>
              </a:spcBef>
              <a:buClr>
                <a:srgbClr val="6ECECB"/>
              </a:buClr>
              <a:buFont typeface="Calibri" panose="020F0502020204030204" pitchFamily="34" charset="0"/>
              <a:buChar char="↘"/>
            </a:pPr>
            <a:r>
              <a:rPr lang="en-GB" sz="2400" spc="-30" dirty="0"/>
              <a:t> Improve backend structure (technical)</a:t>
            </a:r>
          </a:p>
          <a:p>
            <a:pPr>
              <a:spcBef>
                <a:spcPts val="1200"/>
              </a:spcBef>
              <a:buClr>
                <a:srgbClr val="6ECECB"/>
              </a:buClr>
              <a:buFont typeface="Calibri" panose="020F0502020204030204" pitchFamily="34" charset="0"/>
              <a:buChar char="↘"/>
            </a:pPr>
            <a:r>
              <a:rPr lang="en-GB" sz="2400" spc="-30" dirty="0"/>
              <a:t> Getting links from other websites to yours</a:t>
            </a:r>
          </a:p>
        </p:txBody>
      </p:sp>
      <p:sp>
        <p:nvSpPr>
          <p:cNvPr id="5" name="CaixaDeTexto 4">
            <a:extLst>
              <a:ext uri="{FF2B5EF4-FFF2-40B4-BE49-F238E27FC236}">
                <a16:creationId xmlns:a16="http://schemas.microsoft.com/office/drawing/2014/main" id="{9E65F8BC-92EF-4B04-A5D5-E1F73F4806BF}"/>
              </a:ext>
            </a:extLst>
          </p:cNvPr>
          <p:cNvSpPr txBox="1"/>
          <p:nvPr/>
        </p:nvSpPr>
        <p:spPr>
          <a:xfrm>
            <a:off x="6317673" y="4266384"/>
            <a:ext cx="5698800" cy="1723549"/>
          </a:xfrm>
          <a:prstGeom prst="rect">
            <a:avLst/>
          </a:prstGeom>
          <a:noFill/>
        </p:spPr>
        <p:txBody>
          <a:bodyPr wrap="square" rtlCol="0">
            <a:spAutoFit/>
          </a:bodyPr>
          <a:lstStyle/>
          <a:p>
            <a:pPr>
              <a:spcBef>
                <a:spcPts val="1200"/>
              </a:spcBef>
              <a:buClr>
                <a:srgbClr val="F7981D"/>
              </a:buClr>
              <a:buFont typeface="Calibri" panose="020F0502020204030204" pitchFamily="34" charset="0"/>
              <a:buChar char="↘"/>
            </a:pPr>
            <a:r>
              <a:rPr lang="en-GB" sz="2400" dirty="0"/>
              <a:t> Ads are placed when specific keywords are searched.</a:t>
            </a:r>
          </a:p>
          <a:p>
            <a:pPr>
              <a:spcBef>
                <a:spcPts val="1200"/>
              </a:spcBef>
              <a:buClr>
                <a:srgbClr val="F7981D"/>
              </a:buClr>
              <a:buFont typeface="Calibri" panose="020F0502020204030204" pitchFamily="34" charset="0"/>
              <a:buChar char="↘"/>
            </a:pPr>
            <a:r>
              <a:rPr lang="en-GB" sz="2400" dirty="0"/>
              <a:t> You pay </a:t>
            </a:r>
            <a:r>
              <a:rPr lang="en-GB" sz="2400" spc="-30" dirty="0"/>
              <a:t>for</a:t>
            </a:r>
            <a:r>
              <a:rPr lang="en-GB" sz="2400" dirty="0"/>
              <a:t> each time a user clicks on those ads.</a:t>
            </a:r>
          </a:p>
        </p:txBody>
      </p:sp>
      <p:sp>
        <p:nvSpPr>
          <p:cNvPr id="4" name="CaixaDeTexto 3">
            <a:extLst>
              <a:ext uri="{FF2B5EF4-FFF2-40B4-BE49-F238E27FC236}">
                <a16:creationId xmlns:a16="http://schemas.microsoft.com/office/drawing/2014/main" id="{9B72F12E-E3E4-42A1-86C5-3947B378E908}"/>
              </a:ext>
            </a:extLst>
          </p:cNvPr>
          <p:cNvSpPr txBox="1"/>
          <p:nvPr/>
        </p:nvSpPr>
        <p:spPr>
          <a:xfrm>
            <a:off x="203201" y="1046457"/>
            <a:ext cx="5698800" cy="2616101"/>
          </a:xfrm>
          <a:prstGeom prst="rect">
            <a:avLst/>
          </a:prstGeom>
          <a:noFill/>
        </p:spPr>
        <p:txBody>
          <a:bodyPr wrap="square" rtlCol="0">
            <a:spAutoFit/>
          </a:bodyPr>
          <a:lstStyle/>
          <a:p>
            <a:pPr>
              <a:spcAft>
                <a:spcPts val="1200"/>
              </a:spcAft>
            </a:pPr>
            <a:r>
              <a:rPr lang="en-GB" sz="2800" b="1" dirty="0">
                <a:solidFill>
                  <a:srgbClr val="6ECECB"/>
                </a:solidFill>
                <a:effectLst>
                  <a:outerShdw blurRad="38100" dist="38100" dir="2700000" algn="tl">
                    <a:srgbClr val="000000">
                      <a:alpha val="43137"/>
                    </a:srgbClr>
                  </a:outerShdw>
                </a:effectLst>
              </a:rPr>
              <a:t>Search Engine Optimization</a:t>
            </a:r>
          </a:p>
          <a:p>
            <a:pPr>
              <a:spcAft>
                <a:spcPts val="1200"/>
              </a:spcAft>
              <a:buClr>
                <a:srgbClr val="6ECECB"/>
              </a:buClr>
              <a:buFont typeface="Arial" panose="020B0604020202020204" pitchFamily="34" charset="0"/>
              <a:buChar char="•"/>
            </a:pPr>
            <a:r>
              <a:rPr lang="en-GB" sz="2400" dirty="0"/>
              <a:t> Pay nothing (organic)</a:t>
            </a:r>
          </a:p>
          <a:p>
            <a:pPr>
              <a:spcAft>
                <a:spcPts val="1200"/>
              </a:spcAft>
              <a:buClr>
                <a:srgbClr val="6ECECB"/>
              </a:buClr>
              <a:buFont typeface="Arial" panose="020B0604020202020204" pitchFamily="34" charset="0"/>
              <a:buChar char="•"/>
            </a:pPr>
            <a:r>
              <a:rPr lang="en-GB" sz="2400" dirty="0"/>
              <a:t> General audience</a:t>
            </a:r>
          </a:p>
          <a:p>
            <a:pPr>
              <a:spcAft>
                <a:spcPts val="1200"/>
              </a:spcAft>
              <a:buClr>
                <a:srgbClr val="6ECECB"/>
              </a:buClr>
              <a:buFont typeface="Arial" panose="020B0604020202020204" pitchFamily="34" charset="0"/>
              <a:buChar char="•"/>
            </a:pPr>
            <a:r>
              <a:rPr lang="en-GB" sz="2400" dirty="0"/>
              <a:t> Results take time</a:t>
            </a:r>
          </a:p>
          <a:p>
            <a:pPr>
              <a:spcAft>
                <a:spcPts val="1200"/>
              </a:spcAft>
              <a:buClr>
                <a:srgbClr val="6ECECB"/>
              </a:buClr>
              <a:buFont typeface="Arial" panose="020B0604020202020204" pitchFamily="34" charset="0"/>
              <a:buChar char="•"/>
            </a:pPr>
            <a:r>
              <a:rPr lang="en-GB" sz="2400" spc="-20" dirty="0"/>
              <a:t> Requires technical skills to optimize content</a:t>
            </a:r>
          </a:p>
        </p:txBody>
      </p:sp>
      <p:sp>
        <p:nvSpPr>
          <p:cNvPr id="7" name="CaixaDeTexto 6">
            <a:extLst>
              <a:ext uri="{FF2B5EF4-FFF2-40B4-BE49-F238E27FC236}">
                <a16:creationId xmlns:a16="http://schemas.microsoft.com/office/drawing/2014/main" id="{2F1EF83F-65D6-4C2E-A592-B21850472C3F}"/>
              </a:ext>
            </a:extLst>
          </p:cNvPr>
          <p:cNvSpPr txBox="1"/>
          <p:nvPr/>
        </p:nvSpPr>
        <p:spPr>
          <a:xfrm>
            <a:off x="6317673" y="1044458"/>
            <a:ext cx="5698800" cy="2616101"/>
          </a:xfrm>
          <a:prstGeom prst="rect">
            <a:avLst/>
          </a:prstGeom>
          <a:noFill/>
        </p:spPr>
        <p:txBody>
          <a:bodyPr wrap="square" rtlCol="0">
            <a:spAutoFit/>
          </a:bodyPr>
          <a:lstStyle/>
          <a:p>
            <a:pPr>
              <a:spcAft>
                <a:spcPts val="1200"/>
              </a:spcAft>
            </a:pPr>
            <a:r>
              <a:rPr lang="en-GB" sz="2800" b="1" dirty="0">
                <a:solidFill>
                  <a:srgbClr val="F7981D"/>
                </a:solidFill>
                <a:effectLst>
                  <a:outerShdw blurRad="38100" dist="38100" dir="2700000" algn="tl">
                    <a:srgbClr val="000000">
                      <a:alpha val="43137"/>
                    </a:srgbClr>
                  </a:outerShdw>
                </a:effectLst>
              </a:rPr>
              <a:t>Search Engine Marketing</a:t>
            </a:r>
          </a:p>
          <a:p>
            <a:pPr>
              <a:spcAft>
                <a:spcPts val="1200"/>
              </a:spcAft>
              <a:buClr>
                <a:srgbClr val="F7981D"/>
              </a:buClr>
              <a:buFont typeface="Arial" panose="020B0604020202020204" pitchFamily="34" charset="0"/>
              <a:buChar char="•"/>
            </a:pPr>
            <a:r>
              <a:rPr lang="en-GB" sz="2400" dirty="0"/>
              <a:t> Pay per click</a:t>
            </a:r>
          </a:p>
          <a:p>
            <a:pPr>
              <a:spcAft>
                <a:spcPts val="1200"/>
              </a:spcAft>
              <a:buClr>
                <a:srgbClr val="F7981D"/>
              </a:buClr>
              <a:buFont typeface="Arial" panose="020B0604020202020204" pitchFamily="34" charset="0"/>
              <a:buChar char="•"/>
            </a:pPr>
            <a:r>
              <a:rPr lang="en-GB" sz="2400" dirty="0"/>
              <a:t> Targeted audience</a:t>
            </a:r>
          </a:p>
          <a:p>
            <a:pPr>
              <a:spcAft>
                <a:spcPts val="1200"/>
              </a:spcAft>
              <a:buClr>
                <a:srgbClr val="F7981D"/>
              </a:buClr>
              <a:buFont typeface="Arial" panose="020B0604020202020204" pitchFamily="34" charset="0"/>
              <a:buChar char="•"/>
            </a:pPr>
            <a:r>
              <a:rPr lang="en-GB" sz="2400" dirty="0"/>
              <a:t> Immediate results</a:t>
            </a:r>
          </a:p>
          <a:p>
            <a:pPr>
              <a:spcAft>
                <a:spcPts val="1200"/>
              </a:spcAft>
              <a:buClr>
                <a:srgbClr val="F7981D"/>
              </a:buClr>
              <a:buFont typeface="Arial" panose="020B0604020202020204" pitchFamily="34" charset="0"/>
              <a:buChar char="•"/>
            </a:pPr>
            <a:r>
              <a:rPr lang="en-GB" sz="2400" dirty="0"/>
              <a:t> Requires money to invest</a:t>
            </a:r>
          </a:p>
        </p:txBody>
      </p:sp>
    </p:spTree>
    <p:extLst>
      <p:ext uri="{BB962C8B-B14F-4D97-AF65-F5344CB8AC3E}">
        <p14:creationId xmlns:p14="http://schemas.microsoft.com/office/powerpoint/2010/main" val="2429949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https://youtu.be/yHTUsvSNk5k</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#4</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Authority, Relevance &amp; Trust (The 3 Pillars Of SEO)</a:t>
            </a:r>
            <a:endParaRPr lang="en-GB" sz="2400" b="1" i="1" dirty="0">
              <a:solidFill>
                <a:schemeClr val="bg1">
                  <a:lumMod val="65000"/>
                </a:schemeClr>
              </a:solidFill>
            </a:endParaRPr>
          </a:p>
        </p:txBody>
      </p:sp>
      <p:pic>
        <p:nvPicPr>
          <p:cNvPr id="5" name="Multimédia Online 4" title="Authority, Relevance &amp; Trust (The 3 Pillars Of SEO) | HiiQ - SEO - Ep. 2">
            <a:hlinkClick r:id="" action="ppaction://media"/>
            <a:extLst>
              <a:ext uri="{FF2B5EF4-FFF2-40B4-BE49-F238E27FC236}">
                <a16:creationId xmlns:a16="http://schemas.microsoft.com/office/drawing/2014/main" id="{9CC2AB7D-69A8-48E6-A341-7EB8D9D536BC}"/>
              </a:ext>
            </a:extLst>
          </p:cNvPr>
          <p:cNvPicPr>
            <a:picLocks noRot="1"/>
          </p:cNvPicPr>
          <p:nvPr>
            <a:videoFile r:link="rId1"/>
          </p:nvPr>
        </p:nvPicPr>
        <p:blipFill>
          <a:blip r:embed="rId5"/>
          <a:stretch>
            <a:fillRect/>
          </a:stretch>
        </p:blipFill>
        <p:spPr>
          <a:xfrm>
            <a:off x="2658944" y="1289335"/>
            <a:ext cx="6948000" cy="4284000"/>
          </a:xfrm>
          <a:prstGeom prst="rect">
            <a:avLst/>
          </a:prstGeom>
        </p:spPr>
      </p:pic>
    </p:spTree>
    <p:extLst>
      <p:ext uri="{BB962C8B-B14F-4D97-AF65-F5344CB8AC3E}">
        <p14:creationId xmlns:p14="http://schemas.microsoft.com/office/powerpoint/2010/main" val="34999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751248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Display Ads</a:t>
            </a:r>
          </a:p>
        </p:txBody>
      </p:sp>
      <p:sp>
        <p:nvSpPr>
          <p:cNvPr id="3" name="CaixaDeTexto 2">
            <a:extLst>
              <a:ext uri="{FF2B5EF4-FFF2-40B4-BE49-F238E27FC236}">
                <a16:creationId xmlns:a16="http://schemas.microsoft.com/office/drawing/2014/main" id="{DBB2B8FA-E061-4F8C-A3D7-E47796DDDB1F}"/>
              </a:ext>
            </a:extLst>
          </p:cNvPr>
          <p:cNvSpPr txBox="1"/>
          <p:nvPr/>
        </p:nvSpPr>
        <p:spPr>
          <a:xfrm>
            <a:off x="301475" y="1046457"/>
            <a:ext cx="8358919" cy="2251065"/>
          </a:xfrm>
          <a:prstGeom prst="rect">
            <a:avLst/>
          </a:prstGeom>
          <a:noFill/>
        </p:spPr>
        <p:txBody>
          <a:bodyPr wrap="square" rtlCol="0">
            <a:spAutoFit/>
          </a:bodyPr>
          <a:lstStyle/>
          <a:p>
            <a:pPr>
              <a:lnSpc>
                <a:spcPct val="150000"/>
              </a:lnSpc>
              <a:buClr>
                <a:srgbClr val="FDDE00"/>
              </a:buClr>
            </a:pPr>
            <a:r>
              <a:rPr lang="en-GB" sz="2400" b="1" dirty="0"/>
              <a:t>Means for:</a:t>
            </a:r>
          </a:p>
          <a:p>
            <a:pPr marL="342900" indent="-342900">
              <a:lnSpc>
                <a:spcPct val="150000"/>
              </a:lnSpc>
              <a:buClr>
                <a:srgbClr val="FDDE00"/>
              </a:buClr>
              <a:buFont typeface="Wingdings" panose="05000000000000000000" pitchFamily="2" charset="2"/>
              <a:buChar char="è"/>
            </a:pPr>
            <a:r>
              <a:rPr lang="en-GB" sz="2400" dirty="0"/>
              <a:t>Attracting audience to a digital medium (e.g., landing page)</a:t>
            </a:r>
          </a:p>
          <a:p>
            <a:pPr marL="342900" indent="-342900">
              <a:lnSpc>
                <a:spcPct val="150000"/>
              </a:lnSpc>
              <a:buClr>
                <a:srgbClr val="FDDE00"/>
              </a:buClr>
              <a:buFont typeface="Wingdings" panose="05000000000000000000" pitchFamily="2" charset="2"/>
              <a:buChar char="è"/>
            </a:pPr>
            <a:r>
              <a:rPr lang="en-GB" sz="2400" dirty="0"/>
              <a:t>Encourage click through and specific actions (e.g., purchase)</a:t>
            </a:r>
          </a:p>
          <a:p>
            <a:pPr marL="342900" indent="-342900">
              <a:lnSpc>
                <a:spcPct val="150000"/>
              </a:lnSpc>
              <a:buClr>
                <a:srgbClr val="FDDE00"/>
              </a:buClr>
              <a:buFont typeface="Wingdings" panose="05000000000000000000" pitchFamily="2" charset="2"/>
              <a:buChar char="è"/>
            </a:pPr>
            <a:r>
              <a:rPr lang="en-GB" sz="2400" dirty="0"/>
              <a:t>Increasing brand awareness.</a:t>
            </a:r>
          </a:p>
        </p:txBody>
      </p:sp>
      <p:sp>
        <p:nvSpPr>
          <p:cNvPr id="5" name="CaixaDeTexto 4">
            <a:extLst>
              <a:ext uri="{FF2B5EF4-FFF2-40B4-BE49-F238E27FC236}">
                <a16:creationId xmlns:a16="http://schemas.microsoft.com/office/drawing/2014/main" id="{4E5DA2A1-75DE-4739-A41E-7AB08359B0DA}"/>
              </a:ext>
            </a:extLst>
          </p:cNvPr>
          <p:cNvSpPr txBox="1"/>
          <p:nvPr/>
        </p:nvSpPr>
        <p:spPr>
          <a:xfrm>
            <a:off x="0" y="3375003"/>
            <a:ext cx="6410036" cy="2805063"/>
          </a:xfrm>
          <a:prstGeom prst="rect">
            <a:avLst/>
          </a:prstGeom>
          <a:solidFill>
            <a:srgbClr val="FDDE00"/>
          </a:solidFill>
        </p:spPr>
        <p:txBody>
          <a:bodyPr wrap="square" lIns="360000" rIns="72000" rtlCol="0">
            <a:spAutoFit/>
          </a:bodyPr>
          <a:lstStyle/>
          <a:p>
            <a:pPr>
              <a:lnSpc>
                <a:spcPct val="150000"/>
              </a:lnSpc>
              <a:buClr>
                <a:srgbClr val="6ECECB"/>
              </a:buClr>
            </a:pPr>
            <a:r>
              <a:rPr lang="en-GB" sz="2400" b="1" dirty="0"/>
              <a:t>Benefits:</a:t>
            </a:r>
          </a:p>
          <a:p>
            <a:pPr marL="342900" indent="-342900">
              <a:lnSpc>
                <a:spcPct val="150000"/>
              </a:lnSpc>
              <a:buClr>
                <a:srgbClr val="6ECECB"/>
              </a:buClr>
              <a:buFont typeface="Calibri" panose="020F0502020204030204" pitchFamily="34" charset="0"/>
              <a:buChar char="↘"/>
            </a:pPr>
            <a:r>
              <a:rPr lang="en-GB" sz="2400" dirty="0"/>
              <a:t>Diversity (banner, videos, rich media, etc.)</a:t>
            </a:r>
          </a:p>
          <a:p>
            <a:pPr marL="342900" indent="-342900">
              <a:lnSpc>
                <a:spcPct val="150000"/>
              </a:lnSpc>
              <a:buClr>
                <a:srgbClr val="6ECECB"/>
              </a:buClr>
              <a:buFont typeface="Calibri" panose="020F0502020204030204" pitchFamily="34" charset="0"/>
              <a:buChar char="↘"/>
            </a:pPr>
            <a:r>
              <a:rPr lang="en-GB" sz="2400" dirty="0"/>
              <a:t>Reach (many people very quickly)</a:t>
            </a:r>
          </a:p>
          <a:p>
            <a:pPr marL="342900" indent="-342900">
              <a:lnSpc>
                <a:spcPct val="150000"/>
              </a:lnSpc>
              <a:buClr>
                <a:srgbClr val="6ECECB"/>
              </a:buClr>
              <a:buFont typeface="Calibri" panose="020F0502020204030204" pitchFamily="34" charset="0"/>
              <a:buChar char="↘"/>
            </a:pPr>
            <a:r>
              <a:rPr lang="en-GB" sz="2400" dirty="0"/>
              <a:t>Targeting (specific people)</a:t>
            </a:r>
          </a:p>
          <a:p>
            <a:pPr marL="342900" indent="-342900">
              <a:lnSpc>
                <a:spcPct val="150000"/>
              </a:lnSpc>
              <a:buClr>
                <a:srgbClr val="6ECECB"/>
              </a:buClr>
              <a:buFont typeface="Calibri" panose="020F0502020204030204" pitchFamily="34" charset="0"/>
              <a:buChar char="↘"/>
            </a:pPr>
            <a:r>
              <a:rPr lang="en-GB" sz="2400" dirty="0"/>
              <a:t>Measurement (control)</a:t>
            </a:r>
          </a:p>
        </p:txBody>
      </p:sp>
      <p:sp>
        <p:nvSpPr>
          <p:cNvPr id="8" name="Retângulo 7">
            <a:extLst>
              <a:ext uri="{FF2B5EF4-FFF2-40B4-BE49-F238E27FC236}">
                <a16:creationId xmlns:a16="http://schemas.microsoft.com/office/drawing/2014/main" id="{AFE7264E-D538-4564-88C2-D2B664F5A142}"/>
              </a:ext>
            </a:extLst>
          </p:cNvPr>
          <p:cNvSpPr/>
          <p:nvPr/>
        </p:nvSpPr>
        <p:spPr>
          <a:xfrm>
            <a:off x="7740073" y="4655127"/>
            <a:ext cx="4451927" cy="166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en-GB" sz="2400" b="1" dirty="0">
                <a:solidFill>
                  <a:schemeClr val="tx1"/>
                </a:solidFill>
              </a:rPr>
              <a:t>Quick hint!</a:t>
            </a:r>
          </a:p>
          <a:p>
            <a:r>
              <a:rPr lang="pt-PT" sz="2400" dirty="0"/>
              <a:t>A display ad </a:t>
            </a:r>
            <a:r>
              <a:rPr lang="pt-PT" sz="2400" dirty="0" err="1"/>
              <a:t>should</a:t>
            </a:r>
            <a:r>
              <a:rPr lang="pt-PT" sz="2400" dirty="0"/>
              <a:t> </a:t>
            </a:r>
            <a:r>
              <a:rPr lang="pt-PT" sz="2400" dirty="0" err="1"/>
              <a:t>be</a:t>
            </a:r>
            <a:r>
              <a:rPr lang="pt-PT" sz="2400" dirty="0"/>
              <a:t> </a:t>
            </a:r>
            <a:r>
              <a:rPr lang="pt-PT" sz="2400" dirty="0" err="1"/>
              <a:t>linked</a:t>
            </a:r>
            <a:r>
              <a:rPr lang="pt-PT" sz="2400" dirty="0"/>
              <a:t> to a </a:t>
            </a:r>
            <a:r>
              <a:rPr lang="pt-PT" sz="2400" dirty="0" err="1"/>
              <a:t>landing</a:t>
            </a:r>
            <a:r>
              <a:rPr lang="pt-PT" sz="2400" dirty="0"/>
              <a:t> </a:t>
            </a:r>
            <a:r>
              <a:rPr lang="pt-PT" sz="2400" dirty="0" err="1"/>
              <a:t>page</a:t>
            </a:r>
            <a:r>
              <a:rPr lang="pt-PT" sz="2400" dirty="0"/>
              <a:t> </a:t>
            </a:r>
            <a:r>
              <a:rPr lang="pt-PT" sz="2400" dirty="0" err="1"/>
              <a:t>with</a:t>
            </a:r>
            <a:r>
              <a:rPr lang="pt-PT" sz="2400" dirty="0"/>
              <a:t> a </a:t>
            </a:r>
            <a:r>
              <a:rPr lang="pt-PT" sz="2400" dirty="0" err="1"/>
              <a:t>very</a:t>
            </a:r>
            <a:r>
              <a:rPr lang="pt-PT" sz="2400" dirty="0"/>
              <a:t> </a:t>
            </a:r>
            <a:r>
              <a:rPr lang="pt-PT" sz="2400" dirty="0" err="1"/>
              <a:t>specific</a:t>
            </a:r>
            <a:r>
              <a:rPr lang="pt-PT" sz="2400" dirty="0"/>
              <a:t> </a:t>
            </a:r>
            <a:r>
              <a:rPr lang="pt-PT" sz="2400" dirty="0" err="1"/>
              <a:t>goal</a:t>
            </a:r>
            <a:r>
              <a:rPr lang="pt-PT" sz="2400" dirty="0"/>
              <a:t>!</a:t>
            </a:r>
            <a:endParaRPr lang="en-GB" sz="2400" dirty="0"/>
          </a:p>
        </p:txBody>
      </p:sp>
      <p:pic>
        <p:nvPicPr>
          <p:cNvPr id="9" name="Imagem 8">
            <a:extLst>
              <a:ext uri="{FF2B5EF4-FFF2-40B4-BE49-F238E27FC236}">
                <a16:creationId xmlns:a16="http://schemas.microsoft.com/office/drawing/2014/main" id="{2B5424F8-769D-4702-95ED-66282718DF17}"/>
              </a:ext>
            </a:extLst>
          </p:cNvPr>
          <p:cNvPicPr>
            <a:picLocks noChangeAspect="1"/>
          </p:cNvPicPr>
          <p:nvPr/>
        </p:nvPicPr>
        <p:blipFill>
          <a:blip r:embed="rId3"/>
          <a:stretch>
            <a:fillRect/>
          </a:stretch>
        </p:blipFill>
        <p:spPr>
          <a:xfrm>
            <a:off x="8660394" y="0"/>
            <a:ext cx="3531606" cy="4304145"/>
          </a:xfrm>
          <a:prstGeom prst="rect">
            <a:avLst/>
          </a:prstGeom>
        </p:spPr>
      </p:pic>
      <p:sp>
        <p:nvSpPr>
          <p:cNvPr id="11" name="CaixaDeTexto 10">
            <a:extLst>
              <a:ext uri="{FF2B5EF4-FFF2-40B4-BE49-F238E27FC236}">
                <a16:creationId xmlns:a16="http://schemas.microsoft.com/office/drawing/2014/main" id="{346953BC-2F34-4337-A167-A4BF45827A8E}"/>
              </a:ext>
            </a:extLst>
          </p:cNvPr>
          <p:cNvSpPr txBox="1"/>
          <p:nvPr/>
        </p:nvSpPr>
        <p:spPr>
          <a:xfrm>
            <a:off x="9966036" y="4304145"/>
            <a:ext cx="2119027" cy="253916"/>
          </a:xfrm>
          <a:prstGeom prst="rect">
            <a:avLst/>
          </a:prstGeom>
          <a:noFill/>
        </p:spPr>
        <p:txBody>
          <a:bodyPr wrap="square">
            <a:spAutoFit/>
          </a:bodyPr>
          <a:lstStyle/>
          <a:p>
            <a:pPr algn="r"/>
            <a:r>
              <a:rPr lang="en-GB" sz="1050" b="1" dirty="0"/>
              <a:t>Source: </a:t>
            </a:r>
            <a:r>
              <a:rPr lang="en-GB" sz="1050" dirty="0" err="1"/>
              <a:t>AdClarity</a:t>
            </a:r>
            <a:r>
              <a:rPr lang="en-GB" sz="1050" dirty="0"/>
              <a:t> (2016)</a:t>
            </a:r>
          </a:p>
        </p:txBody>
      </p:sp>
    </p:spTree>
    <p:extLst>
      <p:ext uri="{BB962C8B-B14F-4D97-AF65-F5344CB8AC3E}">
        <p14:creationId xmlns:p14="http://schemas.microsoft.com/office/powerpoint/2010/main" val="2525133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https://youtu.be/4T6Ia20D-T8</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#5</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What is display advertising?</a:t>
            </a:r>
            <a:endParaRPr lang="en-GB" sz="2400" b="1" i="1" dirty="0">
              <a:solidFill>
                <a:schemeClr val="bg1">
                  <a:lumMod val="65000"/>
                </a:schemeClr>
              </a:solidFill>
            </a:endParaRPr>
          </a:p>
        </p:txBody>
      </p:sp>
      <p:pic>
        <p:nvPicPr>
          <p:cNvPr id="4" name="Multimédia Online 3" title="What is display advertising?">
            <a:hlinkClick r:id="" action="ppaction://media"/>
            <a:extLst>
              <a:ext uri="{FF2B5EF4-FFF2-40B4-BE49-F238E27FC236}">
                <a16:creationId xmlns:a16="http://schemas.microsoft.com/office/drawing/2014/main" id="{EBD49C31-1841-4815-98B5-5FD543E746B9}"/>
              </a:ext>
            </a:extLst>
          </p:cNvPr>
          <p:cNvPicPr>
            <a:picLocks noRot="1"/>
          </p:cNvPicPr>
          <p:nvPr>
            <a:videoFile r:link="rId1"/>
          </p:nvPr>
        </p:nvPicPr>
        <p:blipFill>
          <a:blip r:embed="rId5"/>
          <a:stretch>
            <a:fillRect/>
          </a:stretch>
        </p:blipFill>
        <p:spPr>
          <a:xfrm>
            <a:off x="2673928" y="1296236"/>
            <a:ext cx="6948000" cy="4284000"/>
          </a:xfrm>
          <a:prstGeom prst="rect">
            <a:avLst/>
          </a:prstGeom>
        </p:spPr>
      </p:pic>
    </p:spTree>
    <p:extLst>
      <p:ext uri="{BB962C8B-B14F-4D97-AF65-F5344CB8AC3E}">
        <p14:creationId xmlns:p14="http://schemas.microsoft.com/office/powerpoint/2010/main" val="7939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6" name="Retângulo 35">
            <a:extLst>
              <a:ext uri="{FF2B5EF4-FFF2-40B4-BE49-F238E27FC236}">
                <a16:creationId xmlns:a16="http://schemas.microsoft.com/office/drawing/2014/main" id="{FA024202-086B-43AC-B0DE-9BD5A83795EF}"/>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3575"/>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VIII. Branding for Wellbeing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4"/>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567935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IX. Digital Marketing</a:t>
            </a: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65" name="Imagem 64">
            <a:extLst>
              <a:ext uri="{FF2B5EF4-FFF2-40B4-BE49-F238E27FC236}">
                <a16:creationId xmlns:a16="http://schemas.microsoft.com/office/drawing/2014/main" id="{E74CFAE8-AF2B-47C8-A9F2-11AE630C3893}"/>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66" name="Imagem 65">
            <a:extLst>
              <a:ext uri="{FF2B5EF4-FFF2-40B4-BE49-F238E27FC236}">
                <a16:creationId xmlns:a16="http://schemas.microsoft.com/office/drawing/2014/main" id="{7E70EB6E-B098-461D-B8B4-354B2E99D688}"/>
              </a:ext>
            </a:extLst>
          </p:cNvPr>
          <p:cNvPicPr>
            <a:picLocks noChangeAspect="1"/>
          </p:cNvPicPr>
          <p:nvPr/>
        </p:nvPicPr>
        <p:blipFill>
          <a:blip r:embed="rId3"/>
          <a:stretch>
            <a:fillRect/>
          </a:stretch>
        </p:blipFill>
        <p:spPr>
          <a:xfrm>
            <a:off x="6897680" y="4561792"/>
            <a:ext cx="360000" cy="360000"/>
          </a:xfrm>
          <a:prstGeom prst="rect">
            <a:avLst/>
          </a:prstGeom>
        </p:spPr>
      </p:pic>
      <p:pic>
        <p:nvPicPr>
          <p:cNvPr id="23" name="Imagem 22">
            <a:extLst>
              <a:ext uri="{FF2B5EF4-FFF2-40B4-BE49-F238E27FC236}">
                <a16:creationId xmlns:a16="http://schemas.microsoft.com/office/drawing/2014/main" id="{BF5C609D-EEDF-4B2F-9FA8-BFB1A81688E1}"/>
              </a:ext>
            </a:extLst>
          </p:cNvPr>
          <p:cNvPicPr>
            <a:picLocks noChangeAspect="1"/>
          </p:cNvPicPr>
          <p:nvPr/>
        </p:nvPicPr>
        <p:blipFill>
          <a:blip r:embed="rId3"/>
          <a:stretch>
            <a:fillRect/>
          </a:stretch>
        </p:blipFill>
        <p:spPr>
          <a:xfrm>
            <a:off x="6897680" y="5144030"/>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751248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Landing Page</a:t>
            </a:r>
          </a:p>
        </p:txBody>
      </p:sp>
      <p:sp>
        <p:nvSpPr>
          <p:cNvPr id="3" name="CaixaDeTexto 2">
            <a:extLst>
              <a:ext uri="{FF2B5EF4-FFF2-40B4-BE49-F238E27FC236}">
                <a16:creationId xmlns:a16="http://schemas.microsoft.com/office/drawing/2014/main" id="{DBB2B8FA-E061-4F8C-A3D7-E47796DDDB1F}"/>
              </a:ext>
            </a:extLst>
          </p:cNvPr>
          <p:cNvSpPr txBox="1"/>
          <p:nvPr/>
        </p:nvSpPr>
        <p:spPr>
          <a:xfrm>
            <a:off x="301475" y="1046457"/>
            <a:ext cx="7235397" cy="4374724"/>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en-US" sz="2400" dirty="0"/>
              <a:t>Have just one specific goal.</a:t>
            </a:r>
          </a:p>
          <a:p>
            <a:pPr marL="342900" indent="-342900">
              <a:lnSpc>
                <a:spcPct val="150000"/>
              </a:lnSpc>
              <a:spcAft>
                <a:spcPts val="600"/>
              </a:spcAft>
              <a:buClr>
                <a:srgbClr val="FDDE00"/>
              </a:buClr>
              <a:buFont typeface="Wingdings" panose="05000000000000000000" pitchFamily="2" charset="2"/>
              <a:buChar char="è"/>
            </a:pPr>
            <a:r>
              <a:rPr lang="en-US" sz="2400" dirty="0"/>
              <a:t> Show off the benefits of the product.</a:t>
            </a:r>
          </a:p>
          <a:p>
            <a:pPr marL="342900" indent="-342900">
              <a:lnSpc>
                <a:spcPct val="150000"/>
              </a:lnSpc>
              <a:spcAft>
                <a:spcPts val="600"/>
              </a:spcAft>
              <a:buClr>
                <a:srgbClr val="FDDE00"/>
              </a:buClr>
              <a:buFont typeface="Wingdings" panose="05000000000000000000" pitchFamily="2" charset="2"/>
              <a:buChar char="è"/>
            </a:pPr>
            <a:r>
              <a:rPr lang="en-US" sz="2400" dirty="0"/>
              <a:t> Remove navigation.</a:t>
            </a:r>
          </a:p>
          <a:p>
            <a:pPr marL="342900" indent="-342900">
              <a:lnSpc>
                <a:spcPct val="150000"/>
              </a:lnSpc>
              <a:spcAft>
                <a:spcPts val="600"/>
              </a:spcAft>
              <a:buClr>
                <a:srgbClr val="FDDE00"/>
              </a:buClr>
              <a:buFont typeface="Wingdings" panose="05000000000000000000" pitchFamily="2" charset="2"/>
              <a:buChar char="è"/>
            </a:pPr>
            <a:r>
              <a:rPr lang="en-US" sz="2400" dirty="0"/>
              <a:t> Only necessary information.</a:t>
            </a:r>
          </a:p>
          <a:p>
            <a:pPr marL="342900" indent="-342900">
              <a:lnSpc>
                <a:spcPct val="150000"/>
              </a:lnSpc>
              <a:spcAft>
                <a:spcPts val="600"/>
              </a:spcAft>
              <a:buClr>
                <a:srgbClr val="FDDE00"/>
              </a:buClr>
              <a:buFont typeface="Wingdings" panose="05000000000000000000" pitchFamily="2" charset="2"/>
              <a:buChar char="è"/>
            </a:pPr>
            <a:r>
              <a:rPr lang="en-US" sz="2400" dirty="0"/>
              <a:t> Have a clear and compelling call-to action.</a:t>
            </a:r>
          </a:p>
          <a:p>
            <a:pPr marL="342900" indent="-342900">
              <a:lnSpc>
                <a:spcPct val="150000"/>
              </a:lnSpc>
              <a:spcAft>
                <a:spcPts val="600"/>
              </a:spcAft>
              <a:buClr>
                <a:srgbClr val="FDDE00"/>
              </a:buClr>
              <a:buFont typeface="Wingdings" panose="05000000000000000000" pitchFamily="2" charset="2"/>
              <a:buChar char="è"/>
            </a:pPr>
            <a:r>
              <a:rPr lang="en-US" sz="2400" dirty="0"/>
              <a:t> Match the copy with the message on the ad.</a:t>
            </a:r>
          </a:p>
          <a:p>
            <a:pPr marL="342900" indent="-342900">
              <a:lnSpc>
                <a:spcPct val="150000"/>
              </a:lnSpc>
              <a:spcAft>
                <a:spcPts val="600"/>
              </a:spcAft>
              <a:buClr>
                <a:srgbClr val="FDDE00"/>
              </a:buClr>
              <a:buFont typeface="Wingdings" panose="05000000000000000000" pitchFamily="2" charset="2"/>
              <a:buChar char="è"/>
            </a:pPr>
            <a:r>
              <a:rPr lang="en-US" sz="2400" dirty="0"/>
              <a:t>High quality visuals and media.</a:t>
            </a:r>
          </a:p>
        </p:txBody>
      </p:sp>
      <p:pic>
        <p:nvPicPr>
          <p:cNvPr id="1028" name="Picture 4" descr="Case Study: The Best Job in the World | DOZ">
            <a:extLst>
              <a:ext uri="{FF2B5EF4-FFF2-40B4-BE49-F238E27FC236}">
                <a16:creationId xmlns:a16="http://schemas.microsoft.com/office/drawing/2014/main" id="{315A44E3-A52B-4E88-BD49-234A9DDFA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935" y="0"/>
            <a:ext cx="5497065" cy="3880281"/>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938B5F75-4C3D-4412-BB6E-17280BEEB022}"/>
              </a:ext>
            </a:extLst>
          </p:cNvPr>
          <p:cNvSpPr/>
          <p:nvPr/>
        </p:nvSpPr>
        <p:spPr>
          <a:xfrm>
            <a:off x="6853383" y="4581238"/>
            <a:ext cx="5338618" cy="166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en-GB" sz="2400" b="1" dirty="0">
                <a:solidFill>
                  <a:schemeClr val="tx1"/>
                </a:solidFill>
              </a:rPr>
              <a:t>Quick hint!</a:t>
            </a:r>
          </a:p>
          <a:p>
            <a:r>
              <a:rPr lang="pt-PT" sz="2400" dirty="0"/>
              <a:t>A </a:t>
            </a:r>
            <a:r>
              <a:rPr lang="pt-PT" sz="2400" dirty="0" err="1"/>
              <a:t>landing</a:t>
            </a:r>
            <a:r>
              <a:rPr lang="pt-PT" sz="2400" dirty="0"/>
              <a:t> </a:t>
            </a:r>
            <a:r>
              <a:rPr lang="pt-PT" sz="2400" dirty="0" err="1"/>
              <a:t>page</a:t>
            </a:r>
            <a:r>
              <a:rPr lang="pt-PT" sz="2400" dirty="0"/>
              <a:t> </a:t>
            </a:r>
            <a:r>
              <a:rPr lang="pt-PT" sz="2400" dirty="0" err="1"/>
              <a:t>may</a:t>
            </a:r>
            <a:r>
              <a:rPr lang="pt-PT" sz="2400" dirty="0"/>
              <a:t> </a:t>
            </a:r>
            <a:r>
              <a:rPr lang="pt-PT" sz="2400" dirty="0" err="1"/>
              <a:t>include</a:t>
            </a:r>
            <a:r>
              <a:rPr lang="pt-PT" sz="2400" dirty="0"/>
              <a:t> </a:t>
            </a:r>
            <a:r>
              <a:rPr lang="pt-PT" sz="2400" dirty="0" err="1"/>
              <a:t>simple</a:t>
            </a:r>
            <a:r>
              <a:rPr lang="pt-PT" sz="2400" dirty="0"/>
              <a:t> </a:t>
            </a:r>
            <a:r>
              <a:rPr lang="pt-PT" sz="2400" dirty="0" err="1"/>
              <a:t>form</a:t>
            </a:r>
            <a:r>
              <a:rPr lang="pt-PT" sz="2400" dirty="0"/>
              <a:t> </a:t>
            </a:r>
            <a:r>
              <a:rPr lang="pt-PT" sz="2400" dirty="0" err="1"/>
              <a:t>fields</a:t>
            </a:r>
            <a:r>
              <a:rPr lang="pt-PT" sz="2400" dirty="0"/>
              <a:t> to </a:t>
            </a:r>
            <a:r>
              <a:rPr lang="pt-PT" sz="2400" dirty="0" err="1"/>
              <a:t>collect</a:t>
            </a:r>
            <a:r>
              <a:rPr lang="pt-PT" sz="2400" dirty="0"/>
              <a:t> data </a:t>
            </a:r>
            <a:r>
              <a:rPr lang="pt-PT" sz="2400" dirty="0" err="1"/>
              <a:t>from</a:t>
            </a:r>
            <a:r>
              <a:rPr lang="pt-PT" sz="2400" dirty="0"/>
              <a:t> </a:t>
            </a:r>
            <a:r>
              <a:rPr lang="pt-PT" sz="2400" dirty="0" err="1"/>
              <a:t>prospects</a:t>
            </a:r>
            <a:r>
              <a:rPr lang="pt-PT" sz="2400" dirty="0"/>
              <a:t> </a:t>
            </a:r>
            <a:r>
              <a:rPr lang="pt-PT" sz="2400" dirty="0" err="1"/>
              <a:t>or</a:t>
            </a:r>
            <a:r>
              <a:rPr lang="pt-PT" sz="2400" dirty="0"/>
              <a:t> </a:t>
            </a:r>
            <a:r>
              <a:rPr lang="pt-PT" sz="2400" dirty="0" err="1"/>
              <a:t>opt</a:t>
            </a:r>
            <a:r>
              <a:rPr lang="pt-PT" sz="2400" dirty="0"/>
              <a:t>-in email marketing.</a:t>
            </a:r>
            <a:endParaRPr lang="en-GB" sz="2400" dirty="0"/>
          </a:p>
        </p:txBody>
      </p:sp>
    </p:spTree>
    <p:extLst>
      <p:ext uri="{BB962C8B-B14F-4D97-AF65-F5344CB8AC3E}">
        <p14:creationId xmlns:p14="http://schemas.microsoft.com/office/powerpoint/2010/main" val="2041307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Golastminute.com</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0475E532-FD2E-41BD-954E-3973999BAC27}"/>
              </a:ext>
            </a:extLst>
          </p:cNvPr>
          <p:cNvSpPr txBox="1"/>
          <p:nvPr/>
        </p:nvSpPr>
        <p:spPr>
          <a:xfrm>
            <a:off x="6250464" y="1177444"/>
            <a:ext cx="5802992" cy="5021055"/>
          </a:xfrm>
          <a:prstGeom prst="rect">
            <a:avLst/>
          </a:prstGeom>
          <a:solidFill>
            <a:schemeClr val="bg1">
              <a:lumMod val="95000"/>
            </a:schemeClr>
          </a:solidFill>
        </p:spPr>
        <p:txBody>
          <a:bodyPr wrap="square" rtlCol="0" anchor="ctr">
            <a:spAutoFit/>
          </a:bodyPr>
          <a:lstStyle/>
          <a:p>
            <a:pPr>
              <a:lnSpc>
                <a:spcPct val="150000"/>
              </a:lnSpc>
            </a:pPr>
            <a:r>
              <a:rPr lang="en-GB" sz="2400" dirty="0"/>
              <a:t>golastminute.com presents daily deals landing pages directed to last minute bookers. These landing pages have very little information, no navigation options and are simple and focused on a specific goal: quick search and booking. Eye catching headlines to highlight promotions and opportunities convey powerful messages that help customer conversion (i.e., buying the ticket). </a:t>
            </a:r>
          </a:p>
        </p:txBody>
      </p:sp>
      <p:grpSp>
        <p:nvGrpSpPr>
          <p:cNvPr id="9" name="Agrupar 8">
            <a:extLst>
              <a:ext uri="{FF2B5EF4-FFF2-40B4-BE49-F238E27FC236}">
                <a16:creationId xmlns:a16="http://schemas.microsoft.com/office/drawing/2014/main" id="{B7DDFF6B-C607-4519-A0DB-9DC05F0F9023}"/>
              </a:ext>
            </a:extLst>
          </p:cNvPr>
          <p:cNvGrpSpPr/>
          <p:nvPr/>
        </p:nvGrpSpPr>
        <p:grpSpPr>
          <a:xfrm>
            <a:off x="206278" y="1205349"/>
            <a:ext cx="5835204" cy="4993149"/>
            <a:chOff x="224750" y="1177442"/>
            <a:chExt cx="6323832" cy="5686651"/>
          </a:xfrm>
        </p:grpSpPr>
        <p:pic>
          <p:nvPicPr>
            <p:cNvPr id="8" name="Imagem 7">
              <a:extLst>
                <a:ext uri="{FF2B5EF4-FFF2-40B4-BE49-F238E27FC236}">
                  <a16:creationId xmlns:a16="http://schemas.microsoft.com/office/drawing/2014/main" id="{5A4D32CF-19FB-49D0-B73A-D54BF2F85DCC}"/>
                </a:ext>
              </a:extLst>
            </p:cNvPr>
            <p:cNvPicPr>
              <a:picLocks noChangeAspect="1"/>
            </p:cNvPicPr>
            <p:nvPr/>
          </p:nvPicPr>
          <p:blipFill rotWithShape="1">
            <a:blip r:embed="rId4"/>
            <a:srcRect r="1129" b="7281"/>
            <a:stretch/>
          </p:blipFill>
          <p:spPr>
            <a:xfrm>
              <a:off x="224750" y="3528293"/>
              <a:ext cx="6323832" cy="3335800"/>
            </a:xfrm>
            <a:prstGeom prst="rect">
              <a:avLst/>
            </a:prstGeom>
          </p:spPr>
        </p:pic>
        <p:pic>
          <p:nvPicPr>
            <p:cNvPr id="4" name="Imagem 3">
              <a:extLst>
                <a:ext uri="{FF2B5EF4-FFF2-40B4-BE49-F238E27FC236}">
                  <a16:creationId xmlns:a16="http://schemas.microsoft.com/office/drawing/2014/main" id="{4B626568-8816-4ED8-812D-5651F7EDBD82}"/>
                </a:ext>
              </a:extLst>
            </p:cNvPr>
            <p:cNvPicPr>
              <a:picLocks noChangeAspect="1"/>
            </p:cNvPicPr>
            <p:nvPr/>
          </p:nvPicPr>
          <p:blipFill rotWithShape="1">
            <a:blip r:embed="rId5"/>
            <a:srcRect r="1129"/>
            <a:stretch/>
          </p:blipFill>
          <p:spPr>
            <a:xfrm>
              <a:off x="224750" y="1177442"/>
              <a:ext cx="6323832" cy="3597757"/>
            </a:xfrm>
            <a:prstGeom prst="rect">
              <a:avLst/>
            </a:prstGeom>
          </p:spPr>
        </p:pic>
      </p:grpSp>
      <p:sp>
        <p:nvSpPr>
          <p:cNvPr id="10" name="Oval 9">
            <a:extLst>
              <a:ext uri="{FF2B5EF4-FFF2-40B4-BE49-F238E27FC236}">
                <a16:creationId xmlns:a16="http://schemas.microsoft.com/office/drawing/2014/main" id="{DD1A15DE-8AA7-4886-9E8D-403F72E2020D}"/>
              </a:ext>
            </a:extLst>
          </p:cNvPr>
          <p:cNvSpPr/>
          <p:nvPr/>
        </p:nvSpPr>
        <p:spPr>
          <a:xfrm>
            <a:off x="1653309" y="1727200"/>
            <a:ext cx="2974109" cy="683491"/>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ixaDeTexto 10">
            <a:extLst>
              <a:ext uri="{FF2B5EF4-FFF2-40B4-BE49-F238E27FC236}">
                <a16:creationId xmlns:a16="http://schemas.microsoft.com/office/drawing/2014/main" id="{366C0C24-73E7-4995-A21E-5F327C5CC701}"/>
              </a:ext>
            </a:extLst>
          </p:cNvPr>
          <p:cNvSpPr txBox="1"/>
          <p:nvPr/>
        </p:nvSpPr>
        <p:spPr>
          <a:xfrm>
            <a:off x="4596702" y="1450847"/>
            <a:ext cx="1475497"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Headline and sub-headline</a:t>
            </a:r>
          </a:p>
        </p:txBody>
      </p:sp>
      <p:sp>
        <p:nvSpPr>
          <p:cNvPr id="15" name="CaixaDeTexto 14">
            <a:extLst>
              <a:ext uri="{FF2B5EF4-FFF2-40B4-BE49-F238E27FC236}">
                <a16:creationId xmlns:a16="http://schemas.microsoft.com/office/drawing/2014/main" id="{C1581F3B-1621-48C6-BD26-E80CAEB13357}"/>
              </a:ext>
            </a:extLst>
          </p:cNvPr>
          <p:cNvSpPr txBox="1"/>
          <p:nvPr/>
        </p:nvSpPr>
        <p:spPr>
          <a:xfrm>
            <a:off x="5001675" y="3271293"/>
            <a:ext cx="1055165"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Call to action</a:t>
            </a:r>
          </a:p>
        </p:txBody>
      </p:sp>
      <p:sp>
        <p:nvSpPr>
          <p:cNvPr id="16" name="Oval 15">
            <a:extLst>
              <a:ext uri="{FF2B5EF4-FFF2-40B4-BE49-F238E27FC236}">
                <a16:creationId xmlns:a16="http://schemas.microsoft.com/office/drawing/2014/main" id="{553258EB-5CC2-4DBB-9A27-4E93095C0406}"/>
              </a:ext>
            </a:extLst>
          </p:cNvPr>
          <p:cNvSpPr/>
          <p:nvPr/>
        </p:nvSpPr>
        <p:spPr>
          <a:xfrm>
            <a:off x="4387273" y="2410690"/>
            <a:ext cx="683491" cy="452583"/>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ixaDeTexto 17">
            <a:extLst>
              <a:ext uri="{FF2B5EF4-FFF2-40B4-BE49-F238E27FC236}">
                <a16:creationId xmlns:a16="http://schemas.microsoft.com/office/drawing/2014/main" id="{DFBAF3B3-74AD-4261-AAAD-B18F506584BC}"/>
              </a:ext>
            </a:extLst>
          </p:cNvPr>
          <p:cNvSpPr txBox="1"/>
          <p:nvPr/>
        </p:nvSpPr>
        <p:spPr>
          <a:xfrm>
            <a:off x="367038" y="3495571"/>
            <a:ext cx="2219143"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Hero image </a:t>
            </a:r>
          </a:p>
          <a:p>
            <a:r>
              <a:rPr lang="en-GB" b="1" dirty="0">
                <a:solidFill>
                  <a:srgbClr val="FDDE00"/>
                </a:solidFill>
                <a:effectLst>
                  <a:outerShdw blurRad="38100" dist="38100" dir="2700000" algn="tl">
                    <a:srgbClr val="000000">
                      <a:alpha val="43137"/>
                    </a:srgbClr>
                  </a:outerShdw>
                </a:effectLst>
              </a:rPr>
              <a:t>(high quality photo)</a:t>
            </a:r>
          </a:p>
        </p:txBody>
      </p:sp>
      <p:sp>
        <p:nvSpPr>
          <p:cNvPr id="19" name="Oval 18">
            <a:extLst>
              <a:ext uri="{FF2B5EF4-FFF2-40B4-BE49-F238E27FC236}">
                <a16:creationId xmlns:a16="http://schemas.microsoft.com/office/drawing/2014/main" id="{B6DA57E0-6B86-4D18-85AA-8ACECB3E29EF}"/>
              </a:ext>
            </a:extLst>
          </p:cNvPr>
          <p:cNvSpPr/>
          <p:nvPr/>
        </p:nvSpPr>
        <p:spPr>
          <a:xfrm>
            <a:off x="2782134" y="1389180"/>
            <a:ext cx="683491" cy="226291"/>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Conexão reta unidirecional 12">
            <a:extLst>
              <a:ext uri="{FF2B5EF4-FFF2-40B4-BE49-F238E27FC236}">
                <a16:creationId xmlns:a16="http://schemas.microsoft.com/office/drawing/2014/main" id="{6735D383-F169-4205-85D3-F3706A5BC304}"/>
              </a:ext>
            </a:extLst>
          </p:cNvPr>
          <p:cNvCxnSpPr>
            <a:stCxn id="19" idx="2"/>
          </p:cNvCxnSpPr>
          <p:nvPr/>
        </p:nvCxnSpPr>
        <p:spPr>
          <a:xfrm flipH="1">
            <a:off x="1551709" y="1502326"/>
            <a:ext cx="1230425" cy="224874"/>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454D016B-2AC0-4984-8F0E-12CA2365FCFD}"/>
              </a:ext>
            </a:extLst>
          </p:cNvPr>
          <p:cNvSpPr txBox="1"/>
          <p:nvPr/>
        </p:nvSpPr>
        <p:spPr>
          <a:xfrm>
            <a:off x="151760" y="1562926"/>
            <a:ext cx="1575440"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Promo info (from the ads)</a:t>
            </a:r>
          </a:p>
        </p:txBody>
      </p:sp>
      <p:cxnSp>
        <p:nvCxnSpPr>
          <p:cNvPr id="20" name="Conexão reta unidirecional 19">
            <a:extLst>
              <a:ext uri="{FF2B5EF4-FFF2-40B4-BE49-F238E27FC236}">
                <a16:creationId xmlns:a16="http://schemas.microsoft.com/office/drawing/2014/main" id="{73B543BB-1455-47EA-882E-2C41ADDEF01A}"/>
              </a:ext>
            </a:extLst>
          </p:cNvPr>
          <p:cNvCxnSpPr>
            <a:stCxn id="10" idx="7"/>
            <a:endCxn id="11" idx="1"/>
          </p:cNvCxnSpPr>
          <p:nvPr/>
        </p:nvCxnSpPr>
        <p:spPr>
          <a:xfrm flipV="1">
            <a:off x="4191870" y="1774013"/>
            <a:ext cx="404832" cy="53282"/>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xão reta unidirecional 22">
            <a:extLst>
              <a:ext uri="{FF2B5EF4-FFF2-40B4-BE49-F238E27FC236}">
                <a16:creationId xmlns:a16="http://schemas.microsoft.com/office/drawing/2014/main" id="{339AE179-A99D-461B-A531-50891E3DF5BF}"/>
              </a:ext>
            </a:extLst>
          </p:cNvPr>
          <p:cNvCxnSpPr>
            <a:cxnSpLocks/>
            <a:stCxn id="16" idx="5"/>
          </p:cNvCxnSpPr>
          <p:nvPr/>
        </p:nvCxnSpPr>
        <p:spPr>
          <a:xfrm>
            <a:off x="4970669" y="2796994"/>
            <a:ext cx="309077" cy="474299"/>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31" name="CaixaDeTexto 30">
            <a:extLst>
              <a:ext uri="{FF2B5EF4-FFF2-40B4-BE49-F238E27FC236}">
                <a16:creationId xmlns:a16="http://schemas.microsoft.com/office/drawing/2014/main" id="{D9C43005-F2FE-4FA4-8915-04ACE7A4D33E}"/>
              </a:ext>
            </a:extLst>
          </p:cNvPr>
          <p:cNvSpPr txBox="1"/>
          <p:nvPr/>
        </p:nvSpPr>
        <p:spPr>
          <a:xfrm>
            <a:off x="270808" y="4382930"/>
            <a:ext cx="1835692" cy="646331"/>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Reinforcement statement</a:t>
            </a:r>
          </a:p>
        </p:txBody>
      </p:sp>
      <p:sp>
        <p:nvSpPr>
          <p:cNvPr id="28" name="Oval 27">
            <a:extLst>
              <a:ext uri="{FF2B5EF4-FFF2-40B4-BE49-F238E27FC236}">
                <a16:creationId xmlns:a16="http://schemas.microsoft.com/office/drawing/2014/main" id="{4BB1E274-A374-47B3-BF55-359FC7A5AE18}"/>
              </a:ext>
            </a:extLst>
          </p:cNvPr>
          <p:cNvSpPr/>
          <p:nvPr/>
        </p:nvSpPr>
        <p:spPr>
          <a:xfrm>
            <a:off x="3456389" y="4900558"/>
            <a:ext cx="1688266" cy="752093"/>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5" name="Conexão reta unidirecional 1024">
            <a:extLst>
              <a:ext uri="{FF2B5EF4-FFF2-40B4-BE49-F238E27FC236}">
                <a16:creationId xmlns:a16="http://schemas.microsoft.com/office/drawing/2014/main" id="{E0F7ADE5-561C-46B5-83AB-B0B7FCE965B0}"/>
              </a:ext>
            </a:extLst>
          </p:cNvPr>
          <p:cNvCxnSpPr>
            <a:stCxn id="28" idx="6"/>
          </p:cNvCxnSpPr>
          <p:nvPr/>
        </p:nvCxnSpPr>
        <p:spPr>
          <a:xfrm flipV="1">
            <a:off x="5144655" y="4977875"/>
            <a:ext cx="212436" cy="298730"/>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E5AA9C1-2394-43A0-9BB5-C1E97AB8C897}"/>
              </a:ext>
            </a:extLst>
          </p:cNvPr>
          <p:cNvSpPr/>
          <p:nvPr/>
        </p:nvSpPr>
        <p:spPr>
          <a:xfrm>
            <a:off x="1095301" y="4919027"/>
            <a:ext cx="1688266" cy="752093"/>
          </a:xfrm>
          <a:prstGeom prst="ellipse">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aixaDeTexto 35">
            <a:extLst>
              <a:ext uri="{FF2B5EF4-FFF2-40B4-BE49-F238E27FC236}">
                <a16:creationId xmlns:a16="http://schemas.microsoft.com/office/drawing/2014/main" id="{2275EC9F-8FB3-4E80-AF7E-32F230610C4D}"/>
              </a:ext>
            </a:extLst>
          </p:cNvPr>
          <p:cNvSpPr txBox="1"/>
          <p:nvPr/>
        </p:nvSpPr>
        <p:spPr>
          <a:xfrm>
            <a:off x="4829508" y="4521429"/>
            <a:ext cx="1055165" cy="369332"/>
          </a:xfrm>
          <a:prstGeom prst="rect">
            <a:avLst/>
          </a:prstGeom>
          <a:noFill/>
        </p:spPr>
        <p:txBody>
          <a:bodyPr wrap="square" rtlCol="0">
            <a:spAutoFit/>
          </a:bodyPr>
          <a:lstStyle/>
          <a:p>
            <a:r>
              <a:rPr lang="en-GB" b="1" dirty="0">
                <a:solidFill>
                  <a:srgbClr val="FDDE00"/>
                </a:solidFill>
                <a:effectLst>
                  <a:outerShdw blurRad="38100" dist="38100" dir="2700000" algn="tl">
                    <a:srgbClr val="000000">
                      <a:alpha val="43137"/>
                    </a:srgbClr>
                  </a:outerShdw>
                </a:effectLst>
              </a:rPr>
              <a:t>Benefits</a:t>
            </a:r>
          </a:p>
        </p:txBody>
      </p:sp>
      <p:cxnSp>
        <p:nvCxnSpPr>
          <p:cNvPr id="1028" name="Conexão reta unidirecional 1027">
            <a:extLst>
              <a:ext uri="{FF2B5EF4-FFF2-40B4-BE49-F238E27FC236}">
                <a16:creationId xmlns:a16="http://schemas.microsoft.com/office/drawing/2014/main" id="{D08E5265-7BB3-41B3-B845-3CCAE9CCBAC1}"/>
              </a:ext>
            </a:extLst>
          </p:cNvPr>
          <p:cNvCxnSpPr>
            <a:stCxn id="35" idx="2"/>
          </p:cNvCxnSpPr>
          <p:nvPr/>
        </p:nvCxnSpPr>
        <p:spPr>
          <a:xfrm flipH="1" flipV="1">
            <a:off x="812800" y="5000719"/>
            <a:ext cx="282501" cy="294355"/>
          </a:xfrm>
          <a:prstGeom prst="straightConnector1">
            <a:avLst/>
          </a:prstGeom>
          <a:ln w="38100">
            <a:solidFill>
              <a:srgbClr val="6ECEC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917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https://youtu.be/nQ2f79bi_QE</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#6</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What is a Landing Page?</a:t>
            </a:r>
            <a:endParaRPr lang="en-GB" sz="2400" b="1" i="1" dirty="0">
              <a:solidFill>
                <a:schemeClr val="bg1">
                  <a:lumMod val="65000"/>
                </a:schemeClr>
              </a:solidFill>
            </a:endParaRPr>
          </a:p>
        </p:txBody>
      </p:sp>
      <p:pic>
        <p:nvPicPr>
          <p:cNvPr id="4" name="Multimédia Online 3" title="What is a Landing Page?">
            <a:hlinkClick r:id="" action="ppaction://media"/>
            <a:extLst>
              <a:ext uri="{FF2B5EF4-FFF2-40B4-BE49-F238E27FC236}">
                <a16:creationId xmlns:a16="http://schemas.microsoft.com/office/drawing/2014/main" id="{E6ED5A86-F87B-4152-BC22-7FE3B6612350}"/>
              </a:ext>
            </a:extLst>
          </p:cNvPr>
          <p:cNvPicPr>
            <a:picLocks noRot="1"/>
          </p:cNvPicPr>
          <p:nvPr>
            <a:videoFile r:link="rId1"/>
          </p:nvPr>
        </p:nvPicPr>
        <p:blipFill>
          <a:blip r:embed="rId5"/>
          <a:stretch>
            <a:fillRect/>
          </a:stretch>
        </p:blipFill>
        <p:spPr>
          <a:xfrm>
            <a:off x="2683165" y="1287000"/>
            <a:ext cx="6948000" cy="4284000"/>
          </a:xfrm>
          <a:prstGeom prst="rect">
            <a:avLst/>
          </a:prstGeom>
        </p:spPr>
      </p:pic>
    </p:spTree>
    <p:extLst>
      <p:ext uri="{BB962C8B-B14F-4D97-AF65-F5344CB8AC3E}">
        <p14:creationId xmlns:p14="http://schemas.microsoft.com/office/powerpoint/2010/main" val="14320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ângulo isósceles 9">
            <a:extLst>
              <a:ext uri="{FF2B5EF4-FFF2-40B4-BE49-F238E27FC236}">
                <a16:creationId xmlns:a16="http://schemas.microsoft.com/office/drawing/2014/main" id="{84EC704B-8CD8-4C4B-BE9A-FF3086ED9661}"/>
              </a:ext>
            </a:extLst>
          </p:cNvPr>
          <p:cNvSpPr/>
          <p:nvPr/>
        </p:nvSpPr>
        <p:spPr>
          <a:xfrm>
            <a:off x="1918785" y="4324853"/>
            <a:ext cx="2613891" cy="1929867"/>
          </a:xfrm>
          <a:prstGeom prst="triangle">
            <a:avLst/>
          </a:prstGeom>
          <a:solidFill>
            <a:srgbClr val="FDDE0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0" b="1" dirty="0"/>
              <a:t>!</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33452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Email Marketing</a:t>
            </a:r>
          </a:p>
        </p:txBody>
      </p:sp>
      <p:sp>
        <p:nvSpPr>
          <p:cNvPr id="6" name="CaixaDeTexto 5">
            <a:extLst>
              <a:ext uri="{FF2B5EF4-FFF2-40B4-BE49-F238E27FC236}">
                <a16:creationId xmlns:a16="http://schemas.microsoft.com/office/drawing/2014/main" id="{532F235A-0016-4526-B9BB-34E460D21FB8}"/>
              </a:ext>
            </a:extLst>
          </p:cNvPr>
          <p:cNvSpPr txBox="1"/>
          <p:nvPr/>
        </p:nvSpPr>
        <p:spPr>
          <a:xfrm>
            <a:off x="4802191" y="4635126"/>
            <a:ext cx="7020354" cy="1466235"/>
          </a:xfrm>
          <a:prstGeom prst="rect">
            <a:avLst/>
          </a:prstGeom>
          <a:noFill/>
        </p:spPr>
        <p:txBody>
          <a:bodyPr wrap="square" rtlCol="0">
            <a:spAutoFit/>
          </a:bodyPr>
          <a:lstStyle/>
          <a:p>
            <a:pPr marL="285750" indent="-285750">
              <a:lnSpc>
                <a:spcPct val="200000"/>
              </a:lnSpc>
              <a:buClr>
                <a:srgbClr val="F7981D"/>
              </a:buClr>
              <a:buFont typeface="Wingdings" panose="05000000000000000000" pitchFamily="2" charset="2"/>
              <a:buChar char="è"/>
            </a:pPr>
            <a:r>
              <a:rPr lang="en-GB" sz="2400" dirty="0"/>
              <a:t> Reaching only those interested in the information.</a:t>
            </a:r>
          </a:p>
          <a:p>
            <a:pPr marL="285750" indent="-285750">
              <a:lnSpc>
                <a:spcPct val="200000"/>
              </a:lnSpc>
              <a:buClr>
                <a:srgbClr val="F7981D"/>
              </a:buClr>
              <a:buFont typeface="Wingdings" panose="05000000000000000000" pitchFamily="2" charset="2"/>
              <a:buChar char="è"/>
            </a:pPr>
            <a:r>
              <a:rPr lang="en-GB" sz="2400" dirty="0"/>
              <a:t> There is opt-in/opt-out features</a:t>
            </a:r>
          </a:p>
        </p:txBody>
      </p:sp>
      <p:sp>
        <p:nvSpPr>
          <p:cNvPr id="9" name="CaixaDeTexto 8">
            <a:extLst>
              <a:ext uri="{FF2B5EF4-FFF2-40B4-BE49-F238E27FC236}">
                <a16:creationId xmlns:a16="http://schemas.microsoft.com/office/drawing/2014/main" id="{0FFB1F9E-282D-4E23-884F-883B7EACA974}"/>
              </a:ext>
            </a:extLst>
          </p:cNvPr>
          <p:cNvSpPr txBox="1"/>
          <p:nvPr/>
        </p:nvSpPr>
        <p:spPr>
          <a:xfrm>
            <a:off x="301475" y="1046457"/>
            <a:ext cx="7235397" cy="3112840"/>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en-US" sz="2400" dirty="0"/>
              <a:t>Developing relationships potential customers.</a:t>
            </a:r>
          </a:p>
          <a:p>
            <a:pPr marL="342900" indent="-342900">
              <a:lnSpc>
                <a:spcPct val="150000"/>
              </a:lnSpc>
              <a:spcAft>
                <a:spcPts val="600"/>
              </a:spcAft>
              <a:buClr>
                <a:srgbClr val="FDDE00"/>
              </a:buClr>
              <a:buFont typeface="Wingdings" panose="05000000000000000000" pitchFamily="2" charset="2"/>
              <a:buChar char="è"/>
            </a:pPr>
            <a:r>
              <a:rPr lang="en-US" sz="2400" dirty="0"/>
              <a:t>Keep customers informed.</a:t>
            </a:r>
          </a:p>
          <a:p>
            <a:pPr marL="342900" indent="-342900">
              <a:lnSpc>
                <a:spcPct val="150000"/>
              </a:lnSpc>
              <a:spcAft>
                <a:spcPts val="600"/>
              </a:spcAft>
              <a:buClr>
                <a:srgbClr val="FDDE00"/>
              </a:buClr>
              <a:buFont typeface="Wingdings" panose="05000000000000000000" pitchFamily="2" charset="2"/>
              <a:buChar char="è"/>
            </a:pPr>
            <a:r>
              <a:rPr lang="en-US" sz="2400" dirty="0"/>
              <a:t>Tailor the message to audiences or even personalize.</a:t>
            </a:r>
          </a:p>
          <a:p>
            <a:pPr marL="342900" indent="-342900">
              <a:lnSpc>
                <a:spcPct val="150000"/>
              </a:lnSpc>
              <a:spcAft>
                <a:spcPts val="600"/>
              </a:spcAft>
              <a:buClr>
                <a:srgbClr val="FDDE00"/>
              </a:buClr>
              <a:buFont typeface="Wingdings" panose="05000000000000000000" pitchFamily="2" charset="2"/>
              <a:buChar char="è"/>
            </a:pPr>
            <a:r>
              <a:rPr lang="en-US" sz="2400" dirty="0"/>
              <a:t>It is inexpensive and easy to apply.</a:t>
            </a:r>
          </a:p>
          <a:p>
            <a:pPr marL="342900" indent="-342900">
              <a:lnSpc>
                <a:spcPct val="150000"/>
              </a:lnSpc>
              <a:spcAft>
                <a:spcPts val="600"/>
              </a:spcAft>
              <a:buClr>
                <a:srgbClr val="FDDE00"/>
              </a:buClr>
              <a:buFont typeface="Wingdings" panose="05000000000000000000" pitchFamily="2" charset="2"/>
              <a:buChar char="è"/>
            </a:pPr>
            <a:r>
              <a:rPr lang="en-US" sz="2400" dirty="0"/>
              <a:t>There are automated possibilities (e.g., MailChimp)</a:t>
            </a:r>
          </a:p>
        </p:txBody>
      </p:sp>
      <p:sp>
        <p:nvSpPr>
          <p:cNvPr id="8" name="CaixaDeTexto 7">
            <a:extLst>
              <a:ext uri="{FF2B5EF4-FFF2-40B4-BE49-F238E27FC236}">
                <a16:creationId xmlns:a16="http://schemas.microsoft.com/office/drawing/2014/main" id="{48EEF509-65AB-485F-B467-6784AC94CA94}"/>
              </a:ext>
            </a:extLst>
          </p:cNvPr>
          <p:cNvSpPr txBox="1"/>
          <p:nvPr/>
        </p:nvSpPr>
        <p:spPr>
          <a:xfrm>
            <a:off x="1649269" y="4706525"/>
            <a:ext cx="3152922" cy="1323439"/>
          </a:xfrm>
          <a:prstGeom prst="rect">
            <a:avLst/>
          </a:prstGeom>
          <a:noFill/>
        </p:spPr>
        <p:txBody>
          <a:bodyPr wrap="square" rtlCol="0">
            <a:spAutoFit/>
          </a:bodyPr>
          <a:lstStyle/>
          <a:p>
            <a:pPr algn="ctr"/>
            <a:r>
              <a:rPr lang="en-GB" sz="4000" b="1" dirty="0">
                <a:effectLst>
                  <a:outerShdw blurRad="38100" dist="38100" dir="2700000" algn="tl">
                    <a:srgbClr val="000000">
                      <a:alpha val="43137"/>
                    </a:srgbClr>
                  </a:outerShdw>
                </a:effectLst>
              </a:rPr>
              <a:t>Different from spam</a:t>
            </a:r>
          </a:p>
        </p:txBody>
      </p:sp>
      <p:sp>
        <p:nvSpPr>
          <p:cNvPr id="12" name="Retângulo 11">
            <a:extLst>
              <a:ext uri="{FF2B5EF4-FFF2-40B4-BE49-F238E27FC236}">
                <a16:creationId xmlns:a16="http://schemas.microsoft.com/office/drawing/2014/main" id="{A453E767-13C1-4849-9D46-823859D174B6}"/>
              </a:ext>
            </a:extLst>
          </p:cNvPr>
          <p:cNvSpPr/>
          <p:nvPr/>
        </p:nvSpPr>
        <p:spPr>
          <a:xfrm>
            <a:off x="7777018" y="1046457"/>
            <a:ext cx="4414982" cy="206622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en-GB" sz="2400" b="1" dirty="0">
                <a:solidFill>
                  <a:schemeClr val="tx1"/>
                </a:solidFill>
              </a:rPr>
              <a:t>Quick hint!</a:t>
            </a:r>
          </a:p>
          <a:p>
            <a:r>
              <a:rPr lang="en-US" sz="2400" dirty="0"/>
              <a:t>When using email marketing, you should comply with the General Data Protection Regulation (GDPR).</a:t>
            </a:r>
            <a:endParaRPr lang="en-GB" sz="2400" dirty="0"/>
          </a:p>
        </p:txBody>
      </p:sp>
    </p:spTree>
    <p:extLst>
      <p:ext uri="{BB962C8B-B14F-4D97-AF65-F5344CB8AC3E}">
        <p14:creationId xmlns:p14="http://schemas.microsoft.com/office/powerpoint/2010/main" val="1044059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003D70DC-F542-4AB7-88B7-3462CA3AE92F}"/>
              </a:ext>
            </a:extLst>
          </p:cNvPr>
          <p:cNvSpPr/>
          <p:nvPr/>
        </p:nvSpPr>
        <p:spPr>
          <a:xfrm>
            <a:off x="8116479" y="3235795"/>
            <a:ext cx="3886226" cy="3622205"/>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ângulo 8">
            <a:extLst>
              <a:ext uri="{FF2B5EF4-FFF2-40B4-BE49-F238E27FC236}">
                <a16:creationId xmlns:a16="http://schemas.microsoft.com/office/drawing/2014/main" id="{5B6E5546-21A6-4708-AEA5-697603F01E01}"/>
              </a:ext>
            </a:extLst>
          </p:cNvPr>
          <p:cNvSpPr/>
          <p:nvPr/>
        </p:nvSpPr>
        <p:spPr>
          <a:xfrm>
            <a:off x="5628451" y="0"/>
            <a:ext cx="3888000" cy="3528355"/>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64179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Social Media</a:t>
            </a:r>
          </a:p>
        </p:txBody>
      </p:sp>
      <p:sp>
        <p:nvSpPr>
          <p:cNvPr id="8" name="CaixaDeTexto 7">
            <a:extLst>
              <a:ext uri="{FF2B5EF4-FFF2-40B4-BE49-F238E27FC236}">
                <a16:creationId xmlns:a16="http://schemas.microsoft.com/office/drawing/2014/main" id="{4B49C057-A2E7-43C0-AF0F-6613D0C282B5}"/>
              </a:ext>
            </a:extLst>
          </p:cNvPr>
          <p:cNvSpPr txBox="1"/>
          <p:nvPr/>
        </p:nvSpPr>
        <p:spPr>
          <a:xfrm>
            <a:off x="301476" y="1046457"/>
            <a:ext cx="5277288" cy="2481898"/>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en-US" sz="2400" dirty="0"/>
              <a:t>Schedule your posts.</a:t>
            </a:r>
          </a:p>
          <a:p>
            <a:pPr marL="342900" indent="-342900">
              <a:lnSpc>
                <a:spcPct val="150000"/>
              </a:lnSpc>
              <a:spcAft>
                <a:spcPts val="600"/>
              </a:spcAft>
              <a:buClr>
                <a:srgbClr val="FDDE00"/>
              </a:buClr>
              <a:buFont typeface="Wingdings" panose="05000000000000000000" pitchFamily="2" charset="2"/>
              <a:buChar char="è"/>
            </a:pPr>
            <a:r>
              <a:rPr lang="en-US" sz="2400" dirty="0"/>
              <a:t>Create new content.</a:t>
            </a:r>
          </a:p>
          <a:p>
            <a:pPr marL="342900" indent="-342900">
              <a:lnSpc>
                <a:spcPct val="150000"/>
              </a:lnSpc>
              <a:spcAft>
                <a:spcPts val="600"/>
              </a:spcAft>
              <a:buClr>
                <a:srgbClr val="FDDE00"/>
              </a:buClr>
              <a:buFont typeface="Wingdings" panose="05000000000000000000" pitchFamily="2" charset="2"/>
              <a:buChar char="è"/>
            </a:pPr>
            <a:r>
              <a:rPr lang="en-US" sz="2400" dirty="0"/>
              <a:t>Adapt the content to platforms.</a:t>
            </a:r>
          </a:p>
          <a:p>
            <a:pPr marL="342900" indent="-342900">
              <a:lnSpc>
                <a:spcPct val="150000"/>
              </a:lnSpc>
              <a:spcAft>
                <a:spcPts val="600"/>
              </a:spcAft>
              <a:buClr>
                <a:srgbClr val="FDDE00"/>
              </a:buClr>
              <a:buFont typeface="Wingdings" panose="05000000000000000000" pitchFamily="2" charset="2"/>
              <a:buChar char="è"/>
            </a:pPr>
            <a:r>
              <a:rPr lang="en-US" sz="2400" dirty="0"/>
              <a:t>Monitor and measure.</a:t>
            </a:r>
          </a:p>
        </p:txBody>
      </p:sp>
      <p:sp>
        <p:nvSpPr>
          <p:cNvPr id="10" name="Retângulo 9">
            <a:extLst>
              <a:ext uri="{FF2B5EF4-FFF2-40B4-BE49-F238E27FC236}">
                <a16:creationId xmlns:a16="http://schemas.microsoft.com/office/drawing/2014/main" id="{627B9E57-C7B9-46E6-BD78-9D5058D0E116}"/>
              </a:ext>
            </a:extLst>
          </p:cNvPr>
          <p:cNvSpPr/>
          <p:nvPr/>
        </p:nvSpPr>
        <p:spPr>
          <a:xfrm>
            <a:off x="0" y="4038600"/>
            <a:ext cx="5628452" cy="206622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en-GB" sz="2400" b="1" dirty="0">
                <a:solidFill>
                  <a:schemeClr val="tx1"/>
                </a:solidFill>
              </a:rPr>
              <a:t>Quick hint!</a:t>
            </a:r>
          </a:p>
          <a:p>
            <a:r>
              <a:rPr lang="en-US" sz="2400" dirty="0"/>
              <a:t>Facebook, Instagram, Twitter, LinkedIn and Snapchat are important platforms for tourism, but </a:t>
            </a:r>
            <a:r>
              <a:rPr lang="en-US" sz="2400" dirty="0" err="1"/>
              <a:t>Tripadvisor</a:t>
            </a:r>
            <a:r>
              <a:rPr lang="en-US" sz="2400" dirty="0"/>
              <a:t> has a huge influence in the purchase decision.</a:t>
            </a:r>
            <a:endParaRPr lang="en-GB" sz="2400" dirty="0"/>
          </a:p>
        </p:txBody>
      </p:sp>
      <p:sp>
        <p:nvSpPr>
          <p:cNvPr id="7" name="CaixaDeTexto 6">
            <a:extLst>
              <a:ext uri="{FF2B5EF4-FFF2-40B4-BE49-F238E27FC236}">
                <a16:creationId xmlns:a16="http://schemas.microsoft.com/office/drawing/2014/main" id="{072A9299-05F1-4E82-91F7-BEA0D5C8A4BB}"/>
              </a:ext>
            </a:extLst>
          </p:cNvPr>
          <p:cNvSpPr txBox="1"/>
          <p:nvPr/>
        </p:nvSpPr>
        <p:spPr>
          <a:xfrm>
            <a:off x="5736451" y="412088"/>
            <a:ext cx="3780000" cy="2985433"/>
          </a:xfrm>
          <a:prstGeom prst="rect">
            <a:avLst/>
          </a:prstGeom>
          <a:noFill/>
        </p:spPr>
        <p:txBody>
          <a:bodyPr wrap="square" rtlCol="0">
            <a:spAutoFit/>
          </a:bodyPr>
          <a:lstStyle/>
          <a:p>
            <a:pPr algn="ctr"/>
            <a:r>
              <a:rPr lang="en-GB" sz="2800" b="1" dirty="0"/>
              <a:t>Do</a:t>
            </a:r>
          </a:p>
          <a:p>
            <a:pPr marL="342900" indent="-342900">
              <a:spcAft>
                <a:spcPts val="1200"/>
              </a:spcAft>
              <a:buClr>
                <a:srgbClr val="6ECECB"/>
              </a:buClr>
              <a:buFont typeface="Calibri" panose="020F0502020204030204" pitchFamily="34" charset="0"/>
              <a:buChar char="↘"/>
            </a:pPr>
            <a:r>
              <a:rPr lang="en-GB" sz="2400" dirty="0"/>
              <a:t> Post frequently</a:t>
            </a:r>
          </a:p>
          <a:p>
            <a:pPr marL="342900" indent="-342900">
              <a:spcAft>
                <a:spcPts val="1200"/>
              </a:spcAft>
              <a:buClr>
                <a:srgbClr val="6ECECB"/>
              </a:buClr>
              <a:buFont typeface="Calibri" panose="020F0502020204030204" pitchFamily="34" charset="0"/>
              <a:buChar char="↘"/>
            </a:pPr>
            <a:r>
              <a:rPr lang="en-GB" sz="2400" dirty="0"/>
              <a:t> Engage with customers</a:t>
            </a:r>
          </a:p>
          <a:p>
            <a:pPr marL="342900" indent="-342900">
              <a:spcAft>
                <a:spcPts val="1200"/>
              </a:spcAft>
              <a:buClr>
                <a:srgbClr val="6ECECB"/>
              </a:buClr>
              <a:buFont typeface="Calibri" panose="020F0502020204030204" pitchFamily="34" charset="0"/>
              <a:buChar char="↘"/>
            </a:pPr>
            <a:r>
              <a:rPr lang="en-GB" sz="2400" dirty="0"/>
              <a:t> Content consistency</a:t>
            </a:r>
          </a:p>
          <a:p>
            <a:pPr marL="342900" indent="-342900">
              <a:spcAft>
                <a:spcPts val="1200"/>
              </a:spcAft>
              <a:buClr>
                <a:srgbClr val="6ECECB"/>
              </a:buClr>
              <a:buFont typeface="Calibri" panose="020F0502020204030204" pitchFamily="34" charset="0"/>
              <a:buChar char="↘"/>
            </a:pPr>
            <a:r>
              <a:rPr lang="en-GB" sz="2400" dirty="0"/>
              <a:t> Keep it short and sweet</a:t>
            </a:r>
          </a:p>
          <a:p>
            <a:pPr marL="342900" indent="-342900">
              <a:spcAft>
                <a:spcPts val="1200"/>
              </a:spcAft>
              <a:buClr>
                <a:srgbClr val="6ECECB"/>
              </a:buClr>
              <a:buFont typeface="Calibri" panose="020F0502020204030204" pitchFamily="34" charset="0"/>
              <a:buChar char="↘"/>
            </a:pPr>
            <a:r>
              <a:rPr lang="en-GB" sz="2400" dirty="0"/>
              <a:t> Be authentic</a:t>
            </a:r>
          </a:p>
        </p:txBody>
      </p:sp>
      <p:sp>
        <p:nvSpPr>
          <p:cNvPr id="12" name="CaixaDeTexto 11">
            <a:extLst>
              <a:ext uri="{FF2B5EF4-FFF2-40B4-BE49-F238E27FC236}">
                <a16:creationId xmlns:a16="http://schemas.microsoft.com/office/drawing/2014/main" id="{C93E6069-9093-41FA-A8DC-E3BA98778EB7}"/>
              </a:ext>
            </a:extLst>
          </p:cNvPr>
          <p:cNvSpPr txBox="1"/>
          <p:nvPr/>
        </p:nvSpPr>
        <p:spPr>
          <a:xfrm>
            <a:off x="8207049" y="3431959"/>
            <a:ext cx="3780000" cy="2985433"/>
          </a:xfrm>
          <a:prstGeom prst="rect">
            <a:avLst/>
          </a:prstGeom>
          <a:noFill/>
        </p:spPr>
        <p:txBody>
          <a:bodyPr wrap="square" rtlCol="0">
            <a:spAutoFit/>
          </a:bodyPr>
          <a:lstStyle/>
          <a:p>
            <a:pPr algn="ctr"/>
            <a:r>
              <a:rPr lang="en-GB" sz="2800" b="1" dirty="0"/>
              <a:t>Don’t</a:t>
            </a:r>
          </a:p>
          <a:p>
            <a:pPr>
              <a:spcAft>
                <a:spcPts val="1200"/>
              </a:spcAft>
              <a:buClr>
                <a:schemeClr val="bg1"/>
              </a:buClr>
              <a:buFont typeface="Calibri" panose="020F0502020204030204" pitchFamily="34" charset="0"/>
              <a:buChar char="↘"/>
            </a:pPr>
            <a:r>
              <a:rPr lang="en-GB" sz="2400" dirty="0"/>
              <a:t> Be quiet and idle</a:t>
            </a:r>
          </a:p>
          <a:p>
            <a:pPr>
              <a:spcAft>
                <a:spcPts val="1200"/>
              </a:spcAft>
              <a:buClr>
                <a:schemeClr val="bg1"/>
              </a:buClr>
              <a:buFont typeface="Calibri" panose="020F0502020204030204" pitchFamily="34" charset="0"/>
              <a:buChar char="↘"/>
            </a:pPr>
            <a:r>
              <a:rPr lang="en-GB" sz="2400" dirty="0"/>
              <a:t> Ignore customers</a:t>
            </a:r>
          </a:p>
          <a:p>
            <a:pPr>
              <a:spcAft>
                <a:spcPts val="1200"/>
              </a:spcAft>
              <a:buClr>
                <a:schemeClr val="bg1"/>
              </a:buClr>
              <a:buFont typeface="Calibri" panose="020F0502020204030204" pitchFamily="34" charset="0"/>
              <a:buChar char="↘"/>
            </a:pPr>
            <a:r>
              <a:rPr lang="en-GB" sz="2400" dirty="0"/>
              <a:t> Publish Irrelevant content</a:t>
            </a:r>
          </a:p>
          <a:p>
            <a:pPr>
              <a:spcAft>
                <a:spcPts val="1200"/>
              </a:spcAft>
              <a:buClr>
                <a:schemeClr val="bg1"/>
              </a:buClr>
              <a:buFont typeface="Calibri" panose="020F0502020204030204" pitchFamily="34" charset="0"/>
              <a:buChar char="↘"/>
            </a:pPr>
            <a:r>
              <a:rPr lang="en-GB" sz="2400" dirty="0"/>
              <a:t> Spam</a:t>
            </a:r>
          </a:p>
          <a:p>
            <a:pPr>
              <a:spcAft>
                <a:spcPts val="1200"/>
              </a:spcAft>
              <a:buClr>
                <a:schemeClr val="bg1"/>
              </a:buClr>
              <a:buFont typeface="Calibri" panose="020F0502020204030204" pitchFamily="34" charset="0"/>
              <a:buChar char="↘"/>
            </a:pPr>
            <a:r>
              <a:rPr lang="en-GB" sz="2400" dirty="0"/>
              <a:t> Always sell</a:t>
            </a:r>
          </a:p>
        </p:txBody>
      </p:sp>
      <p:pic>
        <p:nvPicPr>
          <p:cNvPr id="2052" name="Picture 4" descr="BAR HINTZE RIBEIRO, Ponta Delgada - Comentários de restaurantes -  Tripadvisor">
            <a:extLst>
              <a:ext uri="{FF2B5EF4-FFF2-40B4-BE49-F238E27FC236}">
                <a16:creationId xmlns:a16="http://schemas.microsoft.com/office/drawing/2014/main" id="{C90803F9-D59D-42BA-9AB1-0F9747B39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422" y="4326425"/>
            <a:ext cx="2354155" cy="158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33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https://youtu.be/nYB8veSmNm0</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#7</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Hotel Social Media Marketing – Simplified!</a:t>
            </a:r>
            <a:endParaRPr lang="en-GB" sz="2400" b="1" i="1" dirty="0">
              <a:solidFill>
                <a:schemeClr val="bg1">
                  <a:lumMod val="65000"/>
                </a:schemeClr>
              </a:solidFill>
            </a:endParaRPr>
          </a:p>
        </p:txBody>
      </p:sp>
      <p:pic>
        <p:nvPicPr>
          <p:cNvPr id="5" name="Multimédia Online 4" title="Hotel Social Media Marketing – Simplified!">
            <a:hlinkClick r:id="" action="ppaction://media"/>
            <a:extLst>
              <a:ext uri="{FF2B5EF4-FFF2-40B4-BE49-F238E27FC236}">
                <a16:creationId xmlns:a16="http://schemas.microsoft.com/office/drawing/2014/main" id="{2A0778D1-FAF4-4367-8F48-5749B768CC81}"/>
              </a:ext>
            </a:extLst>
          </p:cNvPr>
          <p:cNvPicPr>
            <a:picLocks noRot="1"/>
          </p:cNvPicPr>
          <p:nvPr>
            <a:videoFile r:link="rId1"/>
          </p:nvPr>
        </p:nvPicPr>
        <p:blipFill>
          <a:blip r:embed="rId5"/>
          <a:stretch>
            <a:fillRect/>
          </a:stretch>
        </p:blipFill>
        <p:spPr>
          <a:xfrm>
            <a:off x="2668180" y="1287000"/>
            <a:ext cx="6948000" cy="4284000"/>
          </a:xfrm>
          <a:prstGeom prst="rect">
            <a:avLst/>
          </a:prstGeom>
        </p:spPr>
      </p:pic>
    </p:spTree>
    <p:extLst>
      <p:ext uri="{BB962C8B-B14F-4D97-AF65-F5344CB8AC3E}">
        <p14:creationId xmlns:p14="http://schemas.microsoft.com/office/powerpoint/2010/main" val="10012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FDAE954-9E46-4270-A9D3-722D6B88FCFB}"/>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795045" y="214404"/>
            <a:ext cx="10620375" cy="6124575"/>
          </a:xfrm>
          <a:prstGeom prst="rect">
            <a:avLst/>
          </a:prstGeom>
        </p:spPr>
      </p:pic>
      <p:sp>
        <p:nvSpPr>
          <p:cNvPr id="9" name="CaixaDeTexto 8">
            <a:extLst>
              <a:ext uri="{FF2B5EF4-FFF2-40B4-BE49-F238E27FC236}">
                <a16:creationId xmlns:a16="http://schemas.microsoft.com/office/drawing/2014/main" id="{E4E0FA9E-8545-4763-953B-1FA943ED3F01}"/>
              </a:ext>
            </a:extLst>
          </p:cNvPr>
          <p:cNvSpPr txBox="1"/>
          <p:nvPr/>
        </p:nvSpPr>
        <p:spPr>
          <a:xfrm>
            <a:off x="3057232" y="6397375"/>
            <a:ext cx="6096000" cy="246221"/>
          </a:xfrm>
          <a:prstGeom prst="rect">
            <a:avLst/>
          </a:prstGeom>
          <a:noFill/>
        </p:spPr>
        <p:txBody>
          <a:bodyPr wrap="square">
            <a:spAutoFit/>
          </a:bodyPr>
          <a:lstStyle/>
          <a:p>
            <a:pPr algn="ctr"/>
            <a:r>
              <a:rPr lang="en-GB" sz="1000" dirty="0"/>
              <a:t>Source: </a:t>
            </a:r>
            <a:r>
              <a:rPr lang="en-GB" sz="1000" dirty="0">
                <a:hlinkClick r:id="rId4"/>
              </a:rPr>
              <a:t>https://us.accion.org/resource/choosing-right-social-media-platform-your-business/</a:t>
            </a:r>
            <a:r>
              <a:rPr lang="en-GB" sz="1000" dirty="0"/>
              <a:t> </a:t>
            </a:r>
          </a:p>
        </p:txBody>
      </p:sp>
    </p:spTree>
    <p:extLst>
      <p:ext uri="{BB962C8B-B14F-4D97-AF65-F5344CB8AC3E}">
        <p14:creationId xmlns:p14="http://schemas.microsoft.com/office/powerpoint/2010/main" val="1661383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https://youtu.be/e91c0mWP960</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Jung von Matt/</a:t>
            </a:r>
            <a:r>
              <a:rPr lang="en-US" sz="2400" b="1" i="1" dirty="0" err="1">
                <a:solidFill>
                  <a:schemeClr val="bg1">
                    <a:lumMod val="65000"/>
                  </a:schemeClr>
                </a:solidFill>
              </a:rPr>
              <a:t>Limmat</a:t>
            </a:r>
            <a:r>
              <a:rPr lang="en-US" sz="2400" b="1" i="1" dirty="0">
                <a:solidFill>
                  <a:schemeClr val="bg1">
                    <a:lumMod val="65000"/>
                  </a:schemeClr>
                </a:solidFill>
              </a:rPr>
              <a:t>: </a:t>
            </a:r>
            <a:r>
              <a:rPr lang="en-US" sz="2400" b="1" i="1" dirty="0" err="1">
                <a:solidFill>
                  <a:schemeClr val="bg1">
                    <a:lumMod val="65000"/>
                  </a:schemeClr>
                </a:solidFill>
              </a:rPr>
              <a:t>Obermutten</a:t>
            </a:r>
            <a:r>
              <a:rPr lang="en-US" sz="2400" b="1" i="1" dirty="0">
                <a:solidFill>
                  <a:schemeClr val="bg1">
                    <a:lumMod val="65000"/>
                  </a:schemeClr>
                </a:solidFill>
              </a:rPr>
              <a:t>. A little village goes global.</a:t>
            </a:r>
            <a:endParaRPr lang="en-GB" sz="2400" b="1" i="1" dirty="0">
              <a:solidFill>
                <a:schemeClr val="bg1">
                  <a:lumMod val="65000"/>
                </a:schemeClr>
              </a:solidFill>
            </a:endParaRPr>
          </a:p>
        </p:txBody>
      </p:sp>
      <p:pic>
        <p:nvPicPr>
          <p:cNvPr id="2" name="Multimédia Online 1" title="Jung von Matt/Limmat: Obermutten. A little village goes global.">
            <a:hlinkClick r:id="" action="ppaction://media"/>
            <a:extLst>
              <a:ext uri="{FF2B5EF4-FFF2-40B4-BE49-F238E27FC236}">
                <a16:creationId xmlns:a16="http://schemas.microsoft.com/office/drawing/2014/main" id="{BD1CF6A8-3EAC-4FDA-84A6-B4C3E3B74E67}"/>
              </a:ext>
            </a:extLst>
          </p:cNvPr>
          <p:cNvPicPr>
            <a:picLocks noRot="1"/>
          </p:cNvPicPr>
          <p:nvPr>
            <a:videoFile r:link="rId1"/>
          </p:nvPr>
        </p:nvPicPr>
        <p:blipFill>
          <a:blip r:embed="rId5"/>
          <a:stretch>
            <a:fillRect/>
          </a:stretch>
        </p:blipFill>
        <p:spPr>
          <a:xfrm>
            <a:off x="2683164" y="1289335"/>
            <a:ext cx="6948000" cy="4284000"/>
          </a:xfrm>
          <a:prstGeom prst="rect">
            <a:avLst/>
          </a:prstGeom>
        </p:spPr>
      </p:pic>
      <p:sp>
        <p:nvSpPr>
          <p:cNvPr id="10" name="Text Placeholder 2">
            <a:extLst>
              <a:ext uri="{FF2B5EF4-FFF2-40B4-BE49-F238E27FC236}">
                <a16:creationId xmlns:a16="http://schemas.microsoft.com/office/drawing/2014/main" id="{C10A1E88-35BB-4B3D-A83E-900E77B9DDB4}"/>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a:t>
            </a:r>
            <a:r>
              <a:rPr lang="en-US" sz="3600" b="1" dirty="0" err="1"/>
              <a:t>Obermutten</a:t>
            </a:r>
            <a:endParaRPr lang="en-US" sz="3600" b="1" dirty="0"/>
          </a:p>
        </p:txBody>
      </p:sp>
      <p:pic>
        <p:nvPicPr>
          <p:cNvPr id="13" name="Imagem 12">
            <a:extLst>
              <a:ext uri="{FF2B5EF4-FFF2-40B4-BE49-F238E27FC236}">
                <a16:creationId xmlns:a16="http://schemas.microsoft.com/office/drawing/2014/main" id="{B090B5E2-4890-488F-AA45-AA4C6EC118BC}"/>
              </a:ext>
            </a:extLst>
          </p:cNvPr>
          <p:cNvPicPr>
            <a:picLocks noChangeAspect="1"/>
          </p:cNvPicPr>
          <p:nvPr/>
        </p:nvPicPr>
        <p:blipFill>
          <a:blip r:embed="rId6"/>
          <a:stretch>
            <a:fillRect/>
          </a:stretch>
        </p:blipFill>
        <p:spPr>
          <a:xfrm>
            <a:off x="367039" y="337780"/>
            <a:ext cx="720000" cy="720000"/>
          </a:xfrm>
          <a:prstGeom prst="rect">
            <a:avLst/>
          </a:prstGeom>
        </p:spPr>
      </p:pic>
    </p:spTree>
    <p:extLst>
      <p:ext uri="{BB962C8B-B14F-4D97-AF65-F5344CB8AC3E}">
        <p14:creationId xmlns:p14="http://schemas.microsoft.com/office/powerpoint/2010/main" val="40010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88148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Online Travel Distribution</a:t>
            </a:r>
          </a:p>
        </p:txBody>
      </p:sp>
      <p:pic>
        <p:nvPicPr>
          <p:cNvPr id="3" name="Picture 4" descr="BAR HINTZE RIBEIRO, Ponta Delgada - Comentários de restaurantes -  Tripadvisor">
            <a:extLst>
              <a:ext uri="{FF2B5EF4-FFF2-40B4-BE49-F238E27FC236}">
                <a16:creationId xmlns:a16="http://schemas.microsoft.com/office/drawing/2014/main" id="{ADF3C24D-481C-4C72-A375-5F2653149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673" y="5091321"/>
            <a:ext cx="1926671" cy="12961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irbnb">
            <a:extLst>
              <a:ext uri="{FF2B5EF4-FFF2-40B4-BE49-F238E27FC236}">
                <a16:creationId xmlns:a16="http://schemas.microsoft.com/office/drawing/2014/main" id="{BF7AF467-59DD-4F7C-BF54-64C419045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274" y="5203138"/>
            <a:ext cx="1836581" cy="9642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goda Official Site | Free Cancellation &amp; Booking Deals | Over 2 Million  Hotels">
            <a:extLst>
              <a:ext uri="{FF2B5EF4-FFF2-40B4-BE49-F238E27FC236}">
                <a16:creationId xmlns:a16="http://schemas.microsoft.com/office/drawing/2014/main" id="{F9EDA913-6B18-49DB-BC54-DB0363BA4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5220" y="494045"/>
            <a:ext cx="2749199" cy="144332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ooking » Real Plaza Curitiba">
            <a:extLst>
              <a:ext uri="{FF2B5EF4-FFF2-40B4-BE49-F238E27FC236}">
                <a16:creationId xmlns:a16="http://schemas.microsoft.com/office/drawing/2014/main" id="{72B2C701-FB4D-4AC1-839F-68E06BB7F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340" y="2023707"/>
            <a:ext cx="1957590" cy="9233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KAYAK is a travel search engine that searches hundreds of other travel  sites at once. Our helpful tools &amp;amp; features find y… | Trip planning,  Kayaking, Kayak trip">
            <a:extLst>
              <a:ext uri="{FF2B5EF4-FFF2-40B4-BE49-F238E27FC236}">
                <a16:creationId xmlns:a16="http://schemas.microsoft.com/office/drawing/2014/main" id="{0E026FC9-ED75-416E-A869-70439BD4D9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8083" y="2428766"/>
            <a:ext cx="2306843" cy="121109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Priceline.com - innRoad">
            <a:extLst>
              <a:ext uri="{FF2B5EF4-FFF2-40B4-BE49-F238E27FC236}">
                <a16:creationId xmlns:a16="http://schemas.microsoft.com/office/drawing/2014/main" id="{C8A0223A-6D59-46A8-8BCB-9F91D14B14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4710" y="153756"/>
            <a:ext cx="2220342" cy="2220342"/>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Everything You Need to Know About Orbitz - DPO blog">
            <a:extLst>
              <a:ext uri="{FF2B5EF4-FFF2-40B4-BE49-F238E27FC236}">
                <a16:creationId xmlns:a16="http://schemas.microsoft.com/office/drawing/2014/main" id="{D0A019B6-F17C-4CBC-B241-B9146D178D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4710" y="4032709"/>
            <a:ext cx="1969776" cy="1477332"/>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Travelocity First Online Travel Agency to Introduce Free Concierge Service">
            <a:extLst>
              <a:ext uri="{FF2B5EF4-FFF2-40B4-BE49-F238E27FC236}">
                <a16:creationId xmlns:a16="http://schemas.microsoft.com/office/drawing/2014/main" id="{6F509AF0-FC79-4740-A103-70B720744F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4419" y="5278684"/>
            <a:ext cx="2210594" cy="888659"/>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Earn BIG Commissions With Venere.com | TravelResearchOnline">
            <a:extLst>
              <a:ext uri="{FF2B5EF4-FFF2-40B4-BE49-F238E27FC236}">
                <a16:creationId xmlns:a16="http://schemas.microsoft.com/office/drawing/2014/main" id="{E7892EC1-FE1B-4BC3-A0DB-75F849FEE8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1773" y="3556133"/>
            <a:ext cx="3160346" cy="69735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rivago 5.34.0 Download APK para Android | Aptoide">
            <a:extLst>
              <a:ext uri="{FF2B5EF4-FFF2-40B4-BE49-F238E27FC236}">
                <a16:creationId xmlns:a16="http://schemas.microsoft.com/office/drawing/2014/main" id="{F152CBC6-A36E-44BD-AAA8-6D84A01C2DA4}"/>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7971" y="1042467"/>
            <a:ext cx="2200563" cy="220056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Expedia 2015 Hotel Etiquette Study Reveals That &quot;Inattentive Parents&quot; and  &quot;Hallway Hellraisers&quot; Are the Most Aggravating Hotel Guests">
            <a:extLst>
              <a:ext uri="{FF2B5EF4-FFF2-40B4-BE49-F238E27FC236}">
                <a16:creationId xmlns:a16="http://schemas.microsoft.com/office/drawing/2014/main" id="{D2E43604-6314-4C50-B496-C7E1C1D2A2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73863" y="4311943"/>
            <a:ext cx="2077720" cy="831088"/>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E3FE1CC5-0327-412A-92D3-A8CE7DD0C681}"/>
              </a:ext>
            </a:extLst>
          </p:cNvPr>
          <p:cNvSpPr txBox="1"/>
          <p:nvPr/>
        </p:nvSpPr>
        <p:spPr>
          <a:xfrm>
            <a:off x="301475" y="1046457"/>
            <a:ext cx="7235397" cy="3112840"/>
          </a:xfrm>
          <a:prstGeom prst="rect">
            <a:avLst/>
          </a:prstGeom>
          <a:noFill/>
        </p:spPr>
        <p:txBody>
          <a:bodyPr wrap="square" rtlCol="0">
            <a:spAutoFit/>
          </a:bodyPr>
          <a:lstStyle/>
          <a:p>
            <a:pPr marL="342900" indent="-342900">
              <a:lnSpc>
                <a:spcPct val="150000"/>
              </a:lnSpc>
              <a:spcAft>
                <a:spcPts val="600"/>
              </a:spcAft>
              <a:buClr>
                <a:srgbClr val="FDDE00"/>
              </a:buClr>
              <a:buFont typeface="Wingdings" panose="05000000000000000000" pitchFamily="2" charset="2"/>
              <a:buChar char="è"/>
            </a:pPr>
            <a:r>
              <a:rPr lang="en-US" sz="2400" dirty="0"/>
              <a:t>Businesses become more visible online.</a:t>
            </a:r>
          </a:p>
          <a:p>
            <a:pPr marL="342900" indent="-342900">
              <a:lnSpc>
                <a:spcPct val="150000"/>
              </a:lnSpc>
              <a:spcAft>
                <a:spcPts val="600"/>
              </a:spcAft>
              <a:buClr>
                <a:srgbClr val="FDDE00"/>
              </a:buClr>
              <a:buFont typeface="Wingdings" panose="05000000000000000000" pitchFamily="2" charset="2"/>
              <a:buChar char="è"/>
            </a:pPr>
            <a:r>
              <a:rPr lang="en-US" sz="2400" dirty="0"/>
              <a:t>Generates trust and reliability.</a:t>
            </a:r>
          </a:p>
          <a:p>
            <a:pPr marL="342900" indent="-342900">
              <a:lnSpc>
                <a:spcPct val="150000"/>
              </a:lnSpc>
              <a:spcAft>
                <a:spcPts val="600"/>
              </a:spcAft>
              <a:buClr>
                <a:srgbClr val="FDDE00"/>
              </a:buClr>
              <a:buFont typeface="Wingdings" panose="05000000000000000000" pitchFamily="2" charset="2"/>
              <a:buChar char="è"/>
            </a:pPr>
            <a:r>
              <a:rPr lang="en-US" sz="2400" dirty="0"/>
              <a:t>Allows for comparison (rates, reviews, availability).</a:t>
            </a:r>
          </a:p>
          <a:p>
            <a:pPr marL="342900" indent="-342900">
              <a:lnSpc>
                <a:spcPct val="150000"/>
              </a:lnSpc>
              <a:spcAft>
                <a:spcPts val="600"/>
              </a:spcAft>
              <a:buClr>
                <a:srgbClr val="FDDE00"/>
              </a:buClr>
              <a:buFont typeface="Wingdings" panose="05000000000000000000" pitchFamily="2" charset="2"/>
              <a:buChar char="è"/>
            </a:pPr>
            <a:r>
              <a:rPr lang="en-US" sz="2400" dirty="0"/>
              <a:t>Easy and fast booking.</a:t>
            </a:r>
          </a:p>
          <a:p>
            <a:pPr marL="342900" indent="-342900">
              <a:lnSpc>
                <a:spcPct val="150000"/>
              </a:lnSpc>
              <a:spcAft>
                <a:spcPts val="600"/>
              </a:spcAft>
              <a:buClr>
                <a:srgbClr val="FDDE00"/>
              </a:buClr>
              <a:buFont typeface="Wingdings" panose="05000000000000000000" pitchFamily="2" charset="2"/>
              <a:buChar char="è"/>
            </a:pPr>
            <a:r>
              <a:rPr lang="en-US" sz="2400" dirty="0"/>
              <a:t>Self-service features (customization).</a:t>
            </a:r>
          </a:p>
        </p:txBody>
      </p:sp>
      <p:pic>
        <p:nvPicPr>
          <p:cNvPr id="5138" name="Picture 18" descr="Leveraging Hotels.com Rewards Instead of Hotel Loyalty Programs [2021] -  AwardWallet Blog">
            <a:extLst>
              <a:ext uri="{FF2B5EF4-FFF2-40B4-BE49-F238E27FC236}">
                <a16:creationId xmlns:a16="http://schemas.microsoft.com/office/drawing/2014/main" id="{C4AF6719-C132-4B8C-8AAD-0ADF38B4A1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73862" y="3078354"/>
            <a:ext cx="1620154" cy="1296123"/>
          </a:xfrm>
          <a:prstGeom prst="rect">
            <a:avLst/>
          </a:prstGeom>
          <a:noFill/>
          <a:extLst>
            <a:ext uri="{909E8E84-426E-40DD-AFC4-6F175D3DCCD1}">
              <a14:hiddenFill xmlns:a14="http://schemas.microsoft.com/office/drawing/2010/main">
                <a:solidFill>
                  <a:srgbClr val="FFFFFF"/>
                </a:solidFill>
              </a14:hiddenFill>
            </a:ext>
          </a:extLst>
        </p:spPr>
      </p:pic>
      <p:sp>
        <p:nvSpPr>
          <p:cNvPr id="24" name="Retângulo 23">
            <a:extLst>
              <a:ext uri="{FF2B5EF4-FFF2-40B4-BE49-F238E27FC236}">
                <a16:creationId xmlns:a16="http://schemas.microsoft.com/office/drawing/2014/main" id="{F7951250-777E-4766-A3CD-FFEBF723BE06}"/>
              </a:ext>
            </a:extLst>
          </p:cNvPr>
          <p:cNvSpPr/>
          <p:nvPr/>
        </p:nvSpPr>
        <p:spPr>
          <a:xfrm>
            <a:off x="-2" y="4286982"/>
            <a:ext cx="5519797" cy="181975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t"/>
          <a:lstStyle/>
          <a:p>
            <a:pPr>
              <a:spcAft>
                <a:spcPts val="600"/>
              </a:spcAft>
            </a:pPr>
            <a:r>
              <a:rPr lang="en-GB" sz="2400" b="1" dirty="0">
                <a:solidFill>
                  <a:schemeClr val="tx1"/>
                </a:solidFill>
              </a:rPr>
              <a:t>Quick hint!</a:t>
            </a:r>
          </a:p>
          <a:p>
            <a:r>
              <a:rPr lang="en-US" sz="2400" dirty="0"/>
              <a:t>Different OTAs might appeal to different customer segments and serve different needs. Be sure to pick correctly.</a:t>
            </a:r>
            <a:endParaRPr lang="en-GB" sz="2400" dirty="0"/>
          </a:p>
        </p:txBody>
      </p:sp>
    </p:spTree>
    <p:extLst>
      <p:ext uri="{BB962C8B-B14F-4D97-AF65-F5344CB8AC3E}">
        <p14:creationId xmlns:p14="http://schemas.microsoft.com/office/powerpoint/2010/main" val="1186784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EC221EE-A420-4A7A-9FEA-63882C6EA47C}"/>
              </a:ext>
            </a:extLst>
          </p:cNvPr>
          <p:cNvSpPr>
            <a:spLocks noGrp="1"/>
          </p:cNvSpPr>
          <p:nvPr>
            <p:ph type="body" sz="quarter" idx="13"/>
          </p:nvPr>
        </p:nvSpPr>
        <p:spPr>
          <a:xfrm>
            <a:off x="388093" y="936395"/>
            <a:ext cx="3058492" cy="3297980"/>
          </a:xfrm>
        </p:spPr>
        <p:txBody>
          <a:bodyPr>
            <a:normAutofit/>
          </a:bodyPr>
          <a:lstStyle/>
          <a:p>
            <a:r>
              <a:rPr lang="en-US" sz="5400" dirty="0">
                <a:solidFill>
                  <a:schemeClr val="bg1"/>
                </a:solidFill>
                <a:effectLst>
                  <a:outerShdw blurRad="38100" dist="38100" dir="2700000" algn="tl">
                    <a:srgbClr val="000000">
                      <a:alpha val="43137"/>
                    </a:srgbClr>
                  </a:outerShdw>
                </a:effectLst>
              </a:rPr>
              <a:t>Digging Deeper</a:t>
            </a:r>
            <a:endParaRPr lang="en-US" sz="4000" dirty="0">
              <a:solidFill>
                <a:schemeClr val="bg1"/>
              </a:solidFill>
              <a:effectLst>
                <a:outerShdw blurRad="38100" dist="38100" dir="2700000" algn="tl">
                  <a:srgbClr val="000000">
                    <a:alpha val="43137"/>
                  </a:srgbClr>
                </a:outerShdw>
              </a:effectLst>
            </a:endParaRPr>
          </a:p>
        </p:txBody>
      </p:sp>
      <p:pic>
        <p:nvPicPr>
          <p:cNvPr id="5" name="Marcador de Posição da Imagem 4">
            <a:extLst>
              <a:ext uri="{FF2B5EF4-FFF2-40B4-BE49-F238E27FC236}">
                <a16:creationId xmlns:a16="http://schemas.microsoft.com/office/drawing/2014/main" id="{0240CB3F-4900-4272-A2DB-4FB9D92B8D36}"/>
              </a:ext>
            </a:extLst>
          </p:cNvPr>
          <p:cNvPicPr>
            <a:picLocks noGrp="1" noChangeAspect="1"/>
          </p:cNvPicPr>
          <p:nvPr>
            <p:ph type="pic" sz="quarter" idx="19"/>
          </p:nvPr>
        </p:nvPicPr>
        <p:blipFill rotWithShape="1">
          <a:blip r:embed="rId2"/>
          <a:srcRect t="20997" b="-91"/>
          <a:stretch/>
        </p:blipFill>
        <p:spPr>
          <a:xfrm>
            <a:off x="3564835" y="0"/>
            <a:ext cx="8627164" cy="4553528"/>
          </a:xfrm>
        </p:spPr>
      </p:pic>
    </p:spTree>
    <p:extLst>
      <p:ext uri="{BB962C8B-B14F-4D97-AF65-F5344CB8AC3E}">
        <p14:creationId xmlns:p14="http://schemas.microsoft.com/office/powerpoint/2010/main" val="2225252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Module Introduction</a:t>
            </a:r>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en-US" sz="2400" spc="20" dirty="0">
                <a:solidFill>
                  <a:schemeClr val="tx1"/>
                </a:solidFill>
              </a:rPr>
              <a:t>The digital environment is being especially fueled by social media and user generated-content, bringing new challenges for all the brands and for their messaging. But digital marketing entails much more than social media. This is very visible in the tourism sector, where technology and new web-based services, like TripAdvisor or peer-to-peer platforms (e.g., Airbnb), have increased brand exposure. Looking to its main benefits and challenges, this module will be showing why businesses must take digital marketing seriously to remain competitive nowadays. Digital marketing strategies will also be under the spotlight, including inbound marketing, content marketing and the sales funnels, aiming to make brands shine online.</a:t>
            </a: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3"/>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1188374">
            <a:off x="447536" y="1256061"/>
            <a:ext cx="3427477" cy="17954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A Guide to Improving Your </a:t>
            </a:r>
            <a:r>
              <a:rPr lang="en-US" sz="2400" b="1" dirty="0" err="1">
                <a:solidFill>
                  <a:schemeClr val="tx1"/>
                </a:solidFill>
              </a:rPr>
              <a:t>Tripadvisor</a:t>
            </a:r>
            <a:r>
              <a:rPr lang="en-US" sz="2400" b="1" dirty="0">
                <a:solidFill>
                  <a:schemeClr val="tx1"/>
                </a:solidFill>
              </a:rPr>
              <a:t> Ranking</a:t>
            </a:r>
          </a:p>
          <a:p>
            <a:pPr>
              <a:lnSpc>
                <a:spcPct val="150000"/>
              </a:lnSpc>
            </a:pPr>
            <a:r>
              <a:rPr lang="en-US" sz="2400" b="1" dirty="0">
                <a:solidFill>
                  <a:schemeClr val="tx1"/>
                </a:solidFill>
              </a:rPr>
              <a:t>[</a:t>
            </a:r>
            <a:r>
              <a:rPr lang="en-US" sz="2400" b="1" dirty="0">
                <a:solidFill>
                  <a:schemeClr val="tx1"/>
                </a:solidFill>
                <a:hlinkClick r:id="rId4"/>
              </a:rPr>
              <a:t>CLICK HERE</a:t>
            </a:r>
            <a:r>
              <a:rPr lang="en-US"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174273" y="4527609"/>
            <a:ext cx="3077105" cy="185770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What Are Display Ads? The Complete Guide [</a:t>
            </a:r>
            <a:r>
              <a:rPr lang="en-US" sz="2400" b="1" dirty="0">
                <a:solidFill>
                  <a:schemeClr val="tx1"/>
                </a:solidFill>
                <a:hlinkClick r:id="rId5"/>
              </a:rPr>
              <a:t>CLICK HERE</a:t>
            </a:r>
            <a:r>
              <a:rPr lang="en-US"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35930">
            <a:off x="4135083" y="2368340"/>
            <a:ext cx="3798865" cy="179562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171717"/>
                </a:solidFill>
                <a:effectLst/>
              </a:rPr>
              <a:t>How SEO Fits Into An Inbound Marketing Strategy</a:t>
            </a:r>
          </a:p>
          <a:p>
            <a:pPr>
              <a:lnSpc>
                <a:spcPct val="150000"/>
              </a:lnSpc>
            </a:pPr>
            <a:r>
              <a:rPr lang="en-US" sz="2400" b="1" dirty="0">
                <a:solidFill>
                  <a:schemeClr val="tx1"/>
                </a:solidFill>
              </a:rPr>
              <a:t>[</a:t>
            </a:r>
            <a:r>
              <a:rPr lang="en-US" sz="2400" b="1" dirty="0">
                <a:solidFill>
                  <a:schemeClr val="tx1"/>
                </a:solidFill>
                <a:hlinkClick r:id="rId6"/>
              </a:rPr>
              <a:t>CLICK HERE</a:t>
            </a:r>
            <a:r>
              <a:rPr lang="en-US" sz="2400" b="1" dirty="0">
                <a:solidFill>
                  <a:schemeClr val="tx1"/>
                </a:solidFill>
              </a:rPr>
              <a:t>] </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5137">
            <a:off x="4709095" y="886964"/>
            <a:ext cx="3292003" cy="125315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What Is a Landing Page? [</a:t>
            </a:r>
            <a:r>
              <a:rPr lang="en-US" sz="2400" b="1" dirty="0">
                <a:solidFill>
                  <a:schemeClr val="tx1"/>
                </a:solidFill>
                <a:hlinkClick r:id="rId7"/>
              </a:rPr>
              <a:t>CLICK HERE</a:t>
            </a:r>
            <a:r>
              <a:rPr lang="en-US"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513259">
            <a:off x="8495982" y="642488"/>
            <a:ext cx="3494183" cy="133535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What Is Email Marketing?</a:t>
            </a:r>
          </a:p>
          <a:p>
            <a:pPr>
              <a:lnSpc>
                <a:spcPct val="150000"/>
              </a:lnSpc>
            </a:pPr>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169404">
            <a:off x="7795906" y="4476495"/>
            <a:ext cx="3446250" cy="17837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92929"/>
                </a:solidFill>
                <a:effectLst/>
              </a:rPr>
              <a:t>The Role of Social Media in Tourism Marketing</a:t>
            </a:r>
          </a:p>
          <a:p>
            <a:pPr>
              <a:lnSpc>
                <a:spcPct val="150000"/>
              </a:lnSpc>
            </a:pPr>
            <a:r>
              <a:rPr lang="en-US" sz="2400" b="1" i="0" dirty="0">
                <a:solidFill>
                  <a:srgbClr val="292929"/>
                </a:solidFill>
                <a:effectLst/>
              </a:rPr>
              <a:t>[</a:t>
            </a:r>
            <a:r>
              <a:rPr lang="en-US" sz="2400" b="1" i="0" dirty="0">
                <a:solidFill>
                  <a:srgbClr val="292929"/>
                </a:solidFill>
                <a:effectLst/>
                <a:hlinkClick r:id="rId9"/>
              </a:rPr>
              <a:t>CLICK HERE</a:t>
            </a:r>
            <a:r>
              <a:rPr lang="en-US" sz="2400" b="1" i="0" dirty="0">
                <a:solidFill>
                  <a:srgbClr val="292929"/>
                </a:solidFill>
                <a:effectLst/>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1208101">
            <a:off x="611901" y="3747093"/>
            <a:ext cx="3052275" cy="231863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chemeClr val="tx1"/>
                </a:solidFill>
                <a:effectLst/>
              </a:rPr>
              <a:t>10 Tips To Increase Your Hotel Bookings Through OTAs</a:t>
            </a:r>
          </a:p>
          <a:p>
            <a:pPr>
              <a:lnSpc>
                <a:spcPct val="150000"/>
              </a:lnSpc>
            </a:pPr>
            <a:r>
              <a:rPr lang="en-US" sz="2400" b="1" i="0" dirty="0">
                <a:solidFill>
                  <a:srgbClr val="444444"/>
                </a:solidFill>
                <a:effectLst/>
              </a:rPr>
              <a:t>[</a:t>
            </a:r>
            <a:r>
              <a:rPr lang="en-US" sz="2400" b="1" i="0" dirty="0">
                <a:solidFill>
                  <a:srgbClr val="444444"/>
                </a:solidFill>
                <a:effectLst/>
                <a:hlinkClick r:id="rId10"/>
              </a:rPr>
              <a:t>CLICK HERE</a:t>
            </a:r>
            <a:r>
              <a:rPr lang="en-US" sz="2400" b="1" i="0" dirty="0">
                <a:solidFill>
                  <a:srgbClr val="444444"/>
                </a:solidFill>
                <a:effectLst/>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
        <p:nvSpPr>
          <p:cNvPr id="11" name="Retângulo: Canto Dobrado 10">
            <a:extLst>
              <a:ext uri="{FF2B5EF4-FFF2-40B4-BE49-F238E27FC236}">
                <a16:creationId xmlns:a16="http://schemas.microsoft.com/office/drawing/2014/main" id="{79E098F3-6979-4B82-96AD-E408CC9B81EC}"/>
              </a:ext>
            </a:extLst>
          </p:cNvPr>
          <p:cNvSpPr/>
          <p:nvPr/>
        </p:nvSpPr>
        <p:spPr>
          <a:xfrm rot="21376562">
            <a:off x="8253107" y="2384547"/>
            <a:ext cx="3446250" cy="17837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92929"/>
                </a:solidFill>
                <a:effectLst/>
              </a:rPr>
              <a:t>The Beginner’s Guide to a Sales Funnel</a:t>
            </a:r>
          </a:p>
          <a:p>
            <a:pPr>
              <a:lnSpc>
                <a:spcPct val="150000"/>
              </a:lnSpc>
            </a:pPr>
            <a:r>
              <a:rPr lang="en-US" sz="2400" b="1" i="0" dirty="0">
                <a:solidFill>
                  <a:srgbClr val="292929"/>
                </a:solidFill>
                <a:effectLst/>
              </a:rPr>
              <a:t>[</a:t>
            </a:r>
            <a:r>
              <a:rPr lang="en-US" sz="2400" b="1" i="0" dirty="0">
                <a:solidFill>
                  <a:srgbClr val="292929"/>
                </a:solidFill>
                <a:effectLst/>
                <a:hlinkClick r:id="rId11"/>
              </a:rPr>
              <a:t>CLICK HERE</a:t>
            </a:r>
            <a:r>
              <a:rPr lang="en-US" sz="2400" b="1" i="0" dirty="0">
                <a:solidFill>
                  <a:srgbClr val="292929"/>
                </a:solidFill>
                <a:effectLst/>
              </a:rPr>
              <a:t>]</a:t>
            </a:r>
          </a:p>
        </p:txBody>
      </p:sp>
    </p:spTree>
    <p:extLst>
      <p:ext uri="{BB962C8B-B14F-4D97-AF65-F5344CB8AC3E}">
        <p14:creationId xmlns:p14="http://schemas.microsoft.com/office/powerpoint/2010/main" val="552555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Assignment #2</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
        <p:nvSpPr>
          <p:cNvPr id="6" name="Retângulo: Canto Dobrado 5">
            <a:extLst>
              <a:ext uri="{FF2B5EF4-FFF2-40B4-BE49-F238E27FC236}">
                <a16:creationId xmlns:a16="http://schemas.microsoft.com/office/drawing/2014/main" id="{075D1D6A-14B4-4D67-B641-170BEA5AD5B0}"/>
              </a:ext>
            </a:extLst>
          </p:cNvPr>
          <p:cNvSpPr/>
          <p:nvPr/>
        </p:nvSpPr>
        <p:spPr>
          <a:xfrm>
            <a:off x="169683" y="1154537"/>
            <a:ext cx="11887200" cy="5067154"/>
          </a:xfrm>
          <a:prstGeom prst="foldedCorner">
            <a:avLst>
              <a:gd name="adj" fmla="val 8853"/>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dirty="0">
                <a:solidFill>
                  <a:schemeClr val="tx1"/>
                </a:solidFill>
              </a:rPr>
              <a:t>How is your digital marketing?</a:t>
            </a:r>
          </a:p>
          <a:p>
            <a:pPr>
              <a:lnSpc>
                <a:spcPct val="150000"/>
              </a:lnSpc>
              <a:spcAft>
                <a:spcPts val="600"/>
              </a:spcAft>
            </a:pPr>
            <a:r>
              <a:rPr lang="en-GB" sz="2400" b="1" dirty="0">
                <a:solidFill>
                  <a:schemeClr val="tx1"/>
                </a:solidFill>
              </a:rPr>
              <a:t>First of all, write down all the digital platforms that you are using right now, including website, blog, social media and online distribution. Can you understand how are they connected and how they improve your brand?</a:t>
            </a:r>
          </a:p>
          <a:p>
            <a:pPr>
              <a:lnSpc>
                <a:spcPct val="150000"/>
              </a:lnSpc>
              <a:spcAft>
                <a:spcPts val="600"/>
              </a:spcAft>
            </a:pPr>
            <a:r>
              <a:rPr lang="en-GB" sz="2400" b="1" dirty="0">
                <a:solidFill>
                  <a:schemeClr val="tx1"/>
                </a:solidFill>
              </a:rPr>
              <a:t>After this warm-up, create a new digital marketing strategy based on those channels and on your resources. Don’t forget to answer to its main elements: why, who, what, when, where, how, budget and tracking. </a:t>
            </a:r>
          </a:p>
          <a:p>
            <a:pPr>
              <a:lnSpc>
                <a:spcPct val="150000"/>
              </a:lnSpc>
              <a:spcAft>
                <a:spcPts val="600"/>
              </a:spcAft>
            </a:pPr>
            <a:r>
              <a:rPr lang="en-GB" sz="2400" b="1" dirty="0">
                <a:solidFill>
                  <a:schemeClr val="tx1"/>
                </a:solidFill>
              </a:rPr>
              <a:t>How will you fit content marketing in this strategy and what media will you use?</a:t>
            </a:r>
          </a:p>
        </p:txBody>
      </p:sp>
    </p:spTree>
    <p:extLst>
      <p:ext uri="{BB962C8B-B14F-4D97-AF65-F5344CB8AC3E}">
        <p14:creationId xmlns:p14="http://schemas.microsoft.com/office/powerpoint/2010/main" val="205511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5400" dirty="0">
                <a:solidFill>
                  <a:schemeClr val="bg1"/>
                </a:solidFill>
                <a:effectLst>
                  <a:outerShdw blurRad="38100" dist="38100" dir="2700000" algn="tl">
                    <a:srgbClr val="000000">
                      <a:alpha val="43137"/>
                    </a:srgbClr>
                  </a:outerShdw>
                </a:effectLst>
              </a:rPr>
              <a:t>Module Summary</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4" name="Text Placeholder 2">
            <a:extLst>
              <a:ext uri="{FF2B5EF4-FFF2-40B4-BE49-F238E27FC236}">
                <a16:creationId xmlns:a16="http://schemas.microsoft.com/office/drawing/2014/main" id="{C90E217A-EA26-4CCA-B6E5-E42E4B3F48EE}"/>
              </a:ext>
            </a:extLst>
          </p:cNvPr>
          <p:cNvSpPr>
            <a:spLocks noGrp="1"/>
          </p:cNvSpPr>
          <p:nvPr>
            <p:ph type="body" sz="quarter" idx="14"/>
          </p:nvPr>
        </p:nvSpPr>
        <p:spPr>
          <a:xfrm>
            <a:off x="497155" y="4662192"/>
            <a:ext cx="9000157" cy="469184"/>
          </a:xfrm>
        </p:spPr>
        <p:txBody>
          <a:bodyPr/>
          <a:lstStyle/>
          <a:p>
            <a:r>
              <a:rPr lang="en-US" sz="2800" b="1" dirty="0"/>
              <a:t>Module IX. Digital Marketing</a:t>
            </a:r>
          </a:p>
        </p:txBody>
      </p:sp>
    </p:spTree>
    <p:extLst>
      <p:ext uri="{BB962C8B-B14F-4D97-AF65-F5344CB8AC3E}">
        <p14:creationId xmlns:p14="http://schemas.microsoft.com/office/powerpoint/2010/main" val="365369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become aware of the huge benefits and great challenges that digital marketing brings to brands and business today.</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comprehended how to develop a digital marketing strategy, integrating several features and media.</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explained how inbound and outbound marketing explore different forms of engaging with customers throughout the sales funnel and how content marketing is a key piece in this distinction.</a:t>
            </a:r>
          </a:p>
        </p:txBody>
      </p:sp>
      <p:pic>
        <p:nvPicPr>
          <p:cNvPr id="7" name="Imagem 6">
            <a:extLst>
              <a:ext uri="{FF2B5EF4-FFF2-40B4-BE49-F238E27FC236}">
                <a16:creationId xmlns:a16="http://schemas.microsoft.com/office/drawing/2014/main" id="{75A87FB7-1A0F-4EC2-A076-F4164758AA26}"/>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88691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studied several digital marketing tools and how they can be useful in different stages if sales funnels, including websites, SEO &amp; SEM, display ads, landing pages, email marketing, social media and online distribution platforms.</a:t>
            </a:r>
          </a:p>
        </p:txBody>
      </p:sp>
      <p:pic>
        <p:nvPicPr>
          <p:cNvPr id="9" name="Imagem 8">
            <a:extLst>
              <a:ext uri="{FF2B5EF4-FFF2-40B4-BE49-F238E27FC236}">
                <a16:creationId xmlns:a16="http://schemas.microsoft.com/office/drawing/2014/main" id="{9577FCCA-3329-4AFA-95A6-005D551EE995}"/>
              </a:ext>
            </a:extLst>
          </p:cNvPr>
          <p:cNvPicPr>
            <a:picLocks noChangeAspect="1"/>
          </p:cNvPicPr>
          <p:nvPr/>
        </p:nvPicPr>
        <p:blipFill>
          <a:blip r:embed="rId3"/>
          <a:stretch>
            <a:fillRect/>
          </a:stretch>
        </p:blipFill>
        <p:spPr>
          <a:xfrm>
            <a:off x="0" y="0"/>
            <a:ext cx="4572417" cy="6858000"/>
          </a:xfrm>
          <a:prstGeom prst="rect">
            <a:avLst/>
          </a:prstGeom>
        </p:spPr>
      </p:pic>
    </p:spTree>
    <p:extLst>
      <p:ext uri="{BB962C8B-B14F-4D97-AF65-F5344CB8AC3E}">
        <p14:creationId xmlns:p14="http://schemas.microsoft.com/office/powerpoint/2010/main" val="334070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2" name="Retângulo 21">
            <a:extLst>
              <a:ext uri="{FF2B5EF4-FFF2-40B4-BE49-F238E27FC236}">
                <a16:creationId xmlns:a16="http://schemas.microsoft.com/office/drawing/2014/main" id="{05973FDF-5665-4732-A20A-A98485899387}"/>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24" name="Retângulo 23">
            <a:extLst>
              <a:ext uri="{FF2B5EF4-FFF2-40B4-BE49-F238E27FC236}">
                <a16:creationId xmlns:a16="http://schemas.microsoft.com/office/drawing/2014/main" id="{0CB4D738-C9F5-4ACE-A922-52F59404D89C}"/>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1" name="Retângulo 30">
            <a:extLst>
              <a:ext uri="{FF2B5EF4-FFF2-40B4-BE49-F238E27FC236}">
                <a16:creationId xmlns:a16="http://schemas.microsoft.com/office/drawing/2014/main" id="{DED94DE5-FB12-4058-8483-8AB82664D359}"/>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299FAFD4-9CD9-4181-AE97-54A17E911D22}"/>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41" name="Retângulo 40">
            <a:extLst>
              <a:ext uri="{FF2B5EF4-FFF2-40B4-BE49-F238E27FC236}">
                <a16:creationId xmlns:a16="http://schemas.microsoft.com/office/drawing/2014/main" id="{196B2DA5-700A-4445-A731-711B7FF9AAF5}"/>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2" name="Retângulo 41">
            <a:extLst>
              <a:ext uri="{FF2B5EF4-FFF2-40B4-BE49-F238E27FC236}">
                <a16:creationId xmlns:a16="http://schemas.microsoft.com/office/drawing/2014/main" id="{EFA51F76-749A-4452-89E4-68EE2FC6D42A}"/>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VIII. Branding for Wellbeing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5556D81F-D41D-444B-8458-2AEB17BB7644}"/>
              </a:ext>
            </a:extLst>
          </p:cNvPr>
          <p:cNvPicPr>
            <a:picLocks noChangeAspect="1"/>
          </p:cNvPicPr>
          <p:nvPr/>
        </p:nvPicPr>
        <p:blipFill>
          <a:blip r:embed="rId3"/>
          <a:stretch>
            <a:fillRect/>
          </a:stretch>
        </p:blipFill>
        <p:spPr>
          <a:xfrm>
            <a:off x="6897680" y="1047094"/>
            <a:ext cx="360000" cy="360000"/>
          </a:xfrm>
          <a:prstGeom prst="rect">
            <a:avLst/>
          </a:prstGeom>
        </p:spPr>
      </p:pic>
      <p:sp>
        <p:nvSpPr>
          <p:cNvPr id="46" name="Retângulo 45">
            <a:extLst>
              <a:ext uri="{FF2B5EF4-FFF2-40B4-BE49-F238E27FC236}">
                <a16:creationId xmlns:a16="http://schemas.microsoft.com/office/drawing/2014/main" id="{96086AF4-D303-4CB9-ACDA-ED892FA96E3F}"/>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7" name="Retângulo 46">
            <a:extLst>
              <a:ext uri="{FF2B5EF4-FFF2-40B4-BE49-F238E27FC236}">
                <a16:creationId xmlns:a16="http://schemas.microsoft.com/office/drawing/2014/main" id="{4B56B5BD-C661-4793-92BC-0A36C3482EF4}"/>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sp>
        <p:nvSpPr>
          <p:cNvPr id="48" name="Seta: Pentágono 47">
            <a:extLst>
              <a:ext uri="{FF2B5EF4-FFF2-40B4-BE49-F238E27FC236}">
                <a16:creationId xmlns:a16="http://schemas.microsoft.com/office/drawing/2014/main" id="{9A621812-B695-4268-B3EA-E588CE651BC6}"/>
              </a:ext>
            </a:extLst>
          </p:cNvPr>
          <p:cNvSpPr/>
          <p:nvPr/>
        </p:nvSpPr>
        <p:spPr>
          <a:xfrm>
            <a:off x="360413" y="567935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IX. Digital Marketing</a:t>
            </a:r>
          </a:p>
        </p:txBody>
      </p:sp>
      <p:pic>
        <p:nvPicPr>
          <p:cNvPr id="49" name="Imagem 48">
            <a:extLst>
              <a:ext uri="{FF2B5EF4-FFF2-40B4-BE49-F238E27FC236}">
                <a16:creationId xmlns:a16="http://schemas.microsoft.com/office/drawing/2014/main" id="{938297D9-94EB-4E1A-BB65-98CE91A88ECB}"/>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50" name="Imagem 49">
            <a:extLst>
              <a:ext uri="{FF2B5EF4-FFF2-40B4-BE49-F238E27FC236}">
                <a16:creationId xmlns:a16="http://schemas.microsoft.com/office/drawing/2014/main" id="{F64393CC-763A-422B-8C55-5363895FBC63}"/>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51" name="Imagem 50">
            <a:extLst>
              <a:ext uri="{FF2B5EF4-FFF2-40B4-BE49-F238E27FC236}">
                <a16:creationId xmlns:a16="http://schemas.microsoft.com/office/drawing/2014/main" id="{BA4DAFC6-3D42-4452-8058-1BBC5D27A625}"/>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52" name="Imagem 51">
            <a:extLst>
              <a:ext uri="{FF2B5EF4-FFF2-40B4-BE49-F238E27FC236}">
                <a16:creationId xmlns:a16="http://schemas.microsoft.com/office/drawing/2014/main" id="{41549927-1F45-4B18-8CED-B639405892BF}"/>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53" name="Imagem 52">
            <a:extLst>
              <a:ext uri="{FF2B5EF4-FFF2-40B4-BE49-F238E27FC236}">
                <a16:creationId xmlns:a16="http://schemas.microsoft.com/office/drawing/2014/main" id="{32D7F560-9B0E-4E8B-90B5-1BE43FF219B2}"/>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54" name="Imagem 53">
            <a:extLst>
              <a:ext uri="{FF2B5EF4-FFF2-40B4-BE49-F238E27FC236}">
                <a16:creationId xmlns:a16="http://schemas.microsoft.com/office/drawing/2014/main" id="{BF096D7F-6478-477C-8B66-0799BD57257F}"/>
              </a:ext>
            </a:extLst>
          </p:cNvPr>
          <p:cNvPicPr>
            <a:picLocks noChangeAspect="1"/>
          </p:cNvPicPr>
          <p:nvPr/>
        </p:nvPicPr>
        <p:blipFill>
          <a:blip r:embed="rId3"/>
          <a:stretch>
            <a:fillRect/>
          </a:stretch>
        </p:blipFill>
        <p:spPr>
          <a:xfrm>
            <a:off x="6897680" y="4561792"/>
            <a:ext cx="360000" cy="360000"/>
          </a:xfrm>
          <a:prstGeom prst="rect">
            <a:avLst/>
          </a:prstGeom>
        </p:spPr>
      </p:pic>
      <p:pic>
        <p:nvPicPr>
          <p:cNvPr id="56" name="Imagem 55">
            <a:extLst>
              <a:ext uri="{FF2B5EF4-FFF2-40B4-BE49-F238E27FC236}">
                <a16:creationId xmlns:a16="http://schemas.microsoft.com/office/drawing/2014/main" id="{2F96C935-3A77-43D5-9C4A-0A5E16566F50}"/>
              </a:ext>
            </a:extLst>
          </p:cNvPr>
          <p:cNvPicPr>
            <a:picLocks noChangeAspect="1"/>
          </p:cNvPicPr>
          <p:nvPr/>
        </p:nvPicPr>
        <p:blipFill>
          <a:blip r:embed="rId3"/>
          <a:stretch>
            <a:fillRect/>
          </a:stretch>
        </p:blipFill>
        <p:spPr>
          <a:xfrm>
            <a:off x="6897680" y="5147574"/>
            <a:ext cx="360000" cy="360000"/>
          </a:xfrm>
          <a:prstGeom prst="rect">
            <a:avLst/>
          </a:prstGeom>
        </p:spPr>
      </p:pic>
      <p:pic>
        <p:nvPicPr>
          <p:cNvPr id="25" name="Imagem 24">
            <a:extLst>
              <a:ext uri="{FF2B5EF4-FFF2-40B4-BE49-F238E27FC236}">
                <a16:creationId xmlns:a16="http://schemas.microsoft.com/office/drawing/2014/main" id="{E6F23374-D289-4245-8768-EFCDBF7B5B5C}"/>
              </a:ext>
            </a:extLst>
          </p:cNvPr>
          <p:cNvPicPr>
            <a:picLocks noChangeAspect="1"/>
          </p:cNvPicPr>
          <p:nvPr/>
        </p:nvPicPr>
        <p:blipFill>
          <a:blip r:embed="rId3"/>
          <a:stretch>
            <a:fillRect/>
          </a:stretch>
        </p:blipFill>
        <p:spPr>
          <a:xfrm>
            <a:off x="6897680" y="5733357"/>
            <a:ext cx="360000" cy="360000"/>
          </a:xfrm>
          <a:prstGeom prst="rect">
            <a:avLst/>
          </a:prstGeom>
        </p:spPr>
      </p:pic>
    </p:spTree>
    <p:extLst>
      <p:ext uri="{BB962C8B-B14F-4D97-AF65-F5344CB8AC3E}">
        <p14:creationId xmlns:p14="http://schemas.microsoft.com/office/powerpoint/2010/main" val="1068542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r>
              <a:rPr lang="en-US" dirty="0"/>
              <a:t>Thank You</a:t>
            </a: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dirty="0"/>
              <a:t>Any Questions?</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7866888" y="4077055"/>
            <a:ext cx="3965448" cy="2588529"/>
          </a:xfrm>
          <a:prstGeom prst="rect">
            <a:avLst/>
          </a:prstGeom>
          <a:noFill/>
        </p:spPr>
        <p:txBody>
          <a:bodyPr wrap="square">
            <a:spAutoFit/>
          </a:bodyPr>
          <a:lstStyle/>
          <a:p>
            <a:pPr algn="l">
              <a:lnSpc>
                <a:spcPct val="150000"/>
              </a:lnSpc>
              <a:spcAft>
                <a:spcPts val="1200"/>
              </a:spcAft>
            </a:pPr>
            <a:r>
              <a:rPr lang="en-US"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b="1" i="0" dirty="0">
              <a:solidFill>
                <a:srgbClr val="6ECECB"/>
              </a:solidFill>
              <a:effectLst/>
            </a:endParaRPr>
          </a:p>
          <a:p>
            <a:pPr algn="l">
              <a:lnSpc>
                <a:spcPct val="150000"/>
              </a:lnSpc>
              <a:spcAft>
                <a:spcPts val="1200"/>
              </a:spcAft>
            </a:pPr>
            <a:r>
              <a:rPr lang="en-US" b="1" i="0" dirty="0">
                <a:effectLst/>
              </a:rPr>
              <a:t>Detour </a:t>
            </a:r>
            <a:r>
              <a:rPr lang="en-US" b="1" dirty="0"/>
              <a:t>on Facebook</a:t>
            </a:r>
            <a:endParaRPr lang="en-US" b="1" i="0" dirty="0">
              <a:effectLst/>
            </a:endParaRPr>
          </a:p>
          <a:p>
            <a:pPr algn="l">
              <a:lnSpc>
                <a:spcPct val="150000"/>
              </a:lnSpc>
              <a:spcAft>
                <a:spcPts val="1200"/>
              </a:spcAft>
            </a:pPr>
            <a:r>
              <a:rPr lang="en-US" b="0" i="0" dirty="0">
                <a:effectLst/>
              </a:rPr>
              <a:t>@WellbeingTourismDestinations</a:t>
            </a:r>
          </a:p>
          <a:p>
            <a:pPr algn="l">
              <a:lnSpc>
                <a:spcPct val="150000"/>
              </a:lnSpc>
              <a:spcAft>
                <a:spcPts val="1200"/>
              </a:spcAft>
            </a:pPr>
            <a:r>
              <a:rPr lang="en-US" b="0" i="0" strike="noStrike" dirty="0">
                <a:effectLst/>
              </a:rPr>
              <a:t>#detourdestinations #erasmusplus #detour #wellbeing</a:t>
            </a:r>
            <a:endParaRPr lang="en-US"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7474283" y="4255526"/>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7475860" y="4748527"/>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12618A0-8EF1-46F0-8223-46E58CC710B7}"/>
              </a:ext>
            </a:extLst>
          </p:cNvPr>
          <p:cNvPicPr>
            <a:picLocks noChangeAspect="1"/>
          </p:cNvPicPr>
          <p:nvPr/>
        </p:nvPicPr>
        <p:blipFill>
          <a:blip r:embed="rId2"/>
          <a:stretch>
            <a:fillRect/>
          </a:stretch>
        </p:blipFill>
        <p:spPr>
          <a:xfrm>
            <a:off x="-544" y="0"/>
            <a:ext cx="5144044"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a:t>
            </a:r>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en-US" dirty="0"/>
              <a:t>To understand the increasing complexity and benefits of digital marketing in today’s tourism business environment.</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Objectives</a:t>
            </a:r>
          </a:p>
        </p:txBody>
      </p:sp>
      <p:sp>
        <p:nvSpPr>
          <p:cNvPr id="4" name="Retângulo 3">
            <a:extLst>
              <a:ext uri="{FF2B5EF4-FFF2-40B4-BE49-F238E27FC236}">
                <a16:creationId xmlns:a16="http://schemas.microsoft.com/office/drawing/2014/main" id="{42F57B1D-41E3-425F-8DF5-DEBB5854A5E9}"/>
              </a:ext>
            </a:extLst>
          </p:cNvPr>
          <p:cNvSpPr/>
          <p:nvPr/>
        </p:nvSpPr>
        <p:spPr>
          <a:xfrm>
            <a:off x="331470" y="1046457"/>
            <a:ext cx="706155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GB" sz="2400" dirty="0">
                <a:solidFill>
                  <a:schemeClr val="tx1"/>
                </a:solidFill>
              </a:rPr>
              <a:t> To acknowledge the main benefits and challenges of digital marketing.</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create a digital marketing strategy.</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distinguish outbound from inbound marketing.</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recognize the importance of content marketing.</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interpret sales funnels.</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choose the appropriate digital marketing tools. </a:t>
            </a:r>
          </a:p>
        </p:txBody>
      </p:sp>
      <p:pic>
        <p:nvPicPr>
          <p:cNvPr id="8" name="Imagem 7">
            <a:extLst>
              <a:ext uri="{FF2B5EF4-FFF2-40B4-BE49-F238E27FC236}">
                <a16:creationId xmlns:a16="http://schemas.microsoft.com/office/drawing/2014/main" id="{FC9DEE3C-3915-4ECC-B680-6112BFC9620B}"/>
              </a:ext>
            </a:extLst>
          </p:cNvPr>
          <p:cNvPicPr>
            <a:picLocks noChangeAspect="1"/>
          </p:cNvPicPr>
          <p:nvPr/>
        </p:nvPicPr>
        <p:blipFill rotWithShape="1">
          <a:blip r:embed="rId3"/>
          <a:srcRect t="2304" b="2304"/>
          <a:stretch/>
        </p:blipFill>
        <p:spPr>
          <a:xfrm>
            <a:off x="7620001" y="0"/>
            <a:ext cx="4572000" cy="6858000"/>
          </a:xfrm>
          <a:prstGeom prst="rect">
            <a:avLst/>
          </a:prstGeom>
        </p:spPr>
      </p:pic>
    </p:spTree>
    <p:extLst>
      <p:ext uri="{BB962C8B-B14F-4D97-AF65-F5344CB8AC3E}">
        <p14:creationId xmlns:p14="http://schemas.microsoft.com/office/powerpoint/2010/main" val="1959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7ACFC6EE-52B0-402A-8BBB-474CB9892A87}"/>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800"/>
              </a:spcAft>
            </a:pPr>
            <a:r>
              <a:rPr lang="en-US" sz="3000" b="1" dirty="0">
                <a:solidFill>
                  <a:srgbClr val="6ECECB"/>
                </a:solidFill>
                <a:effectLst>
                  <a:outerShdw blurRad="38100" dist="38100" dir="2700000" algn="tl">
                    <a:srgbClr val="000000">
                      <a:alpha val="43137"/>
                    </a:srgbClr>
                  </a:outerShdw>
                </a:effectLst>
              </a:rPr>
              <a:t>Content</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spc="-10" dirty="0">
                <a:solidFill>
                  <a:srgbClr val="6ECECB"/>
                </a:solidFill>
              </a:rPr>
              <a:t>9.1. </a:t>
            </a:r>
            <a:r>
              <a:rPr lang="en-US" sz="2400" spc="-10" dirty="0">
                <a:solidFill>
                  <a:schemeClr val="tx1"/>
                </a:solidFill>
              </a:rPr>
              <a:t>Benefits and Challenges</a:t>
            </a:r>
          </a:p>
          <a:p>
            <a:pPr>
              <a:lnSpc>
                <a:spcPct val="150000"/>
              </a:lnSpc>
              <a:spcBef>
                <a:spcPts val="0"/>
              </a:spcBef>
              <a:spcAft>
                <a:spcPts val="1800"/>
              </a:spcAft>
            </a:pPr>
            <a:r>
              <a:rPr lang="en-US" sz="2400" b="1" spc="-10" dirty="0">
                <a:solidFill>
                  <a:srgbClr val="6ECECB"/>
                </a:solidFill>
              </a:rPr>
              <a:t>9.2. </a:t>
            </a:r>
            <a:r>
              <a:rPr lang="en-US" sz="2400" spc="-10" dirty="0">
                <a:solidFill>
                  <a:schemeClr val="tx1"/>
                </a:solidFill>
              </a:rPr>
              <a:t>Digital Marketing Strategy</a:t>
            </a:r>
          </a:p>
          <a:p>
            <a:pPr>
              <a:lnSpc>
                <a:spcPct val="150000"/>
              </a:lnSpc>
              <a:spcBef>
                <a:spcPts val="0"/>
              </a:spcBef>
              <a:spcAft>
                <a:spcPts val="1800"/>
              </a:spcAft>
            </a:pPr>
            <a:r>
              <a:rPr lang="en-US" sz="2400" b="1" spc="-10" dirty="0">
                <a:solidFill>
                  <a:srgbClr val="6ECECB"/>
                </a:solidFill>
              </a:rPr>
              <a:t>9.3. </a:t>
            </a:r>
            <a:r>
              <a:rPr lang="en-US" sz="2400" spc="-10" dirty="0">
                <a:solidFill>
                  <a:schemeClr val="tx1"/>
                </a:solidFill>
              </a:rPr>
              <a:t>Digital Marketing Tools</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Content &amp; Resources</a:t>
            </a:r>
          </a:p>
        </p:txBody>
      </p:sp>
      <p:sp>
        <p:nvSpPr>
          <p:cNvPr id="12" name="Retângulo 11">
            <a:extLst>
              <a:ext uri="{FF2B5EF4-FFF2-40B4-BE49-F238E27FC236}">
                <a16:creationId xmlns:a16="http://schemas.microsoft.com/office/drawing/2014/main" id="{00E2A3F9-39B8-490C-AAAD-8C568D2A43EE}"/>
              </a:ext>
            </a:extLst>
          </p:cNvPr>
          <p:cNvSpPr/>
          <p:nvPr/>
        </p:nvSpPr>
        <p:spPr>
          <a:xfrm>
            <a:off x="6508777" y="1258539"/>
            <a:ext cx="5040000" cy="43977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800"/>
              </a:spcAft>
            </a:pPr>
            <a:r>
              <a:rPr lang="en-US" sz="3000" b="1" dirty="0">
                <a:solidFill>
                  <a:srgbClr val="6ECECB"/>
                </a:solidFill>
                <a:effectLst>
                  <a:outerShdw blurRad="38100" dist="38100" dir="2700000" algn="tl">
                    <a:srgbClr val="000000">
                      <a:alpha val="43137"/>
                    </a:srgbClr>
                  </a:outerShdw>
                </a:effectLst>
              </a:rPr>
              <a:t>Resources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 </a:t>
            </a:r>
            <a:r>
              <a:rPr lang="en-US" sz="2400" dirty="0">
                <a:solidFill>
                  <a:schemeClr val="tx1"/>
                </a:solidFill>
              </a:rPr>
              <a:t>7 support videos</a:t>
            </a:r>
          </a:p>
          <a:p>
            <a:pPr>
              <a:lnSpc>
                <a:spcPct val="150000"/>
              </a:lnSpc>
              <a:spcBef>
                <a:spcPts val="0"/>
              </a:spcBef>
              <a:spcAft>
                <a:spcPts val="1800"/>
              </a:spcAft>
            </a:pPr>
            <a:r>
              <a:rPr lang="en-US" sz="2400" b="1" dirty="0">
                <a:solidFill>
                  <a:srgbClr val="6ECECB"/>
                </a:solidFill>
              </a:rPr>
              <a:t>b. </a:t>
            </a:r>
            <a:r>
              <a:rPr lang="en-US" sz="2400" dirty="0">
                <a:solidFill>
                  <a:schemeClr val="tx1"/>
                </a:solidFill>
              </a:rPr>
              <a:t>5 case studies</a:t>
            </a:r>
          </a:p>
          <a:p>
            <a:pPr>
              <a:lnSpc>
                <a:spcPct val="150000"/>
              </a:lnSpc>
              <a:spcBef>
                <a:spcPts val="0"/>
              </a:spcBef>
              <a:spcAft>
                <a:spcPts val="1800"/>
              </a:spcAft>
            </a:pPr>
            <a:r>
              <a:rPr lang="en-US" sz="2400" b="1" dirty="0">
                <a:solidFill>
                  <a:srgbClr val="6ECECB"/>
                </a:solidFill>
              </a:rPr>
              <a:t>c. </a:t>
            </a:r>
            <a:r>
              <a:rPr lang="en-US" sz="2400" dirty="0">
                <a:solidFill>
                  <a:schemeClr val="tx1"/>
                </a:solidFill>
              </a:rPr>
              <a:t>8 articles for additional reading</a:t>
            </a:r>
          </a:p>
          <a:p>
            <a:pPr>
              <a:lnSpc>
                <a:spcPct val="150000"/>
              </a:lnSpc>
              <a:spcBef>
                <a:spcPts val="0"/>
              </a:spcBef>
              <a:spcAft>
                <a:spcPts val="1800"/>
              </a:spcAft>
            </a:pPr>
            <a:r>
              <a:rPr lang="en-US" sz="2400" b="1" dirty="0">
                <a:solidFill>
                  <a:srgbClr val="6ECECB"/>
                </a:solidFill>
              </a:rPr>
              <a:t>d. </a:t>
            </a:r>
            <a:r>
              <a:rPr lang="en-US" sz="2400" dirty="0">
                <a:solidFill>
                  <a:schemeClr val="tx1"/>
                </a:solidFill>
              </a:rPr>
              <a:t>1 assignment</a:t>
            </a:r>
          </a:p>
        </p:txBody>
      </p:sp>
      <p:pic>
        <p:nvPicPr>
          <p:cNvPr id="7" name="Imagem 6">
            <a:extLst>
              <a:ext uri="{FF2B5EF4-FFF2-40B4-BE49-F238E27FC236}">
                <a16:creationId xmlns:a16="http://schemas.microsoft.com/office/drawing/2014/main" id="{6E9F6691-AA05-451D-9F7A-6990278511D4}"/>
              </a:ext>
            </a:extLst>
          </p:cNvPr>
          <p:cNvPicPr>
            <a:picLocks noChangeAspect="1"/>
          </p:cNvPicPr>
          <p:nvPr/>
        </p:nvPicPr>
        <p:blipFill>
          <a:blip r:embed="rId3"/>
          <a:stretch>
            <a:fillRect/>
          </a:stretch>
        </p:blipFill>
        <p:spPr>
          <a:xfrm>
            <a:off x="4501116" y="1342665"/>
            <a:ext cx="720000" cy="720000"/>
          </a:xfrm>
          <a:prstGeom prst="rect">
            <a:avLst/>
          </a:prstGeom>
        </p:spPr>
      </p:pic>
      <p:pic>
        <p:nvPicPr>
          <p:cNvPr id="8" name="Imagem 7">
            <a:extLst>
              <a:ext uri="{FF2B5EF4-FFF2-40B4-BE49-F238E27FC236}">
                <a16:creationId xmlns:a16="http://schemas.microsoft.com/office/drawing/2014/main" id="{4D837E26-F46A-4F34-836A-86575E1EF469}"/>
              </a:ext>
            </a:extLst>
          </p:cNvPr>
          <p:cNvPicPr>
            <a:picLocks noChangeAspect="1"/>
          </p:cNvPicPr>
          <p:nvPr/>
        </p:nvPicPr>
        <p:blipFill>
          <a:blip r:embed="rId4"/>
          <a:stretch>
            <a:fillRect/>
          </a:stretch>
        </p:blipFill>
        <p:spPr>
          <a:xfrm>
            <a:off x="10372094" y="1322912"/>
            <a:ext cx="720000" cy="720000"/>
          </a:xfrm>
          <a:prstGeom prst="rect">
            <a:avLst/>
          </a:prstGeom>
        </p:spPr>
      </p:pic>
    </p:spTree>
    <p:extLst>
      <p:ext uri="{BB962C8B-B14F-4D97-AF65-F5344CB8AC3E}">
        <p14:creationId xmlns:p14="http://schemas.microsoft.com/office/powerpoint/2010/main" val="15231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CAE51172-79EC-4943-8D47-2749BC7B9DDC}"/>
              </a:ext>
            </a:extLst>
          </p:cNvPr>
          <p:cNvPicPr>
            <a:picLocks noGrp="1" noChangeAspect="1"/>
          </p:cNvPicPr>
          <p:nvPr>
            <p:ph type="pic" sz="quarter" idx="19"/>
          </p:nvPr>
        </p:nvPicPr>
        <p:blipFill rotWithShape="1">
          <a:blip r:embed="rId3"/>
          <a:srcRect t="10526" b="10526"/>
          <a:stretch/>
        </p:blipFill>
        <p:spPr/>
      </p:pic>
      <p:sp>
        <p:nvSpPr>
          <p:cNvPr id="4" name="Text Placeholder 1">
            <a:extLst>
              <a:ext uri="{FF2B5EF4-FFF2-40B4-BE49-F238E27FC236}">
                <a16:creationId xmlns:a16="http://schemas.microsoft.com/office/drawing/2014/main" id="{396B1834-ED76-4763-9A53-EBFB55E7AA60}"/>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9.1.</a:t>
            </a:r>
          </a:p>
          <a:p>
            <a:r>
              <a:rPr lang="en-US" sz="4400" dirty="0">
                <a:solidFill>
                  <a:schemeClr val="bg1"/>
                </a:solidFill>
                <a:effectLst>
                  <a:outerShdw blurRad="38100" dist="38100" dir="2700000" algn="tl">
                    <a:srgbClr val="000000">
                      <a:alpha val="43137"/>
                    </a:srgbClr>
                  </a:outerShdw>
                </a:effectLst>
              </a:rPr>
              <a:t>Benefits and Challenges</a:t>
            </a:r>
          </a:p>
        </p:txBody>
      </p:sp>
    </p:spTree>
    <p:extLst>
      <p:ext uri="{BB962C8B-B14F-4D97-AF65-F5344CB8AC3E}">
        <p14:creationId xmlns:p14="http://schemas.microsoft.com/office/powerpoint/2010/main" val="46868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19">
            <a:extLst>
              <a:ext uri="{FF2B5EF4-FFF2-40B4-BE49-F238E27FC236}">
                <a16:creationId xmlns:a16="http://schemas.microsoft.com/office/drawing/2014/main" id="{6E380B3B-7507-400E-B16A-5229714A052E}"/>
              </a:ext>
            </a:extLst>
          </p:cNvPr>
          <p:cNvGrpSpPr/>
          <p:nvPr/>
        </p:nvGrpSpPr>
        <p:grpSpPr>
          <a:xfrm>
            <a:off x="2864984" y="1046457"/>
            <a:ext cx="3874144" cy="5262903"/>
            <a:chOff x="2864984" y="565331"/>
            <a:chExt cx="3874144" cy="5744029"/>
          </a:xfrm>
        </p:grpSpPr>
        <p:sp>
          <p:nvSpPr>
            <p:cNvPr id="14" name="Retângulo 13">
              <a:extLst>
                <a:ext uri="{FF2B5EF4-FFF2-40B4-BE49-F238E27FC236}">
                  <a16:creationId xmlns:a16="http://schemas.microsoft.com/office/drawing/2014/main" id="{0F786B07-3B44-4422-A758-1C0B8920AAEA}"/>
                </a:ext>
              </a:extLst>
            </p:cNvPr>
            <p:cNvSpPr/>
            <p:nvPr/>
          </p:nvSpPr>
          <p:spPr>
            <a:xfrm>
              <a:off x="2864984" y="565331"/>
              <a:ext cx="3874144" cy="5744029"/>
            </a:xfrm>
            <a:prstGeom prst="rect">
              <a:avLst/>
            </a:prstGeom>
            <a:gradFill>
              <a:gsLst>
                <a:gs pos="0">
                  <a:schemeClr val="bg1"/>
                </a:gs>
                <a:gs pos="100000">
                  <a:schemeClr val="bg1"/>
                </a:gs>
                <a:gs pos="50000">
                  <a:srgbClr val="6ECECB">
                    <a:alpha val="4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eta: Para a Direita 14">
              <a:extLst>
                <a:ext uri="{FF2B5EF4-FFF2-40B4-BE49-F238E27FC236}">
                  <a16:creationId xmlns:a16="http://schemas.microsoft.com/office/drawing/2014/main" id="{16EC947F-5778-4CEB-9414-C772D8931ED9}"/>
                </a:ext>
              </a:extLst>
            </p:cNvPr>
            <p:cNvSpPr/>
            <p:nvPr/>
          </p:nvSpPr>
          <p:spPr>
            <a:xfrm>
              <a:off x="2944775" y="572549"/>
              <a:ext cx="2861530" cy="1728000"/>
            </a:xfrm>
            <a:prstGeom prst="rightArrow">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a Direita 16">
              <a:extLst>
                <a:ext uri="{FF2B5EF4-FFF2-40B4-BE49-F238E27FC236}">
                  <a16:creationId xmlns:a16="http://schemas.microsoft.com/office/drawing/2014/main" id="{37C4BE8A-536E-4FCD-A2A5-0005FC428049}"/>
                </a:ext>
              </a:extLst>
            </p:cNvPr>
            <p:cNvSpPr/>
            <p:nvPr/>
          </p:nvSpPr>
          <p:spPr>
            <a:xfrm>
              <a:off x="2944775" y="2576955"/>
              <a:ext cx="2861530" cy="1728000"/>
            </a:xfrm>
            <a:prstGeom prst="rightArrow">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eta: Para a Direita 17">
              <a:extLst>
                <a:ext uri="{FF2B5EF4-FFF2-40B4-BE49-F238E27FC236}">
                  <a16:creationId xmlns:a16="http://schemas.microsoft.com/office/drawing/2014/main" id="{3D055B4E-422C-4DB0-A552-8A819114704F}"/>
                </a:ext>
              </a:extLst>
            </p:cNvPr>
            <p:cNvSpPr/>
            <p:nvPr/>
          </p:nvSpPr>
          <p:spPr>
            <a:xfrm>
              <a:off x="2944775" y="4581360"/>
              <a:ext cx="2861530" cy="1728000"/>
            </a:xfrm>
            <a:prstGeom prst="rightArrow">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solidFill>
                  <a:srgbClr val="6ECECB"/>
                </a:solidFill>
              </a:rPr>
              <a:t>a.</a:t>
            </a:r>
            <a:r>
              <a:rPr lang="en-US" sz="3600" b="1" dirty="0"/>
              <a:t> Digital Marketing – Benefits </a:t>
            </a:r>
          </a:p>
        </p:txBody>
      </p:sp>
      <p:sp>
        <p:nvSpPr>
          <p:cNvPr id="2" name="Triângulo isósceles 1">
            <a:extLst>
              <a:ext uri="{FF2B5EF4-FFF2-40B4-BE49-F238E27FC236}">
                <a16:creationId xmlns:a16="http://schemas.microsoft.com/office/drawing/2014/main" id="{3314C295-23F2-4908-BB01-F31555A07FCE}"/>
              </a:ext>
            </a:extLst>
          </p:cNvPr>
          <p:cNvSpPr/>
          <p:nvPr/>
        </p:nvSpPr>
        <p:spPr>
          <a:xfrm rot="5400000">
            <a:off x="415508" y="2300260"/>
            <a:ext cx="2783076" cy="2132764"/>
          </a:xfrm>
          <a:prstGeom prst="triangle">
            <a:avLst/>
          </a:prstGeom>
          <a:noFill/>
          <a:ln w="57150">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aixaDeTexto 2">
            <a:extLst>
              <a:ext uri="{FF2B5EF4-FFF2-40B4-BE49-F238E27FC236}">
                <a16:creationId xmlns:a16="http://schemas.microsoft.com/office/drawing/2014/main" id="{13FB5D91-5D1C-43C7-A4BE-33505AA86F03}"/>
              </a:ext>
            </a:extLst>
          </p:cNvPr>
          <p:cNvSpPr txBox="1"/>
          <p:nvPr/>
        </p:nvSpPr>
        <p:spPr>
          <a:xfrm>
            <a:off x="740664" y="1358353"/>
            <a:ext cx="1766215" cy="589072"/>
          </a:xfrm>
          <a:prstGeom prst="rect">
            <a:avLst/>
          </a:prstGeom>
          <a:noFill/>
        </p:spPr>
        <p:txBody>
          <a:bodyPr wrap="square" rtlCol="0">
            <a:spAutoFit/>
          </a:bodyPr>
          <a:lstStyle/>
          <a:p>
            <a:pPr>
              <a:lnSpc>
                <a:spcPct val="150000"/>
              </a:lnSpc>
            </a:pPr>
            <a:r>
              <a:rPr lang="en-GB" sz="2400" b="1" dirty="0"/>
              <a:t>Competitors </a:t>
            </a:r>
          </a:p>
        </p:txBody>
      </p:sp>
      <p:sp>
        <p:nvSpPr>
          <p:cNvPr id="6" name="CaixaDeTexto 5">
            <a:extLst>
              <a:ext uri="{FF2B5EF4-FFF2-40B4-BE49-F238E27FC236}">
                <a16:creationId xmlns:a16="http://schemas.microsoft.com/office/drawing/2014/main" id="{89262FCD-26BF-433C-B9C6-5742C252BFBB}"/>
              </a:ext>
            </a:extLst>
          </p:cNvPr>
          <p:cNvSpPr txBox="1"/>
          <p:nvPr/>
        </p:nvSpPr>
        <p:spPr>
          <a:xfrm>
            <a:off x="740664" y="4767940"/>
            <a:ext cx="2916936" cy="589072"/>
          </a:xfrm>
          <a:prstGeom prst="rect">
            <a:avLst/>
          </a:prstGeom>
          <a:noFill/>
        </p:spPr>
        <p:txBody>
          <a:bodyPr wrap="square" rtlCol="0">
            <a:spAutoFit/>
          </a:bodyPr>
          <a:lstStyle/>
          <a:p>
            <a:pPr>
              <a:lnSpc>
                <a:spcPct val="150000"/>
              </a:lnSpc>
            </a:pPr>
            <a:r>
              <a:rPr lang="en-GB" sz="2400" b="1" dirty="0"/>
              <a:t>Businesses</a:t>
            </a:r>
          </a:p>
        </p:txBody>
      </p:sp>
      <p:sp>
        <p:nvSpPr>
          <p:cNvPr id="7" name="CaixaDeTexto 6">
            <a:extLst>
              <a:ext uri="{FF2B5EF4-FFF2-40B4-BE49-F238E27FC236}">
                <a16:creationId xmlns:a16="http://schemas.microsoft.com/office/drawing/2014/main" id="{5C39DE3A-5039-4D98-9CBD-53597B5A90BE}"/>
              </a:ext>
            </a:extLst>
          </p:cNvPr>
          <p:cNvSpPr txBox="1"/>
          <p:nvPr/>
        </p:nvSpPr>
        <p:spPr>
          <a:xfrm>
            <a:off x="2944775" y="3072106"/>
            <a:ext cx="1837562" cy="589072"/>
          </a:xfrm>
          <a:prstGeom prst="rect">
            <a:avLst/>
          </a:prstGeom>
          <a:noFill/>
        </p:spPr>
        <p:txBody>
          <a:bodyPr wrap="square" rtlCol="0">
            <a:spAutoFit/>
          </a:bodyPr>
          <a:lstStyle/>
          <a:p>
            <a:pPr>
              <a:lnSpc>
                <a:spcPct val="150000"/>
              </a:lnSpc>
            </a:pPr>
            <a:r>
              <a:rPr lang="en-GB" sz="2400" b="1" dirty="0"/>
              <a:t>Consumers </a:t>
            </a:r>
          </a:p>
        </p:txBody>
      </p:sp>
      <p:sp>
        <p:nvSpPr>
          <p:cNvPr id="4" name="CaixaDeTexto 3">
            <a:extLst>
              <a:ext uri="{FF2B5EF4-FFF2-40B4-BE49-F238E27FC236}">
                <a16:creationId xmlns:a16="http://schemas.microsoft.com/office/drawing/2014/main" id="{B525F7E9-4EBC-4564-A01F-700D5AC5E9D6}"/>
              </a:ext>
            </a:extLst>
          </p:cNvPr>
          <p:cNvSpPr txBox="1"/>
          <p:nvPr/>
        </p:nvSpPr>
        <p:spPr>
          <a:xfrm>
            <a:off x="7206125" y="1197983"/>
            <a:ext cx="4852013" cy="2251065"/>
          </a:xfrm>
          <a:prstGeom prst="rect">
            <a:avLst/>
          </a:prstGeom>
          <a:noFill/>
          <a:ln w="57150">
            <a:gradFill flip="none" rotWithShape="1">
              <a:gsLst>
                <a:gs pos="82000">
                  <a:schemeClr val="bg1"/>
                </a:gs>
                <a:gs pos="0">
                  <a:srgbClr val="6ECECB"/>
                </a:gs>
              </a:gsLst>
              <a:lin ang="0" scaled="1"/>
              <a:tileRect/>
            </a:gradFill>
          </a:ln>
        </p:spPr>
        <p:txBody>
          <a:bodyPr wrap="square" rtlCol="0">
            <a:spAutoFit/>
          </a:bodyPr>
          <a:lstStyle/>
          <a:p>
            <a:pPr>
              <a:lnSpc>
                <a:spcPct val="150000"/>
              </a:lnSpc>
              <a:buClr>
                <a:srgbClr val="FDDE00"/>
              </a:buClr>
              <a:buFont typeface="Calibri" panose="020F0502020204030204" pitchFamily="34" charset="0"/>
              <a:buChar char="↘"/>
            </a:pPr>
            <a:r>
              <a:rPr lang="en-GB" sz="2400" dirty="0"/>
              <a:t> Fast</a:t>
            </a:r>
          </a:p>
          <a:p>
            <a:pPr>
              <a:lnSpc>
                <a:spcPct val="150000"/>
              </a:lnSpc>
              <a:buClr>
                <a:srgbClr val="FDDE00"/>
              </a:buClr>
              <a:buFont typeface="Calibri" panose="020F0502020204030204" pitchFamily="34" charset="0"/>
              <a:buChar char="↘"/>
            </a:pPr>
            <a:r>
              <a:rPr lang="en-GB" sz="2400" dirty="0"/>
              <a:t> Cost-effective</a:t>
            </a:r>
          </a:p>
          <a:p>
            <a:pPr>
              <a:lnSpc>
                <a:spcPct val="150000"/>
              </a:lnSpc>
              <a:buClr>
                <a:srgbClr val="FDDE00"/>
              </a:buClr>
              <a:buFont typeface="Calibri" panose="020F0502020204030204" pitchFamily="34" charset="0"/>
              <a:buChar char="↘"/>
            </a:pPr>
            <a:r>
              <a:rPr lang="en-GB" sz="2400" dirty="0"/>
              <a:t> Easy tracking and measurement</a:t>
            </a:r>
          </a:p>
          <a:p>
            <a:pPr>
              <a:lnSpc>
                <a:spcPct val="150000"/>
              </a:lnSpc>
              <a:buClr>
                <a:srgbClr val="FDDE00"/>
              </a:buClr>
              <a:buFont typeface="Calibri" panose="020F0502020204030204" pitchFamily="34" charset="0"/>
              <a:buChar char="↘"/>
            </a:pPr>
            <a:r>
              <a:rPr lang="en-GB" sz="2400" dirty="0"/>
              <a:t> Precise targeting</a:t>
            </a:r>
          </a:p>
        </p:txBody>
      </p:sp>
      <p:sp>
        <p:nvSpPr>
          <p:cNvPr id="9" name="CaixaDeTexto 8">
            <a:extLst>
              <a:ext uri="{FF2B5EF4-FFF2-40B4-BE49-F238E27FC236}">
                <a16:creationId xmlns:a16="http://schemas.microsoft.com/office/drawing/2014/main" id="{6A256954-3AA8-421E-B74E-4FD664A89511}"/>
              </a:ext>
            </a:extLst>
          </p:cNvPr>
          <p:cNvSpPr txBox="1"/>
          <p:nvPr/>
        </p:nvSpPr>
        <p:spPr>
          <a:xfrm>
            <a:off x="7206125" y="3910085"/>
            <a:ext cx="4852013" cy="2251065"/>
          </a:xfrm>
          <a:prstGeom prst="rect">
            <a:avLst/>
          </a:prstGeom>
          <a:noFill/>
          <a:ln w="57150">
            <a:gradFill flip="none" rotWithShape="1">
              <a:gsLst>
                <a:gs pos="82000">
                  <a:schemeClr val="bg1"/>
                </a:gs>
                <a:gs pos="0">
                  <a:srgbClr val="FDDE00"/>
                </a:gs>
              </a:gsLst>
              <a:lin ang="0" scaled="1"/>
              <a:tileRect/>
            </a:gradFill>
          </a:ln>
        </p:spPr>
        <p:txBody>
          <a:bodyPr wrap="square" rtlCol="0">
            <a:spAutoFit/>
          </a:bodyPr>
          <a:lstStyle/>
          <a:p>
            <a:pPr>
              <a:lnSpc>
                <a:spcPct val="150000"/>
              </a:lnSpc>
              <a:buClr>
                <a:srgbClr val="6ECECB"/>
              </a:buClr>
              <a:buFont typeface="Calibri" panose="020F0502020204030204" pitchFamily="34" charset="0"/>
              <a:buChar char="↘"/>
            </a:pPr>
            <a:r>
              <a:rPr lang="en-GB" sz="2400" dirty="0"/>
              <a:t> Widespread exposure</a:t>
            </a:r>
          </a:p>
          <a:p>
            <a:pPr>
              <a:lnSpc>
                <a:spcPct val="150000"/>
              </a:lnSpc>
              <a:buClr>
                <a:srgbClr val="6ECECB"/>
              </a:buClr>
              <a:buFont typeface="Calibri" panose="020F0502020204030204" pitchFamily="34" charset="0"/>
              <a:buChar char="↘"/>
            </a:pPr>
            <a:r>
              <a:rPr lang="en-GB" sz="2400" dirty="0"/>
              <a:t> Strong word-of-mouth</a:t>
            </a:r>
          </a:p>
          <a:p>
            <a:pPr>
              <a:lnSpc>
                <a:spcPct val="150000"/>
              </a:lnSpc>
              <a:buClr>
                <a:srgbClr val="6ECECB"/>
              </a:buClr>
              <a:buFont typeface="Calibri" panose="020F0502020204030204" pitchFamily="34" charset="0"/>
              <a:buChar char="↘"/>
            </a:pPr>
            <a:r>
              <a:rPr lang="en-GB" sz="2400" dirty="0"/>
              <a:t> Direct interaction with customers</a:t>
            </a:r>
          </a:p>
          <a:p>
            <a:pPr>
              <a:lnSpc>
                <a:spcPct val="150000"/>
              </a:lnSpc>
              <a:buClr>
                <a:srgbClr val="6ECECB"/>
              </a:buClr>
              <a:buFont typeface="Calibri" panose="020F0502020204030204" pitchFamily="34" charset="0"/>
              <a:buChar char="↘"/>
            </a:pPr>
            <a:r>
              <a:rPr lang="en-GB" sz="2400" dirty="0"/>
              <a:t> Many opportunities for promotion</a:t>
            </a:r>
          </a:p>
        </p:txBody>
      </p:sp>
      <p:sp>
        <p:nvSpPr>
          <p:cNvPr id="5" name="CaixaDeTexto 4">
            <a:extLst>
              <a:ext uri="{FF2B5EF4-FFF2-40B4-BE49-F238E27FC236}">
                <a16:creationId xmlns:a16="http://schemas.microsoft.com/office/drawing/2014/main" id="{5D1721BA-A29E-449B-ACE2-A61A69BD8937}"/>
              </a:ext>
            </a:extLst>
          </p:cNvPr>
          <p:cNvSpPr txBox="1"/>
          <p:nvPr/>
        </p:nvSpPr>
        <p:spPr>
          <a:xfrm>
            <a:off x="4440474" y="2029592"/>
            <a:ext cx="2707277" cy="1015663"/>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Operations &amp;</a:t>
            </a:r>
          </a:p>
          <a:p>
            <a:pPr algn="ctr"/>
            <a:r>
              <a:rPr lang="en-GB" sz="3000" b="1" dirty="0">
                <a:solidFill>
                  <a:srgbClr val="F7981D"/>
                </a:solidFill>
                <a:effectLst>
                  <a:outerShdw blurRad="38100" dist="38100" dir="2700000" algn="tl">
                    <a:srgbClr val="000000">
                      <a:alpha val="43137"/>
                    </a:srgbClr>
                  </a:outerShdw>
                </a:effectLst>
              </a:rPr>
              <a:t>Management</a:t>
            </a:r>
          </a:p>
        </p:txBody>
      </p:sp>
      <p:sp>
        <p:nvSpPr>
          <p:cNvPr id="11" name="CaixaDeTexto 10">
            <a:extLst>
              <a:ext uri="{FF2B5EF4-FFF2-40B4-BE49-F238E27FC236}">
                <a16:creationId xmlns:a16="http://schemas.microsoft.com/office/drawing/2014/main" id="{879224C0-0846-4C8C-BD6F-B0AEC82612E5}"/>
              </a:ext>
            </a:extLst>
          </p:cNvPr>
          <p:cNvSpPr txBox="1"/>
          <p:nvPr/>
        </p:nvSpPr>
        <p:spPr>
          <a:xfrm>
            <a:off x="4428281" y="4807411"/>
            <a:ext cx="2707277" cy="553998"/>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Communication</a:t>
            </a:r>
          </a:p>
        </p:txBody>
      </p:sp>
      <p:sp>
        <p:nvSpPr>
          <p:cNvPr id="12" name="CaixaDeTexto 11">
            <a:extLst>
              <a:ext uri="{FF2B5EF4-FFF2-40B4-BE49-F238E27FC236}">
                <a16:creationId xmlns:a16="http://schemas.microsoft.com/office/drawing/2014/main" id="{E0736CE8-1A2F-47A7-9DBD-DAE50FE5651D}"/>
              </a:ext>
            </a:extLst>
          </p:cNvPr>
          <p:cNvSpPr txBox="1"/>
          <p:nvPr/>
        </p:nvSpPr>
        <p:spPr>
          <a:xfrm>
            <a:off x="795005" y="2801294"/>
            <a:ext cx="1837562" cy="1143070"/>
          </a:xfrm>
          <a:prstGeom prst="rect">
            <a:avLst/>
          </a:prstGeom>
          <a:noFill/>
        </p:spPr>
        <p:txBody>
          <a:bodyPr wrap="square" rtlCol="0">
            <a:spAutoFit/>
          </a:bodyPr>
          <a:lstStyle/>
          <a:p>
            <a:pPr>
              <a:lnSpc>
                <a:spcPct val="150000"/>
              </a:lnSpc>
            </a:pPr>
            <a:r>
              <a:rPr lang="en-GB" sz="2400" b="1" dirty="0">
                <a:solidFill>
                  <a:srgbClr val="6ECECB"/>
                </a:solidFill>
                <a:effectLst>
                  <a:outerShdw blurRad="38100" dist="38100" dir="2700000" algn="tl">
                    <a:srgbClr val="000000">
                      <a:alpha val="43137"/>
                    </a:srgbClr>
                  </a:outerShdw>
                </a:effectLst>
              </a:rPr>
              <a:t>Everyone is online</a:t>
            </a:r>
          </a:p>
        </p:txBody>
      </p:sp>
      <p:pic>
        <p:nvPicPr>
          <p:cNvPr id="13" name="Imagem 12">
            <a:extLst>
              <a:ext uri="{FF2B5EF4-FFF2-40B4-BE49-F238E27FC236}">
                <a16:creationId xmlns:a16="http://schemas.microsoft.com/office/drawing/2014/main" id="{80113E43-8688-49F6-9CE6-E4FDDA30C670}"/>
              </a:ext>
            </a:extLst>
          </p:cNvPr>
          <p:cNvPicPr>
            <a:picLocks noChangeAspect="1"/>
          </p:cNvPicPr>
          <p:nvPr/>
        </p:nvPicPr>
        <p:blipFill>
          <a:blip r:embed="rId3"/>
          <a:stretch>
            <a:fillRect/>
          </a:stretch>
        </p:blipFill>
        <p:spPr>
          <a:xfrm>
            <a:off x="5380112" y="3910085"/>
            <a:ext cx="828000" cy="828000"/>
          </a:xfrm>
          <a:prstGeom prst="rect">
            <a:avLst/>
          </a:prstGeom>
          <a:effectLst>
            <a:outerShdw blurRad="50800" dist="38100" dir="2700000" algn="tl" rotWithShape="0">
              <a:prstClr val="black">
                <a:alpha val="40000"/>
              </a:prstClr>
            </a:outerShdw>
          </a:effectLst>
        </p:spPr>
      </p:pic>
      <p:pic>
        <p:nvPicPr>
          <p:cNvPr id="19" name="Imagem 18">
            <a:extLst>
              <a:ext uri="{FF2B5EF4-FFF2-40B4-BE49-F238E27FC236}">
                <a16:creationId xmlns:a16="http://schemas.microsoft.com/office/drawing/2014/main" id="{1EEFDB39-80F2-41DF-80EB-A0C2B61F93C5}"/>
              </a:ext>
            </a:extLst>
          </p:cNvPr>
          <p:cNvPicPr>
            <a:picLocks noChangeAspect="1"/>
          </p:cNvPicPr>
          <p:nvPr/>
        </p:nvPicPr>
        <p:blipFill>
          <a:blip r:embed="rId4"/>
          <a:stretch>
            <a:fillRect/>
          </a:stretch>
        </p:blipFill>
        <p:spPr>
          <a:xfrm>
            <a:off x="5380112" y="1197983"/>
            <a:ext cx="828000" cy="82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2174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13507</TotalTime>
  <Words>4719</Words>
  <Application>Microsoft Office PowerPoint</Application>
  <PresentationFormat>Ecrã Panorâmico</PresentationFormat>
  <Paragraphs>447</Paragraphs>
  <Slides>46</Slides>
  <Notes>29</Notes>
  <HiddenSlides>0</HiddenSlides>
  <MMClips>10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46</vt:i4>
      </vt:variant>
    </vt:vector>
  </HeadingPairs>
  <TitlesOfParts>
    <vt:vector size="54" baseType="lpstr">
      <vt:lpstr>Arial</vt:lpstr>
      <vt:lpstr>Calibri</vt:lpstr>
      <vt:lpstr>Calibri Light</vt:lpstr>
      <vt:lpstr>futura-pt</vt:lpstr>
      <vt:lpstr>Quattrocento Sans</vt:lpstr>
      <vt:lpstr>Times New Roman</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jcrispim</cp:lastModifiedBy>
  <cp:revision>879</cp:revision>
  <dcterms:created xsi:type="dcterms:W3CDTF">2019-11-20T14:08:21Z</dcterms:created>
  <dcterms:modified xsi:type="dcterms:W3CDTF">2021-04-27T11:59:05Z</dcterms:modified>
</cp:coreProperties>
</file>