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75" r:id="rId2"/>
    <p:sldId id="288" r:id="rId3"/>
    <p:sldId id="296" r:id="rId4"/>
    <p:sldId id="329" r:id="rId5"/>
    <p:sldId id="451" r:id="rId6"/>
    <p:sldId id="439" r:id="rId7"/>
    <p:sldId id="440" r:id="rId8"/>
    <p:sldId id="301" r:id="rId9"/>
    <p:sldId id="458" r:id="rId10"/>
    <p:sldId id="339" r:id="rId11"/>
    <p:sldId id="471" r:id="rId12"/>
    <p:sldId id="457" r:id="rId13"/>
    <p:sldId id="459" r:id="rId14"/>
    <p:sldId id="460" r:id="rId15"/>
    <p:sldId id="478" r:id="rId16"/>
    <p:sldId id="495" r:id="rId17"/>
    <p:sldId id="474" r:id="rId18"/>
    <p:sldId id="494" r:id="rId19"/>
    <p:sldId id="493" r:id="rId20"/>
    <p:sldId id="529" r:id="rId21"/>
    <p:sldId id="475" r:id="rId22"/>
    <p:sldId id="531" r:id="rId23"/>
    <p:sldId id="481" r:id="rId24"/>
    <p:sldId id="490" r:id="rId25"/>
    <p:sldId id="461" r:id="rId26"/>
    <p:sldId id="470" r:id="rId27"/>
    <p:sldId id="452" r:id="rId28"/>
    <p:sldId id="464" r:id="rId29"/>
    <p:sldId id="532" r:id="rId30"/>
    <p:sldId id="472" r:id="rId31"/>
    <p:sldId id="477" r:id="rId32"/>
    <p:sldId id="533" r:id="rId33"/>
    <p:sldId id="473" r:id="rId34"/>
    <p:sldId id="479" r:id="rId35"/>
    <p:sldId id="454" r:id="rId36"/>
    <p:sldId id="364" r:id="rId37"/>
    <p:sldId id="468" r:id="rId38"/>
    <p:sldId id="480" r:id="rId39"/>
    <p:sldId id="467" r:id="rId40"/>
    <p:sldId id="476" r:id="rId41"/>
    <p:sldId id="534" r:id="rId42"/>
    <p:sldId id="489" r:id="rId43"/>
    <p:sldId id="492" r:id="rId44"/>
    <p:sldId id="530" r:id="rId45"/>
    <p:sldId id="483" r:id="rId46"/>
    <p:sldId id="340" r:id="rId47"/>
    <p:sldId id="482" r:id="rId48"/>
    <p:sldId id="485" r:id="rId49"/>
    <p:sldId id="486" r:id="rId50"/>
    <p:sldId id="527" r:id="rId51"/>
    <p:sldId id="487" r:id="rId52"/>
    <p:sldId id="488" r:id="rId53"/>
    <p:sldId id="491" r:id="rId54"/>
    <p:sldId id="496" r:id="rId55"/>
    <p:sldId id="535" r:id="rId56"/>
    <p:sldId id="342" r:id="rId57"/>
    <p:sldId id="343" r:id="rId58"/>
    <p:sldId id="326" r:id="rId59"/>
    <p:sldId id="447" r:id="rId60"/>
    <p:sldId id="500" r:id="rId61"/>
    <p:sldId id="325" r:id="rId62"/>
    <p:sldId id="29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3"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AD8"/>
    <a:srgbClr val="6ECECB"/>
    <a:srgbClr val="F7981D"/>
    <a:srgbClr val="FDDE00"/>
    <a:srgbClr val="996633"/>
    <a:srgbClr val="F2F2F2"/>
    <a:srgbClr val="76C6D2"/>
    <a:srgbClr val="D1EFEE"/>
    <a:srgbClr val="FC5E71"/>
    <a:srgbClr val="BAE3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32" autoAdjust="0"/>
    <p:restoredTop sz="91228" autoAdjust="0"/>
  </p:normalViewPr>
  <p:slideViewPr>
    <p:cSldViewPr snapToGrid="0" snapToObjects="1">
      <p:cViewPr varScale="1">
        <p:scale>
          <a:sx n="64" d="100"/>
          <a:sy n="64" d="100"/>
        </p:scale>
        <p:origin x="102" y="960"/>
      </p:cViewPr>
      <p:guideLst>
        <p:guide orient="horz" pos="2160"/>
        <p:guide pos="384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4/9/2021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‹nº›</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choolofsocial.substack.com/p/netflix-brand-voic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1200"/>
              </a:spcAft>
              <a:buClr>
                <a:srgbClr val="6ECECB"/>
              </a:buClr>
            </a:pPr>
            <a:endParaRPr lang="en-GB"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a:t>
            </a:fld>
            <a:endParaRPr lang="en-US" dirty="0"/>
          </a:p>
        </p:txBody>
      </p:sp>
    </p:spTree>
    <p:extLst>
      <p:ext uri="{BB962C8B-B14F-4D97-AF65-F5344CB8AC3E}">
        <p14:creationId xmlns:p14="http://schemas.microsoft.com/office/powerpoint/2010/main" val="3960364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To understand your audience, it is important to conduct a little research and analyse your surroundings, as well as your internal environment. Your brand will be communicating with multiple targets, from customers to employees, from suppliers to partners. All of them have a mental image of your brand, but they also have their own aspirations and goals.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187202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KNOW YOUR CONSUMERS: that is the best advice for someone who wants to create a business and a brand. Brands exist because of customers. To satisfy their needs, but also to relate with them it is vital to know and understand them. The most successful brands are those that have identified and detailed their audience. They know how to reach and to engage with them. Consumers relate to brand because they represent something they want to be, believe in or identify with. That is what you need to discover to create a powerful brand.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One additional aspect to have in consideration is that people are not all rational in their decisions. The emotional level is a vital part of the decision process and the “gut feeling” can be decisive many times. Brands needs to engage emotionally with people and, for that, they need to really know how they think and feel, how they speak and behave.</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2571927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There are many ways to understand your consumers. The way we choose to gather data and analyse it depends on our resources and goals. </a:t>
            </a:r>
          </a:p>
          <a:p>
            <a:pPr marL="171450" indent="-171450">
              <a:buFont typeface="Arial" panose="020B0604020202020204" pitchFamily="34" charset="0"/>
              <a:buChar char="•"/>
            </a:pPr>
            <a:r>
              <a:rPr lang="en-GB" dirty="0"/>
              <a:t>Market segmentation, for instance, can be done through simple desktop research using official or technical reports or infographics. But it can also be extremely more complex, using demographic, geographic and psychographic data.</a:t>
            </a:r>
          </a:p>
          <a:p>
            <a:pPr marL="171450" indent="-171450">
              <a:buFont typeface="Arial" panose="020B0604020202020204" pitchFamily="34" charset="0"/>
              <a:buChar char="•"/>
            </a:pPr>
            <a:r>
              <a:rPr lang="en-GB" dirty="0"/>
              <a:t>On module #5 we have covered how to create Buyer Personas. They represent your ideal customer</a:t>
            </a:r>
          </a:p>
          <a:p>
            <a:pPr marL="171450" indent="-171450">
              <a:buFont typeface="Arial" panose="020B0604020202020204" pitchFamily="34" charset="0"/>
              <a:buChar char="•"/>
            </a:pPr>
            <a:r>
              <a:rPr lang="en-GB" dirty="0"/>
              <a:t>Mood boards can be easily generated using, for instance, Pinterest search bar. They are a collection of images about a certain topic, showing colours, letter fonts, facial and body expressions, symbols, etc. They serve to bring inspiration and the right mood of your target and of your brand essence.</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19</a:t>
            </a:fld>
            <a:endParaRPr lang="en-US"/>
          </a:p>
        </p:txBody>
      </p:sp>
    </p:spTree>
    <p:extLst>
      <p:ext uri="{BB962C8B-B14F-4D97-AF65-F5344CB8AC3E}">
        <p14:creationId xmlns:p14="http://schemas.microsoft.com/office/powerpoint/2010/main" val="811674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21</a:t>
            </a:fld>
            <a:endParaRPr lang="en-US"/>
          </a:p>
        </p:txBody>
      </p:sp>
    </p:spTree>
    <p:extLst>
      <p:ext uri="{BB962C8B-B14F-4D97-AF65-F5344CB8AC3E}">
        <p14:creationId xmlns:p14="http://schemas.microsoft.com/office/powerpoint/2010/main" val="1862177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indent="0">
              <a:lnSpc>
                <a:spcPct val="150000"/>
              </a:lnSpc>
              <a:buFont typeface="Arial" panose="020B0604020202020204" pitchFamily="34" charset="0"/>
              <a:buNone/>
            </a:pPr>
            <a:r>
              <a:rPr lang="en-GB" sz="1200" dirty="0"/>
              <a:t>The construction of a brand should start from the inside out of the Golden Circle. Brands with a purpose:</a:t>
            </a:r>
          </a:p>
          <a:p>
            <a:pPr marL="342900" indent="-342900">
              <a:lnSpc>
                <a:spcPct val="150000"/>
              </a:lnSpc>
              <a:buFont typeface="Arial" panose="020B0604020202020204" pitchFamily="34" charset="0"/>
              <a:buChar char="•"/>
            </a:pPr>
            <a:r>
              <a:rPr lang="en-GB" sz="1200" dirty="0"/>
              <a:t>Are more relatable</a:t>
            </a:r>
          </a:p>
          <a:p>
            <a:pPr marL="342900" indent="-342900">
              <a:lnSpc>
                <a:spcPct val="150000"/>
              </a:lnSpc>
              <a:buFont typeface="Arial" panose="020B0604020202020204" pitchFamily="34" charset="0"/>
              <a:buChar char="•"/>
            </a:pPr>
            <a:r>
              <a:rPr lang="en-GB" sz="1200" dirty="0"/>
              <a:t>Share values with customers</a:t>
            </a:r>
          </a:p>
          <a:p>
            <a:pPr marL="342900" indent="-342900">
              <a:lnSpc>
                <a:spcPct val="150000"/>
              </a:lnSpc>
              <a:buFont typeface="Arial" panose="020B0604020202020204" pitchFamily="34" charset="0"/>
              <a:buChar char="•"/>
            </a:pPr>
            <a:r>
              <a:rPr lang="en-GB" sz="1200" dirty="0"/>
              <a:t>Build credibility and trust</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23</a:t>
            </a:fld>
            <a:endParaRPr lang="en-US"/>
          </a:p>
        </p:txBody>
      </p:sp>
    </p:spTree>
    <p:extLst>
      <p:ext uri="{BB962C8B-B14F-4D97-AF65-F5344CB8AC3E}">
        <p14:creationId xmlns:p14="http://schemas.microsoft.com/office/powerpoint/2010/main" val="3786672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err="1"/>
              <a:t>Olins</a:t>
            </a:r>
            <a:r>
              <a:rPr lang="en-GB" dirty="0"/>
              <a:t>, W. (2008). </a:t>
            </a:r>
            <a:r>
              <a:rPr lang="en-GB" i="1" dirty="0"/>
              <a:t>Waly </a:t>
            </a:r>
            <a:r>
              <a:rPr lang="en-GB" i="1" dirty="0" err="1"/>
              <a:t>Olins</a:t>
            </a:r>
            <a:r>
              <a:rPr lang="en-GB" i="1" dirty="0"/>
              <a:t>: The Brand Handbook</a:t>
            </a:r>
            <a:r>
              <a:rPr lang="en-GB" dirty="0"/>
              <a:t>. London (UK): Thames &amp; Hudson.</a:t>
            </a:r>
          </a:p>
          <a:p>
            <a:r>
              <a:rPr lang="en-GB" dirty="0"/>
              <a:t>The brand’s core idea should be clear and simple – it is what makes the brand unique. It should, however, powerfully “energize” the brand and grant it its purpose.</a:t>
            </a:r>
          </a:p>
          <a:p>
            <a:r>
              <a:rPr lang="en-GB" dirty="0"/>
              <a:t>Everything about the brand is developed around the core idea.</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21307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In www.sixsenses.com you can read:</a:t>
            </a:r>
          </a:p>
          <a:p>
            <a:r>
              <a:rPr lang="en-US" b="0" i="1" dirty="0">
                <a:solidFill>
                  <a:srgbClr val="666666"/>
                </a:solidFill>
                <a:effectLst/>
                <a:latin typeface="Avenir Next"/>
              </a:rPr>
              <a:t>A meaningful brand is at the heart of any thriving business. It is what people connect to more than any product. So, this win is a huge tribute to all our hosts and owners around the world and the way they continue to offer our loyal guests exceptional experiences that help them reconnect mentally, physically and spiritually. It also gives us the courage to push beyond the boundaries, to be bold and different, act on our imagination, create more than just places to stay and stand for something.</a:t>
            </a:r>
            <a:endParaRPr lang="en-GB" i="1"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26</a:t>
            </a:fld>
            <a:endParaRPr lang="en-US"/>
          </a:p>
        </p:txBody>
      </p:sp>
    </p:spTree>
    <p:extLst>
      <p:ext uri="{BB962C8B-B14F-4D97-AF65-F5344CB8AC3E}">
        <p14:creationId xmlns:p14="http://schemas.microsoft.com/office/powerpoint/2010/main" val="191655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The core idea is reflected in all the brand’s touchpoints: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The most significant way in which this can be done is by making everything in and around the organization — its </a:t>
            </a:r>
            <a:r>
              <a:rPr lang="en-US" sz="1200" b="1" i="1" dirty="0">
                <a:solidFill>
                  <a:srgbClr val="F7981D"/>
                </a:solidFill>
              </a:rPr>
              <a:t>products</a:t>
            </a:r>
            <a:r>
              <a:rPr lang="en-US" sz="1200" i="1" dirty="0"/>
              <a:t>, </a:t>
            </a:r>
            <a:r>
              <a:rPr lang="en-US" sz="1200" b="1" i="1" dirty="0">
                <a:solidFill>
                  <a:srgbClr val="F7981D"/>
                </a:solidFill>
              </a:rPr>
              <a:t>environment</a:t>
            </a:r>
            <a:r>
              <a:rPr lang="en-US" sz="1200" i="1" dirty="0"/>
              <a:t>,</a:t>
            </a:r>
            <a:r>
              <a:rPr lang="en-US" sz="1200" i="1" dirty="0">
                <a:solidFill>
                  <a:schemeClr val="bg1">
                    <a:lumMod val="65000"/>
                  </a:schemeClr>
                </a:solidFill>
              </a:rPr>
              <a:t> </a:t>
            </a:r>
            <a:r>
              <a:rPr lang="en-US" sz="1200" b="1" i="1" dirty="0">
                <a:solidFill>
                  <a:srgbClr val="F7981D"/>
                </a:solidFill>
              </a:rPr>
              <a:t>communication</a:t>
            </a:r>
            <a:r>
              <a:rPr lang="en-US" sz="1200" i="1" dirty="0">
                <a:solidFill>
                  <a:schemeClr val="bg1">
                    <a:lumMod val="65000"/>
                  </a:schemeClr>
                </a:solidFill>
              </a:rPr>
              <a:t> </a:t>
            </a:r>
            <a:r>
              <a:rPr lang="en-US" sz="1200" i="1" dirty="0"/>
              <a:t>and</a:t>
            </a:r>
            <a:r>
              <a:rPr lang="en-US" sz="1200" i="1" dirty="0">
                <a:solidFill>
                  <a:schemeClr val="bg1">
                    <a:lumMod val="65000"/>
                  </a:schemeClr>
                </a:solidFill>
              </a:rPr>
              <a:t> </a:t>
            </a:r>
            <a:r>
              <a:rPr lang="en-US" sz="1200" b="1" i="1" dirty="0">
                <a:solidFill>
                  <a:srgbClr val="F7981D"/>
                </a:solidFill>
              </a:rPr>
              <a:t>behavior</a:t>
            </a:r>
            <a:r>
              <a:rPr lang="en-US" sz="1200" i="1" dirty="0">
                <a:solidFill>
                  <a:schemeClr val="bg1">
                    <a:lumMod val="65000"/>
                  </a:schemeClr>
                </a:solidFill>
              </a:rPr>
              <a:t> </a:t>
            </a:r>
            <a:r>
              <a:rPr lang="en-US" sz="1200" i="1" dirty="0"/>
              <a:t>— </a:t>
            </a:r>
            <a:r>
              <a:rPr lang="en-US" sz="1200" b="1" i="1" dirty="0">
                <a:solidFill>
                  <a:srgbClr val="6ECECB"/>
                </a:solidFill>
              </a:rPr>
              <a:t>consistent in purpose and performance</a:t>
            </a:r>
            <a:r>
              <a:rPr lang="en-US" sz="1200" i="1" dirty="0">
                <a:solidFill>
                  <a:srgbClr val="6ECECB"/>
                </a:solidFill>
              </a:rPr>
              <a:t> </a:t>
            </a:r>
            <a:r>
              <a:rPr lang="en-US" sz="1200" i="1" dirty="0"/>
              <a:t>and, where this is appropriate, in appearance too </a:t>
            </a:r>
            <a:r>
              <a:rPr lang="en-US" sz="1200" i="0" dirty="0"/>
              <a:t>(</a:t>
            </a:r>
            <a:r>
              <a:rPr lang="en-US" sz="1200" i="0" dirty="0" err="1"/>
              <a:t>Olins</a:t>
            </a:r>
            <a:r>
              <a:rPr lang="en-US" sz="1200" i="0" dirty="0"/>
              <a:t>, 2008)</a:t>
            </a:r>
            <a:r>
              <a:rPr lang="en-US" sz="1200" i="1" dirty="0"/>
              <a:t>.</a:t>
            </a:r>
            <a:endParaRPr lang="en-GB" sz="1200" i="1"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3997531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Look here: https://www.forbes.com/sites/allenadamson/2014/10/15/disney-knows-its-not-just-magic-that-keeps-a-brand-on-top/?sh=36411a625b26</a:t>
            </a:r>
          </a:p>
          <a:p>
            <a:r>
              <a:rPr lang="en-US" b="0" i="1" dirty="0">
                <a:solidFill>
                  <a:srgbClr val="333333"/>
                </a:solidFill>
                <a:effectLst/>
                <a:latin typeface="Georgia" panose="02040502050405020303" pitchFamily="18" charset="0"/>
              </a:rPr>
              <a:t>Now, Disney’s core promise, the simple idea on which it was launched, hasn’t changed since Walt Disney made clear that it was to create happiness through magical experiences. As Boyles told his audience, </a:t>
            </a:r>
            <a:r>
              <a:rPr lang="en-US" b="1" i="1" dirty="0">
                <a:solidFill>
                  <a:srgbClr val="333333"/>
                </a:solidFill>
                <a:effectLst/>
                <a:latin typeface="Georgia" panose="02040502050405020303" pitchFamily="18" charset="0"/>
              </a:rPr>
              <a:t>“Disney Parks and Resorts exist to make magical experiences come alive.”</a:t>
            </a:r>
            <a:endParaRPr lang="en-GB" b="1" i="1"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240025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spcAft>
                <a:spcPts val="1200"/>
              </a:spcAft>
            </a:pPr>
            <a:r>
              <a:rPr lang="en-GB" sz="1200" i="1" dirty="0">
                <a:solidFill>
                  <a:srgbClr val="F7981D"/>
                </a:solidFill>
              </a:rPr>
              <a:t>Brands can </a:t>
            </a:r>
            <a:r>
              <a:rPr lang="en-US" sz="1200" i="1" dirty="0">
                <a:solidFill>
                  <a:srgbClr val="F7981D"/>
                </a:solidFill>
              </a:rPr>
              <a:t>only exist if they communicate (</a:t>
            </a:r>
            <a:r>
              <a:rPr lang="en-US" sz="1000" i="1" dirty="0"/>
              <a:t>J.-N. </a:t>
            </a:r>
            <a:r>
              <a:rPr lang="en-US" sz="1000" i="1" dirty="0" err="1"/>
              <a:t>Kapferer</a:t>
            </a:r>
            <a:r>
              <a:rPr lang="en-US" sz="1000" i="1" dirty="0"/>
              <a:t>, 2008)</a:t>
            </a:r>
          </a:p>
          <a:p>
            <a:pPr>
              <a:spcAft>
                <a:spcPts val="1200"/>
              </a:spcAft>
            </a:pPr>
            <a:r>
              <a:rPr lang="en-GB" dirty="0"/>
              <a:t>Defines how the brand relates with the world, how it behaves, what it provides. It is what makes it unique and stand out from the others. Its what it represents, but also how it looks and sounds. In the end, constructing a brand is creating a strong, unique and compelling message.</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30</a:t>
            </a:fld>
            <a:endParaRPr lang="en-US"/>
          </a:p>
        </p:txBody>
      </p:sp>
    </p:spTree>
    <p:extLst>
      <p:ext uri="{BB962C8B-B14F-4D97-AF65-F5344CB8AC3E}">
        <p14:creationId xmlns:p14="http://schemas.microsoft.com/office/powerpoint/2010/main" val="350328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7</a:t>
            </a:fld>
            <a:endParaRPr lang="en-US"/>
          </a:p>
        </p:txBody>
      </p:sp>
    </p:spTree>
    <p:extLst>
      <p:ext uri="{BB962C8B-B14F-4D97-AF65-F5344CB8AC3E}">
        <p14:creationId xmlns:p14="http://schemas.microsoft.com/office/powerpoint/2010/main" val="2519695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605016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Like a person, the brand’s personality is its character! This is a critical piece to stimulate the emotional triggers that will establish the relationship between the customers and the brand! It highlights the FEEL (how is it instantly perceived?; what does it transmit to others?) of the brand and how it SOUNDS and BEHAVES.</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1635860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You can either create a perfectly outlined persona (age, appearance, occupation, etc.) or a broader perspective (man; middle 30s; outdoor fanatic; dreamer).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Some brands create a fictional character, like a mascot, to help with this process and make the brand persona more tangible.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You can also resort to celebrities or fantasy characters to trigger immediate associations with your brand. Remember George Clooney and Nespresso?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This is the basis of the brand’s communication. We know “who” it is, so we expect a certain type of behaviour and mindset when talking to customers, partners and everyone else.</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35</a:t>
            </a:fld>
            <a:endParaRPr lang="en-US"/>
          </a:p>
        </p:txBody>
      </p:sp>
    </p:spTree>
    <p:extLst>
      <p:ext uri="{BB962C8B-B14F-4D97-AF65-F5344CB8AC3E}">
        <p14:creationId xmlns:p14="http://schemas.microsoft.com/office/powerpoint/2010/main" val="4152697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b="0" i="0" dirty="0">
                <a:solidFill>
                  <a:srgbClr val="1A1A1A"/>
                </a:solidFill>
                <a:effectLst/>
                <a:latin typeface="SF Pro Display"/>
              </a:rPr>
              <a:t>Finding your brand voice means developing a “human-like” voice that reflects your brand while being consistent with its personality over time. It makes the brand persona come alive! For example, the “cool” </a:t>
            </a:r>
            <a:r>
              <a:rPr lang="en-US" b="0" i="0" dirty="0" err="1">
                <a:solidFill>
                  <a:srgbClr val="1A1A1A"/>
                </a:solidFill>
                <a:effectLst/>
                <a:latin typeface="SF Pro Display"/>
              </a:rPr>
              <a:t>behaviour</a:t>
            </a:r>
            <a:r>
              <a:rPr lang="en-US" b="0" i="0" dirty="0">
                <a:solidFill>
                  <a:srgbClr val="1A1A1A"/>
                </a:solidFill>
                <a:effectLst/>
                <a:latin typeface="SF Pro Display"/>
              </a:rPr>
              <a:t> of the persona will be elicited and made visible by how it interacts with others.</a:t>
            </a:r>
            <a:endParaRPr lang="en-GB" dirty="0"/>
          </a:p>
          <a:p>
            <a:r>
              <a:rPr lang="en-GB" dirty="0"/>
              <a:t>This is particularly important in today’s digital world. It can easily leverage social media reach and engagement rate, resulting in increased brand exposure and brand-consumer connection. It can make or break the brand/consumer relationship. In the same way, all your employees should be imbued in the same spirit to keep consistency when interacting with customers. It is particularly critical for guides, receptionists, waiters or any other job function that deals directly with customers (be it in person, by telephone or whatever of means of interaction).</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36</a:t>
            </a:fld>
            <a:endParaRPr lang="en-US"/>
          </a:p>
        </p:txBody>
      </p:sp>
    </p:spTree>
    <p:extLst>
      <p:ext uri="{BB962C8B-B14F-4D97-AF65-F5344CB8AC3E}">
        <p14:creationId xmlns:p14="http://schemas.microsoft.com/office/powerpoint/2010/main" val="2012905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Brand voice </a:t>
            </a:r>
            <a:r>
              <a:rPr lang="en-US" dirty="0"/>
              <a:t>establishes a strong brand personality, </a:t>
            </a:r>
            <a:r>
              <a:rPr lang="en-GB" dirty="0"/>
              <a:t>sets the ground and is consistent over time. Tone of voice is how the brand voice adjusts to each situation. For example, when presenting a wellbeing holiday program, you will certainly adjust how you “speak” to someone who is a novice at meditation or to an expert at it. Another example: if your brand voice is mainly enthusiastic and humorous, you might need to tone down your funny side to address complex issues like racism, sexual orientation discrimination or other human rights issues.</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37</a:t>
            </a:fld>
            <a:endParaRPr lang="en-US"/>
          </a:p>
        </p:txBody>
      </p:sp>
    </p:spTree>
    <p:extLst>
      <p:ext uri="{BB962C8B-B14F-4D97-AF65-F5344CB8AC3E}">
        <p14:creationId xmlns:p14="http://schemas.microsoft.com/office/powerpoint/2010/main" val="1899913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See more here: </a:t>
            </a:r>
            <a:r>
              <a:rPr lang="en-GB" sz="1200" dirty="0">
                <a:hlinkClick r:id="rId3"/>
              </a:rPr>
              <a:t>https://schoolofsocial.substack.com/p/netflix-brand-voice</a:t>
            </a:r>
            <a:r>
              <a:rPr lang="en-GB" sz="1200" dirty="0"/>
              <a:t> </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39</a:t>
            </a:fld>
            <a:endParaRPr lang="en-US"/>
          </a:p>
        </p:txBody>
      </p:sp>
    </p:spTree>
    <p:extLst>
      <p:ext uri="{BB962C8B-B14F-4D97-AF65-F5344CB8AC3E}">
        <p14:creationId xmlns:p14="http://schemas.microsoft.com/office/powerpoint/2010/main" val="3648285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Six senses is a sincere brand. It defines itself as fun and quirky, honest and genuine, but is also cheerful (loves smiles and laughs) yet sophisticated (loves sustainable design). It is deeply purpose-driven and does not joke around its core values. Although playful, the brand also keeps a deep sense of responsibility, not only towards its guests but also towards local communities.</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1179466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Compelling, credible, authentic.</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42</a:t>
            </a:fld>
            <a:endParaRPr lang="en-US"/>
          </a:p>
        </p:txBody>
      </p:sp>
    </p:spTree>
    <p:extLst>
      <p:ext uri="{BB962C8B-B14F-4D97-AF65-F5344CB8AC3E}">
        <p14:creationId xmlns:p14="http://schemas.microsoft.com/office/powerpoint/2010/main" val="2272992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Tourism New Zealand created a brand that is a tagline in itself. “100% Pure New Zealand” is deeply connected with the country’s reputation as clean and green. It is one of the most successful destination branding initiatives ever, because it really brings the power of the brand’s value to the surface. You can learn more here: https://placebrandobserver.com/origins-success-pure-new-zealand-destination-brand/</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3126707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ea typeface="Times New Roman" panose="02020603050405020304" pitchFamily="18" charset="0"/>
              </a:rPr>
              <a:t>It is strongly advised to resort to graphic designers to develop your visual identity. It can make all the difference and leverage the brand’s look &amp; feel.</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45</a:t>
            </a:fld>
            <a:endParaRPr lang="en-US" dirty="0"/>
          </a:p>
        </p:txBody>
      </p:sp>
    </p:spTree>
    <p:extLst>
      <p:ext uri="{BB962C8B-B14F-4D97-AF65-F5344CB8AC3E}">
        <p14:creationId xmlns:p14="http://schemas.microsoft.com/office/powerpoint/2010/main" val="2556419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t>They serve to identify and distinguish you from competition. Branding (as marketing aims) at winning people’s “hearts and brains” </a:t>
            </a:r>
            <a:r>
              <a:rPr lang="en-US" sz="1200" dirty="0"/>
              <a:t>long before they make the decision of choose a specific product or company over others. It is all about creating your own special space inside the consumers’ world.</a:t>
            </a:r>
          </a:p>
          <a:p>
            <a:endParaRPr lang="en-GB" sz="120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9</a:t>
            </a:fld>
            <a:endParaRPr lang="en-US"/>
          </a:p>
        </p:txBody>
      </p:sp>
    </p:spTree>
    <p:extLst>
      <p:ext uri="{BB962C8B-B14F-4D97-AF65-F5344CB8AC3E}">
        <p14:creationId xmlns:p14="http://schemas.microsoft.com/office/powerpoint/2010/main" val="32201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47</a:t>
            </a:fld>
            <a:endParaRPr lang="en-US" dirty="0"/>
          </a:p>
        </p:txBody>
      </p:sp>
    </p:spTree>
    <p:extLst>
      <p:ext uri="{BB962C8B-B14F-4D97-AF65-F5344CB8AC3E}">
        <p14:creationId xmlns:p14="http://schemas.microsoft.com/office/powerpoint/2010/main" val="358624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Colours affect first impressions and elicit emotions and feelings.  Colours are even reported to have meanings (Colour Psychology), but it depends on the context: for instance, red may symbolize love (Valentine’s day), but it can also mean danger (traffic signs).</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48</a:t>
            </a:fld>
            <a:endParaRPr lang="en-US" dirty="0"/>
          </a:p>
        </p:txBody>
      </p:sp>
    </p:spTree>
    <p:extLst>
      <p:ext uri="{BB962C8B-B14F-4D97-AF65-F5344CB8AC3E}">
        <p14:creationId xmlns:p14="http://schemas.microsoft.com/office/powerpoint/2010/main" val="4128798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ea typeface="Times New Roman" panose="02020603050405020304" pitchFamily="18" charset="0"/>
            </a:endParaRP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49</a:t>
            </a:fld>
            <a:endParaRPr lang="en-US" dirty="0"/>
          </a:p>
        </p:txBody>
      </p:sp>
    </p:spTree>
    <p:extLst>
      <p:ext uri="{BB962C8B-B14F-4D97-AF65-F5344CB8AC3E}">
        <p14:creationId xmlns:p14="http://schemas.microsoft.com/office/powerpoint/2010/main" val="4155175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Iconography is a set of conventional images associated with a specific subject. It helps illustrate that subject. Benneton’s iconic images have many colours (“United Colours of Benneton”), young people, gender and racial diversity, the brand’s iconic symbol… You can almost immediately recognized a Benneton’s image without the brand’s name on it.</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51</a:t>
            </a:fld>
            <a:endParaRPr lang="en-US" dirty="0"/>
          </a:p>
        </p:txBody>
      </p:sp>
    </p:spTree>
    <p:extLst>
      <p:ext uri="{BB962C8B-B14F-4D97-AF65-F5344CB8AC3E}">
        <p14:creationId xmlns:p14="http://schemas.microsoft.com/office/powerpoint/2010/main" val="81744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To keep consistency, the graphic style should be used in very touch point, including busines cards, letterheads, envelopes, billboard banners, social media, merchandise (t-shirts, caps, key-rings, etc.), uniforms, website, product packaging, vehicle decoration, etc.</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52</a:t>
            </a:fld>
            <a:endParaRPr lang="en-US" dirty="0"/>
          </a:p>
        </p:txBody>
      </p:sp>
    </p:spTree>
    <p:extLst>
      <p:ext uri="{BB962C8B-B14F-4D97-AF65-F5344CB8AC3E}">
        <p14:creationId xmlns:p14="http://schemas.microsoft.com/office/powerpoint/2010/main" val="2072004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54</a:t>
            </a:fld>
            <a:endParaRPr lang="en-US"/>
          </a:p>
        </p:txBody>
      </p:sp>
    </p:spTree>
    <p:extLst>
      <p:ext uri="{BB962C8B-B14F-4D97-AF65-F5344CB8AC3E}">
        <p14:creationId xmlns:p14="http://schemas.microsoft.com/office/powerpoint/2010/main" val="2643061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58</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59</a:t>
            </a:fld>
            <a:endParaRPr lang="en-US"/>
          </a:p>
        </p:txBody>
      </p:sp>
    </p:spTree>
    <p:extLst>
      <p:ext uri="{BB962C8B-B14F-4D97-AF65-F5344CB8AC3E}">
        <p14:creationId xmlns:p14="http://schemas.microsoft.com/office/powerpoint/2010/main" val="63990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When idealizing their holidays and looking to book their accommodation, travel and experiences, people are looking for emotional triggers that inspire them and promise the perfect experience. This is the job of a well structured and developed brand!</a:t>
            </a:r>
          </a:p>
          <a:p>
            <a:r>
              <a:rPr lang="en-GB" dirty="0"/>
              <a:t>Everything is branded nowadays. Either you consciously manage a brand or not, it always exists in someone’s mind. It is better to properly manage the brand and create the desired image and perception on your audience than let that audience create its own spontaneous perception (that might hinder or even destroy the brand’s potential and core identity).</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10</a:t>
            </a:fld>
            <a:endParaRPr lang="en-US"/>
          </a:p>
        </p:txBody>
      </p:sp>
    </p:spTree>
    <p:extLst>
      <p:ext uri="{BB962C8B-B14F-4D97-AF65-F5344CB8AC3E}">
        <p14:creationId xmlns:p14="http://schemas.microsoft.com/office/powerpoint/2010/main" val="347935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Six Senses is one of the most successful luxury wellness tourism brands in the world. It has been selected has the best </a:t>
            </a:r>
            <a:r>
              <a:rPr lang="en-US" dirty="0"/>
              <a:t>Hotel Brand in the World by </a:t>
            </a:r>
            <a:r>
              <a:rPr lang="en-US" dirty="0" err="1"/>
              <a:t>Travel+Leisure</a:t>
            </a:r>
            <a:r>
              <a:rPr lang="en-US" dirty="0"/>
              <a:t> in 2017, 2018 and 2019 (https://www.travelandleisure.com/worlds-best/hotel-top-brands-2019). The brand as placed in the 7</a:t>
            </a:r>
            <a:r>
              <a:rPr lang="en-US" baseline="30000" dirty="0"/>
              <a:t>th</a:t>
            </a:r>
            <a:r>
              <a:rPr lang="en-US" dirty="0"/>
              <a:t> place in 2020. This will be main case study throughout the module and will be referenced multiple times.</a:t>
            </a:r>
          </a:p>
          <a:p>
            <a:endParaRPr lang="en-US"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11</a:t>
            </a:fld>
            <a:endParaRPr lang="en-US"/>
          </a:p>
        </p:txBody>
      </p:sp>
    </p:spTree>
    <p:extLst>
      <p:ext uri="{BB962C8B-B14F-4D97-AF65-F5344CB8AC3E}">
        <p14:creationId xmlns:p14="http://schemas.microsoft.com/office/powerpoint/2010/main" val="39630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GB" dirty="0"/>
              <a:t>The brand lives at the intersection between the promise the organization formulates and the expectations the audience creates in its mind. The management of this balance works as a conversation between the organization – that learns what the brand must deliver to fulfil the expectations – and the public – that learns what to expect from the brand. It requires consistency and coherence, in order to provide a seamless experience that carries a clear message and a purposeful meaning.</a:t>
            </a:r>
          </a:p>
          <a:p>
            <a:pPr marL="171450" indent="-171450">
              <a:buFont typeface="Arial" panose="020B0604020202020204" pitchFamily="34" charset="0"/>
              <a:buChar char="•"/>
            </a:pPr>
            <a:r>
              <a:rPr lang="en-GB" dirty="0"/>
              <a:t>Everything that you do you counts: from aesthetics to social media posts; from the amenities in the room to the way your guides interact; from the way you speak to the way you defend the environment. Every single aspect contributes to your brand messaging.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12</a:t>
            </a:fld>
            <a:endParaRPr lang="en-US"/>
          </a:p>
        </p:txBody>
      </p:sp>
    </p:spTree>
    <p:extLst>
      <p:ext uri="{BB962C8B-B14F-4D97-AF65-F5344CB8AC3E}">
        <p14:creationId xmlns:p14="http://schemas.microsoft.com/office/powerpoint/2010/main" val="3691023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lvl="0" indent="0">
              <a:lnSpc>
                <a:spcPct val="150000"/>
              </a:lnSpc>
              <a:buClr>
                <a:srgbClr val="6ECECB"/>
              </a:buClr>
              <a:buFont typeface="Calibri" panose="020F0502020204030204" pitchFamily="34" charset="0"/>
              <a:buNone/>
            </a:pPr>
            <a:r>
              <a:rPr lang="en-GB" sz="2400" dirty="0"/>
              <a:t>Branding is a process. In fact, it is a never-ending process. It starts with the market study, it comprises the definition of the brand’s strategy and personality, it then needs a creative process, finally, it is continuously nurtured with the brand’s management. This a sequential and cumulative process, meaning that each stage is dependent from the quality and the inputs that come from the previous stages. How can you design a brand’s visual identity if you don’t even now its core values, business sector or consumers?</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2986359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lvl="0" indent="0">
              <a:lnSpc>
                <a:spcPct val="150000"/>
              </a:lnSpc>
              <a:buClr>
                <a:srgbClr val="6ECECB"/>
              </a:buClr>
              <a:buFont typeface="Calibri" panose="020F0502020204030204" pitchFamily="34" charset="0"/>
              <a:buNone/>
            </a:pP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1185236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With your audience (in particular your customers) at the heart of the brand, its development should be based on finding a purpose for doing what it does. Then define how the brand behaves and communicates. That’s right, give it a “human touch”. Then create the visuals and show it to the world. What is the secret in all this? Consistency! Everything has to be consistent with everything else.</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16</a:t>
            </a:fld>
            <a:endParaRPr lang="en-US"/>
          </a:p>
        </p:txBody>
      </p:sp>
    </p:spTree>
    <p:extLst>
      <p:ext uri="{BB962C8B-B14F-4D97-AF65-F5344CB8AC3E}">
        <p14:creationId xmlns:p14="http://schemas.microsoft.com/office/powerpoint/2010/main" val="2841350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4/9/2021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‹nº›</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managingip.com/article/b1kbp7pyg3nbbc/protecting-nation-brands-and-country-name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video" Target="https://www.youtube.com/embed/zr029rH74UM?feature=oembed" TargetMode="Externa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hyperlink" Target="https://youtu.be/zr029rH74U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sQLlPC_alT8" TargetMode="External"/><Relationship Id="rId2" Type="http://schemas.openxmlformats.org/officeDocument/2006/relationships/slideLayout" Target="../slideLayouts/slideLayout20.xml"/><Relationship Id="rId1" Type="http://schemas.openxmlformats.org/officeDocument/2006/relationships/video" Target="https://www.youtube.com/embed/sQLlPC_alT8?feature=oembed" TargetMode="External"/><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www.veriday.com/blog/consistent-branding-finance" TargetMode="External"/><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7dAaWweraQ4" TargetMode="External"/><Relationship Id="rId2" Type="http://schemas.openxmlformats.org/officeDocument/2006/relationships/slideLayout" Target="../slideLayouts/slideLayout20.xml"/><Relationship Id="rId1" Type="http://schemas.openxmlformats.org/officeDocument/2006/relationships/video" Target="https://www.youtube.com/embed/7dAaWweraQ4?feature=oembed" TargetMode="External"/><Relationship Id="rId5" Type="http://schemas.openxmlformats.org/officeDocument/2006/relationships/image" Target="../media/image42.jpe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www.labbrand.com/brandsource/issue-article/brand-identity-decoded" TargetMode="Externa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www.sixsenses.com/"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www.sixsenses.com/"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NI2JEzzfosY" TargetMode="External"/><Relationship Id="rId2" Type="http://schemas.openxmlformats.org/officeDocument/2006/relationships/slideLayout" Target="../slideLayouts/slideLayout20.xml"/><Relationship Id="rId1" Type="http://schemas.openxmlformats.org/officeDocument/2006/relationships/video" Target="https://www.youtube.com/embed/NI2JEzzfosY?feature=oembed" TargetMode="External"/><Relationship Id="rId5" Type="http://schemas.openxmlformats.org/officeDocument/2006/relationships/image" Target="../media/image52.jpe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hyperlink" Target="https://youtu.be/NxLb-kvoJxU" TargetMode="External"/><Relationship Id="rId2" Type="http://schemas.openxmlformats.org/officeDocument/2006/relationships/slideLayout" Target="../slideLayouts/slideLayout20.xml"/><Relationship Id="rId1" Type="http://schemas.openxmlformats.org/officeDocument/2006/relationships/video" Target="https://www.youtube.com/embed/NxLb-kvoJxU?feature=oembed" TargetMode="External"/><Relationship Id="rId5" Type="http://schemas.openxmlformats.org/officeDocument/2006/relationships/image" Target="../media/image55.jpe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hyperlink" Target="http://www.sixsenses.com/" TargetMode="External"/><Relationship Id="rId3" Type="http://schemas.openxmlformats.org/officeDocument/2006/relationships/image" Target="../media/image57.png"/><Relationship Id="rId7"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xml"/><Relationship Id="rId1" Type="http://schemas.openxmlformats.org/officeDocument/2006/relationships/video" Target="https://www.youtube.com/embed/TqhfNh8mQCk?feature=oembed" TargetMode="External"/><Relationship Id="rId6" Type="http://schemas.openxmlformats.org/officeDocument/2006/relationships/image" Target="../media/image65.jpeg"/><Relationship Id="rId5" Type="http://schemas.openxmlformats.org/officeDocument/2006/relationships/image" Target="../media/image18.png"/><Relationship Id="rId4" Type="http://schemas.openxmlformats.org/officeDocument/2006/relationships/hyperlink" Target="https://youtu.be/TqhfNh8mQCk"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hyperlink" Target="https://youtu.be/l-S2Y3SF3mM" TargetMode="External"/><Relationship Id="rId2" Type="http://schemas.openxmlformats.org/officeDocument/2006/relationships/slideLayout" Target="../slideLayouts/slideLayout20.xml"/><Relationship Id="rId1" Type="http://schemas.openxmlformats.org/officeDocument/2006/relationships/video" Target="https://www.youtube.com/embed/l-S2Y3SF3mM?feature=oembed" TargetMode="External"/><Relationship Id="rId5" Type="http://schemas.openxmlformats.org/officeDocument/2006/relationships/image" Target="../media/image67.jpe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decentshopfrontshutters.com/colour-chart.html" TargetMode="External"/><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DvZ9x6lOPCQ" TargetMode="External"/><Relationship Id="rId2" Type="http://schemas.openxmlformats.org/officeDocument/2006/relationships/slideLayout" Target="../slideLayouts/slideLayout20.xml"/><Relationship Id="rId1" Type="http://schemas.openxmlformats.org/officeDocument/2006/relationships/video" Target="https://www.youtube.com/embed/DvZ9x6lOPCQ?feature=oembed" TargetMode="External"/><Relationship Id="rId5" Type="http://schemas.openxmlformats.org/officeDocument/2006/relationships/image" Target="../media/image81.jpe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40.png"/><Relationship Id="rId4" Type="http://schemas.openxmlformats.org/officeDocument/2006/relationships/image" Target="../media/image83.png"/><Relationship Id="rId9" Type="http://schemas.openxmlformats.org/officeDocument/2006/relationships/image" Target="../media/image87.jp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hyperlink" Target="https://medium.com/@WebdesignerDepot/what-netflix-s-rebrand-teaches-us-about-responsive-design-6a6801db1764" TargetMode="Externa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hyperlink" Target="https://youtu.be/DbNI_eeLxjM" TargetMode="External"/><Relationship Id="rId2" Type="http://schemas.openxmlformats.org/officeDocument/2006/relationships/slideLayout" Target="../slideLayouts/slideLayout20.xml"/><Relationship Id="rId1" Type="http://schemas.openxmlformats.org/officeDocument/2006/relationships/video" Target="https://www.youtube.com/embed/DbNI_eeLxjM?feature=oembed" TargetMode="External"/><Relationship Id="rId5" Type="http://schemas.openxmlformats.org/officeDocument/2006/relationships/image" Target="../media/image18.pn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www.sixsenses.com/"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www.hospitalitynet.org/news/4059902.html" TargetMode="External"/><Relationship Id="rId5" Type="http://schemas.openxmlformats.org/officeDocument/2006/relationships/image" Target="../media/image91.png"/><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8" Type="http://schemas.openxmlformats.org/officeDocument/2006/relationships/hyperlink" Target="https://blog.markgrowth.com/knowing-your-audience-is-critical-to-your-brand-eb02c0ffc912" TargetMode="External"/><Relationship Id="rId3" Type="http://schemas.openxmlformats.org/officeDocument/2006/relationships/hyperlink" Target="https://www.crazyegg.com/blog/how-to-build-a-brand/" TargetMode="External"/><Relationship Id="rId7" Type="http://schemas.openxmlformats.org/officeDocument/2006/relationships/hyperlink" Target="https://www.madewithover.com/blog/a-brand-new-brand-your-graphic-style" TargetMode="External"/><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hyperlink" Target="https://www.activemarketing.com/blog/branding/branding-process-history/" TargetMode="External"/><Relationship Id="rId5" Type="http://schemas.openxmlformats.org/officeDocument/2006/relationships/hyperlink" Target="https://insights.lytho.com/brand-elements" TargetMode="External"/><Relationship Id="rId10" Type="http://schemas.openxmlformats.org/officeDocument/2006/relationships/hyperlink" Target="https://medium.com/lime-honey/brand-imagery-what-it-does-to-us-5d3ee8b4f114" TargetMode="External"/><Relationship Id="rId4" Type="http://schemas.openxmlformats.org/officeDocument/2006/relationships/hyperlink" Target="https://www.columnfivemedia.com/how-to-create-a-brand-strategy" TargetMode="External"/><Relationship Id="rId9" Type="http://schemas.openxmlformats.org/officeDocument/2006/relationships/hyperlink" Target="https://www.semrush.com/blog/how-to-define-your-tone-of-voice/"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4261607" y="4347596"/>
            <a:ext cx="7587377" cy="697353"/>
          </a:xfrm>
        </p:spPr>
        <p:txBody>
          <a:bodyPr/>
          <a:lstStyle/>
          <a:p>
            <a:r>
              <a:rPr lang="en-US" sz="4000" dirty="0">
                <a:solidFill>
                  <a:schemeClr val="bg1"/>
                </a:solidFill>
                <a:effectLst>
                  <a:outerShdw blurRad="38100" dist="38100" dir="2700000" algn="tl">
                    <a:srgbClr val="000000">
                      <a:alpha val="43137"/>
                    </a:srgbClr>
                  </a:outerShdw>
                </a:effectLst>
              </a:rPr>
              <a:t>Branding for Wellbeing</a:t>
            </a: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5044949"/>
            <a:ext cx="5278651" cy="697353"/>
          </a:xfrm>
        </p:spPr>
        <p:txBody>
          <a:bodyPr/>
          <a:lstStyle/>
          <a:p>
            <a:r>
              <a:rPr lang="en-US" b="1" dirty="0"/>
              <a:t>Module 8</a:t>
            </a:r>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Brands &amp; Branding</a:t>
            </a:r>
          </a:p>
        </p:txBody>
      </p:sp>
      <p:sp>
        <p:nvSpPr>
          <p:cNvPr id="2" name="CaixaDeTexto 1">
            <a:extLst>
              <a:ext uri="{FF2B5EF4-FFF2-40B4-BE49-F238E27FC236}">
                <a16:creationId xmlns:a16="http://schemas.microsoft.com/office/drawing/2014/main" id="{B0C85A23-62E3-4AC8-9AD9-F5B172CAB602}"/>
              </a:ext>
            </a:extLst>
          </p:cNvPr>
          <p:cNvSpPr txBox="1"/>
          <p:nvPr/>
        </p:nvSpPr>
        <p:spPr>
          <a:xfrm>
            <a:off x="340228" y="1052178"/>
            <a:ext cx="7807076" cy="3436005"/>
          </a:xfrm>
          <a:prstGeom prst="rect">
            <a:avLst/>
          </a:prstGeom>
          <a:noFill/>
        </p:spPr>
        <p:txBody>
          <a:bodyPr wrap="square" rtlCol="0">
            <a:spAutoFit/>
          </a:bodyPr>
          <a:lstStyle/>
          <a:p>
            <a:pPr>
              <a:lnSpc>
                <a:spcPct val="150000"/>
              </a:lnSpc>
              <a:spcAft>
                <a:spcPts val="600"/>
              </a:spcAft>
            </a:pPr>
            <a:r>
              <a:rPr lang="en-GB" sz="2400" dirty="0"/>
              <a:t>But a brand is much more a symbol, logo or visual identity. </a:t>
            </a:r>
          </a:p>
          <a:p>
            <a:pPr>
              <a:lnSpc>
                <a:spcPct val="150000"/>
              </a:lnSpc>
            </a:pPr>
            <a:r>
              <a:rPr lang="en-GB" sz="2400" dirty="0"/>
              <a:t>It is:</a:t>
            </a:r>
          </a:p>
          <a:p>
            <a:pPr marL="342900" indent="-342900">
              <a:lnSpc>
                <a:spcPct val="150000"/>
              </a:lnSpc>
              <a:buClr>
                <a:srgbClr val="6ECECB"/>
              </a:buClr>
              <a:buFont typeface="Calibri" panose="020F0502020204030204" pitchFamily="34" charset="0"/>
              <a:buChar char="↘"/>
            </a:pPr>
            <a:r>
              <a:rPr lang="en-GB" sz="2400" dirty="0"/>
              <a:t>a promise.</a:t>
            </a:r>
          </a:p>
          <a:p>
            <a:pPr marL="342900" indent="-342900">
              <a:lnSpc>
                <a:spcPct val="150000"/>
              </a:lnSpc>
              <a:buClr>
                <a:srgbClr val="6ECECB"/>
              </a:buClr>
              <a:buFont typeface="Calibri" panose="020F0502020204030204" pitchFamily="34" charset="0"/>
              <a:buChar char="↘"/>
            </a:pPr>
            <a:r>
              <a:rPr lang="en-GB" sz="2400" dirty="0"/>
              <a:t>the sum of all experiences with a product/organization.</a:t>
            </a:r>
          </a:p>
          <a:p>
            <a:pPr marL="342900" indent="-342900">
              <a:lnSpc>
                <a:spcPct val="150000"/>
              </a:lnSpc>
              <a:buClr>
                <a:srgbClr val="6ECECB"/>
              </a:buClr>
              <a:buFont typeface="Calibri" panose="020F0502020204030204" pitchFamily="34" charset="0"/>
              <a:buChar char="↘"/>
            </a:pPr>
            <a:r>
              <a:rPr lang="en-GB" sz="2400" dirty="0"/>
              <a:t>A mental image made of rational and emotional elements.</a:t>
            </a:r>
          </a:p>
          <a:p>
            <a:pPr marL="342900" indent="-342900">
              <a:lnSpc>
                <a:spcPct val="150000"/>
              </a:lnSpc>
              <a:buClr>
                <a:srgbClr val="6ECECB"/>
              </a:buClr>
              <a:buFont typeface="Calibri" panose="020F0502020204030204" pitchFamily="34" charset="0"/>
              <a:buChar char="↘"/>
            </a:pPr>
            <a:r>
              <a:rPr lang="en-GB" sz="2400" dirty="0"/>
              <a:t>a coherent, cohesive and consistent identity.</a:t>
            </a:r>
          </a:p>
        </p:txBody>
      </p:sp>
      <p:sp>
        <p:nvSpPr>
          <p:cNvPr id="10" name="CaixaDeTexto 9">
            <a:extLst>
              <a:ext uri="{FF2B5EF4-FFF2-40B4-BE49-F238E27FC236}">
                <a16:creationId xmlns:a16="http://schemas.microsoft.com/office/drawing/2014/main" id="{A90E6644-4101-4029-8158-17521E3D4B4F}"/>
              </a:ext>
            </a:extLst>
          </p:cNvPr>
          <p:cNvSpPr txBox="1"/>
          <p:nvPr/>
        </p:nvSpPr>
        <p:spPr>
          <a:xfrm>
            <a:off x="5975136" y="6059797"/>
            <a:ext cx="6094476" cy="246221"/>
          </a:xfrm>
          <a:prstGeom prst="rect">
            <a:avLst/>
          </a:prstGeom>
          <a:noFill/>
        </p:spPr>
        <p:txBody>
          <a:bodyPr wrap="square">
            <a:spAutoFit/>
          </a:bodyPr>
          <a:lstStyle/>
          <a:p>
            <a:pPr algn="r"/>
            <a:r>
              <a:rPr lang="en-GB" sz="1000" dirty="0"/>
              <a:t>Source: </a:t>
            </a:r>
            <a:r>
              <a:rPr lang="en-GB" sz="1000" dirty="0">
                <a:hlinkClick r:id="rId3"/>
              </a:rPr>
              <a:t>https://www.managingip.com/article/b1kbp7pyg3nbbc/protecting-nation-brands-and-country-names</a:t>
            </a:r>
            <a:r>
              <a:rPr lang="en-GB" sz="1000" dirty="0"/>
              <a:t> </a:t>
            </a:r>
          </a:p>
        </p:txBody>
      </p:sp>
      <p:pic>
        <p:nvPicPr>
          <p:cNvPr id="2050" name="Picture 2" descr="Resultado de imagem para tourism brands">
            <a:extLst>
              <a:ext uri="{FF2B5EF4-FFF2-40B4-BE49-F238E27FC236}">
                <a16:creationId xmlns:a16="http://schemas.microsoft.com/office/drawing/2014/main" id="{F36663BA-CC43-4704-A5E4-8787BFF4F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0804" y="584454"/>
            <a:ext cx="4008808" cy="5331714"/>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EA75BE68-3CE2-490D-B0ED-D0FADCDBF6BB}"/>
              </a:ext>
            </a:extLst>
          </p:cNvPr>
          <p:cNvSpPr txBox="1"/>
          <p:nvPr/>
        </p:nvSpPr>
        <p:spPr>
          <a:xfrm>
            <a:off x="340227" y="4662563"/>
            <a:ext cx="7547627" cy="1318181"/>
          </a:xfrm>
          <a:prstGeom prst="rect">
            <a:avLst/>
          </a:prstGeom>
          <a:solidFill>
            <a:srgbClr val="FDDE00"/>
          </a:solidFill>
        </p:spPr>
        <p:txBody>
          <a:bodyPr wrap="square">
            <a:spAutoFit/>
          </a:bodyPr>
          <a:lstStyle/>
          <a:p>
            <a:pPr algn="ctr">
              <a:lnSpc>
                <a:spcPct val="150000"/>
              </a:lnSpc>
            </a:pPr>
            <a:r>
              <a:rPr lang="en-GB" sz="2800" b="1" dirty="0"/>
              <a:t>The instinctive perception (the gut feeling) the market has about you.</a:t>
            </a:r>
          </a:p>
        </p:txBody>
      </p:sp>
    </p:spTree>
    <p:extLst>
      <p:ext uri="{BB962C8B-B14F-4D97-AF65-F5344CB8AC3E}">
        <p14:creationId xmlns:p14="http://schemas.microsoft.com/office/powerpoint/2010/main" val="1360277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https://youtu.be/zr029rH74UM</a:t>
            </a:r>
            <a:r>
              <a:rPr lang="en-GB" sz="1050" dirty="0"/>
              <a:t> </a:t>
            </a:r>
          </a:p>
        </p:txBody>
      </p:sp>
      <p:sp>
        <p:nvSpPr>
          <p:cNvPr id="5" name="Text Placeholder 2">
            <a:extLst>
              <a:ext uri="{FF2B5EF4-FFF2-40B4-BE49-F238E27FC236}">
                <a16:creationId xmlns:a16="http://schemas.microsoft.com/office/drawing/2014/main" id="{BA96CD85-9025-4CE4-BA8F-13E71AB62C94}"/>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Six Senses</a:t>
            </a:r>
          </a:p>
        </p:txBody>
      </p:sp>
      <p:pic>
        <p:nvPicPr>
          <p:cNvPr id="6" name="Imagem 5">
            <a:extLst>
              <a:ext uri="{FF2B5EF4-FFF2-40B4-BE49-F238E27FC236}">
                <a16:creationId xmlns:a16="http://schemas.microsoft.com/office/drawing/2014/main" id="{AEA7831B-52E6-4C59-A576-ABD982C615AC}"/>
              </a:ext>
            </a:extLst>
          </p:cNvPr>
          <p:cNvPicPr>
            <a:picLocks noChangeAspect="1"/>
          </p:cNvPicPr>
          <p:nvPr/>
        </p:nvPicPr>
        <p:blipFill>
          <a:blip r:embed="rId5"/>
          <a:stretch>
            <a:fillRect/>
          </a:stretch>
        </p:blipFill>
        <p:spPr>
          <a:xfrm>
            <a:off x="367039" y="337780"/>
            <a:ext cx="720000" cy="720000"/>
          </a:xfrm>
          <a:prstGeom prst="rect">
            <a:avLst/>
          </a:prstGeom>
        </p:spPr>
      </p:pic>
      <p:pic>
        <p:nvPicPr>
          <p:cNvPr id="4" name="Multimédia Online 3" title="It’s time for the next chapter! Come Away With Six Senses">
            <a:hlinkClick r:id="" action="ppaction://media"/>
            <a:extLst>
              <a:ext uri="{FF2B5EF4-FFF2-40B4-BE49-F238E27FC236}">
                <a16:creationId xmlns:a16="http://schemas.microsoft.com/office/drawing/2014/main" id="{981BBF34-AD34-4F72-99A0-3A662553BEED}"/>
              </a:ext>
            </a:extLst>
          </p:cNvPr>
          <p:cNvPicPr>
            <a:picLocks noRot="1"/>
          </p:cNvPicPr>
          <p:nvPr>
            <a:videoFile r:link="rId1"/>
          </p:nvPr>
        </p:nvPicPr>
        <p:blipFill>
          <a:blip r:embed="rId6"/>
          <a:stretch>
            <a:fillRect/>
          </a:stretch>
        </p:blipFill>
        <p:spPr>
          <a:xfrm>
            <a:off x="2673930" y="1289335"/>
            <a:ext cx="6948000" cy="4284000"/>
          </a:xfrm>
          <a:prstGeom prst="rect">
            <a:avLst/>
          </a:prstGeom>
        </p:spPr>
      </p:pic>
      <p:sp>
        <p:nvSpPr>
          <p:cNvPr id="8" name="CaixaDeTexto 7">
            <a:extLst>
              <a:ext uri="{FF2B5EF4-FFF2-40B4-BE49-F238E27FC236}">
                <a16:creationId xmlns:a16="http://schemas.microsoft.com/office/drawing/2014/main" id="{CCF6F89D-4445-4FE6-A8B1-EBED343ECE0B}"/>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It’s time for the next chapter! Come Away With Six Senses</a:t>
            </a:r>
            <a:endParaRPr lang="en-GB" sz="2400" b="1" i="1" dirty="0">
              <a:solidFill>
                <a:schemeClr val="bg1">
                  <a:lumMod val="65000"/>
                </a:schemeClr>
              </a:solidFill>
            </a:endParaRPr>
          </a:p>
        </p:txBody>
      </p:sp>
    </p:spTree>
    <p:extLst>
      <p:ext uri="{BB962C8B-B14F-4D97-AF65-F5344CB8AC3E}">
        <p14:creationId xmlns:p14="http://schemas.microsoft.com/office/powerpoint/2010/main" val="176481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Brands &amp; Branding</a:t>
            </a:r>
          </a:p>
        </p:txBody>
      </p:sp>
      <p:sp>
        <p:nvSpPr>
          <p:cNvPr id="4" name="Bolha de Discurso: Retângulo com Cantos Arredondados 3">
            <a:extLst>
              <a:ext uri="{FF2B5EF4-FFF2-40B4-BE49-F238E27FC236}">
                <a16:creationId xmlns:a16="http://schemas.microsoft.com/office/drawing/2014/main" id="{062FD70D-5D14-478C-8A00-8C3C3E06D05F}"/>
              </a:ext>
            </a:extLst>
          </p:cNvPr>
          <p:cNvSpPr/>
          <p:nvPr/>
        </p:nvSpPr>
        <p:spPr>
          <a:xfrm>
            <a:off x="2439181" y="1110465"/>
            <a:ext cx="4742855" cy="2093653"/>
          </a:xfrm>
          <a:prstGeom prst="wedgeRoundRectCallout">
            <a:avLst>
              <a:gd name="adj1" fmla="val -38477"/>
              <a:gd name="adj2" fmla="val 61173"/>
              <a:gd name="adj3" fmla="val 16667"/>
            </a:avLst>
          </a:prstGeom>
          <a:solidFill>
            <a:srgbClr val="FDDE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8" name="Bolha de Pensamento: Nuvem 7">
            <a:extLst>
              <a:ext uri="{FF2B5EF4-FFF2-40B4-BE49-F238E27FC236}">
                <a16:creationId xmlns:a16="http://schemas.microsoft.com/office/drawing/2014/main" id="{4A75C238-F512-421B-8EFD-C110A42F7B6C}"/>
              </a:ext>
            </a:extLst>
          </p:cNvPr>
          <p:cNvSpPr/>
          <p:nvPr/>
        </p:nvSpPr>
        <p:spPr>
          <a:xfrm>
            <a:off x="4736946" y="1046261"/>
            <a:ext cx="5321658" cy="2499063"/>
          </a:xfrm>
          <a:prstGeom prst="cloudCallout">
            <a:avLst>
              <a:gd name="adj1" fmla="val 53168"/>
              <a:gd name="adj2" fmla="val 49088"/>
            </a:avLst>
          </a:prstGeom>
          <a:solidFill>
            <a:srgbClr val="6ECE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Agrupar 11">
            <a:extLst>
              <a:ext uri="{FF2B5EF4-FFF2-40B4-BE49-F238E27FC236}">
                <a16:creationId xmlns:a16="http://schemas.microsoft.com/office/drawing/2014/main" id="{B38180A0-1AED-40FF-9E02-709A7381FF21}"/>
              </a:ext>
            </a:extLst>
          </p:cNvPr>
          <p:cNvGrpSpPr/>
          <p:nvPr/>
        </p:nvGrpSpPr>
        <p:grpSpPr>
          <a:xfrm>
            <a:off x="298297" y="2630924"/>
            <a:ext cx="2458664" cy="2292824"/>
            <a:chOff x="457200" y="1760561"/>
            <a:chExt cx="2971800" cy="2292824"/>
          </a:xfrm>
        </p:grpSpPr>
        <p:sp>
          <p:nvSpPr>
            <p:cNvPr id="3" name="Retângulo 2">
              <a:extLst>
                <a:ext uri="{FF2B5EF4-FFF2-40B4-BE49-F238E27FC236}">
                  <a16:creationId xmlns:a16="http://schemas.microsoft.com/office/drawing/2014/main" id="{1B9170ED-5723-4DAF-86FB-45B8EB175427}"/>
                </a:ext>
              </a:extLst>
            </p:cNvPr>
            <p:cNvSpPr/>
            <p:nvPr/>
          </p:nvSpPr>
          <p:spPr>
            <a:xfrm>
              <a:off x="643223" y="2674961"/>
              <a:ext cx="2591296" cy="137842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Organization</a:t>
              </a:r>
            </a:p>
          </p:txBody>
        </p:sp>
        <p:sp>
          <p:nvSpPr>
            <p:cNvPr id="11" name="Triângulo isósceles 10">
              <a:extLst>
                <a:ext uri="{FF2B5EF4-FFF2-40B4-BE49-F238E27FC236}">
                  <a16:creationId xmlns:a16="http://schemas.microsoft.com/office/drawing/2014/main" id="{EC565ECF-6C53-4A43-B4C9-4E434F10E9E5}"/>
                </a:ext>
              </a:extLst>
            </p:cNvPr>
            <p:cNvSpPr/>
            <p:nvPr/>
          </p:nvSpPr>
          <p:spPr>
            <a:xfrm>
              <a:off x="457200" y="1760561"/>
              <a:ext cx="2971800" cy="914400"/>
            </a:xfrm>
            <a:prstGeom prst="triangl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Agrupar 13">
            <a:extLst>
              <a:ext uri="{FF2B5EF4-FFF2-40B4-BE49-F238E27FC236}">
                <a16:creationId xmlns:a16="http://schemas.microsoft.com/office/drawing/2014/main" id="{C6084355-F0D2-4CF0-8EAF-0B0EA262AB22}"/>
              </a:ext>
            </a:extLst>
          </p:cNvPr>
          <p:cNvGrpSpPr/>
          <p:nvPr/>
        </p:nvGrpSpPr>
        <p:grpSpPr>
          <a:xfrm>
            <a:off x="10219503" y="2630924"/>
            <a:ext cx="1515102" cy="2292824"/>
            <a:chOff x="9699037" y="1890782"/>
            <a:chExt cx="1757991" cy="2784145"/>
          </a:xfrm>
          <a:solidFill>
            <a:srgbClr val="FDDE00"/>
          </a:solidFill>
        </p:grpSpPr>
        <p:sp>
          <p:nvSpPr>
            <p:cNvPr id="13" name="Fluxograma: Operação Manual 12">
              <a:extLst>
                <a:ext uri="{FF2B5EF4-FFF2-40B4-BE49-F238E27FC236}">
                  <a16:creationId xmlns:a16="http://schemas.microsoft.com/office/drawing/2014/main" id="{63D513E4-B6BB-451D-8A26-A35282DA41F6}"/>
                </a:ext>
              </a:extLst>
            </p:cNvPr>
            <p:cNvSpPr/>
            <p:nvPr/>
          </p:nvSpPr>
          <p:spPr>
            <a:xfrm rot="10800000">
              <a:off x="9699037" y="2566916"/>
              <a:ext cx="1757991" cy="2108011"/>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03101DAC-E15F-44A6-BF44-37829108A81D}"/>
                </a:ext>
              </a:extLst>
            </p:cNvPr>
            <p:cNvSpPr/>
            <p:nvPr/>
          </p:nvSpPr>
          <p:spPr>
            <a:xfrm>
              <a:off x="9779933" y="1890782"/>
              <a:ext cx="1596201" cy="13784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Public</a:t>
              </a:r>
            </a:p>
          </p:txBody>
        </p:sp>
      </p:grpSp>
      <p:sp>
        <p:nvSpPr>
          <p:cNvPr id="16" name="CaixaDeTexto 15">
            <a:extLst>
              <a:ext uri="{FF2B5EF4-FFF2-40B4-BE49-F238E27FC236}">
                <a16:creationId xmlns:a16="http://schemas.microsoft.com/office/drawing/2014/main" id="{0545FF5F-126A-4E6A-A22C-CF1FEE061876}"/>
              </a:ext>
            </a:extLst>
          </p:cNvPr>
          <p:cNvSpPr txBox="1"/>
          <p:nvPr/>
        </p:nvSpPr>
        <p:spPr>
          <a:xfrm>
            <a:off x="5246821" y="1904921"/>
            <a:ext cx="1710398" cy="677108"/>
          </a:xfrm>
          <a:prstGeom prst="rect">
            <a:avLst/>
          </a:prstGeom>
          <a:noFill/>
        </p:spPr>
        <p:txBody>
          <a:bodyPr wrap="square" rtlCol="0">
            <a:spAutoFit/>
          </a:bodyPr>
          <a:lstStyle/>
          <a:p>
            <a:r>
              <a:rPr lang="en-GB" sz="3800" b="1" dirty="0">
                <a:effectLst>
                  <a:outerShdw blurRad="38100" dist="38100" dir="2700000" algn="tl">
                    <a:srgbClr val="000000">
                      <a:alpha val="43137"/>
                    </a:srgbClr>
                  </a:outerShdw>
                </a:effectLst>
              </a:rPr>
              <a:t>BRAND</a:t>
            </a:r>
          </a:p>
        </p:txBody>
      </p:sp>
      <p:sp>
        <p:nvSpPr>
          <p:cNvPr id="18" name="CaixaDeTexto 17">
            <a:extLst>
              <a:ext uri="{FF2B5EF4-FFF2-40B4-BE49-F238E27FC236}">
                <a16:creationId xmlns:a16="http://schemas.microsoft.com/office/drawing/2014/main" id="{949EA1FA-002D-4893-9CC9-118202C75A56}"/>
              </a:ext>
            </a:extLst>
          </p:cNvPr>
          <p:cNvSpPr txBox="1"/>
          <p:nvPr/>
        </p:nvSpPr>
        <p:spPr>
          <a:xfrm>
            <a:off x="2536935" y="1687972"/>
            <a:ext cx="2039112" cy="523220"/>
          </a:xfrm>
          <a:prstGeom prst="rect">
            <a:avLst/>
          </a:prstGeom>
          <a:no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Promise</a:t>
            </a:r>
          </a:p>
        </p:txBody>
      </p:sp>
      <p:sp>
        <p:nvSpPr>
          <p:cNvPr id="20" name="CaixaDeTexto 19">
            <a:extLst>
              <a:ext uri="{FF2B5EF4-FFF2-40B4-BE49-F238E27FC236}">
                <a16:creationId xmlns:a16="http://schemas.microsoft.com/office/drawing/2014/main" id="{88C67A26-713A-47AA-89CC-D8A84C11099A}"/>
              </a:ext>
            </a:extLst>
          </p:cNvPr>
          <p:cNvSpPr txBox="1"/>
          <p:nvPr/>
        </p:nvSpPr>
        <p:spPr>
          <a:xfrm>
            <a:off x="7467094" y="2058809"/>
            <a:ext cx="2039112" cy="523220"/>
          </a:xfrm>
          <a:prstGeom prst="rect">
            <a:avLst/>
          </a:prstGeom>
          <a:no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Expectation</a:t>
            </a:r>
          </a:p>
        </p:txBody>
      </p:sp>
      <p:sp>
        <p:nvSpPr>
          <p:cNvPr id="22" name="CaixaDeTexto 21">
            <a:extLst>
              <a:ext uri="{FF2B5EF4-FFF2-40B4-BE49-F238E27FC236}">
                <a16:creationId xmlns:a16="http://schemas.microsoft.com/office/drawing/2014/main" id="{9312D490-A933-47EE-8D3A-81E91EF332E0}"/>
              </a:ext>
            </a:extLst>
          </p:cNvPr>
          <p:cNvSpPr txBox="1"/>
          <p:nvPr/>
        </p:nvSpPr>
        <p:spPr>
          <a:xfrm>
            <a:off x="2993136" y="3999339"/>
            <a:ext cx="6236208" cy="2277547"/>
          </a:xfrm>
          <a:prstGeom prst="rect">
            <a:avLst/>
          </a:prstGeom>
          <a:noFill/>
        </p:spPr>
        <p:txBody>
          <a:bodyPr wrap="square">
            <a:spAutoFit/>
          </a:bodyPr>
          <a:lstStyle/>
          <a:p>
            <a:pPr algn="ctr">
              <a:spcAft>
                <a:spcPts val="1200"/>
              </a:spcAft>
            </a:pPr>
            <a:r>
              <a:rPr lang="en-GB" sz="3600" b="0" i="1" u="none" strike="noStrike" baseline="0" dirty="0">
                <a:solidFill>
                  <a:srgbClr val="F7981D"/>
                </a:solidFill>
              </a:rPr>
              <a:t>Your brand is what other people say about you when you’re not in the room.</a:t>
            </a:r>
          </a:p>
          <a:p>
            <a:pPr algn="r"/>
            <a:r>
              <a:rPr lang="en-GB" sz="2400" b="0" i="0" u="none" strike="noStrike" baseline="0" dirty="0"/>
              <a:t>Jeff Bezos (Amazon)</a:t>
            </a:r>
            <a:endParaRPr lang="en-GB" sz="2400" dirty="0"/>
          </a:p>
        </p:txBody>
      </p:sp>
    </p:spTree>
    <p:extLst>
      <p:ext uri="{BB962C8B-B14F-4D97-AF65-F5344CB8AC3E}">
        <p14:creationId xmlns:p14="http://schemas.microsoft.com/office/powerpoint/2010/main" val="3557956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https://youtu.be/sQLlPC_alT8</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#1</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pic>
        <p:nvPicPr>
          <p:cNvPr id="5" name="Multimédia Online 4" title="What is a brand?">
            <a:hlinkClick r:id="" action="ppaction://media"/>
            <a:extLst>
              <a:ext uri="{FF2B5EF4-FFF2-40B4-BE49-F238E27FC236}">
                <a16:creationId xmlns:a16="http://schemas.microsoft.com/office/drawing/2014/main" id="{9A34D4D0-36BD-45F8-862A-01A212015457}"/>
              </a:ext>
            </a:extLst>
          </p:cNvPr>
          <p:cNvPicPr>
            <a:picLocks noRot="1"/>
          </p:cNvPicPr>
          <p:nvPr>
            <a:videoFile r:link="rId1"/>
          </p:nvPr>
        </p:nvPicPr>
        <p:blipFill>
          <a:blip r:embed="rId5"/>
          <a:stretch>
            <a:fillRect/>
          </a:stretch>
        </p:blipFill>
        <p:spPr>
          <a:xfrm>
            <a:off x="2683165" y="1287000"/>
            <a:ext cx="6948000" cy="4284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830997"/>
          </a:xfrm>
          <a:prstGeom prst="rect">
            <a:avLst/>
          </a:prstGeom>
          <a:noFill/>
        </p:spPr>
        <p:txBody>
          <a:bodyPr wrap="square">
            <a:spAutoFit/>
          </a:bodyPr>
          <a:lstStyle/>
          <a:p>
            <a:r>
              <a:rPr lang="en-US" sz="2400" b="1" i="1" dirty="0">
                <a:solidFill>
                  <a:schemeClr val="bg1">
                    <a:lumMod val="65000"/>
                  </a:schemeClr>
                </a:solidFill>
              </a:rPr>
              <a:t>What is a brand?</a:t>
            </a:r>
            <a:endParaRPr lang="en-GB" sz="2400" b="1" i="1" dirty="0">
              <a:solidFill>
                <a:schemeClr val="bg1">
                  <a:lumMod val="65000"/>
                </a:schemeClr>
              </a:solidFill>
            </a:endParaRPr>
          </a:p>
        </p:txBody>
      </p:sp>
    </p:spTree>
    <p:extLst>
      <p:ext uri="{BB962C8B-B14F-4D97-AF65-F5344CB8AC3E}">
        <p14:creationId xmlns:p14="http://schemas.microsoft.com/office/powerpoint/2010/main" val="364551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id="{A54DDCCF-9F2E-4F88-B74D-A71B39F2E2D1}"/>
              </a:ext>
            </a:extLst>
          </p:cNvPr>
          <p:cNvSpPr/>
          <p:nvPr/>
        </p:nvSpPr>
        <p:spPr>
          <a:xfrm>
            <a:off x="0" y="1579368"/>
            <a:ext cx="12191999" cy="55399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Brands &amp; Branding</a:t>
            </a:r>
          </a:p>
        </p:txBody>
      </p:sp>
      <p:sp>
        <p:nvSpPr>
          <p:cNvPr id="6" name="CaixaDeTexto 5">
            <a:extLst>
              <a:ext uri="{FF2B5EF4-FFF2-40B4-BE49-F238E27FC236}">
                <a16:creationId xmlns:a16="http://schemas.microsoft.com/office/drawing/2014/main" id="{6641F945-CB5A-47CD-8A1A-BFA549B4A727}"/>
              </a:ext>
            </a:extLst>
          </p:cNvPr>
          <p:cNvSpPr txBox="1"/>
          <p:nvPr/>
        </p:nvSpPr>
        <p:spPr>
          <a:xfrm>
            <a:off x="8829294" y="3495931"/>
            <a:ext cx="3362706" cy="246221"/>
          </a:xfrm>
          <a:prstGeom prst="rect">
            <a:avLst/>
          </a:prstGeom>
          <a:noFill/>
        </p:spPr>
        <p:txBody>
          <a:bodyPr wrap="square">
            <a:spAutoFit/>
          </a:bodyPr>
          <a:lstStyle/>
          <a:p>
            <a:pPr algn="r"/>
            <a:r>
              <a:rPr lang="en-GB" sz="1000" dirty="0"/>
              <a:t>Source: </a:t>
            </a:r>
            <a:r>
              <a:rPr lang="en-GB" sz="1000" dirty="0">
                <a:hlinkClick r:id="rId3"/>
              </a:rPr>
              <a:t>www.veriday.com/blog/consistent-branding-finance</a:t>
            </a:r>
            <a:endParaRPr lang="en-GB" sz="1000" dirty="0"/>
          </a:p>
        </p:txBody>
      </p:sp>
      <p:pic>
        <p:nvPicPr>
          <p:cNvPr id="3" name="Imagem 2">
            <a:extLst>
              <a:ext uri="{FF2B5EF4-FFF2-40B4-BE49-F238E27FC236}">
                <a16:creationId xmlns:a16="http://schemas.microsoft.com/office/drawing/2014/main" id="{EED0BDE5-B30F-4641-852B-55C90ACB4C03}"/>
              </a:ext>
            </a:extLst>
          </p:cNvPr>
          <p:cNvPicPr>
            <a:picLocks noChangeAspect="1"/>
          </p:cNvPicPr>
          <p:nvPr/>
        </p:nvPicPr>
        <p:blipFill>
          <a:blip r:embed="rId4"/>
          <a:stretch>
            <a:fillRect/>
          </a:stretch>
        </p:blipFill>
        <p:spPr>
          <a:xfrm>
            <a:off x="442525" y="2488210"/>
            <a:ext cx="540000" cy="540000"/>
          </a:xfrm>
          <a:prstGeom prst="rect">
            <a:avLst/>
          </a:prstGeom>
        </p:spPr>
      </p:pic>
      <p:pic>
        <p:nvPicPr>
          <p:cNvPr id="5" name="Imagem 4">
            <a:extLst>
              <a:ext uri="{FF2B5EF4-FFF2-40B4-BE49-F238E27FC236}">
                <a16:creationId xmlns:a16="http://schemas.microsoft.com/office/drawing/2014/main" id="{0028BA04-BD26-40AB-B7A4-5E9A5F2D3AEF}"/>
              </a:ext>
            </a:extLst>
          </p:cNvPr>
          <p:cNvPicPr>
            <a:picLocks noChangeAspect="1"/>
          </p:cNvPicPr>
          <p:nvPr/>
        </p:nvPicPr>
        <p:blipFill>
          <a:blip r:embed="rId5"/>
          <a:stretch>
            <a:fillRect/>
          </a:stretch>
        </p:blipFill>
        <p:spPr>
          <a:xfrm>
            <a:off x="442525" y="3405353"/>
            <a:ext cx="540000" cy="540000"/>
          </a:xfrm>
          <a:prstGeom prst="rect">
            <a:avLst/>
          </a:prstGeom>
        </p:spPr>
      </p:pic>
      <p:pic>
        <p:nvPicPr>
          <p:cNvPr id="8" name="Imagem 7">
            <a:extLst>
              <a:ext uri="{FF2B5EF4-FFF2-40B4-BE49-F238E27FC236}">
                <a16:creationId xmlns:a16="http://schemas.microsoft.com/office/drawing/2014/main" id="{DF2439E1-8C24-4E30-BE53-65EFBFE38605}"/>
              </a:ext>
            </a:extLst>
          </p:cNvPr>
          <p:cNvPicPr>
            <a:picLocks noChangeAspect="1"/>
          </p:cNvPicPr>
          <p:nvPr/>
        </p:nvPicPr>
        <p:blipFill>
          <a:blip r:embed="rId6"/>
          <a:stretch>
            <a:fillRect/>
          </a:stretch>
        </p:blipFill>
        <p:spPr>
          <a:xfrm>
            <a:off x="442525" y="4316887"/>
            <a:ext cx="540000" cy="540000"/>
          </a:xfrm>
          <a:prstGeom prst="rect">
            <a:avLst/>
          </a:prstGeom>
        </p:spPr>
      </p:pic>
      <p:pic>
        <p:nvPicPr>
          <p:cNvPr id="11" name="Imagem 10">
            <a:extLst>
              <a:ext uri="{FF2B5EF4-FFF2-40B4-BE49-F238E27FC236}">
                <a16:creationId xmlns:a16="http://schemas.microsoft.com/office/drawing/2014/main" id="{8B25E158-1C91-4AA9-8CC2-91DEF585D7EA}"/>
              </a:ext>
            </a:extLst>
          </p:cNvPr>
          <p:cNvPicPr>
            <a:picLocks noChangeAspect="1"/>
          </p:cNvPicPr>
          <p:nvPr/>
        </p:nvPicPr>
        <p:blipFill>
          <a:blip r:embed="rId7"/>
          <a:stretch>
            <a:fillRect/>
          </a:stretch>
        </p:blipFill>
        <p:spPr>
          <a:xfrm>
            <a:off x="442525" y="5228421"/>
            <a:ext cx="540000" cy="540000"/>
          </a:xfrm>
          <a:prstGeom prst="rect">
            <a:avLst/>
          </a:prstGeom>
        </p:spPr>
      </p:pic>
      <p:sp>
        <p:nvSpPr>
          <p:cNvPr id="15" name="CaixaDeTexto 14">
            <a:extLst>
              <a:ext uri="{FF2B5EF4-FFF2-40B4-BE49-F238E27FC236}">
                <a16:creationId xmlns:a16="http://schemas.microsoft.com/office/drawing/2014/main" id="{E547F9C3-190B-4176-8711-849A262F4E35}"/>
              </a:ext>
            </a:extLst>
          </p:cNvPr>
          <p:cNvSpPr txBox="1"/>
          <p:nvPr/>
        </p:nvSpPr>
        <p:spPr>
          <a:xfrm>
            <a:off x="1300886" y="2527377"/>
            <a:ext cx="6096000" cy="461665"/>
          </a:xfrm>
          <a:prstGeom prst="rect">
            <a:avLst/>
          </a:prstGeom>
          <a:noFill/>
        </p:spPr>
        <p:txBody>
          <a:bodyPr wrap="square">
            <a:spAutoFit/>
          </a:bodyPr>
          <a:lstStyle/>
          <a:p>
            <a:r>
              <a:rPr lang="en-GB" sz="2400" dirty="0"/>
              <a:t>Create and shape… </a:t>
            </a:r>
          </a:p>
        </p:txBody>
      </p:sp>
      <p:sp>
        <p:nvSpPr>
          <p:cNvPr id="16" name="CaixaDeTexto 15">
            <a:extLst>
              <a:ext uri="{FF2B5EF4-FFF2-40B4-BE49-F238E27FC236}">
                <a16:creationId xmlns:a16="http://schemas.microsoft.com/office/drawing/2014/main" id="{04DA3B1F-6C86-4BB7-84CF-DBECE0270E10}"/>
              </a:ext>
            </a:extLst>
          </p:cNvPr>
          <p:cNvSpPr txBox="1"/>
          <p:nvPr/>
        </p:nvSpPr>
        <p:spPr>
          <a:xfrm>
            <a:off x="1300886" y="3444520"/>
            <a:ext cx="6577732" cy="461665"/>
          </a:xfrm>
          <a:prstGeom prst="rect">
            <a:avLst/>
          </a:prstGeom>
          <a:noFill/>
        </p:spPr>
        <p:txBody>
          <a:bodyPr wrap="square">
            <a:spAutoFit/>
          </a:bodyPr>
          <a:lstStyle/>
          <a:p>
            <a:r>
              <a:rPr lang="en-GB" sz="2400"/>
              <a:t>… a strong, positive and meaningful perception…</a:t>
            </a:r>
            <a:endParaRPr lang="en-GB" sz="2400" dirty="0"/>
          </a:p>
        </p:txBody>
      </p:sp>
      <p:sp>
        <p:nvSpPr>
          <p:cNvPr id="19" name="CaixaDeTexto 18">
            <a:extLst>
              <a:ext uri="{FF2B5EF4-FFF2-40B4-BE49-F238E27FC236}">
                <a16:creationId xmlns:a16="http://schemas.microsoft.com/office/drawing/2014/main" id="{7699B733-34EA-4C79-91B1-799BF41CBFD0}"/>
              </a:ext>
            </a:extLst>
          </p:cNvPr>
          <p:cNvSpPr txBox="1"/>
          <p:nvPr/>
        </p:nvSpPr>
        <p:spPr>
          <a:xfrm>
            <a:off x="1300886" y="4361663"/>
            <a:ext cx="7694186" cy="461665"/>
          </a:xfrm>
          <a:prstGeom prst="rect">
            <a:avLst/>
          </a:prstGeom>
          <a:noFill/>
        </p:spPr>
        <p:txBody>
          <a:bodyPr wrap="square">
            <a:spAutoFit/>
          </a:bodyPr>
          <a:lstStyle/>
          <a:p>
            <a:r>
              <a:rPr lang="en-GB" sz="2400" dirty="0"/>
              <a:t>… </a:t>
            </a:r>
            <a:r>
              <a:rPr lang="en-US" sz="2400" dirty="0"/>
              <a:t>of an organization, product/service or even a person…</a:t>
            </a:r>
          </a:p>
        </p:txBody>
      </p:sp>
      <p:sp>
        <p:nvSpPr>
          <p:cNvPr id="20" name="CaixaDeTexto 19">
            <a:extLst>
              <a:ext uri="{FF2B5EF4-FFF2-40B4-BE49-F238E27FC236}">
                <a16:creationId xmlns:a16="http://schemas.microsoft.com/office/drawing/2014/main" id="{142115E4-3B86-45A4-860F-09231C6994C8}"/>
              </a:ext>
            </a:extLst>
          </p:cNvPr>
          <p:cNvSpPr txBox="1"/>
          <p:nvPr/>
        </p:nvSpPr>
        <p:spPr>
          <a:xfrm>
            <a:off x="1300886" y="5267588"/>
            <a:ext cx="7694186" cy="461665"/>
          </a:xfrm>
          <a:prstGeom prst="rect">
            <a:avLst/>
          </a:prstGeom>
          <a:noFill/>
        </p:spPr>
        <p:txBody>
          <a:bodyPr wrap="square">
            <a:spAutoFit/>
          </a:bodyPr>
          <a:lstStyle/>
          <a:p>
            <a:r>
              <a:rPr lang="en-GB" sz="2400" dirty="0"/>
              <a:t>… </a:t>
            </a:r>
            <a:r>
              <a:rPr lang="en-US" sz="2400" dirty="0"/>
              <a:t>in the consumers’ minds.</a:t>
            </a:r>
          </a:p>
        </p:txBody>
      </p:sp>
      <p:sp>
        <p:nvSpPr>
          <p:cNvPr id="14" name="CaixaDeTexto 13">
            <a:extLst>
              <a:ext uri="{FF2B5EF4-FFF2-40B4-BE49-F238E27FC236}">
                <a16:creationId xmlns:a16="http://schemas.microsoft.com/office/drawing/2014/main" id="{21A04117-0433-4DD3-9618-1D9612853E74}"/>
              </a:ext>
            </a:extLst>
          </p:cNvPr>
          <p:cNvSpPr txBox="1"/>
          <p:nvPr/>
        </p:nvSpPr>
        <p:spPr>
          <a:xfrm>
            <a:off x="442525" y="1579367"/>
            <a:ext cx="6706420" cy="553998"/>
          </a:xfrm>
          <a:prstGeom prst="rect">
            <a:avLst/>
          </a:prstGeom>
          <a:noFill/>
        </p:spPr>
        <p:txBody>
          <a:bodyPr wrap="square" rtlCol="0">
            <a:spAutoFit/>
          </a:bodyPr>
          <a:lstStyle/>
          <a:p>
            <a:pPr algn="ctr"/>
            <a:r>
              <a:rPr lang="en-GB" sz="3000" b="1" dirty="0"/>
              <a:t>What is branding and how to do it?</a:t>
            </a:r>
          </a:p>
        </p:txBody>
      </p:sp>
      <p:pic>
        <p:nvPicPr>
          <p:cNvPr id="30" name="Picture 2" descr="Resultado de imagem para branding">
            <a:extLst>
              <a:ext uri="{FF2B5EF4-FFF2-40B4-BE49-F238E27FC236}">
                <a16:creationId xmlns:a16="http://schemas.microsoft.com/office/drawing/2014/main" id="{D4CBDF6F-58B8-43AF-8AA5-56C1E9377D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5249" y="0"/>
            <a:ext cx="447675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661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id="{A54DDCCF-9F2E-4F88-B74D-A71B39F2E2D1}"/>
              </a:ext>
            </a:extLst>
          </p:cNvPr>
          <p:cNvSpPr/>
          <p:nvPr/>
        </p:nvSpPr>
        <p:spPr>
          <a:xfrm>
            <a:off x="0" y="1579368"/>
            <a:ext cx="12191999" cy="55399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Agrupar 1">
            <a:extLst>
              <a:ext uri="{FF2B5EF4-FFF2-40B4-BE49-F238E27FC236}">
                <a16:creationId xmlns:a16="http://schemas.microsoft.com/office/drawing/2014/main" id="{4F693B00-67FF-4437-B78C-C64B82069857}"/>
              </a:ext>
            </a:extLst>
          </p:cNvPr>
          <p:cNvGrpSpPr/>
          <p:nvPr/>
        </p:nvGrpSpPr>
        <p:grpSpPr>
          <a:xfrm>
            <a:off x="7715249" y="-15520"/>
            <a:ext cx="4476750" cy="3444520"/>
            <a:chOff x="7715249" y="-15520"/>
            <a:chExt cx="4476750" cy="3444520"/>
          </a:xfrm>
        </p:grpSpPr>
        <p:sp>
          <p:nvSpPr>
            <p:cNvPr id="18" name="Retângulo 17">
              <a:extLst>
                <a:ext uri="{FF2B5EF4-FFF2-40B4-BE49-F238E27FC236}">
                  <a16:creationId xmlns:a16="http://schemas.microsoft.com/office/drawing/2014/main" id="{DCF63861-CEBE-4356-A95D-E93DAE34D9A2}"/>
                </a:ext>
              </a:extLst>
            </p:cNvPr>
            <p:cNvSpPr/>
            <p:nvPr/>
          </p:nvSpPr>
          <p:spPr>
            <a:xfrm>
              <a:off x="7715249" y="-15520"/>
              <a:ext cx="4476750" cy="3444520"/>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Bolha de Discurso: Oval 20">
              <a:extLst>
                <a:ext uri="{FF2B5EF4-FFF2-40B4-BE49-F238E27FC236}">
                  <a16:creationId xmlns:a16="http://schemas.microsoft.com/office/drawing/2014/main" id="{59EBB15C-CDD9-4574-B459-C0F909717671}"/>
                </a:ext>
              </a:extLst>
            </p:cNvPr>
            <p:cNvSpPr/>
            <p:nvPr/>
          </p:nvSpPr>
          <p:spPr>
            <a:xfrm>
              <a:off x="7802980" y="1721720"/>
              <a:ext cx="1674395" cy="1126223"/>
            </a:xfrm>
            <a:prstGeom prst="wedgeEllipseCallout">
              <a:avLst>
                <a:gd name="adj1" fmla="val 50294"/>
                <a:gd name="adj2" fmla="val 58400"/>
              </a:avLst>
            </a:prstGeom>
            <a:solidFill>
              <a:schemeClr val="bg1"/>
            </a:solidFill>
            <a:ln w="44450">
              <a:solidFill>
                <a:schemeClr val="tx1"/>
              </a:solidFill>
            </a:ln>
            <a:effectLst>
              <a:outerShdw blurRad="88900" dist="38100" dir="5400000" sx="102000" sy="102000" algn="t" rotWithShape="0">
                <a:schemeClr val="accent2">
                  <a:lumMod val="5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4000" b="1" i="1" dirty="0">
                  <a:ln w="38100">
                    <a:solidFill>
                      <a:schemeClr val="tx1"/>
                    </a:solidFill>
                  </a:ln>
                  <a:solidFill>
                    <a:srgbClr val="FDDE00"/>
                  </a:solidFill>
                  <a:latin typeface="Bauhaus 93" panose="04030905020B02020C02" pitchFamily="82" charset="0"/>
                </a:rPr>
                <a:t>Who?</a:t>
              </a:r>
            </a:p>
          </p:txBody>
        </p:sp>
        <p:sp>
          <p:nvSpPr>
            <p:cNvPr id="22" name="Bolha de Discurso: Retângulo 21">
              <a:extLst>
                <a:ext uri="{FF2B5EF4-FFF2-40B4-BE49-F238E27FC236}">
                  <a16:creationId xmlns:a16="http://schemas.microsoft.com/office/drawing/2014/main" id="{4DE41E4F-3CBA-4662-BB43-DF664434F138}"/>
                </a:ext>
              </a:extLst>
            </p:cNvPr>
            <p:cNvSpPr/>
            <p:nvPr/>
          </p:nvSpPr>
          <p:spPr>
            <a:xfrm>
              <a:off x="10384901" y="1706740"/>
              <a:ext cx="1674395" cy="998360"/>
            </a:xfrm>
            <a:prstGeom prst="wedgeRectCallout">
              <a:avLst>
                <a:gd name="adj1" fmla="val -36265"/>
                <a:gd name="adj2" fmla="val 65883"/>
              </a:avLst>
            </a:prstGeom>
            <a:solidFill>
              <a:schemeClr val="bg1"/>
            </a:solidFill>
            <a:ln w="44450">
              <a:solidFill>
                <a:schemeClr val="tx1"/>
              </a:solidFill>
            </a:ln>
            <a:effectLst>
              <a:outerShdw blurRad="88900" dist="38100" dir="5400000" sx="102000" sy="102000" algn="t" rotWithShape="0">
                <a:schemeClr val="accent2">
                  <a:lumMod val="5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4000" b="1" i="1" dirty="0">
                  <a:ln w="38100">
                    <a:solidFill>
                      <a:schemeClr val="tx1"/>
                    </a:solidFill>
                  </a:ln>
                  <a:solidFill>
                    <a:srgbClr val="FDDE00"/>
                  </a:solidFill>
                  <a:latin typeface="Bauhaus 93" panose="04030905020B02020C02" pitchFamily="82" charset="0"/>
                </a:rPr>
                <a:t>What?</a:t>
              </a:r>
            </a:p>
          </p:txBody>
        </p:sp>
        <p:sp>
          <p:nvSpPr>
            <p:cNvPr id="23" name="Bolha de Pensamento: Nuvem 22">
              <a:extLst>
                <a:ext uri="{FF2B5EF4-FFF2-40B4-BE49-F238E27FC236}">
                  <a16:creationId xmlns:a16="http://schemas.microsoft.com/office/drawing/2014/main" id="{13EBB979-8986-428E-9560-2D7A86BFD76D}"/>
                </a:ext>
              </a:extLst>
            </p:cNvPr>
            <p:cNvSpPr/>
            <p:nvPr/>
          </p:nvSpPr>
          <p:spPr>
            <a:xfrm>
              <a:off x="8829294" y="200321"/>
              <a:ext cx="2073391" cy="1357472"/>
            </a:xfrm>
            <a:prstGeom prst="cloudCallout">
              <a:avLst>
                <a:gd name="adj1" fmla="val 1821"/>
                <a:gd name="adj2" fmla="val 99688"/>
              </a:avLst>
            </a:prstGeom>
            <a:solidFill>
              <a:schemeClr val="bg1"/>
            </a:solidFill>
            <a:ln w="44450">
              <a:solidFill>
                <a:schemeClr val="tx1"/>
              </a:solidFill>
            </a:ln>
            <a:effectLst>
              <a:outerShdw blurRad="88900" dist="38100" dir="5400000" sx="102000" sy="102000" algn="t" rotWithShape="0">
                <a:schemeClr val="accent2">
                  <a:lumMod val="5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4000" b="1" i="1" dirty="0">
                  <a:ln w="38100">
                    <a:solidFill>
                      <a:schemeClr val="tx1"/>
                    </a:solidFill>
                  </a:ln>
                  <a:solidFill>
                    <a:srgbClr val="FDDE00"/>
                  </a:solidFill>
                  <a:latin typeface="Bauhaus 93" panose="04030905020B02020C02" pitchFamily="82" charset="0"/>
                </a:rPr>
                <a:t>How?</a:t>
              </a:r>
            </a:p>
          </p:txBody>
        </p:sp>
      </p:gr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Brands &amp; Branding</a:t>
            </a:r>
          </a:p>
        </p:txBody>
      </p:sp>
      <p:sp>
        <p:nvSpPr>
          <p:cNvPr id="15" name="CaixaDeTexto 14">
            <a:extLst>
              <a:ext uri="{FF2B5EF4-FFF2-40B4-BE49-F238E27FC236}">
                <a16:creationId xmlns:a16="http://schemas.microsoft.com/office/drawing/2014/main" id="{E547F9C3-190B-4176-8711-849A262F4E35}"/>
              </a:ext>
            </a:extLst>
          </p:cNvPr>
          <p:cNvSpPr txBox="1"/>
          <p:nvPr/>
        </p:nvSpPr>
        <p:spPr>
          <a:xfrm>
            <a:off x="1300886" y="2527377"/>
            <a:ext cx="6096000" cy="461665"/>
          </a:xfrm>
          <a:prstGeom prst="rect">
            <a:avLst/>
          </a:prstGeom>
          <a:noFill/>
        </p:spPr>
        <p:txBody>
          <a:bodyPr wrap="square">
            <a:spAutoFit/>
          </a:bodyPr>
          <a:lstStyle/>
          <a:p>
            <a:r>
              <a:rPr lang="en-GB" sz="2400" dirty="0"/>
              <a:t>Conduct Research &amp; Analysis</a:t>
            </a:r>
          </a:p>
        </p:txBody>
      </p:sp>
      <p:sp>
        <p:nvSpPr>
          <p:cNvPr id="16" name="CaixaDeTexto 15">
            <a:extLst>
              <a:ext uri="{FF2B5EF4-FFF2-40B4-BE49-F238E27FC236}">
                <a16:creationId xmlns:a16="http://schemas.microsoft.com/office/drawing/2014/main" id="{04DA3B1F-6C86-4BB7-84CF-DBECE0270E10}"/>
              </a:ext>
            </a:extLst>
          </p:cNvPr>
          <p:cNvSpPr txBox="1"/>
          <p:nvPr/>
        </p:nvSpPr>
        <p:spPr>
          <a:xfrm>
            <a:off x="1300886" y="3444520"/>
            <a:ext cx="6577732" cy="461665"/>
          </a:xfrm>
          <a:prstGeom prst="rect">
            <a:avLst/>
          </a:prstGeom>
          <a:noFill/>
        </p:spPr>
        <p:txBody>
          <a:bodyPr wrap="square">
            <a:spAutoFit/>
          </a:bodyPr>
          <a:lstStyle/>
          <a:p>
            <a:r>
              <a:rPr lang="en-GB" sz="2400" dirty="0"/>
              <a:t>Define the Strategy &amp; Personality</a:t>
            </a:r>
          </a:p>
        </p:txBody>
      </p:sp>
      <p:sp>
        <p:nvSpPr>
          <p:cNvPr id="19" name="CaixaDeTexto 18">
            <a:extLst>
              <a:ext uri="{FF2B5EF4-FFF2-40B4-BE49-F238E27FC236}">
                <a16:creationId xmlns:a16="http://schemas.microsoft.com/office/drawing/2014/main" id="{7699B733-34EA-4C79-91B1-799BF41CBFD0}"/>
              </a:ext>
            </a:extLst>
          </p:cNvPr>
          <p:cNvSpPr txBox="1"/>
          <p:nvPr/>
        </p:nvSpPr>
        <p:spPr>
          <a:xfrm>
            <a:off x="1300886" y="4361663"/>
            <a:ext cx="7694186" cy="461665"/>
          </a:xfrm>
          <a:prstGeom prst="rect">
            <a:avLst/>
          </a:prstGeom>
          <a:noFill/>
        </p:spPr>
        <p:txBody>
          <a:bodyPr wrap="square">
            <a:spAutoFit/>
          </a:bodyPr>
          <a:lstStyle/>
          <a:p>
            <a:r>
              <a:rPr lang="en-GB" sz="2400" dirty="0"/>
              <a:t>Create the Visual Identity</a:t>
            </a:r>
            <a:endParaRPr lang="en-US" sz="2400" dirty="0"/>
          </a:p>
        </p:txBody>
      </p:sp>
      <p:sp>
        <p:nvSpPr>
          <p:cNvPr id="20" name="CaixaDeTexto 19">
            <a:extLst>
              <a:ext uri="{FF2B5EF4-FFF2-40B4-BE49-F238E27FC236}">
                <a16:creationId xmlns:a16="http://schemas.microsoft.com/office/drawing/2014/main" id="{142115E4-3B86-45A4-860F-09231C6994C8}"/>
              </a:ext>
            </a:extLst>
          </p:cNvPr>
          <p:cNvSpPr txBox="1"/>
          <p:nvPr/>
        </p:nvSpPr>
        <p:spPr>
          <a:xfrm>
            <a:off x="1300886" y="5267588"/>
            <a:ext cx="7694186" cy="461665"/>
          </a:xfrm>
          <a:prstGeom prst="rect">
            <a:avLst/>
          </a:prstGeom>
          <a:noFill/>
        </p:spPr>
        <p:txBody>
          <a:bodyPr wrap="square">
            <a:spAutoFit/>
          </a:bodyPr>
          <a:lstStyle/>
          <a:p>
            <a:r>
              <a:rPr lang="en-US" sz="2400" dirty="0"/>
              <a:t>Execute Brand Management</a:t>
            </a:r>
          </a:p>
        </p:txBody>
      </p:sp>
      <p:sp>
        <p:nvSpPr>
          <p:cNvPr id="14" name="CaixaDeTexto 13">
            <a:extLst>
              <a:ext uri="{FF2B5EF4-FFF2-40B4-BE49-F238E27FC236}">
                <a16:creationId xmlns:a16="http://schemas.microsoft.com/office/drawing/2014/main" id="{21A04117-0433-4DD3-9618-1D9612853E74}"/>
              </a:ext>
            </a:extLst>
          </p:cNvPr>
          <p:cNvSpPr txBox="1"/>
          <p:nvPr/>
        </p:nvSpPr>
        <p:spPr>
          <a:xfrm>
            <a:off x="442525" y="1579367"/>
            <a:ext cx="6706420" cy="553998"/>
          </a:xfrm>
          <a:prstGeom prst="rect">
            <a:avLst/>
          </a:prstGeom>
          <a:noFill/>
        </p:spPr>
        <p:txBody>
          <a:bodyPr wrap="square" rtlCol="0">
            <a:spAutoFit/>
          </a:bodyPr>
          <a:lstStyle/>
          <a:p>
            <a:pPr algn="ctr"/>
            <a:r>
              <a:rPr lang="en-GB" sz="3000" b="1" dirty="0"/>
              <a:t>What is branding and how to do it?</a:t>
            </a:r>
          </a:p>
        </p:txBody>
      </p:sp>
      <p:sp>
        <p:nvSpPr>
          <p:cNvPr id="4" name="CaixaDeTexto 3">
            <a:extLst>
              <a:ext uri="{FF2B5EF4-FFF2-40B4-BE49-F238E27FC236}">
                <a16:creationId xmlns:a16="http://schemas.microsoft.com/office/drawing/2014/main" id="{11DFFC97-838F-40C6-BB5C-776F92D945CD}"/>
              </a:ext>
            </a:extLst>
          </p:cNvPr>
          <p:cNvSpPr txBox="1"/>
          <p:nvPr/>
        </p:nvSpPr>
        <p:spPr>
          <a:xfrm>
            <a:off x="285596" y="2327322"/>
            <a:ext cx="853858" cy="861774"/>
          </a:xfrm>
          <a:prstGeom prst="rect">
            <a:avLst/>
          </a:prstGeom>
          <a:noFill/>
        </p:spPr>
        <p:txBody>
          <a:bodyPr wrap="square" rtlCol="0">
            <a:spAutoFit/>
          </a:bodyPr>
          <a:lstStyle/>
          <a:p>
            <a:pPr algn="ctr"/>
            <a:r>
              <a:rPr lang="en-GB" sz="5000" b="1" dirty="0">
                <a:solidFill>
                  <a:srgbClr val="FDDE00"/>
                </a:solidFill>
                <a:effectLst>
                  <a:outerShdw blurRad="38100" dist="38100" dir="2700000" algn="tl">
                    <a:srgbClr val="000000">
                      <a:alpha val="43137"/>
                    </a:srgbClr>
                  </a:outerShdw>
                </a:effectLst>
              </a:rPr>
              <a:t>1.</a:t>
            </a:r>
          </a:p>
        </p:txBody>
      </p:sp>
      <p:sp>
        <p:nvSpPr>
          <p:cNvPr id="24" name="CaixaDeTexto 23">
            <a:extLst>
              <a:ext uri="{FF2B5EF4-FFF2-40B4-BE49-F238E27FC236}">
                <a16:creationId xmlns:a16="http://schemas.microsoft.com/office/drawing/2014/main" id="{FC493A50-1167-4B89-9830-AE7CFDCAF2DF}"/>
              </a:ext>
            </a:extLst>
          </p:cNvPr>
          <p:cNvSpPr txBox="1"/>
          <p:nvPr/>
        </p:nvSpPr>
        <p:spPr>
          <a:xfrm>
            <a:off x="285596" y="3244465"/>
            <a:ext cx="853858" cy="861774"/>
          </a:xfrm>
          <a:prstGeom prst="rect">
            <a:avLst/>
          </a:prstGeom>
          <a:noFill/>
        </p:spPr>
        <p:txBody>
          <a:bodyPr wrap="square" rtlCol="0">
            <a:spAutoFit/>
          </a:bodyPr>
          <a:lstStyle/>
          <a:p>
            <a:pPr algn="ctr"/>
            <a:r>
              <a:rPr lang="en-GB" sz="5000" b="1" dirty="0">
                <a:solidFill>
                  <a:srgbClr val="FDDE00"/>
                </a:solidFill>
                <a:effectLst>
                  <a:outerShdw blurRad="38100" dist="38100" dir="2700000" algn="tl">
                    <a:srgbClr val="000000">
                      <a:alpha val="43137"/>
                    </a:srgbClr>
                  </a:outerShdw>
                </a:effectLst>
              </a:rPr>
              <a:t>2.</a:t>
            </a:r>
          </a:p>
        </p:txBody>
      </p:sp>
      <p:sp>
        <p:nvSpPr>
          <p:cNvPr id="25" name="CaixaDeTexto 24">
            <a:extLst>
              <a:ext uri="{FF2B5EF4-FFF2-40B4-BE49-F238E27FC236}">
                <a16:creationId xmlns:a16="http://schemas.microsoft.com/office/drawing/2014/main" id="{B0BD9992-FE49-4A16-8566-366B607DBC4C}"/>
              </a:ext>
            </a:extLst>
          </p:cNvPr>
          <p:cNvSpPr txBox="1"/>
          <p:nvPr/>
        </p:nvSpPr>
        <p:spPr>
          <a:xfrm>
            <a:off x="285596" y="4160821"/>
            <a:ext cx="853858" cy="861774"/>
          </a:xfrm>
          <a:prstGeom prst="rect">
            <a:avLst/>
          </a:prstGeom>
          <a:noFill/>
        </p:spPr>
        <p:txBody>
          <a:bodyPr wrap="square" rtlCol="0">
            <a:spAutoFit/>
          </a:bodyPr>
          <a:lstStyle/>
          <a:p>
            <a:pPr algn="ctr"/>
            <a:r>
              <a:rPr lang="en-GB" sz="5000" b="1" dirty="0">
                <a:solidFill>
                  <a:srgbClr val="FDDE00"/>
                </a:solidFill>
                <a:effectLst>
                  <a:outerShdw blurRad="38100" dist="38100" dir="2700000" algn="tl">
                    <a:srgbClr val="000000">
                      <a:alpha val="43137"/>
                    </a:srgbClr>
                  </a:outerShdw>
                </a:effectLst>
              </a:rPr>
              <a:t>3.</a:t>
            </a:r>
          </a:p>
        </p:txBody>
      </p:sp>
      <p:sp>
        <p:nvSpPr>
          <p:cNvPr id="26" name="CaixaDeTexto 25">
            <a:extLst>
              <a:ext uri="{FF2B5EF4-FFF2-40B4-BE49-F238E27FC236}">
                <a16:creationId xmlns:a16="http://schemas.microsoft.com/office/drawing/2014/main" id="{42B7D088-5E2F-42BE-A0BD-B4D23B58CF85}"/>
              </a:ext>
            </a:extLst>
          </p:cNvPr>
          <p:cNvSpPr txBox="1"/>
          <p:nvPr/>
        </p:nvSpPr>
        <p:spPr>
          <a:xfrm>
            <a:off x="285596" y="5077177"/>
            <a:ext cx="853858" cy="861774"/>
          </a:xfrm>
          <a:prstGeom prst="rect">
            <a:avLst/>
          </a:prstGeom>
          <a:noFill/>
        </p:spPr>
        <p:txBody>
          <a:bodyPr wrap="square" rtlCol="0">
            <a:spAutoFit/>
          </a:bodyPr>
          <a:lstStyle/>
          <a:p>
            <a:pPr algn="ctr"/>
            <a:r>
              <a:rPr lang="en-GB" sz="5000" b="1" dirty="0">
                <a:solidFill>
                  <a:srgbClr val="FDDE00"/>
                </a:solidFill>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520962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54FA9C17-1318-413B-9832-2C1FE2104153}"/>
              </a:ext>
            </a:extLst>
          </p:cNvPr>
          <p:cNvSpPr/>
          <p:nvPr/>
        </p:nvSpPr>
        <p:spPr>
          <a:xfrm>
            <a:off x="3392280" y="905886"/>
            <a:ext cx="5400000" cy="5400000"/>
          </a:xfrm>
          <a:prstGeom prst="ellipse">
            <a:avLst/>
          </a:prstGeom>
          <a:solidFill>
            <a:srgbClr val="6ECECB">
              <a:alpha val="20000"/>
            </a:srgbClr>
          </a:solid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osango 4">
            <a:extLst>
              <a:ext uri="{FF2B5EF4-FFF2-40B4-BE49-F238E27FC236}">
                <a16:creationId xmlns:a16="http://schemas.microsoft.com/office/drawing/2014/main" id="{F499BE79-6B0F-46AD-86E3-23D631725E63}"/>
              </a:ext>
            </a:extLst>
          </p:cNvPr>
          <p:cNvSpPr/>
          <p:nvPr/>
        </p:nvSpPr>
        <p:spPr>
          <a:xfrm>
            <a:off x="3968496" y="1818694"/>
            <a:ext cx="4261104" cy="3577675"/>
          </a:xfrm>
          <a:prstGeom prst="diamond">
            <a:avLst/>
          </a:prstGeom>
          <a:solidFill>
            <a:schemeClr val="bg1"/>
          </a:solidFill>
          <a:ln w="57150">
            <a:solidFill>
              <a:srgbClr val="F79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m 10">
            <a:extLst>
              <a:ext uri="{FF2B5EF4-FFF2-40B4-BE49-F238E27FC236}">
                <a16:creationId xmlns:a16="http://schemas.microsoft.com/office/drawing/2014/main" id="{959FD990-F330-478E-BB25-BF9DE9ECBF1A}"/>
              </a:ext>
            </a:extLst>
          </p:cNvPr>
          <p:cNvPicPr>
            <a:picLocks noChangeAspect="1"/>
          </p:cNvPicPr>
          <p:nvPr/>
        </p:nvPicPr>
        <p:blipFill>
          <a:blip r:embed="rId3"/>
          <a:stretch>
            <a:fillRect/>
          </a:stretch>
        </p:blipFill>
        <p:spPr>
          <a:xfrm>
            <a:off x="5649048" y="3157531"/>
            <a:ext cx="900000" cy="900000"/>
          </a:xfrm>
          <a:prstGeom prst="rect">
            <a:avLst/>
          </a:prstGeom>
          <a:effectLst>
            <a:outerShdw blurRad="50800" dist="38100" dir="2700000" algn="tl" rotWithShape="0">
              <a:prstClr val="black">
                <a:alpha val="40000"/>
              </a:prstClr>
            </a:outerShdw>
          </a:effectLst>
        </p:spPr>
      </p:pic>
      <p:sp>
        <p:nvSpPr>
          <p:cNvPr id="4" name="Text Placeholder 2">
            <a:extLst>
              <a:ext uri="{FF2B5EF4-FFF2-40B4-BE49-F238E27FC236}">
                <a16:creationId xmlns:a16="http://schemas.microsoft.com/office/drawing/2014/main" id="{EC44FDF3-9EBD-4717-B78E-D49B70A82357}"/>
              </a:ext>
            </a:extLst>
          </p:cNvPr>
          <p:cNvSpPr txBox="1">
            <a:spLocks/>
          </p:cNvSpPr>
          <p:nvPr/>
        </p:nvSpPr>
        <p:spPr>
          <a:xfrm>
            <a:off x="643222" y="349104"/>
            <a:ext cx="967120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Brands &amp; Branding – a streamlined process</a:t>
            </a:r>
          </a:p>
        </p:txBody>
      </p:sp>
      <p:sp>
        <p:nvSpPr>
          <p:cNvPr id="6" name="CaixaDeTexto 5">
            <a:extLst>
              <a:ext uri="{FF2B5EF4-FFF2-40B4-BE49-F238E27FC236}">
                <a16:creationId xmlns:a16="http://schemas.microsoft.com/office/drawing/2014/main" id="{78C72F35-DE14-4FF6-B33B-72973FD8D082}"/>
              </a:ext>
            </a:extLst>
          </p:cNvPr>
          <p:cNvSpPr txBox="1"/>
          <p:nvPr/>
        </p:nvSpPr>
        <p:spPr>
          <a:xfrm>
            <a:off x="4451669" y="877877"/>
            <a:ext cx="3326508" cy="646331"/>
          </a:xfrm>
          <a:prstGeom prst="rect">
            <a:avLst/>
          </a:prstGeom>
          <a:noFill/>
        </p:spPr>
        <p:txBody>
          <a:bodyPr wrap="square" rtlCol="0">
            <a:spAutoFit/>
          </a:bodyPr>
          <a:lstStyle/>
          <a:p>
            <a:pPr algn="ctr"/>
            <a:r>
              <a:rPr lang="en-GB" sz="3600" b="1" dirty="0">
                <a:solidFill>
                  <a:srgbClr val="F7981D"/>
                </a:solidFill>
                <a:effectLst>
                  <a:outerShdw blurRad="38100" dist="38100" dir="2700000" algn="tl">
                    <a:srgbClr val="000000">
                      <a:alpha val="43137"/>
                    </a:srgbClr>
                  </a:outerShdw>
                </a:effectLst>
              </a:rPr>
              <a:t>Visual Identity</a:t>
            </a:r>
          </a:p>
        </p:txBody>
      </p:sp>
      <p:sp>
        <p:nvSpPr>
          <p:cNvPr id="7" name="CaixaDeTexto 6">
            <a:extLst>
              <a:ext uri="{FF2B5EF4-FFF2-40B4-BE49-F238E27FC236}">
                <a16:creationId xmlns:a16="http://schemas.microsoft.com/office/drawing/2014/main" id="{B82C322B-AFEC-43D4-AEBF-E9631AD905AB}"/>
              </a:ext>
            </a:extLst>
          </p:cNvPr>
          <p:cNvSpPr txBox="1"/>
          <p:nvPr/>
        </p:nvSpPr>
        <p:spPr>
          <a:xfrm>
            <a:off x="5111689" y="5795490"/>
            <a:ext cx="1974718" cy="646331"/>
          </a:xfrm>
          <a:prstGeom prst="rect">
            <a:avLst/>
          </a:prstGeom>
          <a:noFill/>
        </p:spPr>
        <p:txBody>
          <a:bodyPr wrap="square" rtlCol="0">
            <a:spAutoFit/>
          </a:bodyPr>
          <a:lstStyle/>
          <a:p>
            <a:pPr algn="ctr"/>
            <a:r>
              <a:rPr lang="en-GB" sz="3600" b="1" dirty="0">
                <a:solidFill>
                  <a:srgbClr val="F7981D"/>
                </a:solidFill>
                <a:effectLst>
                  <a:outerShdw blurRad="38100" dist="38100" dir="2700000" algn="tl">
                    <a:srgbClr val="000000">
                      <a:alpha val="43137"/>
                    </a:srgbClr>
                  </a:outerShdw>
                </a:effectLst>
              </a:rPr>
              <a:t>Purpose</a:t>
            </a:r>
          </a:p>
        </p:txBody>
      </p:sp>
      <p:sp>
        <p:nvSpPr>
          <p:cNvPr id="8" name="CaixaDeTexto 7">
            <a:extLst>
              <a:ext uri="{FF2B5EF4-FFF2-40B4-BE49-F238E27FC236}">
                <a16:creationId xmlns:a16="http://schemas.microsoft.com/office/drawing/2014/main" id="{213A437D-5393-44E0-92B8-448B138AE91F}"/>
              </a:ext>
            </a:extLst>
          </p:cNvPr>
          <p:cNvSpPr txBox="1"/>
          <p:nvPr/>
        </p:nvSpPr>
        <p:spPr>
          <a:xfrm>
            <a:off x="1874521" y="3305663"/>
            <a:ext cx="1695218" cy="1015663"/>
          </a:xfrm>
          <a:prstGeom prst="rect">
            <a:avLst/>
          </a:prstGeom>
          <a:noFill/>
        </p:spPr>
        <p:txBody>
          <a:bodyPr wrap="square" rtlCol="0">
            <a:spAutoFit/>
          </a:bodyPr>
          <a:lstStyle/>
          <a:p>
            <a:pPr algn="r"/>
            <a:r>
              <a:rPr lang="en-GB" sz="3600" b="1" dirty="0">
                <a:solidFill>
                  <a:srgbClr val="F7981D"/>
                </a:solidFill>
                <a:effectLst>
                  <a:outerShdw blurRad="38100" dist="38100" dir="2700000" algn="tl">
                    <a:srgbClr val="000000">
                      <a:alpha val="43137"/>
                    </a:srgbClr>
                  </a:outerShdw>
                </a:effectLst>
              </a:rPr>
              <a:t>Voice</a:t>
            </a:r>
          </a:p>
          <a:p>
            <a:pPr algn="r"/>
            <a:endParaRPr lang="en-GB" sz="2400" b="1" dirty="0"/>
          </a:p>
        </p:txBody>
      </p:sp>
      <p:sp>
        <p:nvSpPr>
          <p:cNvPr id="9" name="CaixaDeTexto 8">
            <a:extLst>
              <a:ext uri="{FF2B5EF4-FFF2-40B4-BE49-F238E27FC236}">
                <a16:creationId xmlns:a16="http://schemas.microsoft.com/office/drawing/2014/main" id="{66D2985B-6E14-498B-8269-F2FE3EF98238}"/>
              </a:ext>
            </a:extLst>
          </p:cNvPr>
          <p:cNvSpPr txBox="1"/>
          <p:nvPr/>
        </p:nvSpPr>
        <p:spPr>
          <a:xfrm>
            <a:off x="8628357" y="3305663"/>
            <a:ext cx="2496605" cy="1015663"/>
          </a:xfrm>
          <a:prstGeom prst="rect">
            <a:avLst/>
          </a:prstGeom>
          <a:noFill/>
        </p:spPr>
        <p:txBody>
          <a:bodyPr wrap="square" rtlCol="0">
            <a:spAutoFit/>
          </a:bodyPr>
          <a:lstStyle/>
          <a:p>
            <a:r>
              <a:rPr lang="en-GB" sz="3600" b="1" dirty="0">
                <a:solidFill>
                  <a:srgbClr val="F7981D"/>
                </a:solidFill>
                <a:effectLst>
                  <a:outerShdw blurRad="38100" dist="38100" dir="2700000" algn="tl">
                    <a:srgbClr val="000000">
                      <a:alpha val="43137"/>
                    </a:srgbClr>
                  </a:outerShdw>
                </a:effectLst>
              </a:rPr>
              <a:t>Personality</a:t>
            </a:r>
          </a:p>
          <a:p>
            <a:r>
              <a:rPr lang="en-GB" sz="2400" b="1" dirty="0"/>
              <a:t>(BEHAVES)</a:t>
            </a:r>
          </a:p>
        </p:txBody>
      </p:sp>
      <p:sp>
        <p:nvSpPr>
          <p:cNvPr id="10" name="CaixaDeTexto 9">
            <a:extLst>
              <a:ext uri="{FF2B5EF4-FFF2-40B4-BE49-F238E27FC236}">
                <a16:creationId xmlns:a16="http://schemas.microsoft.com/office/drawing/2014/main" id="{2DE70D8C-C99E-4000-85C7-20507854F3D2}"/>
              </a:ext>
            </a:extLst>
          </p:cNvPr>
          <p:cNvSpPr txBox="1"/>
          <p:nvPr/>
        </p:nvSpPr>
        <p:spPr>
          <a:xfrm>
            <a:off x="5250290" y="3305663"/>
            <a:ext cx="1709707" cy="553998"/>
          </a:xfrm>
          <a:prstGeom prst="rect">
            <a:avLst/>
          </a:prstGeom>
          <a:noFill/>
        </p:spPr>
        <p:txBody>
          <a:bodyPr wrap="square" rtlCol="0">
            <a:spAutoFit/>
          </a:bodyPr>
          <a:lstStyle/>
          <a:p>
            <a:pPr algn="ctr"/>
            <a:r>
              <a:rPr lang="en-GB" sz="3000" b="1" dirty="0">
                <a:effectLst>
                  <a:outerShdw blurRad="38100" dist="38100" dir="2700000" algn="tl">
                    <a:srgbClr val="000000">
                      <a:alpha val="43137"/>
                    </a:srgbClr>
                  </a:outerShdw>
                </a:effectLst>
              </a:rPr>
              <a:t>Audience</a:t>
            </a:r>
          </a:p>
        </p:txBody>
      </p:sp>
      <p:pic>
        <p:nvPicPr>
          <p:cNvPr id="13" name="Imagem 12">
            <a:extLst>
              <a:ext uri="{FF2B5EF4-FFF2-40B4-BE49-F238E27FC236}">
                <a16:creationId xmlns:a16="http://schemas.microsoft.com/office/drawing/2014/main" id="{EDBA02B8-9A92-4EBA-A550-C54C29ED1D3A}"/>
              </a:ext>
            </a:extLst>
          </p:cNvPr>
          <p:cNvPicPr>
            <a:picLocks noChangeAspect="1"/>
          </p:cNvPicPr>
          <p:nvPr/>
        </p:nvPicPr>
        <p:blipFill>
          <a:blip r:embed="rId4"/>
          <a:stretch>
            <a:fillRect/>
          </a:stretch>
        </p:blipFill>
        <p:spPr>
          <a:xfrm>
            <a:off x="5763048" y="5036369"/>
            <a:ext cx="720000" cy="720000"/>
          </a:xfrm>
          <a:prstGeom prst="rect">
            <a:avLst/>
          </a:prstGeom>
        </p:spPr>
      </p:pic>
      <p:pic>
        <p:nvPicPr>
          <p:cNvPr id="15" name="Imagem 14">
            <a:extLst>
              <a:ext uri="{FF2B5EF4-FFF2-40B4-BE49-F238E27FC236}">
                <a16:creationId xmlns:a16="http://schemas.microsoft.com/office/drawing/2014/main" id="{F9FDA9DF-5AD1-4B34-B69B-9ED43CCF37C2}"/>
              </a:ext>
            </a:extLst>
          </p:cNvPr>
          <p:cNvPicPr>
            <a:picLocks noChangeAspect="1"/>
          </p:cNvPicPr>
          <p:nvPr/>
        </p:nvPicPr>
        <p:blipFill>
          <a:blip r:embed="rId5"/>
          <a:stretch>
            <a:fillRect/>
          </a:stretch>
        </p:blipFill>
        <p:spPr>
          <a:xfrm>
            <a:off x="7821507" y="3245886"/>
            <a:ext cx="720000" cy="720000"/>
          </a:xfrm>
          <a:prstGeom prst="rect">
            <a:avLst/>
          </a:prstGeom>
        </p:spPr>
      </p:pic>
      <p:pic>
        <p:nvPicPr>
          <p:cNvPr id="17" name="Imagem 16">
            <a:extLst>
              <a:ext uri="{FF2B5EF4-FFF2-40B4-BE49-F238E27FC236}">
                <a16:creationId xmlns:a16="http://schemas.microsoft.com/office/drawing/2014/main" id="{CC89F2A0-5903-4DBC-9E5B-41E626A3D20B}"/>
              </a:ext>
            </a:extLst>
          </p:cNvPr>
          <p:cNvPicPr>
            <a:picLocks noChangeAspect="1"/>
          </p:cNvPicPr>
          <p:nvPr/>
        </p:nvPicPr>
        <p:blipFill>
          <a:blip r:embed="rId6"/>
          <a:stretch>
            <a:fillRect/>
          </a:stretch>
        </p:blipFill>
        <p:spPr>
          <a:xfrm>
            <a:off x="5763048" y="1454811"/>
            <a:ext cx="720000" cy="720000"/>
          </a:xfrm>
          <a:prstGeom prst="rect">
            <a:avLst/>
          </a:prstGeom>
        </p:spPr>
      </p:pic>
      <p:sp>
        <p:nvSpPr>
          <p:cNvPr id="19" name="CaixaDeTexto 18">
            <a:extLst>
              <a:ext uri="{FF2B5EF4-FFF2-40B4-BE49-F238E27FC236}">
                <a16:creationId xmlns:a16="http://schemas.microsoft.com/office/drawing/2014/main" id="{A4751295-426E-4D9F-943A-4B2A3ED9A50E}"/>
              </a:ext>
            </a:extLst>
          </p:cNvPr>
          <p:cNvSpPr txBox="1"/>
          <p:nvPr/>
        </p:nvSpPr>
        <p:spPr>
          <a:xfrm>
            <a:off x="7528541" y="991290"/>
            <a:ext cx="1316428" cy="461665"/>
          </a:xfrm>
          <a:prstGeom prst="rect">
            <a:avLst/>
          </a:prstGeom>
          <a:noFill/>
        </p:spPr>
        <p:txBody>
          <a:bodyPr wrap="square" rtlCol="0">
            <a:spAutoFit/>
          </a:bodyPr>
          <a:lstStyle/>
          <a:p>
            <a:r>
              <a:rPr lang="en-GB" sz="2400" b="1" dirty="0"/>
              <a:t>(LOOKS)</a:t>
            </a:r>
          </a:p>
        </p:txBody>
      </p:sp>
      <p:sp>
        <p:nvSpPr>
          <p:cNvPr id="20" name="CaixaDeTexto 19">
            <a:extLst>
              <a:ext uri="{FF2B5EF4-FFF2-40B4-BE49-F238E27FC236}">
                <a16:creationId xmlns:a16="http://schemas.microsoft.com/office/drawing/2014/main" id="{ACB1F184-F63A-409D-A055-EB2FA762332E}"/>
              </a:ext>
            </a:extLst>
          </p:cNvPr>
          <p:cNvSpPr txBox="1"/>
          <p:nvPr/>
        </p:nvSpPr>
        <p:spPr>
          <a:xfrm>
            <a:off x="7069311" y="5887822"/>
            <a:ext cx="1392450" cy="461665"/>
          </a:xfrm>
          <a:prstGeom prst="rect">
            <a:avLst/>
          </a:prstGeom>
          <a:noFill/>
        </p:spPr>
        <p:txBody>
          <a:bodyPr wrap="square" rtlCol="0">
            <a:spAutoFit/>
          </a:bodyPr>
          <a:lstStyle/>
          <a:p>
            <a:r>
              <a:rPr lang="en-GB" sz="2400" b="1" dirty="0"/>
              <a:t>(WHY)</a:t>
            </a:r>
          </a:p>
        </p:txBody>
      </p:sp>
      <p:sp>
        <p:nvSpPr>
          <p:cNvPr id="21" name="CaixaDeTexto 20">
            <a:extLst>
              <a:ext uri="{FF2B5EF4-FFF2-40B4-BE49-F238E27FC236}">
                <a16:creationId xmlns:a16="http://schemas.microsoft.com/office/drawing/2014/main" id="{53A00782-5AB9-42C5-8AFB-78E7A73662A6}"/>
              </a:ext>
            </a:extLst>
          </p:cNvPr>
          <p:cNvSpPr txBox="1"/>
          <p:nvPr/>
        </p:nvSpPr>
        <p:spPr>
          <a:xfrm>
            <a:off x="2146928" y="3910906"/>
            <a:ext cx="1548198" cy="461665"/>
          </a:xfrm>
          <a:prstGeom prst="rect">
            <a:avLst/>
          </a:prstGeom>
          <a:noFill/>
        </p:spPr>
        <p:txBody>
          <a:bodyPr wrap="square" rtlCol="0">
            <a:spAutoFit/>
          </a:bodyPr>
          <a:lstStyle/>
          <a:p>
            <a:r>
              <a:rPr lang="en-GB" sz="2400" b="1" dirty="0"/>
              <a:t>(SOUNDS)</a:t>
            </a:r>
          </a:p>
        </p:txBody>
      </p:sp>
      <p:sp>
        <p:nvSpPr>
          <p:cNvPr id="23" name="CaixaDeTexto 22">
            <a:extLst>
              <a:ext uri="{FF2B5EF4-FFF2-40B4-BE49-F238E27FC236}">
                <a16:creationId xmlns:a16="http://schemas.microsoft.com/office/drawing/2014/main" id="{972EBD4A-F527-4516-9EFC-99FA0EC05CC3}"/>
              </a:ext>
            </a:extLst>
          </p:cNvPr>
          <p:cNvSpPr txBox="1"/>
          <p:nvPr/>
        </p:nvSpPr>
        <p:spPr>
          <a:xfrm>
            <a:off x="1387345" y="1714394"/>
            <a:ext cx="1024836" cy="461665"/>
          </a:xfrm>
          <a:prstGeom prst="rect">
            <a:avLst/>
          </a:prstGeom>
          <a:noFill/>
        </p:spPr>
        <p:txBody>
          <a:bodyPr wrap="square" rtlCol="0">
            <a:spAutoFit/>
          </a:bodyPr>
          <a:lstStyle/>
          <a:p>
            <a:r>
              <a:rPr lang="en-GB" sz="2400" b="1" dirty="0"/>
              <a:t>FEELS</a:t>
            </a:r>
          </a:p>
        </p:txBody>
      </p:sp>
      <p:cxnSp>
        <p:nvCxnSpPr>
          <p:cNvPr id="55" name="Conexão: Ângulo Reto 54">
            <a:extLst>
              <a:ext uri="{FF2B5EF4-FFF2-40B4-BE49-F238E27FC236}">
                <a16:creationId xmlns:a16="http://schemas.microsoft.com/office/drawing/2014/main" id="{26093699-25E5-4D89-816F-84B07F763C64}"/>
              </a:ext>
            </a:extLst>
          </p:cNvPr>
          <p:cNvCxnSpPr>
            <a:cxnSpLocks/>
            <a:stCxn id="22" idx="1"/>
            <a:endCxn id="23" idx="3"/>
          </p:cNvCxnSpPr>
          <p:nvPr/>
        </p:nvCxnSpPr>
        <p:spPr>
          <a:xfrm rot="16200000" flipH="1" flipV="1">
            <a:off x="3173372" y="935506"/>
            <a:ext cx="248529" cy="1770911"/>
          </a:xfrm>
          <a:prstGeom prst="bentConnector4">
            <a:avLst>
              <a:gd name="adj1" fmla="val -91981"/>
              <a:gd name="adj2" fmla="val 72328"/>
            </a:avLst>
          </a:prstGeom>
          <a:ln w="57150">
            <a:solidFill>
              <a:srgbClr val="6ECECB"/>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85" name="Imagem 84">
            <a:extLst>
              <a:ext uri="{FF2B5EF4-FFF2-40B4-BE49-F238E27FC236}">
                <a16:creationId xmlns:a16="http://schemas.microsoft.com/office/drawing/2014/main" id="{6DE55F4B-DEC2-4D31-A7FF-2BA379F72A76}"/>
              </a:ext>
            </a:extLst>
          </p:cNvPr>
          <p:cNvPicPr>
            <a:picLocks noChangeAspect="1"/>
          </p:cNvPicPr>
          <p:nvPr/>
        </p:nvPicPr>
        <p:blipFill>
          <a:blip r:embed="rId7"/>
          <a:stretch>
            <a:fillRect/>
          </a:stretch>
        </p:blipFill>
        <p:spPr>
          <a:xfrm>
            <a:off x="3656589" y="3250846"/>
            <a:ext cx="720000" cy="720000"/>
          </a:xfrm>
          <a:prstGeom prst="rect">
            <a:avLst/>
          </a:prstGeom>
        </p:spPr>
      </p:pic>
      <p:sp>
        <p:nvSpPr>
          <p:cNvPr id="106" name="CaixaDeTexto 105">
            <a:extLst>
              <a:ext uri="{FF2B5EF4-FFF2-40B4-BE49-F238E27FC236}">
                <a16:creationId xmlns:a16="http://schemas.microsoft.com/office/drawing/2014/main" id="{9E76D3E4-27B8-47BE-B2A0-7997B90BDFA1}"/>
              </a:ext>
            </a:extLst>
          </p:cNvPr>
          <p:cNvSpPr txBox="1"/>
          <p:nvPr/>
        </p:nvSpPr>
        <p:spPr>
          <a:xfrm>
            <a:off x="1059598" y="5704819"/>
            <a:ext cx="1575296" cy="461665"/>
          </a:xfrm>
          <a:prstGeom prst="rect">
            <a:avLst/>
          </a:prstGeom>
          <a:noFill/>
        </p:spPr>
        <p:txBody>
          <a:bodyPr wrap="square" rtlCol="0">
            <a:spAutoFit/>
          </a:bodyPr>
          <a:lstStyle/>
          <a:p>
            <a:r>
              <a:rPr lang="en-GB" sz="2400" b="1" dirty="0"/>
              <a:t>PROMISES</a:t>
            </a:r>
          </a:p>
        </p:txBody>
      </p:sp>
      <p:cxnSp>
        <p:nvCxnSpPr>
          <p:cNvPr id="107" name="Conexão: Ângulo Reto 106">
            <a:extLst>
              <a:ext uri="{FF2B5EF4-FFF2-40B4-BE49-F238E27FC236}">
                <a16:creationId xmlns:a16="http://schemas.microsoft.com/office/drawing/2014/main" id="{7D847342-A33D-4743-8EAE-DBAC10450148}"/>
              </a:ext>
            </a:extLst>
          </p:cNvPr>
          <p:cNvCxnSpPr>
            <a:cxnSpLocks/>
            <a:stCxn id="22" idx="3"/>
            <a:endCxn id="106" idx="3"/>
          </p:cNvCxnSpPr>
          <p:nvPr/>
        </p:nvCxnSpPr>
        <p:spPr>
          <a:xfrm rot="5400000">
            <a:off x="3198704" y="4951264"/>
            <a:ext cx="420578" cy="1548198"/>
          </a:xfrm>
          <a:prstGeom prst="bentConnector4">
            <a:avLst>
              <a:gd name="adj1" fmla="val 54354"/>
              <a:gd name="adj2" fmla="val 75540"/>
            </a:avLst>
          </a:prstGeom>
          <a:ln w="57150">
            <a:solidFill>
              <a:srgbClr val="6ECECB"/>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12" name="Imagem 111">
            <a:extLst>
              <a:ext uri="{FF2B5EF4-FFF2-40B4-BE49-F238E27FC236}">
                <a16:creationId xmlns:a16="http://schemas.microsoft.com/office/drawing/2014/main" id="{828A91C5-40B8-41BB-BBE1-883A3208AE53}"/>
              </a:ext>
            </a:extLst>
          </p:cNvPr>
          <p:cNvPicPr>
            <a:picLocks noChangeAspect="1"/>
          </p:cNvPicPr>
          <p:nvPr/>
        </p:nvPicPr>
        <p:blipFill>
          <a:blip r:embed="rId8"/>
          <a:stretch>
            <a:fillRect/>
          </a:stretch>
        </p:blipFill>
        <p:spPr>
          <a:xfrm>
            <a:off x="560792" y="1264875"/>
            <a:ext cx="720000" cy="720000"/>
          </a:xfrm>
          <a:prstGeom prst="rect">
            <a:avLst/>
          </a:prstGeom>
        </p:spPr>
      </p:pic>
      <p:pic>
        <p:nvPicPr>
          <p:cNvPr id="116" name="Imagem 115">
            <a:extLst>
              <a:ext uri="{FF2B5EF4-FFF2-40B4-BE49-F238E27FC236}">
                <a16:creationId xmlns:a16="http://schemas.microsoft.com/office/drawing/2014/main" id="{89350781-24A5-4486-BEDB-09FCE2DAFA5D}"/>
              </a:ext>
            </a:extLst>
          </p:cNvPr>
          <p:cNvPicPr>
            <a:picLocks noChangeAspect="1"/>
          </p:cNvPicPr>
          <p:nvPr/>
        </p:nvPicPr>
        <p:blipFill>
          <a:blip r:embed="rId9"/>
          <a:stretch>
            <a:fillRect/>
          </a:stretch>
        </p:blipFill>
        <p:spPr>
          <a:xfrm>
            <a:off x="411490" y="5344819"/>
            <a:ext cx="720000" cy="720000"/>
          </a:xfrm>
          <a:prstGeom prst="rect">
            <a:avLst/>
          </a:prstGeom>
        </p:spPr>
      </p:pic>
      <p:pic>
        <p:nvPicPr>
          <p:cNvPr id="118" name="Imagem 117">
            <a:extLst>
              <a:ext uri="{FF2B5EF4-FFF2-40B4-BE49-F238E27FC236}">
                <a16:creationId xmlns:a16="http://schemas.microsoft.com/office/drawing/2014/main" id="{541F43FA-3670-4656-AF2E-C11DB97C6E77}"/>
              </a:ext>
            </a:extLst>
          </p:cNvPr>
          <p:cNvPicPr>
            <a:picLocks noChangeAspect="1"/>
          </p:cNvPicPr>
          <p:nvPr/>
        </p:nvPicPr>
        <p:blipFill>
          <a:blip r:embed="rId10"/>
          <a:stretch>
            <a:fillRect/>
          </a:stretch>
        </p:blipFill>
        <p:spPr>
          <a:xfrm>
            <a:off x="10126443" y="827273"/>
            <a:ext cx="1041600" cy="1041600"/>
          </a:xfrm>
          <a:prstGeom prst="rect">
            <a:avLst/>
          </a:prstGeom>
        </p:spPr>
      </p:pic>
      <p:sp>
        <p:nvSpPr>
          <p:cNvPr id="120" name="CaixaDeTexto 119">
            <a:extLst>
              <a:ext uri="{FF2B5EF4-FFF2-40B4-BE49-F238E27FC236}">
                <a16:creationId xmlns:a16="http://schemas.microsoft.com/office/drawing/2014/main" id="{7FDD9117-F9B7-4459-B5EA-B7DE10F71E8D}"/>
              </a:ext>
            </a:extLst>
          </p:cNvPr>
          <p:cNvSpPr txBox="1"/>
          <p:nvPr/>
        </p:nvSpPr>
        <p:spPr>
          <a:xfrm>
            <a:off x="9288989" y="1849074"/>
            <a:ext cx="2716508" cy="1015663"/>
          </a:xfrm>
          <a:prstGeom prst="rect">
            <a:avLst/>
          </a:prstGeom>
          <a:noFill/>
        </p:spPr>
        <p:txBody>
          <a:bodyPr wrap="square" rtlCol="0">
            <a:spAutoFit/>
          </a:bodyPr>
          <a:lstStyle/>
          <a:p>
            <a:pPr algn="ctr"/>
            <a:r>
              <a:rPr lang="en-GB" sz="3600" b="1" dirty="0">
                <a:solidFill>
                  <a:srgbClr val="6ECECB"/>
                </a:solidFill>
                <a:effectLst>
                  <a:outerShdw blurRad="38100" dist="38100" dir="2700000" algn="tl">
                    <a:srgbClr val="000000">
                      <a:alpha val="43137"/>
                    </a:srgbClr>
                  </a:outerShdw>
                </a:effectLst>
              </a:rPr>
              <a:t>Secret Potion</a:t>
            </a:r>
          </a:p>
          <a:p>
            <a:pPr algn="ctr"/>
            <a:r>
              <a:rPr lang="en-GB" sz="2400" b="1" dirty="0"/>
              <a:t>CONSISTENCY</a:t>
            </a:r>
          </a:p>
        </p:txBody>
      </p:sp>
    </p:spTree>
    <p:extLst>
      <p:ext uri="{BB962C8B-B14F-4D97-AF65-F5344CB8AC3E}">
        <p14:creationId xmlns:p14="http://schemas.microsoft.com/office/powerpoint/2010/main" val="228622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eta: Para Baixo 18">
            <a:extLst>
              <a:ext uri="{FF2B5EF4-FFF2-40B4-BE49-F238E27FC236}">
                <a16:creationId xmlns:a16="http://schemas.microsoft.com/office/drawing/2014/main" id="{67C43C7B-5C2F-4837-8D9C-9B7C027B221A}"/>
              </a:ext>
            </a:extLst>
          </p:cNvPr>
          <p:cNvSpPr/>
          <p:nvPr/>
        </p:nvSpPr>
        <p:spPr>
          <a:xfrm flipV="1">
            <a:off x="2119314" y="1032548"/>
            <a:ext cx="1038225" cy="2250000"/>
          </a:xfrm>
          <a:prstGeom prst="downArrow">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2">
            <a:extLst>
              <a:ext uri="{FF2B5EF4-FFF2-40B4-BE49-F238E27FC236}">
                <a16:creationId xmlns:a16="http://schemas.microsoft.com/office/drawing/2014/main" id="{C4FAF3AE-1E03-4872-8783-2CEF82DAA245}"/>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Brands &amp; Branding – The Audience</a:t>
            </a:r>
          </a:p>
        </p:txBody>
      </p:sp>
      <p:sp>
        <p:nvSpPr>
          <p:cNvPr id="4" name="CaixaDeTexto 3">
            <a:extLst>
              <a:ext uri="{FF2B5EF4-FFF2-40B4-BE49-F238E27FC236}">
                <a16:creationId xmlns:a16="http://schemas.microsoft.com/office/drawing/2014/main" id="{D774621C-689C-4C0D-BD49-883DA9CE348B}"/>
              </a:ext>
            </a:extLst>
          </p:cNvPr>
          <p:cNvSpPr txBox="1"/>
          <p:nvPr/>
        </p:nvSpPr>
        <p:spPr>
          <a:xfrm>
            <a:off x="3157539" y="1047764"/>
            <a:ext cx="8691561" cy="2248693"/>
          </a:xfrm>
          <a:prstGeom prst="rect">
            <a:avLst/>
          </a:prstGeom>
          <a:noFill/>
        </p:spPr>
        <p:txBody>
          <a:bodyPr wrap="square" rtlCol="0">
            <a:spAutoFit/>
          </a:bodyPr>
          <a:lstStyle/>
          <a:p>
            <a:pPr marL="342900" indent="-342900">
              <a:lnSpc>
                <a:spcPct val="150000"/>
              </a:lnSpc>
              <a:buClr>
                <a:srgbClr val="FDDE00"/>
              </a:buClr>
              <a:buFont typeface="Calibri" panose="020F0502020204030204" pitchFamily="34" charset="0"/>
              <a:buChar char="↗"/>
            </a:pPr>
            <a:r>
              <a:rPr lang="en-GB" sz="2400" b="1" dirty="0"/>
              <a:t>Market</a:t>
            </a:r>
            <a:r>
              <a:rPr lang="en-GB" sz="2400" dirty="0"/>
              <a:t> </a:t>
            </a:r>
            <a:r>
              <a:rPr lang="en-GB" sz="2400" dirty="0">
                <a:sym typeface="Wingdings" panose="05000000000000000000" pitchFamily="2" charset="2"/>
              </a:rPr>
              <a:t> How does it work? How is the sector and the business?</a:t>
            </a:r>
            <a:endParaRPr lang="en-GB" sz="2400" dirty="0"/>
          </a:p>
          <a:p>
            <a:pPr marL="342900" indent="-342900">
              <a:lnSpc>
                <a:spcPct val="150000"/>
              </a:lnSpc>
              <a:buClr>
                <a:srgbClr val="FDDE00"/>
              </a:buClr>
              <a:buFont typeface="Calibri" panose="020F0502020204030204" pitchFamily="34" charset="0"/>
              <a:buChar char="↗"/>
            </a:pPr>
            <a:r>
              <a:rPr lang="en-GB" sz="2400" b="1" dirty="0"/>
              <a:t>Trends</a:t>
            </a:r>
            <a:r>
              <a:rPr lang="en-GB" sz="2400" dirty="0"/>
              <a:t> </a:t>
            </a:r>
            <a:r>
              <a:rPr lang="en-GB" sz="2400" dirty="0">
                <a:sym typeface="Wingdings" panose="05000000000000000000" pitchFamily="2" charset="2"/>
              </a:rPr>
              <a:t> What is going on? What will happen?</a:t>
            </a:r>
            <a:endParaRPr lang="en-GB" sz="2400" dirty="0"/>
          </a:p>
          <a:p>
            <a:pPr marL="342900" indent="-342900">
              <a:lnSpc>
                <a:spcPct val="150000"/>
              </a:lnSpc>
              <a:buClr>
                <a:srgbClr val="FDDE00"/>
              </a:buClr>
              <a:buFont typeface="Calibri" panose="020F0502020204030204" pitchFamily="34" charset="0"/>
              <a:buChar char="↗"/>
            </a:pPr>
            <a:r>
              <a:rPr lang="en-GB" sz="2400" b="1" dirty="0"/>
              <a:t>Competition</a:t>
            </a:r>
            <a:r>
              <a:rPr lang="en-GB" sz="2400" dirty="0"/>
              <a:t> </a:t>
            </a:r>
            <a:r>
              <a:rPr lang="en-GB" sz="2400" dirty="0">
                <a:sym typeface="Wingdings" panose="05000000000000000000" pitchFamily="2" charset="2"/>
              </a:rPr>
              <a:t> Who and how are they working?</a:t>
            </a:r>
            <a:endParaRPr lang="en-GB" sz="2400" dirty="0"/>
          </a:p>
          <a:p>
            <a:pPr marL="342900" indent="-342900">
              <a:lnSpc>
                <a:spcPct val="150000"/>
              </a:lnSpc>
              <a:buClr>
                <a:srgbClr val="FDDE00"/>
              </a:buClr>
              <a:buFont typeface="Calibri" panose="020F0502020204030204" pitchFamily="34" charset="0"/>
              <a:buChar char="↗"/>
            </a:pPr>
            <a:r>
              <a:rPr lang="en-GB" sz="2400" b="1" dirty="0"/>
              <a:t>Consumers </a:t>
            </a:r>
            <a:r>
              <a:rPr lang="en-GB" sz="2400" dirty="0">
                <a:sym typeface="Wingdings" panose="05000000000000000000" pitchFamily="2" charset="2"/>
              </a:rPr>
              <a:t> What are their needs? What do they think of you?</a:t>
            </a:r>
            <a:endParaRPr lang="en-GB" sz="2400" dirty="0"/>
          </a:p>
        </p:txBody>
      </p:sp>
      <p:sp>
        <p:nvSpPr>
          <p:cNvPr id="13" name="CaixaDeTexto 12">
            <a:extLst>
              <a:ext uri="{FF2B5EF4-FFF2-40B4-BE49-F238E27FC236}">
                <a16:creationId xmlns:a16="http://schemas.microsoft.com/office/drawing/2014/main" id="{F0C434FB-E31E-406D-BFA5-C2F85282E5A8}"/>
              </a:ext>
            </a:extLst>
          </p:cNvPr>
          <p:cNvSpPr txBox="1"/>
          <p:nvPr/>
        </p:nvSpPr>
        <p:spPr>
          <a:xfrm>
            <a:off x="3157539" y="3840541"/>
            <a:ext cx="8410574" cy="2248693"/>
          </a:xfrm>
          <a:prstGeom prst="rect">
            <a:avLst/>
          </a:prstGeom>
          <a:noFill/>
        </p:spPr>
        <p:txBody>
          <a:bodyPr wrap="square" rtlCol="0">
            <a:spAutoFit/>
          </a:bodyPr>
          <a:lstStyle/>
          <a:p>
            <a:pPr marL="342900" indent="-342900">
              <a:lnSpc>
                <a:spcPct val="150000"/>
              </a:lnSpc>
              <a:buClr>
                <a:srgbClr val="6ECECB"/>
              </a:buClr>
              <a:buFont typeface="Calibri" panose="020F0502020204030204" pitchFamily="34" charset="0"/>
              <a:buChar char="↘"/>
            </a:pPr>
            <a:r>
              <a:rPr lang="en-GB" sz="2400" b="1" dirty="0"/>
              <a:t>Purpose</a:t>
            </a:r>
            <a:r>
              <a:rPr lang="en-GB" sz="2400" dirty="0"/>
              <a:t> </a:t>
            </a:r>
            <a:r>
              <a:rPr lang="en-GB" sz="2400" dirty="0">
                <a:sym typeface="Wingdings" panose="05000000000000000000" pitchFamily="2" charset="2"/>
              </a:rPr>
              <a:t> Why do you do what you do?</a:t>
            </a:r>
          </a:p>
          <a:p>
            <a:pPr marL="342900" indent="-342900">
              <a:lnSpc>
                <a:spcPct val="150000"/>
              </a:lnSpc>
              <a:buClr>
                <a:srgbClr val="6ECECB"/>
              </a:buClr>
              <a:buFont typeface="Calibri" panose="020F0502020204030204" pitchFamily="34" charset="0"/>
              <a:buChar char="↘"/>
            </a:pPr>
            <a:r>
              <a:rPr lang="en-GB" sz="2400" b="1" dirty="0">
                <a:sym typeface="Wingdings" panose="05000000000000000000" pitchFamily="2" charset="2"/>
              </a:rPr>
              <a:t>Vision</a:t>
            </a:r>
            <a:r>
              <a:rPr lang="en-GB" sz="2400" dirty="0">
                <a:sym typeface="Wingdings" panose="05000000000000000000" pitchFamily="2" charset="2"/>
              </a:rPr>
              <a:t>  Where to you want to go?</a:t>
            </a:r>
            <a:endParaRPr lang="en-GB" sz="2400" dirty="0"/>
          </a:p>
          <a:p>
            <a:pPr marL="342900" indent="-342900">
              <a:lnSpc>
                <a:spcPct val="150000"/>
              </a:lnSpc>
              <a:buClr>
                <a:srgbClr val="6ECECB"/>
              </a:buClr>
              <a:buFont typeface="Calibri" panose="020F0502020204030204" pitchFamily="34" charset="0"/>
              <a:buChar char="↘"/>
            </a:pPr>
            <a:r>
              <a:rPr lang="en-GB" sz="2400" b="1" dirty="0"/>
              <a:t>Mission</a:t>
            </a:r>
            <a:r>
              <a:rPr lang="en-GB" sz="2400" dirty="0"/>
              <a:t> </a:t>
            </a:r>
            <a:r>
              <a:rPr lang="en-GB" sz="2400" dirty="0">
                <a:sym typeface="Wingdings" panose="05000000000000000000" pitchFamily="2" charset="2"/>
              </a:rPr>
              <a:t> What to you want to achieve?</a:t>
            </a:r>
            <a:endParaRPr lang="en-GB" sz="2400" dirty="0"/>
          </a:p>
          <a:p>
            <a:pPr marL="342900" indent="-342900">
              <a:lnSpc>
                <a:spcPct val="150000"/>
              </a:lnSpc>
              <a:buClr>
                <a:srgbClr val="6ECECB"/>
              </a:buClr>
              <a:buFont typeface="Calibri" panose="020F0502020204030204" pitchFamily="34" charset="0"/>
              <a:buChar char="↘"/>
            </a:pPr>
            <a:r>
              <a:rPr lang="en-GB" sz="2400" b="1" dirty="0"/>
              <a:t>Values</a:t>
            </a:r>
            <a:r>
              <a:rPr lang="en-GB" sz="2400" dirty="0"/>
              <a:t> </a:t>
            </a:r>
            <a:r>
              <a:rPr lang="en-GB" sz="2400" dirty="0">
                <a:sym typeface="Wingdings" panose="05000000000000000000" pitchFamily="2" charset="2"/>
              </a:rPr>
              <a:t> What defines you?</a:t>
            </a:r>
            <a:endParaRPr lang="en-GB" sz="2400" dirty="0"/>
          </a:p>
        </p:txBody>
      </p:sp>
      <p:sp>
        <p:nvSpPr>
          <p:cNvPr id="14" name="CaixaDeTexto 13">
            <a:extLst>
              <a:ext uri="{FF2B5EF4-FFF2-40B4-BE49-F238E27FC236}">
                <a16:creationId xmlns:a16="http://schemas.microsoft.com/office/drawing/2014/main" id="{4ADA6990-3349-45BE-9BFA-49BE29D6C31B}"/>
              </a:ext>
            </a:extLst>
          </p:cNvPr>
          <p:cNvSpPr txBox="1"/>
          <p:nvPr/>
        </p:nvSpPr>
        <p:spPr>
          <a:xfrm>
            <a:off x="342900" y="1880549"/>
            <a:ext cx="1952625" cy="553998"/>
          </a:xfrm>
          <a:prstGeom prst="rect">
            <a:avLst/>
          </a:prstGeom>
          <a:noFill/>
        </p:spPr>
        <p:txBody>
          <a:bodyPr wrap="square" rtlCol="0">
            <a:spAutoFit/>
          </a:bodyPr>
          <a:lstStyle/>
          <a:p>
            <a:r>
              <a:rPr lang="en-GB" sz="3000" b="1" dirty="0"/>
              <a:t>External</a:t>
            </a:r>
          </a:p>
        </p:txBody>
      </p:sp>
      <p:sp>
        <p:nvSpPr>
          <p:cNvPr id="15" name="CaixaDeTexto 14">
            <a:extLst>
              <a:ext uri="{FF2B5EF4-FFF2-40B4-BE49-F238E27FC236}">
                <a16:creationId xmlns:a16="http://schemas.microsoft.com/office/drawing/2014/main" id="{6BC7EB50-DF04-484D-91E0-236F58DAD472}"/>
              </a:ext>
            </a:extLst>
          </p:cNvPr>
          <p:cNvSpPr txBox="1"/>
          <p:nvPr/>
        </p:nvSpPr>
        <p:spPr>
          <a:xfrm>
            <a:off x="342900" y="4688542"/>
            <a:ext cx="1952625" cy="553998"/>
          </a:xfrm>
          <a:prstGeom prst="rect">
            <a:avLst/>
          </a:prstGeom>
          <a:noFill/>
        </p:spPr>
        <p:txBody>
          <a:bodyPr wrap="square" rtlCol="0">
            <a:spAutoFit/>
          </a:bodyPr>
          <a:lstStyle/>
          <a:p>
            <a:r>
              <a:rPr lang="en-GB" sz="3000" b="1" dirty="0"/>
              <a:t>Internal</a:t>
            </a:r>
          </a:p>
        </p:txBody>
      </p:sp>
      <p:sp>
        <p:nvSpPr>
          <p:cNvPr id="5" name="Seta: Para Baixo 4">
            <a:extLst>
              <a:ext uri="{FF2B5EF4-FFF2-40B4-BE49-F238E27FC236}">
                <a16:creationId xmlns:a16="http://schemas.microsoft.com/office/drawing/2014/main" id="{77321399-7D38-4E6A-9550-17174207EE8A}"/>
              </a:ext>
            </a:extLst>
          </p:cNvPr>
          <p:cNvSpPr/>
          <p:nvPr/>
        </p:nvSpPr>
        <p:spPr>
          <a:xfrm>
            <a:off x="2085975" y="3840541"/>
            <a:ext cx="1038225" cy="2248693"/>
          </a:xfrm>
          <a:prstGeom prst="down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Conexão reta 6">
            <a:extLst>
              <a:ext uri="{FF2B5EF4-FFF2-40B4-BE49-F238E27FC236}">
                <a16:creationId xmlns:a16="http://schemas.microsoft.com/office/drawing/2014/main" id="{17FDBB18-EE7E-4062-B973-BA1C4E211F54}"/>
              </a:ext>
            </a:extLst>
          </p:cNvPr>
          <p:cNvCxnSpPr/>
          <p:nvPr/>
        </p:nvCxnSpPr>
        <p:spPr>
          <a:xfrm>
            <a:off x="342900" y="3561544"/>
            <a:ext cx="11658600" cy="0"/>
          </a:xfrm>
          <a:prstGeom prst="line">
            <a:avLst/>
          </a:prstGeom>
          <a:ln w="28575">
            <a:solidFill>
              <a:srgbClr val="F7981D"/>
            </a:solidFill>
            <a:prstDash val="dash"/>
          </a:ln>
        </p:spPr>
        <p:style>
          <a:lnRef idx="1">
            <a:schemeClr val="accent1"/>
          </a:lnRef>
          <a:fillRef idx="0">
            <a:schemeClr val="accent1"/>
          </a:fillRef>
          <a:effectRef idx="0">
            <a:schemeClr val="accent1"/>
          </a:effectRef>
          <a:fontRef idx="minor">
            <a:schemeClr val="tx1"/>
          </a:fontRef>
        </p:style>
      </p:cxnSp>
      <p:sp>
        <p:nvSpPr>
          <p:cNvPr id="2" name="Retângulo 1">
            <a:extLst>
              <a:ext uri="{FF2B5EF4-FFF2-40B4-BE49-F238E27FC236}">
                <a16:creationId xmlns:a16="http://schemas.microsoft.com/office/drawing/2014/main" id="{99D4683F-75D5-44E9-9FBF-B48955D927AB}"/>
              </a:ext>
            </a:extLst>
          </p:cNvPr>
          <p:cNvSpPr/>
          <p:nvPr/>
        </p:nvSpPr>
        <p:spPr>
          <a:xfrm>
            <a:off x="309561" y="2892942"/>
            <a:ext cx="1776414" cy="13624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Research</a:t>
            </a:r>
          </a:p>
          <a:p>
            <a:pPr algn="ctr"/>
            <a:r>
              <a:rPr lang="en-GB" sz="2400" dirty="0">
                <a:solidFill>
                  <a:schemeClr val="tx1"/>
                </a:solidFill>
              </a:rPr>
              <a:t>&amp;</a:t>
            </a:r>
          </a:p>
          <a:p>
            <a:pPr algn="ctr"/>
            <a:r>
              <a:rPr lang="en-GB" sz="2400" dirty="0">
                <a:solidFill>
                  <a:schemeClr val="tx1"/>
                </a:solidFill>
              </a:rPr>
              <a:t>Analysis</a:t>
            </a:r>
          </a:p>
        </p:txBody>
      </p:sp>
    </p:spTree>
    <p:extLst>
      <p:ext uri="{BB962C8B-B14F-4D97-AF65-F5344CB8AC3E}">
        <p14:creationId xmlns:p14="http://schemas.microsoft.com/office/powerpoint/2010/main" val="39098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44E9512-5DB7-4D3D-8486-BFDCC148E986}"/>
              </a:ext>
            </a:extLst>
          </p:cNvPr>
          <p:cNvSpPr/>
          <p:nvPr/>
        </p:nvSpPr>
        <p:spPr>
          <a:xfrm>
            <a:off x="722376" y="1274022"/>
            <a:ext cx="10433304" cy="6489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eta: Para a Direita 5">
            <a:extLst>
              <a:ext uri="{FF2B5EF4-FFF2-40B4-BE49-F238E27FC236}">
                <a16:creationId xmlns:a16="http://schemas.microsoft.com/office/drawing/2014/main" id="{CBBA9FC4-537C-400E-9837-52D9A8F7F87B}"/>
              </a:ext>
            </a:extLst>
          </p:cNvPr>
          <p:cNvSpPr/>
          <p:nvPr/>
        </p:nvSpPr>
        <p:spPr>
          <a:xfrm>
            <a:off x="4312909" y="3765450"/>
            <a:ext cx="3578363" cy="1609344"/>
          </a:xfrm>
          <a:prstGeom prst="rightArrow">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t>
            </a:r>
          </a:p>
          <a:p>
            <a:pPr algn="ctr"/>
            <a:r>
              <a:rPr lang="en-GB" sz="2400" dirty="0">
                <a:solidFill>
                  <a:schemeClr val="tx1"/>
                </a:solidFill>
              </a:rPr>
              <a:t>Evolution &amp; trends</a:t>
            </a:r>
          </a:p>
        </p:txBody>
      </p:sp>
      <p:sp>
        <p:nvSpPr>
          <p:cNvPr id="21" name="Text Placeholder 2">
            <a:extLst>
              <a:ext uri="{FF2B5EF4-FFF2-40B4-BE49-F238E27FC236}">
                <a16:creationId xmlns:a16="http://schemas.microsoft.com/office/drawing/2014/main" id="{C4FAF3AE-1E03-4872-8783-2CEF82DAA245}"/>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Brands &amp; Branding – The Audience</a:t>
            </a:r>
          </a:p>
        </p:txBody>
      </p:sp>
      <p:sp>
        <p:nvSpPr>
          <p:cNvPr id="3" name="CaixaDeTexto 2">
            <a:extLst>
              <a:ext uri="{FF2B5EF4-FFF2-40B4-BE49-F238E27FC236}">
                <a16:creationId xmlns:a16="http://schemas.microsoft.com/office/drawing/2014/main" id="{B4862916-A17F-4414-A2CF-3C1DC9250A57}"/>
              </a:ext>
            </a:extLst>
          </p:cNvPr>
          <p:cNvSpPr txBox="1"/>
          <p:nvPr/>
        </p:nvSpPr>
        <p:spPr>
          <a:xfrm>
            <a:off x="8037576" y="3213482"/>
            <a:ext cx="4030934" cy="2882007"/>
          </a:xfrm>
          <a:prstGeom prst="rect">
            <a:avLst/>
          </a:prstGeom>
          <a:noFill/>
        </p:spPr>
        <p:txBody>
          <a:bodyPr wrap="square" rtlCol="0">
            <a:spAutoFit/>
          </a:bodyPr>
          <a:lstStyle/>
          <a:p>
            <a:pPr>
              <a:lnSpc>
                <a:spcPct val="150000"/>
              </a:lnSpc>
              <a:buClr>
                <a:srgbClr val="FDDE00"/>
              </a:buClr>
              <a:buFont typeface="Arial" panose="020B0604020202020204" pitchFamily="34" charset="0"/>
              <a:buChar char="•"/>
            </a:pPr>
            <a:r>
              <a:rPr lang="en-GB" sz="2400" spc="-20" dirty="0"/>
              <a:t> Satisfy real needs</a:t>
            </a:r>
          </a:p>
          <a:p>
            <a:pPr>
              <a:lnSpc>
                <a:spcPct val="150000"/>
              </a:lnSpc>
              <a:buClr>
                <a:srgbClr val="FDDE00"/>
              </a:buClr>
              <a:buFont typeface="Arial" panose="020B0604020202020204" pitchFamily="34" charset="0"/>
              <a:buChar char="•"/>
            </a:pPr>
            <a:r>
              <a:rPr lang="en-GB" sz="2400" spc="-20" dirty="0"/>
              <a:t> Connect with people</a:t>
            </a:r>
          </a:p>
          <a:p>
            <a:pPr>
              <a:lnSpc>
                <a:spcPct val="150000"/>
              </a:lnSpc>
              <a:spcAft>
                <a:spcPts val="600"/>
              </a:spcAft>
              <a:buClr>
                <a:srgbClr val="FDDE00"/>
              </a:buClr>
              <a:buFont typeface="Arial" panose="020B0604020202020204" pitchFamily="34" charset="0"/>
              <a:buChar char="•"/>
            </a:pPr>
            <a:r>
              <a:rPr lang="en-GB" sz="2400" spc="-20" dirty="0"/>
              <a:t> Build trust, loyalty &amp; advocacy</a:t>
            </a:r>
          </a:p>
          <a:p>
            <a:pPr>
              <a:lnSpc>
                <a:spcPct val="150000"/>
              </a:lnSpc>
              <a:buClr>
                <a:srgbClr val="FDDE00"/>
              </a:buClr>
              <a:buFont typeface="Arial" panose="020B0604020202020204" pitchFamily="34" charset="0"/>
              <a:buChar char="•"/>
            </a:pPr>
            <a:r>
              <a:rPr lang="en-GB" sz="2400" spc="-20" dirty="0"/>
              <a:t> Secure efficacy</a:t>
            </a:r>
          </a:p>
          <a:p>
            <a:pPr>
              <a:lnSpc>
                <a:spcPct val="150000"/>
              </a:lnSpc>
              <a:buClr>
                <a:srgbClr val="FDDE00"/>
              </a:buClr>
              <a:buFont typeface="Arial" panose="020B0604020202020204" pitchFamily="34" charset="0"/>
              <a:buChar char="•"/>
            </a:pPr>
            <a:r>
              <a:rPr lang="en-GB" sz="2400" spc="-20" dirty="0"/>
              <a:t> Focus communication</a:t>
            </a:r>
          </a:p>
        </p:txBody>
      </p:sp>
      <p:sp>
        <p:nvSpPr>
          <p:cNvPr id="16" name="CaixaDeTexto 15">
            <a:extLst>
              <a:ext uri="{FF2B5EF4-FFF2-40B4-BE49-F238E27FC236}">
                <a16:creationId xmlns:a16="http://schemas.microsoft.com/office/drawing/2014/main" id="{705DE60C-4300-4FB2-86E5-26D6E6EF14A1}"/>
              </a:ext>
            </a:extLst>
          </p:cNvPr>
          <p:cNvSpPr txBox="1"/>
          <p:nvPr/>
        </p:nvSpPr>
        <p:spPr>
          <a:xfrm>
            <a:off x="4312908" y="2831328"/>
            <a:ext cx="3578363" cy="1143070"/>
          </a:xfrm>
          <a:prstGeom prst="rect">
            <a:avLst/>
          </a:prstGeom>
          <a:solidFill>
            <a:srgbClr val="6ECECB"/>
          </a:solidFill>
        </p:spPr>
        <p:txBody>
          <a:bodyPr wrap="square" rtlCol="0">
            <a:spAutoFit/>
          </a:bodyPr>
          <a:lstStyle/>
          <a:p>
            <a:pPr algn="ctr">
              <a:lnSpc>
                <a:spcPct val="150000"/>
              </a:lnSpc>
            </a:pPr>
            <a:r>
              <a:rPr lang="en-GB" sz="2400" dirty="0"/>
              <a:t>Customers should be at the </a:t>
            </a:r>
            <a:r>
              <a:rPr lang="en-GB" sz="2400" b="1" dirty="0">
                <a:solidFill>
                  <a:srgbClr val="FDDE00"/>
                </a:solidFill>
                <a:effectLst>
                  <a:outerShdw blurRad="38100" dist="38100" dir="2700000" algn="tl">
                    <a:srgbClr val="000000">
                      <a:alpha val="43137"/>
                    </a:srgbClr>
                  </a:outerShdw>
                </a:effectLst>
              </a:rPr>
              <a:t>heart of a brand</a:t>
            </a:r>
            <a:r>
              <a:rPr lang="en-GB" sz="2400" dirty="0"/>
              <a:t>.</a:t>
            </a:r>
          </a:p>
        </p:txBody>
      </p:sp>
      <p:sp>
        <p:nvSpPr>
          <p:cNvPr id="4" name="CaixaDeTexto 3">
            <a:extLst>
              <a:ext uri="{FF2B5EF4-FFF2-40B4-BE49-F238E27FC236}">
                <a16:creationId xmlns:a16="http://schemas.microsoft.com/office/drawing/2014/main" id="{71E26E55-26B9-499C-81BC-09CA95552767}"/>
              </a:ext>
            </a:extLst>
          </p:cNvPr>
          <p:cNvSpPr txBox="1"/>
          <p:nvPr/>
        </p:nvSpPr>
        <p:spPr>
          <a:xfrm>
            <a:off x="722377" y="2351707"/>
            <a:ext cx="3590532" cy="3743782"/>
          </a:xfrm>
          <a:prstGeom prst="rect">
            <a:avLst/>
          </a:prstGeom>
          <a:noFill/>
        </p:spPr>
        <p:txBody>
          <a:bodyPr wrap="square" rtlCol="0">
            <a:spAutoFit/>
          </a:bodyPr>
          <a:lstStyle/>
          <a:p>
            <a:pPr marL="342900" indent="-342900">
              <a:lnSpc>
                <a:spcPct val="150000"/>
              </a:lnSpc>
              <a:spcAft>
                <a:spcPts val="600"/>
              </a:spcAft>
              <a:buClr>
                <a:srgbClr val="6ECECB"/>
              </a:buClr>
              <a:buFont typeface="Calibri" panose="020F0502020204030204" pitchFamily="34" charset="0"/>
              <a:buChar char="↘"/>
            </a:pPr>
            <a:r>
              <a:rPr lang="en-GB" sz="2400" dirty="0"/>
              <a:t>Who they are</a:t>
            </a:r>
          </a:p>
          <a:p>
            <a:pPr marL="342900" indent="-342900">
              <a:lnSpc>
                <a:spcPct val="150000"/>
              </a:lnSpc>
              <a:spcAft>
                <a:spcPts val="600"/>
              </a:spcAft>
              <a:buClr>
                <a:srgbClr val="6ECECB"/>
              </a:buClr>
              <a:buFont typeface="Calibri" panose="020F0502020204030204" pitchFamily="34" charset="0"/>
              <a:buChar char="↘"/>
            </a:pPr>
            <a:r>
              <a:rPr lang="en-GB" sz="2400" dirty="0"/>
              <a:t>How they think</a:t>
            </a:r>
          </a:p>
          <a:p>
            <a:pPr marL="342900" indent="-342900">
              <a:lnSpc>
                <a:spcPct val="150000"/>
              </a:lnSpc>
              <a:spcAft>
                <a:spcPts val="600"/>
              </a:spcAft>
              <a:buClr>
                <a:srgbClr val="6ECECB"/>
              </a:buClr>
              <a:buFont typeface="Calibri" panose="020F0502020204030204" pitchFamily="34" charset="0"/>
              <a:buChar char="↘"/>
            </a:pPr>
            <a:r>
              <a:rPr lang="en-GB" sz="2400" dirty="0"/>
              <a:t>How they behave</a:t>
            </a:r>
          </a:p>
          <a:p>
            <a:pPr marL="342900" indent="-342900">
              <a:lnSpc>
                <a:spcPct val="150000"/>
              </a:lnSpc>
              <a:spcAft>
                <a:spcPts val="600"/>
              </a:spcAft>
              <a:buClr>
                <a:srgbClr val="6ECECB"/>
              </a:buClr>
              <a:buFont typeface="Calibri" panose="020F0502020204030204" pitchFamily="34" charset="0"/>
              <a:buChar char="↘"/>
            </a:pPr>
            <a:r>
              <a:rPr lang="en-GB" sz="2400" dirty="0"/>
              <a:t>How is their speech</a:t>
            </a:r>
          </a:p>
          <a:p>
            <a:pPr marL="342900" indent="-342900">
              <a:lnSpc>
                <a:spcPct val="150000"/>
              </a:lnSpc>
              <a:spcAft>
                <a:spcPts val="600"/>
              </a:spcAft>
              <a:buClr>
                <a:srgbClr val="6ECECB"/>
              </a:buClr>
              <a:buFont typeface="Calibri" panose="020F0502020204030204" pitchFamily="34" charset="0"/>
              <a:buChar char="↘"/>
            </a:pPr>
            <a:r>
              <a:rPr lang="en-GB" sz="2400" dirty="0"/>
              <a:t>What they want</a:t>
            </a:r>
          </a:p>
          <a:p>
            <a:pPr marL="342900" indent="-342900">
              <a:lnSpc>
                <a:spcPct val="150000"/>
              </a:lnSpc>
              <a:spcAft>
                <a:spcPts val="600"/>
              </a:spcAft>
              <a:buClr>
                <a:srgbClr val="6ECECB"/>
              </a:buClr>
              <a:buFont typeface="Calibri" panose="020F0502020204030204" pitchFamily="34" charset="0"/>
              <a:buChar char="↘"/>
            </a:pPr>
            <a:r>
              <a:rPr lang="en-GB" sz="2400" dirty="0"/>
              <a:t>What are their pains</a:t>
            </a:r>
          </a:p>
        </p:txBody>
      </p:sp>
      <p:sp>
        <p:nvSpPr>
          <p:cNvPr id="11" name="CaixaDeTexto 10">
            <a:extLst>
              <a:ext uri="{FF2B5EF4-FFF2-40B4-BE49-F238E27FC236}">
                <a16:creationId xmlns:a16="http://schemas.microsoft.com/office/drawing/2014/main" id="{894A1D4A-AB0F-463D-B8E7-FB7D30DA26CB}"/>
              </a:ext>
            </a:extLst>
          </p:cNvPr>
          <p:cNvSpPr txBox="1"/>
          <p:nvPr/>
        </p:nvSpPr>
        <p:spPr>
          <a:xfrm>
            <a:off x="1390863" y="1304414"/>
            <a:ext cx="9764818" cy="589072"/>
          </a:xfrm>
          <a:prstGeom prst="rect">
            <a:avLst/>
          </a:prstGeom>
          <a:noFill/>
        </p:spPr>
        <p:txBody>
          <a:bodyPr wrap="square" rtlCol="0">
            <a:spAutoFit/>
          </a:bodyPr>
          <a:lstStyle/>
          <a:p>
            <a:pPr>
              <a:lnSpc>
                <a:spcPct val="150000"/>
              </a:lnSpc>
            </a:pPr>
            <a:r>
              <a:rPr lang="en-GB" sz="2400" spc="-20" dirty="0"/>
              <a:t>Brands serve to satisfy needs of people… so you need to </a:t>
            </a:r>
            <a:r>
              <a:rPr lang="en-GB" sz="2400" b="1" spc="-20" dirty="0">
                <a:solidFill>
                  <a:srgbClr val="6ECECB"/>
                </a:solidFill>
                <a:effectLst>
                  <a:outerShdw blurRad="38100" dist="38100" dir="2700000" algn="tl">
                    <a:srgbClr val="000000">
                      <a:alpha val="43137"/>
                    </a:srgbClr>
                  </a:outerShdw>
                </a:effectLst>
              </a:rPr>
              <a:t>understand people</a:t>
            </a:r>
            <a:r>
              <a:rPr lang="en-GB" sz="2400" spc="-20" dirty="0"/>
              <a:t>.</a:t>
            </a:r>
          </a:p>
        </p:txBody>
      </p:sp>
      <p:pic>
        <p:nvPicPr>
          <p:cNvPr id="9" name="Imagem 8">
            <a:extLst>
              <a:ext uri="{FF2B5EF4-FFF2-40B4-BE49-F238E27FC236}">
                <a16:creationId xmlns:a16="http://schemas.microsoft.com/office/drawing/2014/main" id="{A6E4672E-7435-4F62-ACB2-1B1DAAB3C952}"/>
              </a:ext>
            </a:extLst>
          </p:cNvPr>
          <p:cNvPicPr>
            <a:picLocks noChangeAspect="1"/>
          </p:cNvPicPr>
          <p:nvPr/>
        </p:nvPicPr>
        <p:blipFill>
          <a:blip r:embed="rId3"/>
          <a:stretch>
            <a:fillRect/>
          </a:stretch>
        </p:blipFill>
        <p:spPr>
          <a:xfrm>
            <a:off x="5645999" y="2127811"/>
            <a:ext cx="900000" cy="900000"/>
          </a:xfrm>
          <a:prstGeom prst="rect">
            <a:avLst/>
          </a:prstGeom>
          <a:effectLst>
            <a:outerShdw blurRad="50800" dist="38100" dir="2700000" algn="tl" rotWithShape="0">
              <a:prstClr val="black">
                <a:alpha val="40000"/>
              </a:prstClr>
            </a:outerShdw>
          </a:effectLst>
        </p:spPr>
      </p:pic>
      <p:pic>
        <p:nvPicPr>
          <p:cNvPr id="8" name="Imagem 7">
            <a:extLst>
              <a:ext uri="{FF2B5EF4-FFF2-40B4-BE49-F238E27FC236}">
                <a16:creationId xmlns:a16="http://schemas.microsoft.com/office/drawing/2014/main" id="{8893882F-21D4-4819-B963-D794A6149A1C}"/>
              </a:ext>
            </a:extLst>
          </p:cNvPr>
          <p:cNvPicPr>
            <a:picLocks noChangeAspect="1"/>
          </p:cNvPicPr>
          <p:nvPr/>
        </p:nvPicPr>
        <p:blipFill>
          <a:blip r:embed="rId4"/>
          <a:stretch>
            <a:fillRect/>
          </a:stretch>
        </p:blipFill>
        <p:spPr>
          <a:xfrm>
            <a:off x="125199" y="1197822"/>
            <a:ext cx="1153885" cy="1153885"/>
          </a:xfrm>
          <a:prstGeom prst="rect">
            <a:avLst/>
          </a:prstGeom>
        </p:spPr>
      </p:pic>
      <p:pic>
        <p:nvPicPr>
          <p:cNvPr id="15" name="Imagem 14">
            <a:extLst>
              <a:ext uri="{FF2B5EF4-FFF2-40B4-BE49-F238E27FC236}">
                <a16:creationId xmlns:a16="http://schemas.microsoft.com/office/drawing/2014/main" id="{99247471-E3BB-4F92-9D68-CFB867C2C943}"/>
              </a:ext>
            </a:extLst>
          </p:cNvPr>
          <p:cNvPicPr>
            <a:picLocks noChangeAspect="1"/>
          </p:cNvPicPr>
          <p:nvPr/>
        </p:nvPicPr>
        <p:blipFill>
          <a:blip r:embed="rId5"/>
          <a:stretch>
            <a:fillRect/>
          </a:stretch>
        </p:blipFill>
        <p:spPr>
          <a:xfrm>
            <a:off x="4009213" y="4584943"/>
            <a:ext cx="900000" cy="9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363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ângulo 35">
            <a:extLst>
              <a:ext uri="{FF2B5EF4-FFF2-40B4-BE49-F238E27FC236}">
                <a16:creationId xmlns:a16="http://schemas.microsoft.com/office/drawing/2014/main" id="{B584D692-CE9A-4B66-87E7-AD71069E3D98}"/>
              </a:ext>
            </a:extLst>
          </p:cNvPr>
          <p:cNvSpPr/>
          <p:nvPr/>
        </p:nvSpPr>
        <p:spPr>
          <a:xfrm>
            <a:off x="4151376" y="0"/>
            <a:ext cx="389534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2">
            <a:extLst>
              <a:ext uri="{FF2B5EF4-FFF2-40B4-BE49-F238E27FC236}">
                <a16:creationId xmlns:a16="http://schemas.microsoft.com/office/drawing/2014/main" id="{C4FAF3AE-1E03-4872-8783-2CEF82DAA245}"/>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Brands &amp; Branding – The Audience</a:t>
            </a:r>
          </a:p>
        </p:txBody>
      </p:sp>
      <p:pic>
        <p:nvPicPr>
          <p:cNvPr id="28" name="Imagem 27">
            <a:extLst>
              <a:ext uri="{FF2B5EF4-FFF2-40B4-BE49-F238E27FC236}">
                <a16:creationId xmlns:a16="http://schemas.microsoft.com/office/drawing/2014/main" id="{661D49F5-500B-4646-8497-BF95F005DE2B}"/>
              </a:ext>
            </a:extLst>
          </p:cNvPr>
          <p:cNvPicPr>
            <a:picLocks noChangeAspect="1"/>
          </p:cNvPicPr>
          <p:nvPr/>
        </p:nvPicPr>
        <p:blipFill>
          <a:blip r:embed="rId3"/>
          <a:stretch>
            <a:fillRect/>
          </a:stretch>
        </p:blipFill>
        <p:spPr>
          <a:xfrm>
            <a:off x="1337406" y="1046457"/>
            <a:ext cx="959161" cy="959161"/>
          </a:xfrm>
          <a:prstGeom prst="rect">
            <a:avLst/>
          </a:prstGeom>
        </p:spPr>
      </p:pic>
      <p:pic>
        <p:nvPicPr>
          <p:cNvPr id="29" name="Imagem 28">
            <a:extLst>
              <a:ext uri="{FF2B5EF4-FFF2-40B4-BE49-F238E27FC236}">
                <a16:creationId xmlns:a16="http://schemas.microsoft.com/office/drawing/2014/main" id="{5A1D5202-FD8A-4957-ACDE-CD676769F79E}"/>
              </a:ext>
            </a:extLst>
          </p:cNvPr>
          <p:cNvPicPr>
            <a:picLocks noChangeAspect="1"/>
          </p:cNvPicPr>
          <p:nvPr/>
        </p:nvPicPr>
        <p:blipFill>
          <a:blip r:embed="rId4"/>
          <a:stretch>
            <a:fillRect/>
          </a:stretch>
        </p:blipFill>
        <p:spPr>
          <a:xfrm>
            <a:off x="5616419" y="1046457"/>
            <a:ext cx="959161" cy="959161"/>
          </a:xfrm>
          <a:prstGeom prst="rect">
            <a:avLst/>
          </a:prstGeom>
        </p:spPr>
      </p:pic>
      <p:pic>
        <p:nvPicPr>
          <p:cNvPr id="31" name="Imagem 30">
            <a:extLst>
              <a:ext uri="{FF2B5EF4-FFF2-40B4-BE49-F238E27FC236}">
                <a16:creationId xmlns:a16="http://schemas.microsoft.com/office/drawing/2014/main" id="{D4F9C3DA-5194-45D9-83D9-DAADDAAE161A}"/>
              </a:ext>
            </a:extLst>
          </p:cNvPr>
          <p:cNvPicPr>
            <a:picLocks noChangeAspect="1"/>
          </p:cNvPicPr>
          <p:nvPr/>
        </p:nvPicPr>
        <p:blipFill>
          <a:blip r:embed="rId5"/>
          <a:stretch>
            <a:fillRect/>
          </a:stretch>
        </p:blipFill>
        <p:spPr>
          <a:xfrm>
            <a:off x="8814516" y="661565"/>
            <a:ext cx="2352980" cy="1331877"/>
          </a:xfrm>
          <a:prstGeom prst="rect">
            <a:avLst/>
          </a:prstGeom>
        </p:spPr>
      </p:pic>
      <p:sp>
        <p:nvSpPr>
          <p:cNvPr id="32" name="CaixaDeTexto 31">
            <a:extLst>
              <a:ext uri="{FF2B5EF4-FFF2-40B4-BE49-F238E27FC236}">
                <a16:creationId xmlns:a16="http://schemas.microsoft.com/office/drawing/2014/main" id="{1F68E746-AC2A-4025-B112-3A881FCC54C8}"/>
              </a:ext>
            </a:extLst>
          </p:cNvPr>
          <p:cNvSpPr txBox="1"/>
          <p:nvPr/>
        </p:nvSpPr>
        <p:spPr>
          <a:xfrm>
            <a:off x="86587" y="1989416"/>
            <a:ext cx="3465198" cy="523220"/>
          </a:xfrm>
          <a:prstGeom prst="rect">
            <a:avLst/>
          </a:prstGeom>
          <a:noFill/>
        </p:spPr>
        <p:txBody>
          <a:bodyPr wrap="square" rtlCol="0">
            <a:spAutoFit/>
          </a:bodyPr>
          <a:lstStyle/>
          <a:p>
            <a:pPr algn="ctr"/>
            <a:r>
              <a:rPr lang="en-GB" sz="2800" b="1" dirty="0">
                <a:solidFill>
                  <a:srgbClr val="6ECECB"/>
                </a:solidFill>
                <a:effectLst>
                  <a:outerShdw blurRad="38100" dist="38100" dir="2700000" algn="tl">
                    <a:srgbClr val="000000">
                      <a:alpha val="43137"/>
                    </a:srgbClr>
                  </a:outerShdw>
                </a:effectLst>
              </a:rPr>
              <a:t>Market Segmentation</a:t>
            </a:r>
          </a:p>
        </p:txBody>
      </p:sp>
      <p:sp>
        <p:nvSpPr>
          <p:cNvPr id="33" name="CaixaDeTexto 32">
            <a:extLst>
              <a:ext uri="{FF2B5EF4-FFF2-40B4-BE49-F238E27FC236}">
                <a16:creationId xmlns:a16="http://schemas.microsoft.com/office/drawing/2014/main" id="{F909EAE2-3AC9-4054-B9F1-1323EFF21A11}"/>
              </a:ext>
            </a:extLst>
          </p:cNvPr>
          <p:cNvSpPr txBox="1"/>
          <p:nvPr/>
        </p:nvSpPr>
        <p:spPr>
          <a:xfrm>
            <a:off x="347472" y="2514927"/>
            <a:ext cx="3584448" cy="3743782"/>
          </a:xfrm>
          <a:prstGeom prst="rect">
            <a:avLst/>
          </a:prstGeom>
          <a:noFill/>
        </p:spPr>
        <p:txBody>
          <a:bodyPr wrap="square" rtlCol="0">
            <a:spAutoFit/>
          </a:bodyPr>
          <a:lstStyle/>
          <a:p>
            <a:pPr>
              <a:lnSpc>
                <a:spcPct val="150000"/>
              </a:lnSpc>
              <a:spcAft>
                <a:spcPts val="1200"/>
              </a:spcAft>
            </a:pPr>
            <a:r>
              <a:rPr lang="en-GB" sz="2400" dirty="0"/>
              <a:t>Use specific criteria that make sense for the brand:</a:t>
            </a:r>
          </a:p>
          <a:p>
            <a:pPr marL="342900" indent="-342900">
              <a:lnSpc>
                <a:spcPct val="150000"/>
              </a:lnSpc>
              <a:spcAft>
                <a:spcPts val="600"/>
              </a:spcAft>
              <a:buClr>
                <a:srgbClr val="FDDE00"/>
              </a:buClr>
              <a:buFont typeface="Calibri" panose="020F0502020204030204" pitchFamily="34" charset="0"/>
              <a:buChar char="↘"/>
            </a:pPr>
            <a:r>
              <a:rPr lang="en-GB" sz="2400" dirty="0"/>
              <a:t>Age</a:t>
            </a:r>
          </a:p>
          <a:p>
            <a:pPr marL="342900" indent="-342900">
              <a:lnSpc>
                <a:spcPct val="150000"/>
              </a:lnSpc>
              <a:spcAft>
                <a:spcPts val="600"/>
              </a:spcAft>
              <a:buClr>
                <a:srgbClr val="FDDE00"/>
              </a:buClr>
              <a:buFont typeface="Calibri" panose="020F0502020204030204" pitchFamily="34" charset="0"/>
              <a:buChar char="↘"/>
            </a:pPr>
            <a:r>
              <a:rPr lang="en-GB" sz="2400" dirty="0"/>
              <a:t>Travel style</a:t>
            </a:r>
          </a:p>
          <a:p>
            <a:pPr marL="342900" indent="-342900">
              <a:lnSpc>
                <a:spcPct val="150000"/>
              </a:lnSpc>
              <a:spcAft>
                <a:spcPts val="600"/>
              </a:spcAft>
              <a:buClr>
                <a:srgbClr val="FDDE00"/>
              </a:buClr>
              <a:buFont typeface="Calibri" panose="020F0502020204030204" pitchFamily="34" charset="0"/>
              <a:buChar char="↘"/>
            </a:pPr>
            <a:r>
              <a:rPr lang="en-GB" sz="2400" dirty="0"/>
              <a:t>Region</a:t>
            </a:r>
          </a:p>
          <a:p>
            <a:pPr marL="342900" indent="-342900">
              <a:lnSpc>
                <a:spcPct val="150000"/>
              </a:lnSpc>
              <a:spcAft>
                <a:spcPts val="600"/>
              </a:spcAft>
              <a:buClr>
                <a:srgbClr val="FDDE00"/>
              </a:buClr>
              <a:buFont typeface="Calibri" panose="020F0502020204030204" pitchFamily="34" charset="0"/>
              <a:buChar char="↘"/>
            </a:pPr>
            <a:r>
              <a:rPr lang="en-GB" sz="2400" dirty="0"/>
              <a:t>Hedonic/</a:t>
            </a:r>
            <a:r>
              <a:rPr lang="en-GB" sz="2400" dirty="0" err="1"/>
              <a:t>Eudaimonic</a:t>
            </a:r>
            <a:endParaRPr lang="en-GB" sz="2400" dirty="0"/>
          </a:p>
        </p:txBody>
      </p:sp>
      <p:sp>
        <p:nvSpPr>
          <p:cNvPr id="34" name="CaixaDeTexto 33">
            <a:extLst>
              <a:ext uri="{FF2B5EF4-FFF2-40B4-BE49-F238E27FC236}">
                <a16:creationId xmlns:a16="http://schemas.microsoft.com/office/drawing/2014/main" id="{931FACF4-E20A-43A2-8508-E36E42F54980}"/>
              </a:ext>
            </a:extLst>
          </p:cNvPr>
          <p:cNvSpPr txBox="1"/>
          <p:nvPr/>
        </p:nvSpPr>
        <p:spPr>
          <a:xfrm>
            <a:off x="4313201" y="2514927"/>
            <a:ext cx="3584448" cy="3666838"/>
          </a:xfrm>
          <a:prstGeom prst="rect">
            <a:avLst/>
          </a:prstGeom>
          <a:noFill/>
        </p:spPr>
        <p:txBody>
          <a:bodyPr wrap="square" rtlCol="0">
            <a:spAutoFit/>
          </a:bodyPr>
          <a:lstStyle/>
          <a:p>
            <a:pPr>
              <a:lnSpc>
                <a:spcPct val="150000"/>
              </a:lnSpc>
              <a:spcAft>
                <a:spcPts val="1200"/>
              </a:spcAft>
              <a:buClr>
                <a:srgbClr val="6ECECB"/>
              </a:buClr>
              <a:buFont typeface="Calibri" panose="020F0502020204030204" pitchFamily="34" charset="0"/>
              <a:buChar char="↘"/>
            </a:pPr>
            <a:r>
              <a:rPr lang="en-GB" sz="2400" dirty="0"/>
              <a:t> Fictional portrait to represent a specific group of people. </a:t>
            </a:r>
          </a:p>
          <a:p>
            <a:pPr>
              <a:lnSpc>
                <a:spcPct val="150000"/>
              </a:lnSpc>
              <a:spcAft>
                <a:spcPts val="1200"/>
              </a:spcAft>
              <a:buClr>
                <a:srgbClr val="6ECECB"/>
              </a:buClr>
              <a:buFont typeface="Calibri" panose="020F0502020204030204" pitchFamily="34" charset="0"/>
              <a:buChar char="↘"/>
            </a:pPr>
            <a:r>
              <a:rPr lang="en-GB" sz="2400" dirty="0"/>
              <a:t> Generate empathy.</a:t>
            </a:r>
          </a:p>
          <a:p>
            <a:pPr>
              <a:lnSpc>
                <a:spcPct val="150000"/>
              </a:lnSpc>
              <a:spcAft>
                <a:spcPts val="1200"/>
              </a:spcAft>
              <a:buClr>
                <a:srgbClr val="6ECECB"/>
              </a:buClr>
              <a:buFont typeface="Calibri" panose="020F0502020204030204" pitchFamily="34" charset="0"/>
              <a:buChar char="↘"/>
            </a:pPr>
            <a:r>
              <a:rPr lang="en-GB" sz="2400" dirty="0"/>
              <a:t> Help focus on real needs of real people.</a:t>
            </a:r>
          </a:p>
        </p:txBody>
      </p:sp>
      <p:sp>
        <p:nvSpPr>
          <p:cNvPr id="35" name="CaixaDeTexto 34">
            <a:extLst>
              <a:ext uri="{FF2B5EF4-FFF2-40B4-BE49-F238E27FC236}">
                <a16:creationId xmlns:a16="http://schemas.microsoft.com/office/drawing/2014/main" id="{CAC7DBA7-2A7F-418A-9DB4-8D9FA7397AF9}"/>
              </a:ext>
            </a:extLst>
          </p:cNvPr>
          <p:cNvSpPr txBox="1"/>
          <p:nvPr/>
        </p:nvSpPr>
        <p:spPr>
          <a:xfrm>
            <a:off x="4555236" y="1993442"/>
            <a:ext cx="3081528" cy="523220"/>
          </a:xfrm>
          <a:prstGeom prst="rect">
            <a:avLst/>
          </a:prstGeom>
          <a:noFill/>
        </p:spPr>
        <p:txBody>
          <a:bodyPr wrap="square" rtlCol="0">
            <a:spAutoFit/>
          </a:bodyPr>
          <a:lstStyle/>
          <a:p>
            <a:pPr algn="ctr"/>
            <a:r>
              <a:rPr lang="en-GB" sz="2800" b="1" dirty="0">
                <a:solidFill>
                  <a:srgbClr val="FDDE00"/>
                </a:solidFill>
                <a:effectLst>
                  <a:outerShdw blurRad="38100" dist="38100" dir="2700000" algn="tl">
                    <a:srgbClr val="000000">
                      <a:alpha val="43137"/>
                    </a:srgbClr>
                  </a:outerShdw>
                </a:effectLst>
              </a:rPr>
              <a:t>Buyer Personas</a:t>
            </a:r>
          </a:p>
        </p:txBody>
      </p:sp>
      <p:sp>
        <p:nvSpPr>
          <p:cNvPr id="37" name="CaixaDeTexto 36">
            <a:extLst>
              <a:ext uri="{FF2B5EF4-FFF2-40B4-BE49-F238E27FC236}">
                <a16:creationId xmlns:a16="http://schemas.microsoft.com/office/drawing/2014/main" id="{5A9E4BE2-A1E6-4051-A87A-84EEE6BB5CAB}"/>
              </a:ext>
            </a:extLst>
          </p:cNvPr>
          <p:cNvSpPr txBox="1"/>
          <p:nvPr/>
        </p:nvSpPr>
        <p:spPr>
          <a:xfrm>
            <a:off x="8450242" y="1993441"/>
            <a:ext cx="3081528" cy="523220"/>
          </a:xfrm>
          <a:prstGeom prst="rect">
            <a:avLst/>
          </a:prstGeom>
          <a:noFill/>
        </p:spPr>
        <p:txBody>
          <a:bodyPr wrap="square" rtlCol="0">
            <a:spAutoFit/>
          </a:bodyPr>
          <a:lstStyle/>
          <a:p>
            <a:pPr algn="ctr"/>
            <a:r>
              <a:rPr lang="en-GB" sz="2800" b="1" dirty="0">
                <a:solidFill>
                  <a:srgbClr val="F7981D"/>
                </a:solidFill>
                <a:effectLst>
                  <a:outerShdw blurRad="38100" dist="38100" dir="2700000" algn="tl">
                    <a:srgbClr val="000000">
                      <a:alpha val="43137"/>
                    </a:srgbClr>
                  </a:outerShdw>
                </a:effectLst>
              </a:rPr>
              <a:t>Mood boards</a:t>
            </a:r>
          </a:p>
        </p:txBody>
      </p:sp>
      <p:sp>
        <p:nvSpPr>
          <p:cNvPr id="38" name="CaixaDeTexto 37">
            <a:extLst>
              <a:ext uri="{FF2B5EF4-FFF2-40B4-BE49-F238E27FC236}">
                <a16:creationId xmlns:a16="http://schemas.microsoft.com/office/drawing/2014/main" id="{1D6E06AA-B53B-4D21-A0FC-29105D01DBC4}"/>
              </a:ext>
            </a:extLst>
          </p:cNvPr>
          <p:cNvSpPr txBox="1"/>
          <p:nvPr/>
        </p:nvSpPr>
        <p:spPr>
          <a:xfrm>
            <a:off x="8278934" y="2514927"/>
            <a:ext cx="3584448" cy="3512949"/>
          </a:xfrm>
          <a:prstGeom prst="rect">
            <a:avLst/>
          </a:prstGeom>
          <a:noFill/>
        </p:spPr>
        <p:txBody>
          <a:bodyPr wrap="square" rtlCol="0">
            <a:spAutoFit/>
          </a:bodyPr>
          <a:lstStyle/>
          <a:p>
            <a:pPr>
              <a:lnSpc>
                <a:spcPct val="150000"/>
              </a:lnSpc>
              <a:spcAft>
                <a:spcPts val="1200"/>
              </a:spcAft>
              <a:buClr>
                <a:srgbClr val="6ECECB"/>
              </a:buClr>
              <a:buFont typeface="Calibri" panose="020F0502020204030204" pitchFamily="34" charset="0"/>
              <a:buChar char="↘"/>
            </a:pPr>
            <a:r>
              <a:rPr lang="en-GB" sz="2400" spc="-20" dirty="0"/>
              <a:t> Understand behaviours, expressions, actions, places, experiences, moods.</a:t>
            </a:r>
          </a:p>
          <a:p>
            <a:pPr>
              <a:lnSpc>
                <a:spcPct val="150000"/>
              </a:lnSpc>
              <a:spcAft>
                <a:spcPts val="1200"/>
              </a:spcAft>
              <a:buClr>
                <a:srgbClr val="6ECECB"/>
              </a:buClr>
              <a:buFont typeface="Calibri" panose="020F0502020204030204" pitchFamily="34" charset="0"/>
              <a:buChar char="↘"/>
            </a:pPr>
            <a:r>
              <a:rPr lang="en-GB" sz="2400" spc="-20" dirty="0"/>
              <a:t> Find inspiration for graphic design colours, typography, symbols.</a:t>
            </a:r>
          </a:p>
        </p:txBody>
      </p:sp>
    </p:spTree>
    <p:extLst>
      <p:ext uri="{BB962C8B-B14F-4D97-AF65-F5344CB8AC3E}">
        <p14:creationId xmlns:p14="http://schemas.microsoft.com/office/powerpoint/2010/main" val="3995099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296157" y="4859417"/>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712093" y="1182012"/>
            <a:ext cx="4369392" cy="4493975"/>
          </a:xfrm>
        </p:spPr>
        <p:txBody>
          <a:bodyPr>
            <a:normAutofit/>
          </a:bodyPr>
          <a:lstStyle/>
          <a:p>
            <a:r>
              <a:rPr lang="en-US" sz="4400" dirty="0"/>
              <a:t>Welcome to DETOUR’s Wellbeing Tourism online training course.</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984694"/>
            <a:ext cx="2613204" cy="1221666"/>
          </a:xfrm>
        </p:spPr>
        <p:txBody>
          <a:bodyPr>
            <a:normAutofit fontScale="92500" lnSpcReduction="10000"/>
          </a:bodyPr>
          <a:lstStyle/>
          <a:p>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32986" r="24530"/>
          <a:stretch/>
        </p:blipFill>
        <p:spPr>
          <a:xfrm>
            <a:off x="5299729" y="-1"/>
            <a:ext cx="4369392" cy="6858001"/>
          </a:xfrm>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ção da Imagem 9">
            <a:extLst>
              <a:ext uri="{FF2B5EF4-FFF2-40B4-BE49-F238E27FC236}">
                <a16:creationId xmlns:a16="http://schemas.microsoft.com/office/drawing/2014/main" id="{59704E31-2E2F-4560-81C8-FE2437197F69}"/>
              </a:ext>
            </a:extLst>
          </p:cNvPr>
          <p:cNvPicPr>
            <a:picLocks noGrp="1" noChangeAspect="1"/>
          </p:cNvPicPr>
          <p:nvPr>
            <p:ph type="pic" sz="quarter" idx="19"/>
          </p:nvPr>
        </p:nvPicPr>
        <p:blipFill rotWithShape="1">
          <a:blip r:embed="rId2"/>
          <a:srcRect t="10526" b="10526"/>
          <a:stretch/>
        </p:blipFill>
        <p:spPr/>
      </p:pic>
      <p:sp>
        <p:nvSpPr>
          <p:cNvPr id="5" name="Text Placeholder 1">
            <a:extLst>
              <a:ext uri="{FF2B5EF4-FFF2-40B4-BE49-F238E27FC236}">
                <a16:creationId xmlns:a16="http://schemas.microsoft.com/office/drawing/2014/main" id="{31D5B23D-0558-4099-AC04-6F902EBEC99C}"/>
              </a:ext>
            </a:extLst>
          </p:cNvPr>
          <p:cNvSpPr txBox="1">
            <a:spLocks/>
          </p:cNvSpPr>
          <p:nvPr/>
        </p:nvSpPr>
        <p:spPr>
          <a:xfrm>
            <a:off x="205213" y="936395"/>
            <a:ext cx="3058492" cy="3297980"/>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8.2.</a:t>
            </a:r>
          </a:p>
          <a:p>
            <a:r>
              <a:rPr lang="en-US" sz="4400" dirty="0">
                <a:solidFill>
                  <a:schemeClr val="bg1"/>
                </a:solidFill>
                <a:effectLst>
                  <a:outerShdw blurRad="38100" dist="38100" dir="2700000" algn="tl">
                    <a:srgbClr val="000000">
                      <a:alpha val="43137"/>
                    </a:srgbClr>
                  </a:outerShdw>
                </a:effectLst>
              </a:rPr>
              <a:t>Brands Identity and Personality</a:t>
            </a:r>
          </a:p>
        </p:txBody>
      </p:sp>
    </p:spTree>
    <p:extLst>
      <p:ext uri="{BB962C8B-B14F-4D97-AF65-F5344CB8AC3E}">
        <p14:creationId xmlns:p14="http://schemas.microsoft.com/office/powerpoint/2010/main" val="1974155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C4FAF3AE-1E03-4872-8783-2CEF82DAA245}"/>
              </a:ext>
            </a:extLst>
          </p:cNvPr>
          <p:cNvSpPr txBox="1">
            <a:spLocks/>
          </p:cNvSpPr>
          <p:nvPr/>
        </p:nvSpPr>
        <p:spPr>
          <a:xfrm>
            <a:off x="643222" y="349104"/>
            <a:ext cx="906770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Identity &amp; Personality</a:t>
            </a:r>
          </a:p>
        </p:txBody>
      </p:sp>
      <p:sp>
        <p:nvSpPr>
          <p:cNvPr id="4" name="CaixaDeTexto 3">
            <a:extLst>
              <a:ext uri="{FF2B5EF4-FFF2-40B4-BE49-F238E27FC236}">
                <a16:creationId xmlns:a16="http://schemas.microsoft.com/office/drawing/2014/main" id="{02D3C7CC-3ECB-4441-88E4-7CEF76BC9A5E}"/>
              </a:ext>
            </a:extLst>
          </p:cNvPr>
          <p:cNvSpPr txBox="1"/>
          <p:nvPr/>
        </p:nvSpPr>
        <p:spPr>
          <a:xfrm>
            <a:off x="222586" y="2041236"/>
            <a:ext cx="5029756" cy="2404954"/>
          </a:xfrm>
          <a:prstGeom prst="rect">
            <a:avLst/>
          </a:prstGeom>
          <a:noFill/>
        </p:spPr>
        <p:txBody>
          <a:bodyPr wrap="square" rtlCol="0">
            <a:spAutoFit/>
          </a:bodyPr>
          <a:lstStyle/>
          <a:p>
            <a:pPr marL="342900" indent="-342900">
              <a:lnSpc>
                <a:spcPct val="150000"/>
              </a:lnSpc>
              <a:spcAft>
                <a:spcPts val="1200"/>
              </a:spcAft>
              <a:buClr>
                <a:srgbClr val="6ECECB"/>
              </a:buClr>
              <a:buFont typeface="Calibri" panose="020F0502020204030204" pitchFamily="34" charset="0"/>
              <a:buChar char="↘"/>
            </a:pPr>
            <a:r>
              <a:rPr lang="en-GB" sz="2400" dirty="0"/>
              <a:t>It has values, a personality and a way to express itself.</a:t>
            </a:r>
          </a:p>
          <a:p>
            <a:pPr marL="342900" indent="-342900">
              <a:lnSpc>
                <a:spcPct val="150000"/>
              </a:lnSpc>
              <a:buClr>
                <a:srgbClr val="6ECECB"/>
              </a:buClr>
              <a:buFont typeface="Calibri" panose="020F0502020204030204" pitchFamily="34" charset="0"/>
              <a:buChar char="↘"/>
            </a:pPr>
            <a:r>
              <a:rPr lang="en-GB" sz="2400" dirty="0"/>
              <a:t>It needs to relate with other people and generate empathy.</a:t>
            </a:r>
          </a:p>
        </p:txBody>
      </p:sp>
      <p:sp>
        <p:nvSpPr>
          <p:cNvPr id="5" name="CaixaDeTexto 4">
            <a:extLst>
              <a:ext uri="{FF2B5EF4-FFF2-40B4-BE49-F238E27FC236}">
                <a16:creationId xmlns:a16="http://schemas.microsoft.com/office/drawing/2014/main" id="{D72A5C02-D712-4EAA-AC95-EEA711D2A546}"/>
              </a:ext>
            </a:extLst>
          </p:cNvPr>
          <p:cNvSpPr txBox="1"/>
          <p:nvPr/>
        </p:nvSpPr>
        <p:spPr>
          <a:xfrm>
            <a:off x="2766303" y="5275967"/>
            <a:ext cx="4507345" cy="830997"/>
          </a:xfrm>
          <a:prstGeom prst="rect">
            <a:avLst/>
          </a:prstGeom>
          <a:noFill/>
        </p:spPr>
        <p:txBody>
          <a:bodyPr wrap="square" rtlCol="0">
            <a:spAutoFit/>
          </a:bodyPr>
          <a:lstStyle/>
          <a:p>
            <a:r>
              <a:rPr lang="en-GB" sz="2400" b="1" dirty="0">
                <a:solidFill>
                  <a:srgbClr val="6ECECB"/>
                </a:solidFill>
              </a:rPr>
              <a:t>Core Idea</a:t>
            </a:r>
          </a:p>
          <a:p>
            <a:r>
              <a:rPr lang="en-GB" sz="2400" dirty="0"/>
              <a:t>What is the purpose of the brand?</a:t>
            </a:r>
          </a:p>
        </p:txBody>
      </p:sp>
      <p:sp>
        <p:nvSpPr>
          <p:cNvPr id="13" name="CaixaDeTexto 12">
            <a:extLst>
              <a:ext uri="{FF2B5EF4-FFF2-40B4-BE49-F238E27FC236}">
                <a16:creationId xmlns:a16="http://schemas.microsoft.com/office/drawing/2014/main" id="{9D78A985-462D-4765-8ADF-6199B4B66CF7}"/>
              </a:ext>
            </a:extLst>
          </p:cNvPr>
          <p:cNvSpPr txBox="1"/>
          <p:nvPr/>
        </p:nvSpPr>
        <p:spPr>
          <a:xfrm>
            <a:off x="7513783" y="4944573"/>
            <a:ext cx="4322793" cy="830997"/>
          </a:xfrm>
          <a:prstGeom prst="rect">
            <a:avLst/>
          </a:prstGeom>
          <a:noFill/>
        </p:spPr>
        <p:txBody>
          <a:bodyPr wrap="square" rtlCol="0">
            <a:spAutoFit/>
          </a:bodyPr>
          <a:lstStyle/>
          <a:p>
            <a:r>
              <a:rPr lang="en-GB" sz="2400" b="1" dirty="0">
                <a:solidFill>
                  <a:srgbClr val="6ECECB"/>
                </a:solidFill>
              </a:rPr>
              <a:t>Brand Identity &amp; Values</a:t>
            </a:r>
          </a:p>
          <a:p>
            <a:r>
              <a:rPr lang="en-GB" sz="2400" dirty="0"/>
              <a:t>What does the brand stand for?</a:t>
            </a:r>
          </a:p>
        </p:txBody>
      </p:sp>
      <p:sp>
        <p:nvSpPr>
          <p:cNvPr id="14" name="CaixaDeTexto 13">
            <a:extLst>
              <a:ext uri="{FF2B5EF4-FFF2-40B4-BE49-F238E27FC236}">
                <a16:creationId xmlns:a16="http://schemas.microsoft.com/office/drawing/2014/main" id="{DADB0D4B-7A3F-48CC-A584-39819516439C}"/>
              </a:ext>
            </a:extLst>
          </p:cNvPr>
          <p:cNvSpPr txBox="1"/>
          <p:nvPr/>
        </p:nvSpPr>
        <p:spPr>
          <a:xfrm>
            <a:off x="7781814" y="1769285"/>
            <a:ext cx="4054763" cy="830997"/>
          </a:xfrm>
          <a:prstGeom prst="rect">
            <a:avLst/>
          </a:prstGeom>
          <a:noFill/>
        </p:spPr>
        <p:txBody>
          <a:bodyPr wrap="square" rtlCol="0">
            <a:spAutoFit/>
          </a:bodyPr>
          <a:lstStyle/>
          <a:p>
            <a:r>
              <a:rPr lang="en-GB" sz="2400" b="1" dirty="0">
                <a:solidFill>
                  <a:srgbClr val="6ECECB"/>
                </a:solidFill>
              </a:rPr>
              <a:t>Brand Persona</a:t>
            </a:r>
          </a:p>
          <a:p>
            <a:r>
              <a:rPr lang="en-GB" sz="2400" dirty="0"/>
              <a:t>How is the brand’s personality?</a:t>
            </a:r>
          </a:p>
        </p:txBody>
      </p:sp>
      <p:sp>
        <p:nvSpPr>
          <p:cNvPr id="15" name="CaixaDeTexto 14">
            <a:extLst>
              <a:ext uri="{FF2B5EF4-FFF2-40B4-BE49-F238E27FC236}">
                <a16:creationId xmlns:a16="http://schemas.microsoft.com/office/drawing/2014/main" id="{00EF8D1F-0C83-4FAE-A4C5-83E6181A432F}"/>
              </a:ext>
            </a:extLst>
          </p:cNvPr>
          <p:cNvSpPr txBox="1"/>
          <p:nvPr/>
        </p:nvSpPr>
        <p:spPr>
          <a:xfrm>
            <a:off x="7527814" y="3286572"/>
            <a:ext cx="4664186" cy="830997"/>
          </a:xfrm>
          <a:prstGeom prst="rect">
            <a:avLst/>
          </a:prstGeom>
          <a:noFill/>
        </p:spPr>
        <p:txBody>
          <a:bodyPr wrap="square" rtlCol="0">
            <a:spAutoFit/>
          </a:bodyPr>
          <a:lstStyle/>
          <a:p>
            <a:r>
              <a:rPr lang="en-GB" sz="2400" b="1" dirty="0">
                <a:solidFill>
                  <a:srgbClr val="6ECECB"/>
                </a:solidFill>
              </a:rPr>
              <a:t>Brand Voice</a:t>
            </a:r>
          </a:p>
          <a:p>
            <a:r>
              <a:rPr lang="en-GB" sz="2400" dirty="0"/>
              <a:t>How does the brand communicate?</a:t>
            </a:r>
          </a:p>
        </p:txBody>
      </p:sp>
      <p:pic>
        <p:nvPicPr>
          <p:cNvPr id="7" name="Imagem 6">
            <a:extLst>
              <a:ext uri="{FF2B5EF4-FFF2-40B4-BE49-F238E27FC236}">
                <a16:creationId xmlns:a16="http://schemas.microsoft.com/office/drawing/2014/main" id="{87F97334-8EA6-42FC-89F4-9CD49DFC4C89}"/>
              </a:ext>
            </a:extLst>
          </p:cNvPr>
          <p:cNvPicPr>
            <a:picLocks noChangeAspect="1"/>
          </p:cNvPicPr>
          <p:nvPr/>
        </p:nvPicPr>
        <p:blipFill>
          <a:blip r:embed="rId3"/>
          <a:stretch>
            <a:fillRect/>
          </a:stretch>
        </p:blipFill>
        <p:spPr>
          <a:xfrm>
            <a:off x="5172516" y="1582033"/>
            <a:ext cx="1846967" cy="1846967"/>
          </a:xfrm>
          <a:prstGeom prst="rect">
            <a:avLst/>
          </a:prstGeom>
        </p:spPr>
      </p:pic>
      <p:sp>
        <p:nvSpPr>
          <p:cNvPr id="8" name="Coração 7">
            <a:extLst>
              <a:ext uri="{FF2B5EF4-FFF2-40B4-BE49-F238E27FC236}">
                <a16:creationId xmlns:a16="http://schemas.microsoft.com/office/drawing/2014/main" id="{BDC7E512-7356-4835-9012-04B2BAEC5A74}"/>
              </a:ext>
            </a:extLst>
          </p:cNvPr>
          <p:cNvSpPr/>
          <p:nvPr/>
        </p:nvSpPr>
        <p:spPr>
          <a:xfrm>
            <a:off x="6031348" y="2222398"/>
            <a:ext cx="252000" cy="252000"/>
          </a:xfrm>
          <a:prstGeom prst="hear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Conexão reta 18">
            <a:extLst>
              <a:ext uri="{FF2B5EF4-FFF2-40B4-BE49-F238E27FC236}">
                <a16:creationId xmlns:a16="http://schemas.microsoft.com/office/drawing/2014/main" id="{E48BB09B-8AFA-4C7E-B47B-A43356FAE45C}"/>
              </a:ext>
            </a:extLst>
          </p:cNvPr>
          <p:cNvCxnSpPr>
            <a:cxnSpLocks/>
          </p:cNvCxnSpPr>
          <p:nvPr/>
        </p:nvCxnSpPr>
        <p:spPr>
          <a:xfrm flipV="1">
            <a:off x="4187572" y="2363569"/>
            <a:ext cx="1936591" cy="2996502"/>
          </a:xfrm>
          <a:prstGeom prst="line">
            <a:avLst/>
          </a:prstGeom>
          <a:ln w="28575">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26" name="Conexão reta 25">
            <a:extLst>
              <a:ext uri="{FF2B5EF4-FFF2-40B4-BE49-F238E27FC236}">
                <a16:creationId xmlns:a16="http://schemas.microsoft.com/office/drawing/2014/main" id="{16D7F1BD-C5F5-4368-98C7-B9A6838B6CA7}"/>
              </a:ext>
            </a:extLst>
          </p:cNvPr>
          <p:cNvCxnSpPr>
            <a:cxnSpLocks/>
          </p:cNvCxnSpPr>
          <p:nvPr/>
        </p:nvCxnSpPr>
        <p:spPr>
          <a:xfrm flipH="1" flipV="1">
            <a:off x="6132491" y="2835277"/>
            <a:ext cx="1445792" cy="2156343"/>
          </a:xfrm>
          <a:prstGeom prst="line">
            <a:avLst/>
          </a:prstGeom>
          <a:ln w="28575">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28" name="Conexão reta 27">
            <a:extLst>
              <a:ext uri="{FF2B5EF4-FFF2-40B4-BE49-F238E27FC236}">
                <a16:creationId xmlns:a16="http://schemas.microsoft.com/office/drawing/2014/main" id="{A47CF996-0F54-4D3B-9A76-B0EC0A9B2069}"/>
              </a:ext>
            </a:extLst>
          </p:cNvPr>
          <p:cNvCxnSpPr>
            <a:cxnSpLocks/>
          </p:cNvCxnSpPr>
          <p:nvPr/>
        </p:nvCxnSpPr>
        <p:spPr>
          <a:xfrm>
            <a:off x="6096000" y="1683932"/>
            <a:ext cx="1685814" cy="357304"/>
          </a:xfrm>
          <a:prstGeom prst="line">
            <a:avLst/>
          </a:prstGeom>
          <a:ln w="28575">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32" name="Conexão reta 31">
            <a:extLst>
              <a:ext uri="{FF2B5EF4-FFF2-40B4-BE49-F238E27FC236}">
                <a16:creationId xmlns:a16="http://schemas.microsoft.com/office/drawing/2014/main" id="{27FB4DC0-F46E-41B7-BCC6-7A10F5A08BF8}"/>
              </a:ext>
            </a:extLst>
          </p:cNvPr>
          <p:cNvCxnSpPr>
            <a:cxnSpLocks/>
          </p:cNvCxnSpPr>
          <p:nvPr/>
        </p:nvCxnSpPr>
        <p:spPr>
          <a:xfrm>
            <a:off x="6096000" y="1861519"/>
            <a:ext cx="1782315" cy="1456436"/>
          </a:xfrm>
          <a:prstGeom prst="line">
            <a:avLst/>
          </a:prstGeom>
          <a:ln w="28575">
            <a:solidFill>
              <a:srgbClr val="FDDE00"/>
            </a:solidFill>
          </a:ln>
        </p:spPr>
        <p:style>
          <a:lnRef idx="1">
            <a:schemeClr val="accent1"/>
          </a:lnRef>
          <a:fillRef idx="0">
            <a:schemeClr val="accent1"/>
          </a:fillRef>
          <a:effectRef idx="0">
            <a:schemeClr val="accent1"/>
          </a:effectRef>
          <a:fontRef idx="minor">
            <a:schemeClr val="tx1"/>
          </a:fontRef>
        </p:style>
      </p:cxnSp>
      <p:sp>
        <p:nvSpPr>
          <p:cNvPr id="65" name="CaixaDeTexto 64">
            <a:extLst>
              <a:ext uri="{FF2B5EF4-FFF2-40B4-BE49-F238E27FC236}">
                <a16:creationId xmlns:a16="http://schemas.microsoft.com/office/drawing/2014/main" id="{0739F2F6-8CFD-48B5-9A36-1151B6DD253A}"/>
              </a:ext>
            </a:extLst>
          </p:cNvPr>
          <p:cNvSpPr txBox="1"/>
          <p:nvPr/>
        </p:nvSpPr>
        <p:spPr>
          <a:xfrm>
            <a:off x="0" y="1319105"/>
            <a:ext cx="5233564" cy="553998"/>
          </a:xfrm>
          <a:prstGeom prst="rect">
            <a:avLst/>
          </a:prstGeom>
          <a:solidFill>
            <a:srgbClr val="FDDE00"/>
          </a:solidFill>
        </p:spPr>
        <p:txBody>
          <a:bodyPr wrap="square" lIns="396000">
            <a:spAutoFit/>
          </a:bodyPr>
          <a:lstStyle/>
          <a:p>
            <a:pPr>
              <a:buClr>
                <a:srgbClr val="6ECECB"/>
              </a:buClr>
            </a:pPr>
            <a:r>
              <a:rPr lang="en-GB" sz="3000" b="1" dirty="0"/>
              <a:t>A brand is like a person! </a:t>
            </a:r>
          </a:p>
        </p:txBody>
      </p:sp>
    </p:spTree>
    <p:extLst>
      <p:ext uri="{BB962C8B-B14F-4D97-AF65-F5344CB8AC3E}">
        <p14:creationId xmlns:p14="http://schemas.microsoft.com/office/powerpoint/2010/main" val="3936539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Texto 3">
            <a:extLst>
              <a:ext uri="{FF2B5EF4-FFF2-40B4-BE49-F238E27FC236}">
                <a16:creationId xmlns:a16="http://schemas.microsoft.com/office/drawing/2014/main" id="{C4C986D5-6B49-42DD-9489-0AEC8EF64510}"/>
              </a:ext>
            </a:extLst>
          </p:cNvPr>
          <p:cNvSpPr>
            <a:spLocks noGrp="1"/>
          </p:cNvSpPr>
          <p:nvPr>
            <p:ph type="body" sz="quarter" idx="15"/>
          </p:nvPr>
        </p:nvSpPr>
        <p:spPr/>
        <p:txBody>
          <a:bodyPr/>
          <a:lstStyle/>
          <a:p>
            <a:pPr algn="ctr"/>
            <a:r>
              <a:rPr lang="en-GB" dirty="0"/>
              <a:t>Brand Identity and Brand Personality</a:t>
            </a:r>
          </a:p>
          <a:p>
            <a:endParaRPr lang="en-GB" dirty="0"/>
          </a:p>
          <a:p>
            <a:pPr>
              <a:buClr>
                <a:srgbClr val="FDDE00"/>
              </a:buClr>
              <a:buFont typeface="Calibri" panose="020F0502020204030204" pitchFamily="34" charset="0"/>
              <a:buChar char="→"/>
            </a:pPr>
            <a:r>
              <a:rPr lang="en-GB" spc="-30" dirty="0">
                <a:solidFill>
                  <a:schemeClr val="bg1"/>
                </a:solidFill>
                <a:effectLst>
                  <a:outerShdw blurRad="38100" dist="38100" dir="2700000" algn="tl">
                    <a:srgbClr val="000000">
                      <a:alpha val="43137"/>
                    </a:srgbClr>
                  </a:outerShdw>
                </a:effectLst>
              </a:rPr>
              <a:t> The brand’s core idea</a:t>
            </a:r>
          </a:p>
          <a:p>
            <a:pPr>
              <a:buFont typeface="Arial" panose="020B0604020202020204" pitchFamily="34" charset="0"/>
              <a:buChar char="•"/>
            </a:pPr>
            <a:r>
              <a:rPr lang="en-GB" dirty="0">
                <a:solidFill>
                  <a:srgbClr val="92DAD8"/>
                </a:solidFill>
              </a:rPr>
              <a:t> Brand values</a:t>
            </a:r>
          </a:p>
          <a:p>
            <a:pPr>
              <a:buFont typeface="Arial" panose="020B0604020202020204" pitchFamily="34" charset="0"/>
              <a:buChar char="•"/>
            </a:pPr>
            <a:r>
              <a:rPr lang="en-GB" dirty="0">
                <a:solidFill>
                  <a:srgbClr val="92DAD8"/>
                </a:solidFill>
              </a:rPr>
              <a:t> Brand personality</a:t>
            </a:r>
          </a:p>
          <a:p>
            <a:pPr>
              <a:buFont typeface="Arial" panose="020B0604020202020204" pitchFamily="34" charset="0"/>
              <a:buChar char="•"/>
            </a:pPr>
            <a:r>
              <a:rPr lang="en-GB" dirty="0">
                <a:solidFill>
                  <a:srgbClr val="92DAD8"/>
                </a:solidFill>
              </a:rPr>
              <a:t> Promise &amp; Tagline</a:t>
            </a:r>
            <a:endParaRPr lang="en-GB" dirty="0"/>
          </a:p>
        </p:txBody>
      </p:sp>
      <p:pic>
        <p:nvPicPr>
          <p:cNvPr id="7" name="Imagem 6">
            <a:extLst>
              <a:ext uri="{FF2B5EF4-FFF2-40B4-BE49-F238E27FC236}">
                <a16:creationId xmlns:a16="http://schemas.microsoft.com/office/drawing/2014/main" id="{BFD8FCCC-1697-4FDF-AFAA-38931EC3520D}"/>
              </a:ext>
            </a:extLst>
          </p:cNvPr>
          <p:cNvPicPr>
            <a:picLocks noChangeAspect="1"/>
          </p:cNvPicPr>
          <p:nvPr/>
        </p:nvPicPr>
        <p:blipFill>
          <a:blip r:embed="rId2"/>
          <a:stretch>
            <a:fillRect/>
          </a:stretch>
        </p:blipFill>
        <p:spPr>
          <a:xfrm>
            <a:off x="5589154" y="1228051"/>
            <a:ext cx="6602846" cy="4401897"/>
          </a:xfrm>
          <a:prstGeom prst="rect">
            <a:avLst/>
          </a:prstGeom>
        </p:spPr>
      </p:pic>
    </p:spTree>
    <p:extLst>
      <p:ext uri="{BB962C8B-B14F-4D97-AF65-F5344CB8AC3E}">
        <p14:creationId xmlns:p14="http://schemas.microsoft.com/office/powerpoint/2010/main" val="1017765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ta: Para Baixo 9">
            <a:extLst>
              <a:ext uri="{FF2B5EF4-FFF2-40B4-BE49-F238E27FC236}">
                <a16:creationId xmlns:a16="http://schemas.microsoft.com/office/drawing/2014/main" id="{5E687E23-FA9E-46C6-A42E-FD56DC0D74BA}"/>
              </a:ext>
            </a:extLst>
          </p:cNvPr>
          <p:cNvSpPr/>
          <p:nvPr/>
        </p:nvSpPr>
        <p:spPr>
          <a:xfrm rot="10800000">
            <a:off x="5006222" y="1495255"/>
            <a:ext cx="1398432" cy="2705328"/>
          </a:xfrm>
          <a:prstGeom prst="down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2">
            <a:extLst>
              <a:ext uri="{FF2B5EF4-FFF2-40B4-BE49-F238E27FC236}">
                <a16:creationId xmlns:a16="http://schemas.microsoft.com/office/drawing/2014/main" id="{C4FAF3AE-1E03-4872-8783-2CEF82DAA245}"/>
              </a:ext>
            </a:extLst>
          </p:cNvPr>
          <p:cNvSpPr txBox="1">
            <a:spLocks/>
          </p:cNvSpPr>
          <p:nvPr/>
        </p:nvSpPr>
        <p:spPr>
          <a:xfrm>
            <a:off x="643222" y="349104"/>
            <a:ext cx="819902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Golden Circle</a:t>
            </a:r>
          </a:p>
        </p:txBody>
      </p:sp>
      <p:sp>
        <p:nvSpPr>
          <p:cNvPr id="2" name="Oval 1">
            <a:extLst>
              <a:ext uri="{FF2B5EF4-FFF2-40B4-BE49-F238E27FC236}">
                <a16:creationId xmlns:a16="http://schemas.microsoft.com/office/drawing/2014/main" id="{B12072E7-D20E-401F-BA4A-D98BECDE4686}"/>
              </a:ext>
            </a:extLst>
          </p:cNvPr>
          <p:cNvSpPr/>
          <p:nvPr/>
        </p:nvSpPr>
        <p:spPr>
          <a:xfrm>
            <a:off x="4383980" y="1608828"/>
            <a:ext cx="4680000" cy="4680000"/>
          </a:xfrm>
          <a:prstGeom prst="ellipse">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E1916314-D881-4C2B-8A0E-E28262C7DD03}"/>
              </a:ext>
            </a:extLst>
          </p:cNvPr>
          <p:cNvSpPr/>
          <p:nvPr/>
        </p:nvSpPr>
        <p:spPr>
          <a:xfrm>
            <a:off x="5094836" y="2328828"/>
            <a:ext cx="3240000" cy="3240000"/>
          </a:xfrm>
          <a:prstGeom prst="ellipse">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98678BBB-037F-4C4B-A135-49B2F197A65B}"/>
              </a:ext>
            </a:extLst>
          </p:cNvPr>
          <p:cNvSpPr/>
          <p:nvPr/>
        </p:nvSpPr>
        <p:spPr>
          <a:xfrm>
            <a:off x="5823980" y="3048828"/>
            <a:ext cx="1800000" cy="1800000"/>
          </a:xfrm>
          <a:prstGeom prst="ellipse">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ixaDeTexto 2">
            <a:extLst>
              <a:ext uri="{FF2B5EF4-FFF2-40B4-BE49-F238E27FC236}">
                <a16:creationId xmlns:a16="http://schemas.microsoft.com/office/drawing/2014/main" id="{D704564B-DD59-4B5A-8E9E-D51F88AF880D}"/>
              </a:ext>
            </a:extLst>
          </p:cNvPr>
          <p:cNvSpPr txBox="1"/>
          <p:nvPr/>
        </p:nvSpPr>
        <p:spPr>
          <a:xfrm>
            <a:off x="5814836" y="3717347"/>
            <a:ext cx="1800000" cy="461665"/>
          </a:xfrm>
          <a:prstGeom prst="rect">
            <a:avLst/>
          </a:prstGeom>
          <a:noFill/>
        </p:spPr>
        <p:txBody>
          <a:bodyPr wrap="square" rtlCol="0">
            <a:spAutoFit/>
          </a:bodyPr>
          <a:lstStyle/>
          <a:p>
            <a:pPr algn="ctr"/>
            <a:r>
              <a:rPr lang="en-GB" sz="2400" b="1" dirty="0"/>
              <a:t>WHY?</a:t>
            </a:r>
          </a:p>
        </p:txBody>
      </p:sp>
      <p:sp>
        <p:nvSpPr>
          <p:cNvPr id="7" name="CaixaDeTexto 6">
            <a:extLst>
              <a:ext uri="{FF2B5EF4-FFF2-40B4-BE49-F238E27FC236}">
                <a16:creationId xmlns:a16="http://schemas.microsoft.com/office/drawing/2014/main" id="{44998435-A41A-47AD-842E-9292240C0A86}"/>
              </a:ext>
            </a:extLst>
          </p:cNvPr>
          <p:cNvSpPr txBox="1"/>
          <p:nvPr/>
        </p:nvSpPr>
        <p:spPr>
          <a:xfrm>
            <a:off x="5823980" y="2532837"/>
            <a:ext cx="1800000" cy="461665"/>
          </a:xfrm>
          <a:prstGeom prst="rect">
            <a:avLst/>
          </a:prstGeom>
          <a:noFill/>
        </p:spPr>
        <p:txBody>
          <a:bodyPr wrap="square" rtlCol="0">
            <a:spAutoFit/>
          </a:bodyPr>
          <a:lstStyle/>
          <a:p>
            <a:pPr algn="ctr"/>
            <a:r>
              <a:rPr lang="en-GB" sz="2400" b="1" dirty="0"/>
              <a:t>HOW?</a:t>
            </a:r>
          </a:p>
        </p:txBody>
      </p:sp>
      <p:sp>
        <p:nvSpPr>
          <p:cNvPr id="8" name="CaixaDeTexto 7">
            <a:extLst>
              <a:ext uri="{FF2B5EF4-FFF2-40B4-BE49-F238E27FC236}">
                <a16:creationId xmlns:a16="http://schemas.microsoft.com/office/drawing/2014/main" id="{53712D75-7366-4383-A7C7-470EF852D995}"/>
              </a:ext>
            </a:extLst>
          </p:cNvPr>
          <p:cNvSpPr txBox="1"/>
          <p:nvPr/>
        </p:nvSpPr>
        <p:spPr>
          <a:xfrm>
            <a:off x="5814836" y="1755891"/>
            <a:ext cx="1800000" cy="461665"/>
          </a:xfrm>
          <a:prstGeom prst="rect">
            <a:avLst/>
          </a:prstGeom>
          <a:noFill/>
        </p:spPr>
        <p:txBody>
          <a:bodyPr wrap="square" rtlCol="0">
            <a:spAutoFit/>
          </a:bodyPr>
          <a:lstStyle/>
          <a:p>
            <a:pPr algn="ctr"/>
            <a:r>
              <a:rPr lang="en-GB" sz="2400" b="1" dirty="0"/>
              <a:t>WHAT?</a:t>
            </a:r>
          </a:p>
        </p:txBody>
      </p:sp>
      <p:sp>
        <p:nvSpPr>
          <p:cNvPr id="6" name="CaixaDeTexto 5">
            <a:extLst>
              <a:ext uri="{FF2B5EF4-FFF2-40B4-BE49-F238E27FC236}">
                <a16:creationId xmlns:a16="http://schemas.microsoft.com/office/drawing/2014/main" id="{96B68023-9FF7-4DF8-B849-8C25F8B83D79}"/>
              </a:ext>
            </a:extLst>
          </p:cNvPr>
          <p:cNvSpPr txBox="1"/>
          <p:nvPr/>
        </p:nvSpPr>
        <p:spPr>
          <a:xfrm>
            <a:off x="9290746" y="571581"/>
            <a:ext cx="2690722" cy="1697068"/>
          </a:xfrm>
          <a:prstGeom prst="rect">
            <a:avLst/>
          </a:prstGeom>
          <a:solidFill>
            <a:schemeClr val="bg1">
              <a:lumMod val="95000"/>
            </a:schemeClr>
          </a:solidFill>
        </p:spPr>
        <p:txBody>
          <a:bodyPr wrap="square" rtlCol="0">
            <a:spAutoFit/>
          </a:bodyPr>
          <a:lstStyle/>
          <a:p>
            <a:pPr>
              <a:lnSpc>
                <a:spcPct val="150000"/>
              </a:lnSpc>
            </a:pPr>
            <a:r>
              <a:rPr lang="en-GB" sz="2400" dirty="0"/>
              <a:t>What have you created based on your beliefs?</a:t>
            </a:r>
          </a:p>
        </p:txBody>
      </p:sp>
      <p:sp>
        <p:nvSpPr>
          <p:cNvPr id="12" name="CaixaDeTexto 11">
            <a:extLst>
              <a:ext uri="{FF2B5EF4-FFF2-40B4-BE49-F238E27FC236}">
                <a16:creationId xmlns:a16="http://schemas.microsoft.com/office/drawing/2014/main" id="{5FB218B9-2292-4460-9716-33982FA4925D}"/>
              </a:ext>
            </a:extLst>
          </p:cNvPr>
          <p:cNvSpPr txBox="1"/>
          <p:nvPr/>
        </p:nvSpPr>
        <p:spPr>
          <a:xfrm>
            <a:off x="9073124" y="4918074"/>
            <a:ext cx="3007509" cy="1143070"/>
          </a:xfrm>
          <a:prstGeom prst="rect">
            <a:avLst/>
          </a:prstGeom>
          <a:solidFill>
            <a:schemeClr val="bg1">
              <a:lumMod val="95000"/>
            </a:schemeClr>
          </a:solidFill>
        </p:spPr>
        <p:txBody>
          <a:bodyPr wrap="square" rtlCol="0">
            <a:spAutoFit/>
          </a:bodyPr>
          <a:lstStyle/>
          <a:p>
            <a:pPr>
              <a:lnSpc>
                <a:spcPct val="150000"/>
              </a:lnSpc>
            </a:pPr>
            <a:r>
              <a:rPr lang="en-GB" sz="2400" dirty="0"/>
              <a:t>Why you do it?</a:t>
            </a:r>
          </a:p>
          <a:p>
            <a:pPr>
              <a:lnSpc>
                <a:spcPct val="150000"/>
              </a:lnSpc>
            </a:pPr>
            <a:r>
              <a:rPr lang="en-GB" sz="2400" dirty="0"/>
              <a:t>What is your purpose?</a:t>
            </a:r>
          </a:p>
        </p:txBody>
      </p:sp>
      <p:sp>
        <p:nvSpPr>
          <p:cNvPr id="13" name="CaixaDeTexto 12">
            <a:extLst>
              <a:ext uri="{FF2B5EF4-FFF2-40B4-BE49-F238E27FC236}">
                <a16:creationId xmlns:a16="http://schemas.microsoft.com/office/drawing/2014/main" id="{E58B203B-554A-461A-9528-E833D7F1BE4A}"/>
              </a:ext>
            </a:extLst>
          </p:cNvPr>
          <p:cNvSpPr txBox="1"/>
          <p:nvPr/>
        </p:nvSpPr>
        <p:spPr>
          <a:xfrm>
            <a:off x="9417589" y="2695227"/>
            <a:ext cx="2563879" cy="1697068"/>
          </a:xfrm>
          <a:prstGeom prst="rect">
            <a:avLst/>
          </a:prstGeom>
          <a:solidFill>
            <a:schemeClr val="bg1">
              <a:lumMod val="95000"/>
            </a:schemeClr>
          </a:solidFill>
        </p:spPr>
        <p:txBody>
          <a:bodyPr wrap="square" rtlCol="0">
            <a:spAutoFit/>
          </a:bodyPr>
          <a:lstStyle/>
          <a:p>
            <a:pPr>
              <a:lnSpc>
                <a:spcPct val="150000"/>
              </a:lnSpc>
            </a:pPr>
            <a:r>
              <a:rPr lang="en-GB" sz="2400" dirty="0"/>
              <a:t>How do you put your purpose into practice?</a:t>
            </a:r>
          </a:p>
        </p:txBody>
      </p:sp>
      <p:cxnSp>
        <p:nvCxnSpPr>
          <p:cNvPr id="14" name="Conexão reta unidirecional 13">
            <a:extLst>
              <a:ext uri="{FF2B5EF4-FFF2-40B4-BE49-F238E27FC236}">
                <a16:creationId xmlns:a16="http://schemas.microsoft.com/office/drawing/2014/main" id="{24F78A29-B90D-441D-A8FA-69EEBF83046E}"/>
              </a:ext>
            </a:extLst>
          </p:cNvPr>
          <p:cNvCxnSpPr>
            <a:cxnSpLocks/>
            <a:stCxn id="3" idx="2"/>
            <a:endCxn id="12" idx="1"/>
          </p:cNvCxnSpPr>
          <p:nvPr/>
        </p:nvCxnSpPr>
        <p:spPr>
          <a:xfrm>
            <a:off x="6714836" y="4179012"/>
            <a:ext cx="2358288" cy="1310597"/>
          </a:xfrm>
          <a:prstGeom prst="straightConnector1">
            <a:avLst/>
          </a:prstGeom>
          <a:ln w="57150">
            <a:solidFill>
              <a:srgbClr val="FDDE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xão reta unidirecional 15">
            <a:extLst>
              <a:ext uri="{FF2B5EF4-FFF2-40B4-BE49-F238E27FC236}">
                <a16:creationId xmlns:a16="http://schemas.microsoft.com/office/drawing/2014/main" id="{F8B82C93-057D-4972-AC80-A004874731E3}"/>
              </a:ext>
            </a:extLst>
          </p:cNvPr>
          <p:cNvCxnSpPr>
            <a:cxnSpLocks/>
            <a:endCxn id="13" idx="1"/>
          </p:cNvCxnSpPr>
          <p:nvPr/>
        </p:nvCxnSpPr>
        <p:spPr>
          <a:xfrm>
            <a:off x="7249212" y="2802332"/>
            <a:ext cx="2168377" cy="741429"/>
          </a:xfrm>
          <a:prstGeom prst="straightConnector1">
            <a:avLst/>
          </a:prstGeom>
          <a:ln w="57150">
            <a:solidFill>
              <a:srgbClr val="FDDE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xão reta unidirecional 21">
            <a:extLst>
              <a:ext uri="{FF2B5EF4-FFF2-40B4-BE49-F238E27FC236}">
                <a16:creationId xmlns:a16="http://schemas.microsoft.com/office/drawing/2014/main" id="{C4CA9B70-BD0F-4F54-A129-F9DCC423A76E}"/>
              </a:ext>
            </a:extLst>
          </p:cNvPr>
          <p:cNvCxnSpPr>
            <a:cxnSpLocks/>
            <a:endCxn id="6" idx="1"/>
          </p:cNvCxnSpPr>
          <p:nvPr/>
        </p:nvCxnSpPr>
        <p:spPr>
          <a:xfrm flipV="1">
            <a:off x="7249212" y="1420115"/>
            <a:ext cx="2041534" cy="555112"/>
          </a:xfrm>
          <a:prstGeom prst="straightConnector1">
            <a:avLst/>
          </a:prstGeom>
          <a:ln w="57150">
            <a:solidFill>
              <a:srgbClr val="FDDE00"/>
            </a:solidFill>
            <a:tailEnd type="triangle"/>
          </a:ln>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E0460455-83A2-4C23-A853-7F2D5F91EF6B}"/>
              </a:ext>
            </a:extLst>
          </p:cNvPr>
          <p:cNvSpPr txBox="1"/>
          <p:nvPr/>
        </p:nvSpPr>
        <p:spPr>
          <a:xfrm>
            <a:off x="397309" y="1281615"/>
            <a:ext cx="3759906" cy="2666564"/>
          </a:xfrm>
          <a:prstGeom prst="rect">
            <a:avLst/>
          </a:prstGeom>
          <a:noFill/>
        </p:spPr>
        <p:txBody>
          <a:bodyPr wrap="square">
            <a:spAutoFit/>
          </a:bodyPr>
          <a:lstStyle/>
          <a:p>
            <a:pPr>
              <a:lnSpc>
                <a:spcPct val="150000"/>
              </a:lnSpc>
            </a:pPr>
            <a:r>
              <a:rPr lang="en-US" sz="3000" i="1" dirty="0">
                <a:solidFill>
                  <a:srgbClr val="F7981D"/>
                </a:solidFill>
              </a:rPr>
              <a:t>People don’t buy what you do, they buy why you do it.</a:t>
            </a:r>
          </a:p>
          <a:p>
            <a:pPr algn="r">
              <a:lnSpc>
                <a:spcPct val="150000"/>
              </a:lnSpc>
            </a:pPr>
            <a:r>
              <a:rPr lang="en-US" sz="2400" i="1" dirty="0"/>
              <a:t>Simon Sinek</a:t>
            </a:r>
            <a:endParaRPr lang="en-GB" sz="2400" i="1" dirty="0"/>
          </a:p>
        </p:txBody>
      </p:sp>
    </p:spTree>
    <p:extLst>
      <p:ext uri="{BB962C8B-B14F-4D97-AF65-F5344CB8AC3E}">
        <p14:creationId xmlns:p14="http://schemas.microsoft.com/office/powerpoint/2010/main" val="3954669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https://youtu.be/7dAaWweraQ4</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#2</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200329"/>
          </a:xfrm>
          <a:prstGeom prst="rect">
            <a:avLst/>
          </a:prstGeom>
          <a:noFill/>
        </p:spPr>
        <p:txBody>
          <a:bodyPr wrap="square">
            <a:spAutoFit/>
          </a:bodyPr>
          <a:lstStyle/>
          <a:p>
            <a:r>
              <a:rPr lang="en-US" sz="2400" b="1" i="1" dirty="0">
                <a:solidFill>
                  <a:schemeClr val="bg1">
                    <a:lumMod val="65000"/>
                  </a:schemeClr>
                </a:solidFill>
              </a:rPr>
              <a:t>TED Simon Sinek The Golden Circle Clip</a:t>
            </a:r>
            <a:endParaRPr lang="en-GB" sz="2400" b="1" i="1" dirty="0">
              <a:solidFill>
                <a:schemeClr val="bg1">
                  <a:lumMod val="65000"/>
                </a:schemeClr>
              </a:solidFill>
            </a:endParaRPr>
          </a:p>
        </p:txBody>
      </p:sp>
      <p:pic>
        <p:nvPicPr>
          <p:cNvPr id="4" name="Multimédia Online 3" title="TED Simon Sinek   The Golden Circle Clip">
            <a:hlinkClick r:id="" action="ppaction://media"/>
            <a:extLst>
              <a:ext uri="{FF2B5EF4-FFF2-40B4-BE49-F238E27FC236}">
                <a16:creationId xmlns:a16="http://schemas.microsoft.com/office/drawing/2014/main" id="{C9E1D5D2-D424-431F-8910-C5D9869A18A1}"/>
              </a:ext>
            </a:extLst>
          </p:cNvPr>
          <p:cNvPicPr>
            <a:picLocks noRot="1"/>
          </p:cNvPicPr>
          <p:nvPr>
            <a:videoFile r:link="rId1"/>
          </p:nvPr>
        </p:nvPicPr>
        <p:blipFill>
          <a:blip r:embed="rId5"/>
          <a:stretch>
            <a:fillRect/>
          </a:stretch>
        </p:blipFill>
        <p:spPr>
          <a:xfrm>
            <a:off x="2683165" y="1289335"/>
            <a:ext cx="6948000" cy="4284000"/>
          </a:xfrm>
          <a:prstGeom prst="rect">
            <a:avLst/>
          </a:prstGeom>
        </p:spPr>
      </p:pic>
    </p:spTree>
    <p:extLst>
      <p:ext uri="{BB962C8B-B14F-4D97-AF65-F5344CB8AC3E}">
        <p14:creationId xmlns:p14="http://schemas.microsoft.com/office/powerpoint/2010/main" val="29478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681CAC57-C7E2-4BEA-8532-CB8121443F6F}"/>
              </a:ext>
            </a:extLst>
          </p:cNvPr>
          <p:cNvSpPr txBox="1"/>
          <p:nvPr/>
        </p:nvSpPr>
        <p:spPr>
          <a:xfrm>
            <a:off x="-1" y="1188531"/>
            <a:ext cx="6540501" cy="2768936"/>
          </a:xfrm>
          <a:prstGeom prst="rect">
            <a:avLst/>
          </a:prstGeom>
          <a:solidFill>
            <a:srgbClr val="6ECECB"/>
          </a:solidFill>
        </p:spPr>
        <p:txBody>
          <a:bodyPr wrap="square" lIns="288000" tIns="108000" rIns="180000" bIns="108000" anchor="ctr">
            <a:spAutoFit/>
          </a:bodyPr>
          <a:lstStyle/>
          <a:p>
            <a:pPr>
              <a:lnSpc>
                <a:spcPct val="120000"/>
              </a:lnSpc>
              <a:spcAft>
                <a:spcPts val="1200"/>
              </a:spcAft>
            </a:pPr>
            <a:r>
              <a:rPr lang="en-US" sz="2800" i="1" dirty="0">
                <a:solidFill>
                  <a:schemeClr val="bg1"/>
                </a:solidFill>
              </a:rPr>
              <a:t>The fundamental idea behind the brand is that in everything the organization does, everything it owns, and everything it produces it should project a </a:t>
            </a:r>
            <a:r>
              <a:rPr lang="en-US" sz="2800" b="1" i="1" dirty="0">
                <a:solidFill>
                  <a:srgbClr val="FDDE00"/>
                </a:solidFill>
                <a:effectLst>
                  <a:outerShdw blurRad="38100" dist="38100" dir="2700000" algn="tl">
                    <a:srgbClr val="000000">
                      <a:alpha val="43137"/>
                    </a:srgbClr>
                  </a:outerShdw>
                </a:effectLst>
              </a:rPr>
              <a:t>clear idea of what it is and what its aims are. </a:t>
            </a:r>
          </a:p>
        </p:txBody>
      </p:sp>
      <p:sp>
        <p:nvSpPr>
          <p:cNvPr id="11" name="Retângulo 10">
            <a:extLst>
              <a:ext uri="{FF2B5EF4-FFF2-40B4-BE49-F238E27FC236}">
                <a16:creationId xmlns:a16="http://schemas.microsoft.com/office/drawing/2014/main" id="{B23D1F0E-B6B6-42F7-B125-8217A21C8B4F}"/>
              </a:ext>
            </a:extLst>
          </p:cNvPr>
          <p:cNvSpPr/>
          <p:nvPr/>
        </p:nvSpPr>
        <p:spPr>
          <a:xfrm>
            <a:off x="1979452" y="4795375"/>
            <a:ext cx="2733947" cy="980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6ECECB"/>
                </a:solidFill>
                <a:effectLst>
                  <a:outerShdw blurRad="38100" dist="38100" dir="2700000" algn="tl">
                    <a:srgbClr val="000000">
                      <a:alpha val="43137"/>
                    </a:srgbClr>
                  </a:outerShdw>
                </a:effectLst>
              </a:rPr>
              <a:t>Core Idea</a:t>
            </a:r>
          </a:p>
        </p:txBody>
      </p:sp>
      <p:sp>
        <p:nvSpPr>
          <p:cNvPr id="12" name="CaixaDeTexto 11">
            <a:extLst>
              <a:ext uri="{FF2B5EF4-FFF2-40B4-BE49-F238E27FC236}">
                <a16:creationId xmlns:a16="http://schemas.microsoft.com/office/drawing/2014/main" id="{13D7AC1F-615F-4F17-B773-C9C3C7159C52}"/>
              </a:ext>
            </a:extLst>
          </p:cNvPr>
          <p:cNvSpPr txBox="1"/>
          <p:nvPr/>
        </p:nvSpPr>
        <p:spPr>
          <a:xfrm>
            <a:off x="4713399" y="4570296"/>
            <a:ext cx="6116560" cy="1697068"/>
          </a:xfrm>
          <a:prstGeom prst="rect">
            <a:avLst/>
          </a:prstGeom>
          <a:noFill/>
        </p:spPr>
        <p:txBody>
          <a:bodyPr wrap="square">
            <a:spAutoFit/>
          </a:bodyPr>
          <a:lstStyle/>
          <a:p>
            <a:pPr>
              <a:lnSpc>
                <a:spcPct val="150000"/>
              </a:lnSpc>
              <a:buClr>
                <a:srgbClr val="6ECECB"/>
              </a:buClr>
              <a:buFont typeface="Calibri" panose="020F0502020204030204" pitchFamily="34" charset="0"/>
              <a:buChar char="↘"/>
            </a:pPr>
            <a:r>
              <a:rPr lang="en-GB" sz="2400" dirty="0"/>
              <a:t> The purpose that drives the organization</a:t>
            </a:r>
          </a:p>
          <a:p>
            <a:pPr>
              <a:lnSpc>
                <a:spcPct val="150000"/>
              </a:lnSpc>
              <a:buClr>
                <a:srgbClr val="6ECECB"/>
              </a:buClr>
              <a:buFont typeface="Calibri" panose="020F0502020204030204" pitchFamily="34" charset="0"/>
              <a:buChar char="↘"/>
            </a:pPr>
            <a:r>
              <a:rPr lang="en-GB" sz="2400" dirty="0"/>
              <a:t> Represents its beliefs and what it stands for.</a:t>
            </a:r>
          </a:p>
          <a:p>
            <a:pPr>
              <a:lnSpc>
                <a:spcPct val="150000"/>
              </a:lnSpc>
              <a:buClr>
                <a:srgbClr val="6ECECB"/>
              </a:buClr>
              <a:buFont typeface="Calibri" panose="020F0502020204030204" pitchFamily="34" charset="0"/>
              <a:buChar char="↘"/>
            </a:pPr>
            <a:r>
              <a:rPr lang="en-GB" sz="2400" dirty="0"/>
              <a:t> Expressed with very few words (or only one).</a:t>
            </a:r>
          </a:p>
        </p:txBody>
      </p:sp>
      <p:pic>
        <p:nvPicPr>
          <p:cNvPr id="16" name="Imagem 15">
            <a:extLst>
              <a:ext uri="{FF2B5EF4-FFF2-40B4-BE49-F238E27FC236}">
                <a16:creationId xmlns:a16="http://schemas.microsoft.com/office/drawing/2014/main" id="{3467B796-9345-4EFC-97C4-7FE98A77DB2C}"/>
              </a:ext>
            </a:extLst>
          </p:cNvPr>
          <p:cNvPicPr>
            <a:picLocks noChangeAspect="1"/>
          </p:cNvPicPr>
          <p:nvPr/>
        </p:nvPicPr>
        <p:blipFill>
          <a:blip r:embed="rId3"/>
          <a:stretch>
            <a:fillRect/>
          </a:stretch>
        </p:blipFill>
        <p:spPr>
          <a:xfrm rot="12289433" flipH="1">
            <a:off x="953242" y="4291673"/>
            <a:ext cx="1211323" cy="1177940"/>
          </a:xfrm>
          <a:prstGeom prst="rect">
            <a:avLst/>
          </a:prstGeom>
          <a:ln>
            <a:noFill/>
          </a:ln>
        </p:spPr>
      </p:pic>
      <p:pic>
        <p:nvPicPr>
          <p:cNvPr id="17" name="Picture 4" descr="Several Brands and their Core Ideas">
            <a:extLst>
              <a:ext uri="{FF2B5EF4-FFF2-40B4-BE49-F238E27FC236}">
                <a16:creationId xmlns:a16="http://schemas.microsoft.com/office/drawing/2014/main" id="{BE93DDC2-08F0-4D3F-9241-AD566F2F2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749" y="770186"/>
            <a:ext cx="5039466" cy="3351757"/>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BEA1AA99-48A4-4012-A744-DDF0DA1F7EBC}"/>
              </a:ext>
            </a:extLst>
          </p:cNvPr>
          <p:cNvSpPr txBox="1"/>
          <p:nvPr/>
        </p:nvSpPr>
        <p:spPr>
          <a:xfrm>
            <a:off x="5918200" y="4125833"/>
            <a:ext cx="6094476" cy="246221"/>
          </a:xfrm>
          <a:prstGeom prst="rect">
            <a:avLst/>
          </a:prstGeom>
          <a:noFill/>
        </p:spPr>
        <p:txBody>
          <a:bodyPr wrap="square">
            <a:spAutoFit/>
          </a:bodyPr>
          <a:lstStyle/>
          <a:p>
            <a:pPr algn="r"/>
            <a:r>
              <a:rPr lang="en-GB" sz="1000" dirty="0"/>
              <a:t>Source: </a:t>
            </a:r>
            <a:r>
              <a:rPr lang="en-GB" sz="1000" dirty="0">
                <a:hlinkClick r:id="rId5"/>
              </a:rPr>
              <a:t>https://www.labbrand.com/brandsource/issue-article/brand-identity-decoded</a:t>
            </a:r>
            <a:r>
              <a:rPr lang="en-GB" sz="1000" dirty="0"/>
              <a:t> </a:t>
            </a:r>
          </a:p>
        </p:txBody>
      </p:sp>
      <p:sp>
        <p:nvSpPr>
          <p:cNvPr id="21" name="Text Placeholder 2">
            <a:extLst>
              <a:ext uri="{FF2B5EF4-FFF2-40B4-BE49-F238E27FC236}">
                <a16:creationId xmlns:a16="http://schemas.microsoft.com/office/drawing/2014/main" id="{C4FAF3AE-1E03-4872-8783-2CEF82DAA245}"/>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Core Idea</a:t>
            </a:r>
          </a:p>
        </p:txBody>
      </p:sp>
    </p:spTree>
    <p:extLst>
      <p:ext uri="{BB962C8B-B14F-4D97-AF65-F5344CB8AC3E}">
        <p14:creationId xmlns:p14="http://schemas.microsoft.com/office/powerpoint/2010/main" val="4209613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F5FC2A0C-77CF-4E7E-A4CB-35F2E7EB80AD}"/>
              </a:ext>
            </a:extLst>
          </p:cNvPr>
          <p:cNvSpPr/>
          <p:nvPr/>
        </p:nvSpPr>
        <p:spPr>
          <a:xfrm>
            <a:off x="211591" y="911650"/>
            <a:ext cx="11789568" cy="54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03A68D1B-BA50-46D9-A500-EB36B4294BA6}"/>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Six Senses</a:t>
            </a:r>
          </a:p>
        </p:txBody>
      </p:sp>
      <p:pic>
        <p:nvPicPr>
          <p:cNvPr id="8" name="Imagem 7">
            <a:extLst>
              <a:ext uri="{FF2B5EF4-FFF2-40B4-BE49-F238E27FC236}">
                <a16:creationId xmlns:a16="http://schemas.microsoft.com/office/drawing/2014/main" id="{2DCE0571-155C-4455-BB97-ABD4A2878D41}"/>
              </a:ext>
            </a:extLst>
          </p:cNvPr>
          <p:cNvPicPr>
            <a:picLocks noChangeAspect="1"/>
          </p:cNvPicPr>
          <p:nvPr/>
        </p:nvPicPr>
        <p:blipFill>
          <a:blip r:embed="rId3"/>
          <a:stretch>
            <a:fillRect/>
          </a:stretch>
        </p:blipFill>
        <p:spPr>
          <a:xfrm>
            <a:off x="367039" y="337780"/>
            <a:ext cx="720000" cy="720000"/>
          </a:xfrm>
          <a:prstGeom prst="rect">
            <a:avLst/>
          </a:prstGeom>
        </p:spPr>
      </p:pic>
      <p:pic>
        <p:nvPicPr>
          <p:cNvPr id="6" name="Imagem 5">
            <a:extLst>
              <a:ext uri="{FF2B5EF4-FFF2-40B4-BE49-F238E27FC236}">
                <a16:creationId xmlns:a16="http://schemas.microsoft.com/office/drawing/2014/main" id="{03975566-A868-4EAD-BAA9-C2A80B8C0490}"/>
              </a:ext>
            </a:extLst>
          </p:cNvPr>
          <p:cNvPicPr>
            <a:picLocks noChangeAspect="1"/>
          </p:cNvPicPr>
          <p:nvPr/>
        </p:nvPicPr>
        <p:blipFill>
          <a:blip r:embed="rId4"/>
          <a:stretch>
            <a:fillRect/>
          </a:stretch>
        </p:blipFill>
        <p:spPr>
          <a:xfrm>
            <a:off x="328997" y="2219903"/>
            <a:ext cx="5255707" cy="3990602"/>
          </a:xfrm>
          <a:prstGeom prst="rect">
            <a:avLst/>
          </a:prstGeom>
          <a:effectLst>
            <a:outerShdw blurRad="50800" dist="38100" dir="2700000" algn="tl" rotWithShape="0">
              <a:prstClr val="black">
                <a:alpha val="40000"/>
              </a:prstClr>
            </a:outerShdw>
          </a:effectLst>
        </p:spPr>
      </p:pic>
      <p:sp>
        <p:nvSpPr>
          <p:cNvPr id="9" name="CaixaDeTexto 8">
            <a:extLst>
              <a:ext uri="{FF2B5EF4-FFF2-40B4-BE49-F238E27FC236}">
                <a16:creationId xmlns:a16="http://schemas.microsoft.com/office/drawing/2014/main" id="{998264D9-0AFF-471B-AEAA-F638EAA1CA71}"/>
              </a:ext>
            </a:extLst>
          </p:cNvPr>
          <p:cNvSpPr txBox="1"/>
          <p:nvPr/>
        </p:nvSpPr>
        <p:spPr>
          <a:xfrm>
            <a:off x="6096000" y="4100989"/>
            <a:ext cx="6096000" cy="1697068"/>
          </a:xfrm>
          <a:prstGeom prst="rect">
            <a:avLst/>
          </a:prstGeom>
          <a:solidFill>
            <a:srgbClr val="FDDE00"/>
          </a:solidFill>
        </p:spPr>
        <p:txBody>
          <a:bodyPr wrap="square" rtlCol="0" anchor="ctr">
            <a:spAutoFit/>
          </a:bodyPr>
          <a:lstStyle/>
          <a:p>
            <a:pPr>
              <a:lnSpc>
                <a:spcPct val="150000"/>
              </a:lnSpc>
            </a:pPr>
            <a:r>
              <a:rPr lang="en-GB" sz="2400" dirty="0"/>
              <a:t>Considering these samples from Six Senses’ website, would you agree that the brand’s core idea is </a:t>
            </a:r>
            <a:r>
              <a:rPr lang="en-GB" sz="2400" b="1" dirty="0"/>
              <a:t>“Sustainability”?</a:t>
            </a:r>
          </a:p>
        </p:txBody>
      </p:sp>
      <p:pic>
        <p:nvPicPr>
          <p:cNvPr id="18" name="Imagem 17">
            <a:extLst>
              <a:ext uri="{FF2B5EF4-FFF2-40B4-BE49-F238E27FC236}">
                <a16:creationId xmlns:a16="http://schemas.microsoft.com/office/drawing/2014/main" id="{F7DFA045-6B0D-4040-96A8-1BAA15C9CAB6}"/>
              </a:ext>
            </a:extLst>
          </p:cNvPr>
          <p:cNvPicPr>
            <a:picLocks noChangeAspect="1"/>
          </p:cNvPicPr>
          <p:nvPr/>
        </p:nvPicPr>
        <p:blipFill>
          <a:blip r:embed="rId5"/>
          <a:stretch>
            <a:fillRect/>
          </a:stretch>
        </p:blipFill>
        <p:spPr>
          <a:xfrm>
            <a:off x="5803432" y="1136767"/>
            <a:ext cx="6078621" cy="2645513"/>
          </a:xfrm>
          <a:prstGeom prst="rect">
            <a:avLst/>
          </a:prstGeom>
          <a:effectLst>
            <a:outerShdw blurRad="50800" dist="38100" dir="2700000" algn="tl" rotWithShape="0">
              <a:prstClr val="black">
                <a:alpha val="40000"/>
              </a:prstClr>
            </a:outerShdw>
          </a:effectLst>
        </p:spPr>
      </p:pic>
      <p:pic>
        <p:nvPicPr>
          <p:cNvPr id="21" name="Picture 2" descr="May be an image of text that says &quot;SIX SENSES HOTELS RESORTS SPAS&quot;">
            <a:extLst>
              <a:ext uri="{FF2B5EF4-FFF2-40B4-BE49-F238E27FC236}">
                <a16:creationId xmlns:a16="http://schemas.microsoft.com/office/drawing/2014/main" id="{D9C6BBD0-3987-49AE-A12D-5D8719C471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4783" y="969396"/>
            <a:ext cx="1221521" cy="1221521"/>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C34F971D-033B-4E5E-9A10-C518F1D35B71}"/>
              </a:ext>
            </a:extLst>
          </p:cNvPr>
          <p:cNvSpPr txBox="1"/>
          <p:nvPr/>
        </p:nvSpPr>
        <p:spPr>
          <a:xfrm>
            <a:off x="2579599" y="1353791"/>
            <a:ext cx="3103418" cy="369332"/>
          </a:xfrm>
          <a:prstGeom prst="rect">
            <a:avLst/>
          </a:prstGeom>
          <a:noFill/>
        </p:spPr>
        <p:txBody>
          <a:bodyPr wrap="square" rtlCol="0">
            <a:spAutoFit/>
          </a:bodyPr>
          <a:lstStyle/>
          <a:p>
            <a:r>
              <a:rPr lang="en-GB" dirty="0">
                <a:solidFill>
                  <a:srgbClr val="6ECECB"/>
                </a:solidFill>
                <a:hlinkClick r:id="rId7">
                  <a:extLst>
                    <a:ext uri="{A12FA001-AC4F-418D-AE19-62706E023703}">
                      <ahyp:hlinkClr xmlns:ahyp="http://schemas.microsoft.com/office/drawing/2018/hyperlinkcolor" val="tx"/>
                    </a:ext>
                  </a:extLst>
                </a:hlinkClick>
              </a:rPr>
              <a:t>www.sixsenses.com</a:t>
            </a:r>
            <a:r>
              <a:rPr lang="en-GB" dirty="0">
                <a:solidFill>
                  <a:srgbClr val="6ECECB"/>
                </a:solidFill>
              </a:rPr>
              <a:t> </a:t>
            </a:r>
          </a:p>
        </p:txBody>
      </p:sp>
    </p:spTree>
    <p:extLst>
      <p:ext uri="{BB962C8B-B14F-4D97-AF65-F5344CB8AC3E}">
        <p14:creationId xmlns:p14="http://schemas.microsoft.com/office/powerpoint/2010/main" val="574407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Core Idea</a:t>
            </a:r>
          </a:p>
        </p:txBody>
      </p:sp>
      <p:cxnSp>
        <p:nvCxnSpPr>
          <p:cNvPr id="3" name="Conexão reta 2">
            <a:extLst>
              <a:ext uri="{FF2B5EF4-FFF2-40B4-BE49-F238E27FC236}">
                <a16:creationId xmlns:a16="http://schemas.microsoft.com/office/drawing/2014/main" id="{74AEF1D6-36D0-40B3-AACC-CC462011260E}"/>
              </a:ext>
            </a:extLst>
          </p:cNvPr>
          <p:cNvCxnSpPr>
            <a:cxnSpLocks/>
          </p:cNvCxnSpPr>
          <p:nvPr/>
        </p:nvCxnSpPr>
        <p:spPr>
          <a:xfrm>
            <a:off x="6114474" y="1057415"/>
            <a:ext cx="0" cy="5220000"/>
          </a:xfrm>
          <a:prstGeom prst="line">
            <a:avLst/>
          </a:prstGeom>
          <a:ln w="63500">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5" name="Conexão reta 4">
            <a:extLst>
              <a:ext uri="{FF2B5EF4-FFF2-40B4-BE49-F238E27FC236}">
                <a16:creationId xmlns:a16="http://schemas.microsoft.com/office/drawing/2014/main" id="{6C594817-8C18-4B06-947C-7AEF1CEA2AD4}"/>
              </a:ext>
            </a:extLst>
          </p:cNvPr>
          <p:cNvCxnSpPr>
            <a:cxnSpLocks/>
          </p:cNvCxnSpPr>
          <p:nvPr/>
        </p:nvCxnSpPr>
        <p:spPr>
          <a:xfrm>
            <a:off x="366692" y="3667415"/>
            <a:ext cx="11484000" cy="0"/>
          </a:xfrm>
          <a:prstGeom prst="line">
            <a:avLst/>
          </a:prstGeom>
          <a:ln w="63500">
            <a:solidFill>
              <a:srgbClr val="FDDE00"/>
            </a:solidFill>
          </a:ln>
        </p:spPr>
        <p:style>
          <a:lnRef idx="1">
            <a:schemeClr val="accent1"/>
          </a:lnRef>
          <a:fillRef idx="0">
            <a:schemeClr val="accent1"/>
          </a:fillRef>
          <a:effectRef idx="0">
            <a:schemeClr val="accent1"/>
          </a:effectRef>
          <a:fontRef idx="minor">
            <a:schemeClr val="tx1"/>
          </a:fontRef>
        </p:style>
      </p:cxnSp>
      <p:sp>
        <p:nvSpPr>
          <p:cNvPr id="7" name="Retângulo 6">
            <a:extLst>
              <a:ext uri="{FF2B5EF4-FFF2-40B4-BE49-F238E27FC236}">
                <a16:creationId xmlns:a16="http://schemas.microsoft.com/office/drawing/2014/main" id="{9043B6CB-9E07-4366-A73F-7F7304649406}"/>
              </a:ext>
            </a:extLst>
          </p:cNvPr>
          <p:cNvSpPr/>
          <p:nvPr/>
        </p:nvSpPr>
        <p:spPr>
          <a:xfrm>
            <a:off x="4747501" y="3176956"/>
            <a:ext cx="2733947" cy="980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F7981D"/>
                </a:solidFill>
                <a:effectLst>
                  <a:outerShdw blurRad="38100" dist="38100" dir="2700000" algn="tl">
                    <a:srgbClr val="000000">
                      <a:alpha val="43137"/>
                    </a:srgbClr>
                  </a:outerShdw>
                </a:effectLst>
              </a:rPr>
              <a:t>Core Idea</a:t>
            </a:r>
          </a:p>
        </p:txBody>
      </p:sp>
      <p:sp>
        <p:nvSpPr>
          <p:cNvPr id="8" name="CaixaDeTexto 7">
            <a:extLst>
              <a:ext uri="{FF2B5EF4-FFF2-40B4-BE49-F238E27FC236}">
                <a16:creationId xmlns:a16="http://schemas.microsoft.com/office/drawing/2014/main" id="{DC79AA99-A970-47E7-9775-9A0CB19C4ED1}"/>
              </a:ext>
            </a:extLst>
          </p:cNvPr>
          <p:cNvSpPr txBox="1"/>
          <p:nvPr/>
        </p:nvSpPr>
        <p:spPr>
          <a:xfrm>
            <a:off x="366692" y="1103597"/>
            <a:ext cx="5009725" cy="523220"/>
          </a:xfrm>
          <a:prstGeom prst="rect">
            <a:avLst/>
          </a:prstGeom>
          <a:noFill/>
        </p:spPr>
        <p:txBody>
          <a:bodyPr wrap="square" rtlCol="0">
            <a:spAutoFit/>
          </a:bodyPr>
          <a:lstStyle/>
          <a:p>
            <a:r>
              <a:rPr lang="en-GB" sz="2800" b="1" dirty="0">
                <a:solidFill>
                  <a:srgbClr val="6ECECB"/>
                </a:solidFill>
              </a:rPr>
              <a:t>Product</a:t>
            </a:r>
          </a:p>
        </p:txBody>
      </p:sp>
      <p:sp>
        <p:nvSpPr>
          <p:cNvPr id="10" name="CaixaDeTexto 9">
            <a:extLst>
              <a:ext uri="{FF2B5EF4-FFF2-40B4-BE49-F238E27FC236}">
                <a16:creationId xmlns:a16="http://schemas.microsoft.com/office/drawing/2014/main" id="{44B48D47-B8F6-481A-8608-DABF26BA3F36}"/>
              </a:ext>
            </a:extLst>
          </p:cNvPr>
          <p:cNvSpPr txBox="1"/>
          <p:nvPr/>
        </p:nvSpPr>
        <p:spPr>
          <a:xfrm>
            <a:off x="6174566" y="1103596"/>
            <a:ext cx="5676123" cy="523220"/>
          </a:xfrm>
          <a:prstGeom prst="rect">
            <a:avLst/>
          </a:prstGeom>
          <a:noFill/>
        </p:spPr>
        <p:txBody>
          <a:bodyPr wrap="square" rtlCol="0">
            <a:spAutoFit/>
          </a:bodyPr>
          <a:lstStyle/>
          <a:p>
            <a:pPr algn="r"/>
            <a:r>
              <a:rPr lang="en-GB" sz="2800" b="1" dirty="0">
                <a:solidFill>
                  <a:srgbClr val="6ECECB"/>
                </a:solidFill>
              </a:rPr>
              <a:t>Environment</a:t>
            </a:r>
          </a:p>
        </p:txBody>
      </p:sp>
      <p:sp>
        <p:nvSpPr>
          <p:cNvPr id="12" name="CaixaDeTexto 11">
            <a:extLst>
              <a:ext uri="{FF2B5EF4-FFF2-40B4-BE49-F238E27FC236}">
                <a16:creationId xmlns:a16="http://schemas.microsoft.com/office/drawing/2014/main" id="{989036CD-B2B4-459B-A6A0-5069DB240234}"/>
              </a:ext>
            </a:extLst>
          </p:cNvPr>
          <p:cNvSpPr txBox="1"/>
          <p:nvPr/>
        </p:nvSpPr>
        <p:spPr>
          <a:xfrm>
            <a:off x="366692" y="5769569"/>
            <a:ext cx="5650737" cy="523220"/>
          </a:xfrm>
          <a:prstGeom prst="rect">
            <a:avLst/>
          </a:prstGeom>
          <a:noFill/>
        </p:spPr>
        <p:txBody>
          <a:bodyPr wrap="square" rtlCol="0">
            <a:spAutoFit/>
          </a:bodyPr>
          <a:lstStyle/>
          <a:p>
            <a:r>
              <a:rPr lang="en-GB" sz="2800" b="1" dirty="0">
                <a:solidFill>
                  <a:srgbClr val="6ECECB"/>
                </a:solidFill>
              </a:rPr>
              <a:t>Communication</a:t>
            </a:r>
          </a:p>
        </p:txBody>
      </p:sp>
      <p:sp>
        <p:nvSpPr>
          <p:cNvPr id="13" name="CaixaDeTexto 12">
            <a:extLst>
              <a:ext uri="{FF2B5EF4-FFF2-40B4-BE49-F238E27FC236}">
                <a16:creationId xmlns:a16="http://schemas.microsoft.com/office/drawing/2014/main" id="{842E1C1C-7245-4D2C-B0BA-E7724032DFDD}"/>
              </a:ext>
            </a:extLst>
          </p:cNvPr>
          <p:cNvSpPr txBox="1"/>
          <p:nvPr/>
        </p:nvSpPr>
        <p:spPr>
          <a:xfrm>
            <a:off x="6174567" y="5769570"/>
            <a:ext cx="5676126" cy="523220"/>
          </a:xfrm>
          <a:prstGeom prst="rect">
            <a:avLst/>
          </a:prstGeom>
          <a:noFill/>
        </p:spPr>
        <p:txBody>
          <a:bodyPr wrap="square" rtlCol="0">
            <a:spAutoFit/>
          </a:bodyPr>
          <a:lstStyle/>
          <a:p>
            <a:pPr algn="r"/>
            <a:r>
              <a:rPr lang="en-GB" sz="2800" b="1" dirty="0">
                <a:solidFill>
                  <a:srgbClr val="6ECECB"/>
                </a:solidFill>
              </a:rPr>
              <a:t>Behaviour</a:t>
            </a:r>
          </a:p>
        </p:txBody>
      </p:sp>
      <p:sp>
        <p:nvSpPr>
          <p:cNvPr id="9" name="CaixaDeTexto 8">
            <a:extLst>
              <a:ext uri="{FF2B5EF4-FFF2-40B4-BE49-F238E27FC236}">
                <a16:creationId xmlns:a16="http://schemas.microsoft.com/office/drawing/2014/main" id="{182F1404-9BD5-4B0D-B164-D161F30912DF}"/>
              </a:ext>
            </a:extLst>
          </p:cNvPr>
          <p:cNvSpPr txBox="1"/>
          <p:nvPr/>
        </p:nvSpPr>
        <p:spPr>
          <a:xfrm>
            <a:off x="320522" y="1552019"/>
            <a:ext cx="5696907" cy="1697068"/>
          </a:xfrm>
          <a:prstGeom prst="rect">
            <a:avLst/>
          </a:prstGeom>
          <a:noFill/>
        </p:spPr>
        <p:txBody>
          <a:bodyPr wrap="square" rtlCol="0">
            <a:spAutoFit/>
          </a:bodyPr>
          <a:lstStyle/>
          <a:p>
            <a:pPr>
              <a:lnSpc>
                <a:spcPct val="150000"/>
              </a:lnSpc>
            </a:pPr>
            <a:r>
              <a:rPr lang="en-GB" sz="2400" dirty="0"/>
              <a:t>What the organization sells (products, services, experiences) and its characteristics.</a:t>
            </a:r>
          </a:p>
        </p:txBody>
      </p:sp>
      <p:sp>
        <p:nvSpPr>
          <p:cNvPr id="15" name="CaixaDeTexto 14">
            <a:extLst>
              <a:ext uri="{FF2B5EF4-FFF2-40B4-BE49-F238E27FC236}">
                <a16:creationId xmlns:a16="http://schemas.microsoft.com/office/drawing/2014/main" id="{D4395819-96BF-4544-8B93-4B1FFA41B528}"/>
              </a:ext>
            </a:extLst>
          </p:cNvPr>
          <p:cNvSpPr txBox="1"/>
          <p:nvPr/>
        </p:nvSpPr>
        <p:spPr>
          <a:xfrm>
            <a:off x="6220744" y="1552019"/>
            <a:ext cx="5629949" cy="1697068"/>
          </a:xfrm>
          <a:prstGeom prst="rect">
            <a:avLst/>
          </a:prstGeom>
          <a:noFill/>
        </p:spPr>
        <p:txBody>
          <a:bodyPr wrap="square" rtlCol="0">
            <a:spAutoFit/>
          </a:bodyPr>
          <a:lstStyle/>
          <a:p>
            <a:pPr>
              <a:lnSpc>
                <a:spcPct val="150000"/>
              </a:lnSpc>
            </a:pPr>
            <a:r>
              <a:rPr lang="en-GB" sz="2400" spc="-20" dirty="0"/>
              <a:t>How the physical and digital environments (e.g., store, website, massage room, social media) of the brand looks like and functions.</a:t>
            </a:r>
          </a:p>
        </p:txBody>
      </p:sp>
      <p:sp>
        <p:nvSpPr>
          <p:cNvPr id="16" name="CaixaDeTexto 15">
            <a:extLst>
              <a:ext uri="{FF2B5EF4-FFF2-40B4-BE49-F238E27FC236}">
                <a16:creationId xmlns:a16="http://schemas.microsoft.com/office/drawing/2014/main" id="{D131182A-8934-4F83-960A-4AD35516AAA1}"/>
              </a:ext>
            </a:extLst>
          </p:cNvPr>
          <p:cNvSpPr txBox="1"/>
          <p:nvPr/>
        </p:nvSpPr>
        <p:spPr>
          <a:xfrm>
            <a:off x="6220744" y="4031682"/>
            <a:ext cx="5552369" cy="1697068"/>
          </a:xfrm>
          <a:prstGeom prst="rect">
            <a:avLst/>
          </a:prstGeom>
          <a:noFill/>
        </p:spPr>
        <p:txBody>
          <a:bodyPr wrap="square" rtlCol="0">
            <a:spAutoFit/>
          </a:bodyPr>
          <a:lstStyle/>
          <a:p>
            <a:pPr>
              <a:lnSpc>
                <a:spcPct val="150000"/>
              </a:lnSpc>
            </a:pPr>
            <a:r>
              <a:rPr lang="en-GB" sz="2400" dirty="0"/>
              <a:t>How people (and the brand) behave, relate with each other and with the outside world: leadership, organizational culture, …</a:t>
            </a:r>
          </a:p>
        </p:txBody>
      </p:sp>
      <p:sp>
        <p:nvSpPr>
          <p:cNvPr id="17" name="CaixaDeTexto 16">
            <a:extLst>
              <a:ext uri="{FF2B5EF4-FFF2-40B4-BE49-F238E27FC236}">
                <a16:creationId xmlns:a16="http://schemas.microsoft.com/office/drawing/2014/main" id="{0B9CCE24-3CAA-4508-9FE7-5A3518EE1E26}"/>
              </a:ext>
            </a:extLst>
          </p:cNvPr>
          <p:cNvSpPr txBox="1"/>
          <p:nvPr/>
        </p:nvSpPr>
        <p:spPr>
          <a:xfrm>
            <a:off x="366692" y="4029897"/>
            <a:ext cx="5639172" cy="1697068"/>
          </a:xfrm>
          <a:prstGeom prst="rect">
            <a:avLst/>
          </a:prstGeom>
          <a:noFill/>
        </p:spPr>
        <p:txBody>
          <a:bodyPr wrap="square" rtlCol="0">
            <a:spAutoFit/>
          </a:bodyPr>
          <a:lstStyle/>
          <a:p>
            <a:pPr>
              <a:lnSpc>
                <a:spcPct val="150000"/>
              </a:lnSpc>
            </a:pPr>
            <a:r>
              <a:rPr lang="en-GB" sz="2400" dirty="0"/>
              <a:t>How the brand interacts with its audiences, tells what is going on, and describes itself: channels, content, brand voice, …</a:t>
            </a:r>
          </a:p>
        </p:txBody>
      </p:sp>
    </p:spTree>
    <p:extLst>
      <p:ext uri="{BB962C8B-B14F-4D97-AF65-F5344CB8AC3E}">
        <p14:creationId xmlns:p14="http://schemas.microsoft.com/office/powerpoint/2010/main" val="2822047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6127AFD6-B26B-4D99-9293-E8FB8D0C1360}"/>
              </a:ext>
            </a:extLst>
          </p:cNvPr>
          <p:cNvSpPr/>
          <p:nvPr/>
        </p:nvSpPr>
        <p:spPr>
          <a:xfrm>
            <a:off x="211591" y="911650"/>
            <a:ext cx="11789568" cy="54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2">
            <a:extLst>
              <a:ext uri="{FF2B5EF4-FFF2-40B4-BE49-F238E27FC236}">
                <a16:creationId xmlns:a16="http://schemas.microsoft.com/office/drawing/2014/main" id="{922B76AE-9621-400C-9C7D-4B7F77E88C2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Disney</a:t>
            </a:r>
          </a:p>
        </p:txBody>
      </p:sp>
      <p:pic>
        <p:nvPicPr>
          <p:cNvPr id="30" name="Imagem 29">
            <a:extLst>
              <a:ext uri="{FF2B5EF4-FFF2-40B4-BE49-F238E27FC236}">
                <a16:creationId xmlns:a16="http://schemas.microsoft.com/office/drawing/2014/main" id="{D7A6388E-E335-4357-AE5C-0EECD6B6ADEA}"/>
              </a:ext>
            </a:extLst>
          </p:cNvPr>
          <p:cNvPicPr>
            <a:picLocks noChangeAspect="1"/>
          </p:cNvPicPr>
          <p:nvPr/>
        </p:nvPicPr>
        <p:blipFill>
          <a:blip r:embed="rId3"/>
          <a:stretch>
            <a:fillRect/>
          </a:stretch>
        </p:blipFill>
        <p:spPr>
          <a:xfrm>
            <a:off x="367039" y="337780"/>
            <a:ext cx="720000" cy="720000"/>
          </a:xfrm>
          <a:prstGeom prst="rect">
            <a:avLst/>
          </a:prstGeom>
        </p:spPr>
      </p:pic>
      <p:cxnSp>
        <p:nvCxnSpPr>
          <p:cNvPr id="31" name="Conexão reta 30">
            <a:extLst>
              <a:ext uri="{FF2B5EF4-FFF2-40B4-BE49-F238E27FC236}">
                <a16:creationId xmlns:a16="http://schemas.microsoft.com/office/drawing/2014/main" id="{245DDF99-B76D-4921-915B-AE4456DAE70F}"/>
              </a:ext>
            </a:extLst>
          </p:cNvPr>
          <p:cNvCxnSpPr>
            <a:cxnSpLocks/>
          </p:cNvCxnSpPr>
          <p:nvPr/>
        </p:nvCxnSpPr>
        <p:spPr>
          <a:xfrm>
            <a:off x="6114474" y="984263"/>
            <a:ext cx="0" cy="5220000"/>
          </a:xfrm>
          <a:prstGeom prst="line">
            <a:avLst/>
          </a:prstGeom>
          <a:ln w="63500">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32" name="Conexão reta 31">
            <a:extLst>
              <a:ext uri="{FF2B5EF4-FFF2-40B4-BE49-F238E27FC236}">
                <a16:creationId xmlns:a16="http://schemas.microsoft.com/office/drawing/2014/main" id="{7BC7CE8E-F2CD-40DC-B02F-70B297007C28}"/>
              </a:ext>
            </a:extLst>
          </p:cNvPr>
          <p:cNvCxnSpPr>
            <a:cxnSpLocks/>
          </p:cNvCxnSpPr>
          <p:nvPr/>
        </p:nvCxnSpPr>
        <p:spPr>
          <a:xfrm>
            <a:off x="366692" y="3594263"/>
            <a:ext cx="11484000" cy="0"/>
          </a:xfrm>
          <a:prstGeom prst="line">
            <a:avLst/>
          </a:prstGeom>
          <a:ln w="63500">
            <a:solidFill>
              <a:srgbClr val="FDDE00"/>
            </a:solidFill>
          </a:ln>
        </p:spPr>
        <p:style>
          <a:lnRef idx="1">
            <a:schemeClr val="accent1"/>
          </a:lnRef>
          <a:fillRef idx="0">
            <a:schemeClr val="accent1"/>
          </a:fillRef>
          <a:effectRef idx="0">
            <a:schemeClr val="accent1"/>
          </a:effectRef>
          <a:fontRef idx="minor">
            <a:schemeClr val="tx1"/>
          </a:fontRef>
        </p:style>
      </p:cxnSp>
      <p:sp>
        <p:nvSpPr>
          <p:cNvPr id="33" name="Retângulo 32">
            <a:extLst>
              <a:ext uri="{FF2B5EF4-FFF2-40B4-BE49-F238E27FC236}">
                <a16:creationId xmlns:a16="http://schemas.microsoft.com/office/drawing/2014/main" id="{8F714720-E792-4BDC-8CCF-0C368AE988EE}"/>
              </a:ext>
            </a:extLst>
          </p:cNvPr>
          <p:cNvSpPr/>
          <p:nvPr/>
        </p:nvSpPr>
        <p:spPr>
          <a:xfrm>
            <a:off x="4747501" y="2937923"/>
            <a:ext cx="2733947" cy="13403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rgbClr val="F7981D"/>
              </a:solidFill>
              <a:effectLst>
                <a:outerShdw blurRad="38100" dist="38100" dir="2700000" algn="tl">
                  <a:srgbClr val="000000">
                    <a:alpha val="43137"/>
                  </a:srgbClr>
                </a:outerShdw>
              </a:effectLst>
            </a:endParaRPr>
          </a:p>
          <a:p>
            <a:pPr algn="ctr"/>
            <a:r>
              <a:rPr lang="en-GB" sz="4000" b="1" dirty="0">
                <a:solidFill>
                  <a:srgbClr val="F7981D"/>
                </a:solidFill>
                <a:effectLst>
                  <a:outerShdw blurRad="38100" dist="38100" dir="2700000" algn="tl">
                    <a:srgbClr val="000000">
                      <a:alpha val="43137"/>
                    </a:srgbClr>
                  </a:outerShdw>
                </a:effectLst>
              </a:rPr>
              <a:t>MAGIC</a:t>
            </a:r>
          </a:p>
        </p:txBody>
      </p:sp>
      <p:sp>
        <p:nvSpPr>
          <p:cNvPr id="34" name="CaixaDeTexto 33">
            <a:extLst>
              <a:ext uri="{FF2B5EF4-FFF2-40B4-BE49-F238E27FC236}">
                <a16:creationId xmlns:a16="http://schemas.microsoft.com/office/drawing/2014/main" id="{4DEAD5AE-113B-4B6C-BA21-8B67CED2B355}"/>
              </a:ext>
            </a:extLst>
          </p:cNvPr>
          <p:cNvSpPr txBox="1"/>
          <p:nvPr/>
        </p:nvSpPr>
        <p:spPr>
          <a:xfrm>
            <a:off x="366692" y="1030445"/>
            <a:ext cx="5009725" cy="523220"/>
          </a:xfrm>
          <a:prstGeom prst="rect">
            <a:avLst/>
          </a:prstGeom>
          <a:noFill/>
        </p:spPr>
        <p:txBody>
          <a:bodyPr wrap="square" rtlCol="0">
            <a:spAutoFit/>
          </a:bodyPr>
          <a:lstStyle/>
          <a:p>
            <a:r>
              <a:rPr lang="en-GB" sz="2800" b="1" dirty="0">
                <a:solidFill>
                  <a:srgbClr val="6ECECB"/>
                </a:solidFill>
              </a:rPr>
              <a:t>Product</a:t>
            </a:r>
          </a:p>
        </p:txBody>
      </p:sp>
      <p:sp>
        <p:nvSpPr>
          <p:cNvPr id="35" name="CaixaDeTexto 34">
            <a:extLst>
              <a:ext uri="{FF2B5EF4-FFF2-40B4-BE49-F238E27FC236}">
                <a16:creationId xmlns:a16="http://schemas.microsoft.com/office/drawing/2014/main" id="{0ABB8466-572B-4947-81A9-E80341D67122}"/>
              </a:ext>
            </a:extLst>
          </p:cNvPr>
          <p:cNvSpPr txBox="1"/>
          <p:nvPr/>
        </p:nvSpPr>
        <p:spPr>
          <a:xfrm>
            <a:off x="6174566" y="1030444"/>
            <a:ext cx="5676123" cy="523220"/>
          </a:xfrm>
          <a:prstGeom prst="rect">
            <a:avLst/>
          </a:prstGeom>
          <a:noFill/>
        </p:spPr>
        <p:txBody>
          <a:bodyPr wrap="square" rtlCol="0">
            <a:spAutoFit/>
          </a:bodyPr>
          <a:lstStyle/>
          <a:p>
            <a:pPr algn="r"/>
            <a:r>
              <a:rPr lang="en-GB" sz="2800" b="1" dirty="0">
                <a:solidFill>
                  <a:srgbClr val="6ECECB"/>
                </a:solidFill>
              </a:rPr>
              <a:t>Environment</a:t>
            </a:r>
          </a:p>
        </p:txBody>
      </p:sp>
      <p:sp>
        <p:nvSpPr>
          <p:cNvPr id="36" name="CaixaDeTexto 35">
            <a:extLst>
              <a:ext uri="{FF2B5EF4-FFF2-40B4-BE49-F238E27FC236}">
                <a16:creationId xmlns:a16="http://schemas.microsoft.com/office/drawing/2014/main" id="{7B1BABBE-A5FC-453C-816A-3507B301EC67}"/>
              </a:ext>
            </a:extLst>
          </p:cNvPr>
          <p:cNvSpPr txBox="1"/>
          <p:nvPr/>
        </p:nvSpPr>
        <p:spPr>
          <a:xfrm>
            <a:off x="366692" y="5696417"/>
            <a:ext cx="5650737" cy="523220"/>
          </a:xfrm>
          <a:prstGeom prst="rect">
            <a:avLst/>
          </a:prstGeom>
          <a:noFill/>
        </p:spPr>
        <p:txBody>
          <a:bodyPr wrap="square" rtlCol="0">
            <a:spAutoFit/>
          </a:bodyPr>
          <a:lstStyle/>
          <a:p>
            <a:r>
              <a:rPr lang="en-GB" sz="2800" b="1" dirty="0">
                <a:solidFill>
                  <a:srgbClr val="6ECECB"/>
                </a:solidFill>
              </a:rPr>
              <a:t>Communication</a:t>
            </a:r>
          </a:p>
        </p:txBody>
      </p:sp>
      <p:sp>
        <p:nvSpPr>
          <p:cNvPr id="37" name="CaixaDeTexto 36">
            <a:extLst>
              <a:ext uri="{FF2B5EF4-FFF2-40B4-BE49-F238E27FC236}">
                <a16:creationId xmlns:a16="http://schemas.microsoft.com/office/drawing/2014/main" id="{1B473833-5094-4B8C-894C-8202759CDD70}"/>
              </a:ext>
            </a:extLst>
          </p:cNvPr>
          <p:cNvSpPr txBox="1"/>
          <p:nvPr/>
        </p:nvSpPr>
        <p:spPr>
          <a:xfrm>
            <a:off x="6174567" y="5696418"/>
            <a:ext cx="5676126" cy="523220"/>
          </a:xfrm>
          <a:prstGeom prst="rect">
            <a:avLst/>
          </a:prstGeom>
          <a:noFill/>
        </p:spPr>
        <p:txBody>
          <a:bodyPr wrap="square" rtlCol="0">
            <a:spAutoFit/>
          </a:bodyPr>
          <a:lstStyle/>
          <a:p>
            <a:pPr algn="r"/>
            <a:r>
              <a:rPr lang="en-GB" sz="2800" b="1" dirty="0">
                <a:solidFill>
                  <a:srgbClr val="6ECECB"/>
                </a:solidFill>
              </a:rPr>
              <a:t>Behaviour</a:t>
            </a:r>
          </a:p>
        </p:txBody>
      </p:sp>
      <p:sp>
        <p:nvSpPr>
          <p:cNvPr id="38" name="CaixaDeTexto 37">
            <a:extLst>
              <a:ext uri="{FF2B5EF4-FFF2-40B4-BE49-F238E27FC236}">
                <a16:creationId xmlns:a16="http://schemas.microsoft.com/office/drawing/2014/main" id="{C4C3FAAD-E0D8-4706-AC04-26EC5337C64B}"/>
              </a:ext>
            </a:extLst>
          </p:cNvPr>
          <p:cNvSpPr txBox="1"/>
          <p:nvPr/>
        </p:nvSpPr>
        <p:spPr>
          <a:xfrm>
            <a:off x="320523" y="1478867"/>
            <a:ext cx="4825553" cy="1835567"/>
          </a:xfrm>
          <a:prstGeom prst="rect">
            <a:avLst/>
          </a:prstGeom>
          <a:noFill/>
        </p:spPr>
        <p:txBody>
          <a:bodyPr wrap="square" rtlCol="0">
            <a:spAutoFit/>
          </a:bodyPr>
          <a:lstStyle/>
          <a:p>
            <a:pPr>
              <a:lnSpc>
                <a:spcPct val="120000"/>
              </a:lnSpc>
            </a:pPr>
            <a:r>
              <a:rPr lang="en-GB" sz="2400" dirty="0"/>
              <a:t>Films; DVDs; Merchandising; Disney Chanel; Disney+; Soundtracks; Franchising (e.g., Star Wars) – all of them filled with magical moments.</a:t>
            </a:r>
          </a:p>
        </p:txBody>
      </p:sp>
      <p:sp>
        <p:nvSpPr>
          <p:cNvPr id="39" name="CaixaDeTexto 38">
            <a:extLst>
              <a:ext uri="{FF2B5EF4-FFF2-40B4-BE49-F238E27FC236}">
                <a16:creationId xmlns:a16="http://schemas.microsoft.com/office/drawing/2014/main" id="{DB9CCCDE-4747-4083-AA62-9875275DF1E0}"/>
              </a:ext>
            </a:extLst>
          </p:cNvPr>
          <p:cNvSpPr txBox="1"/>
          <p:nvPr/>
        </p:nvSpPr>
        <p:spPr>
          <a:xfrm>
            <a:off x="7082872" y="1478867"/>
            <a:ext cx="4897538" cy="1835567"/>
          </a:xfrm>
          <a:prstGeom prst="rect">
            <a:avLst/>
          </a:prstGeom>
          <a:noFill/>
        </p:spPr>
        <p:txBody>
          <a:bodyPr wrap="square" rtlCol="0">
            <a:spAutoFit/>
          </a:bodyPr>
          <a:lstStyle/>
          <a:p>
            <a:pPr>
              <a:lnSpc>
                <a:spcPct val="120000"/>
              </a:lnSpc>
            </a:pPr>
            <a:r>
              <a:rPr lang="en-GB" sz="2400" spc="-20" dirty="0"/>
              <a:t>Own stores; Theme Parks; Resorts; Cruise Ships – all of them have their own carefully designed magical worlds and ambience.</a:t>
            </a:r>
          </a:p>
        </p:txBody>
      </p:sp>
      <p:sp>
        <p:nvSpPr>
          <p:cNvPr id="40" name="CaixaDeTexto 39">
            <a:extLst>
              <a:ext uri="{FF2B5EF4-FFF2-40B4-BE49-F238E27FC236}">
                <a16:creationId xmlns:a16="http://schemas.microsoft.com/office/drawing/2014/main" id="{1DEA353C-3650-4DA4-892D-E5D26DA4AD1F}"/>
              </a:ext>
            </a:extLst>
          </p:cNvPr>
          <p:cNvSpPr txBox="1"/>
          <p:nvPr/>
        </p:nvSpPr>
        <p:spPr>
          <a:xfrm>
            <a:off x="6220744" y="4158227"/>
            <a:ext cx="5552369" cy="1835567"/>
          </a:xfrm>
          <a:prstGeom prst="rect">
            <a:avLst/>
          </a:prstGeom>
          <a:noFill/>
        </p:spPr>
        <p:txBody>
          <a:bodyPr wrap="square" rtlCol="0">
            <a:spAutoFit/>
          </a:bodyPr>
          <a:lstStyle/>
          <a:p>
            <a:pPr>
              <a:lnSpc>
                <a:spcPct val="120000"/>
              </a:lnSpc>
            </a:pPr>
            <a:r>
              <a:rPr lang="en-GB" sz="2400" dirty="0"/>
              <a:t>Language for children; fun activities; theme park users are treated as guests, while the staff are cast members (roleplay) – magic is for everyone, all the time.</a:t>
            </a:r>
          </a:p>
        </p:txBody>
      </p:sp>
      <p:sp>
        <p:nvSpPr>
          <p:cNvPr id="41" name="CaixaDeTexto 40">
            <a:extLst>
              <a:ext uri="{FF2B5EF4-FFF2-40B4-BE49-F238E27FC236}">
                <a16:creationId xmlns:a16="http://schemas.microsoft.com/office/drawing/2014/main" id="{78C4C0F9-4684-4867-89E3-9598A951CB49}"/>
              </a:ext>
            </a:extLst>
          </p:cNvPr>
          <p:cNvSpPr txBox="1"/>
          <p:nvPr/>
        </p:nvSpPr>
        <p:spPr>
          <a:xfrm>
            <a:off x="366692" y="4158227"/>
            <a:ext cx="4704924" cy="1392369"/>
          </a:xfrm>
          <a:prstGeom prst="rect">
            <a:avLst/>
          </a:prstGeom>
          <a:noFill/>
        </p:spPr>
        <p:txBody>
          <a:bodyPr wrap="square" rtlCol="0">
            <a:spAutoFit/>
          </a:bodyPr>
          <a:lstStyle/>
          <a:p>
            <a:pPr>
              <a:lnSpc>
                <a:spcPct val="120000"/>
              </a:lnSpc>
            </a:pPr>
            <a:r>
              <a:rPr lang="en-GB" sz="2400" dirty="0"/>
              <a:t>Characters and fantasy; multimedia; multi-channels – magic brings all of them to life.</a:t>
            </a:r>
          </a:p>
        </p:txBody>
      </p:sp>
      <p:pic>
        <p:nvPicPr>
          <p:cNvPr id="1028" name="Picture 4" descr="Nenhuma descrição de foto disponível.">
            <a:extLst>
              <a:ext uri="{FF2B5EF4-FFF2-40B4-BE49-F238E27FC236}">
                <a16:creationId xmlns:a16="http://schemas.microsoft.com/office/drawing/2014/main" id="{CD927D9E-6158-422A-817F-B83355ADFC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330" b="20864"/>
          <a:stretch/>
        </p:blipFill>
        <p:spPr bwMode="auto">
          <a:xfrm>
            <a:off x="5296549" y="2598024"/>
            <a:ext cx="1635850" cy="97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188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63FC192E-9B40-4878-B8C2-573CC6541128}"/>
              </a:ext>
            </a:extLst>
          </p:cNvPr>
          <p:cNvPicPr>
            <a:picLocks noChangeAspect="1"/>
          </p:cNvPicPr>
          <p:nvPr/>
        </p:nvPicPr>
        <p:blipFill>
          <a:blip r:embed="rId2"/>
          <a:stretch>
            <a:fillRect/>
          </a:stretch>
        </p:blipFill>
        <p:spPr>
          <a:xfrm>
            <a:off x="5589154" y="1228051"/>
            <a:ext cx="6602846" cy="4380734"/>
          </a:xfrm>
          <a:prstGeom prst="rect">
            <a:avLst/>
          </a:prstGeom>
        </p:spPr>
      </p:pic>
      <p:sp>
        <p:nvSpPr>
          <p:cNvPr id="4" name="Marcador de Posição do Texto 3">
            <a:extLst>
              <a:ext uri="{FF2B5EF4-FFF2-40B4-BE49-F238E27FC236}">
                <a16:creationId xmlns:a16="http://schemas.microsoft.com/office/drawing/2014/main" id="{C4C986D5-6B49-42DD-9489-0AEC8EF64510}"/>
              </a:ext>
            </a:extLst>
          </p:cNvPr>
          <p:cNvSpPr>
            <a:spLocks noGrp="1"/>
          </p:cNvSpPr>
          <p:nvPr>
            <p:ph type="body" sz="quarter" idx="15"/>
          </p:nvPr>
        </p:nvSpPr>
        <p:spPr/>
        <p:txBody>
          <a:bodyPr/>
          <a:lstStyle/>
          <a:p>
            <a:pPr algn="ctr"/>
            <a:r>
              <a:rPr lang="en-GB" dirty="0"/>
              <a:t>Brand Identity and Brand Personality</a:t>
            </a:r>
          </a:p>
          <a:p>
            <a:endParaRPr lang="en-GB" dirty="0"/>
          </a:p>
          <a:p>
            <a:pPr>
              <a:buClr>
                <a:srgbClr val="92DAD8"/>
              </a:buClr>
              <a:buFont typeface="Arial" panose="020B0604020202020204" pitchFamily="34" charset="0"/>
              <a:buChar char="•"/>
            </a:pPr>
            <a:r>
              <a:rPr lang="en-GB" spc="-30" dirty="0">
                <a:solidFill>
                  <a:schemeClr val="bg1"/>
                </a:solidFill>
                <a:effectLst>
                  <a:outerShdw blurRad="38100" dist="38100" dir="2700000" algn="tl">
                    <a:srgbClr val="000000">
                      <a:alpha val="43137"/>
                    </a:srgbClr>
                  </a:outerShdw>
                </a:effectLst>
              </a:rPr>
              <a:t> </a:t>
            </a:r>
            <a:r>
              <a:rPr lang="en-GB" dirty="0">
                <a:solidFill>
                  <a:srgbClr val="92DAD8"/>
                </a:solidFill>
              </a:rPr>
              <a:t>The brand’s core idea</a:t>
            </a:r>
          </a:p>
          <a:p>
            <a:pPr>
              <a:buClr>
                <a:srgbClr val="FDDE00"/>
              </a:buClr>
              <a:buFont typeface="Calibri" panose="020F0502020204030204" pitchFamily="34" charset="0"/>
              <a:buChar char="→"/>
            </a:pPr>
            <a:r>
              <a:rPr lang="en-GB" dirty="0">
                <a:solidFill>
                  <a:srgbClr val="92DAD8"/>
                </a:solidFill>
              </a:rPr>
              <a:t> </a:t>
            </a:r>
            <a:r>
              <a:rPr lang="en-GB" spc="-30" dirty="0">
                <a:solidFill>
                  <a:schemeClr val="bg1"/>
                </a:solidFill>
                <a:effectLst>
                  <a:outerShdw blurRad="38100" dist="38100" dir="2700000" algn="tl">
                    <a:srgbClr val="000000">
                      <a:alpha val="43137"/>
                    </a:srgbClr>
                  </a:outerShdw>
                </a:effectLst>
              </a:rPr>
              <a:t>Brand values</a:t>
            </a:r>
          </a:p>
          <a:p>
            <a:pPr>
              <a:buFont typeface="Arial" panose="020B0604020202020204" pitchFamily="34" charset="0"/>
              <a:buChar char="•"/>
            </a:pPr>
            <a:r>
              <a:rPr lang="en-GB" dirty="0">
                <a:solidFill>
                  <a:srgbClr val="92DAD8"/>
                </a:solidFill>
              </a:rPr>
              <a:t> Brand personality</a:t>
            </a:r>
          </a:p>
          <a:p>
            <a:pPr>
              <a:buFont typeface="Arial" panose="020B0604020202020204" pitchFamily="34" charset="0"/>
              <a:buChar char="•"/>
            </a:pPr>
            <a:r>
              <a:rPr lang="en-GB" dirty="0">
                <a:solidFill>
                  <a:srgbClr val="92DAD8"/>
                </a:solidFill>
              </a:rPr>
              <a:t> Promise &amp; Tagline</a:t>
            </a:r>
            <a:endParaRPr lang="en-GB" dirty="0"/>
          </a:p>
        </p:txBody>
      </p:sp>
    </p:spTree>
    <p:extLst>
      <p:ext uri="{BB962C8B-B14F-4D97-AF65-F5344CB8AC3E}">
        <p14:creationId xmlns:p14="http://schemas.microsoft.com/office/powerpoint/2010/main" val="1750999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Introduction to Wellness and Wellbeing</a:t>
            </a: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a:t>
            </a:r>
            <a:r>
              <a:rPr lang="en-GB" sz="2400" b="1">
                <a:solidFill>
                  <a:schemeClr val="bg1">
                    <a:lumMod val="65000"/>
                  </a:schemeClr>
                </a:solidFill>
                <a:effectLst>
                  <a:outerShdw blurRad="38100" dist="38100" dir="2700000" algn="tl">
                    <a:srgbClr val="000000">
                      <a:alpha val="43137"/>
                    </a:srgbClr>
                  </a:outerShdw>
                </a:effectLst>
              </a:rPr>
              <a:t>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III. The Experience Economy</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6" name="Retângulo 35">
            <a:extLst>
              <a:ext uri="{FF2B5EF4-FFF2-40B4-BE49-F238E27FC236}">
                <a16:creationId xmlns:a16="http://schemas.microsoft.com/office/drawing/2014/main" id="{FA024202-086B-43AC-B0DE-9BD5A83795EF}"/>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Storytelling in Culinary Tourism</a:t>
            </a:r>
          </a:p>
        </p:txBody>
      </p:sp>
      <p:sp>
        <p:nvSpPr>
          <p:cNvPr id="38" name="Retângulo 37">
            <a:extLst>
              <a:ext uri="{FF2B5EF4-FFF2-40B4-BE49-F238E27FC236}">
                <a16:creationId xmlns:a16="http://schemas.microsoft.com/office/drawing/2014/main" id="{A004A93A-141D-44B1-8A84-AB29ACC02976}"/>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a:solidFill>
                  <a:schemeClr val="bg1">
                    <a:lumMod val="65000"/>
                  </a:schemeClr>
                </a:solidFill>
                <a:effectLst>
                  <a:outerShdw blurRad="38100" dist="38100" dir="2700000" algn="tl">
                    <a:srgbClr val="000000">
                      <a:alpha val="43137"/>
                    </a:srgbClr>
                  </a:outerShdw>
                </a:effectLst>
              </a:rPr>
              <a:t>Setting up a Wellbeing Business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3575"/>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VIII</a:t>
            </a:r>
            <a:r>
              <a:rPr lang="en-GB" sz="2800" b="1">
                <a:effectLst>
                  <a:outerShdw blurRad="38100" dist="38100" dir="2700000" algn="tl">
                    <a:srgbClr val="000000">
                      <a:alpha val="43137"/>
                    </a:srgbClr>
                  </a:outerShdw>
                </a:effectLst>
              </a:rPr>
              <a:t>. </a:t>
            </a:r>
            <a:r>
              <a:rPr lang="en-GB" sz="2800" b="1" dirty="0">
                <a:effectLst>
                  <a:outerShdw blurRad="38100" dist="38100" dir="2700000" algn="tl">
                    <a:srgbClr val="000000">
                      <a:alpha val="43137"/>
                    </a:srgbClr>
                  </a:outerShdw>
                </a:effectLst>
              </a:rPr>
              <a:t>Branding </a:t>
            </a:r>
            <a:r>
              <a:rPr lang="en-GB" sz="2800" b="1">
                <a:effectLst>
                  <a:outerShdw blurRad="38100" dist="38100" dir="2700000" algn="tl">
                    <a:srgbClr val="000000">
                      <a:alpha val="43137"/>
                    </a:srgbClr>
                  </a:outerShdw>
                </a:effectLst>
              </a:rPr>
              <a:t>for Wellbeing</a:t>
            </a:r>
            <a:endParaRPr lang="en-GB" sz="2800" b="1" dirty="0">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4"/>
          <a:stretch>
            <a:fillRect/>
          </a:stretch>
        </p:blipFill>
        <p:spPr>
          <a:xfrm>
            <a:off x="6897310" y="5733357"/>
            <a:ext cx="360000" cy="360000"/>
          </a:xfrm>
          <a:prstGeom prst="rect">
            <a:avLst/>
          </a:prstGeom>
        </p:spPr>
      </p:pic>
      <p:pic>
        <p:nvPicPr>
          <p:cNvPr id="46" name="Imagem 45">
            <a:extLst>
              <a:ext uri="{FF2B5EF4-FFF2-40B4-BE49-F238E27FC236}">
                <a16:creationId xmlns:a16="http://schemas.microsoft.com/office/drawing/2014/main" id="{87913750-73BA-41CD-BDC2-83A10DDE1BEE}"/>
              </a:ext>
            </a:extLst>
          </p:cNvPr>
          <p:cNvPicPr>
            <a:picLocks noChangeAspect="1"/>
          </p:cNvPicPr>
          <p:nvPr/>
        </p:nvPicPr>
        <p:blipFill>
          <a:blip r:embed="rId4"/>
          <a:stretch>
            <a:fillRect/>
          </a:stretch>
        </p:blipFill>
        <p:spPr>
          <a:xfrm>
            <a:off x="6897680" y="5147574"/>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Engineering Wellbeing Experiences</a:t>
            </a: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sp>
        <p:nvSpPr>
          <p:cNvPr id="50" name="Retângulo 49">
            <a:extLst>
              <a:ext uri="{FF2B5EF4-FFF2-40B4-BE49-F238E27FC236}">
                <a16:creationId xmlns:a16="http://schemas.microsoft.com/office/drawing/2014/main" id="{E09D3260-1A16-4E32-8CCB-EAF95B702B96}"/>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Digital Marketing</a:t>
            </a: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3"/>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3"/>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3"/>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3"/>
          <a:stretch>
            <a:fillRect/>
          </a:stretch>
        </p:blipFill>
        <p:spPr>
          <a:xfrm>
            <a:off x="6897680" y="3388145"/>
            <a:ext cx="360000" cy="360000"/>
          </a:xfrm>
          <a:prstGeom prst="rect">
            <a:avLst/>
          </a:prstGeom>
        </p:spPr>
      </p:pic>
      <p:pic>
        <p:nvPicPr>
          <p:cNvPr id="65" name="Imagem 64">
            <a:extLst>
              <a:ext uri="{FF2B5EF4-FFF2-40B4-BE49-F238E27FC236}">
                <a16:creationId xmlns:a16="http://schemas.microsoft.com/office/drawing/2014/main" id="{E74CFAE8-AF2B-47C8-A9F2-11AE630C3893}"/>
              </a:ext>
            </a:extLst>
          </p:cNvPr>
          <p:cNvPicPr>
            <a:picLocks noChangeAspect="1"/>
          </p:cNvPicPr>
          <p:nvPr/>
        </p:nvPicPr>
        <p:blipFill>
          <a:blip r:embed="rId3"/>
          <a:stretch>
            <a:fillRect/>
          </a:stretch>
        </p:blipFill>
        <p:spPr>
          <a:xfrm>
            <a:off x="6897680" y="3976010"/>
            <a:ext cx="360000" cy="360000"/>
          </a:xfrm>
          <a:prstGeom prst="rect">
            <a:avLst/>
          </a:prstGeom>
        </p:spPr>
      </p:pic>
      <p:pic>
        <p:nvPicPr>
          <p:cNvPr id="66" name="Imagem 65">
            <a:extLst>
              <a:ext uri="{FF2B5EF4-FFF2-40B4-BE49-F238E27FC236}">
                <a16:creationId xmlns:a16="http://schemas.microsoft.com/office/drawing/2014/main" id="{7E70EB6E-B098-461D-B8B4-354B2E99D688}"/>
              </a:ext>
            </a:extLst>
          </p:cNvPr>
          <p:cNvPicPr>
            <a:picLocks noChangeAspect="1"/>
          </p:cNvPicPr>
          <p:nvPr/>
        </p:nvPicPr>
        <p:blipFill>
          <a:blip r:embed="rId3"/>
          <a:stretch>
            <a:fillRect/>
          </a:stretch>
        </p:blipFill>
        <p:spPr>
          <a:xfrm>
            <a:off x="6897680" y="4561792"/>
            <a:ext cx="360000" cy="360000"/>
          </a:xfrm>
          <a:prstGeom prst="rect">
            <a:avLst/>
          </a:prstGeom>
        </p:spPr>
      </p:pic>
    </p:spTree>
    <p:extLst>
      <p:ext uri="{BB962C8B-B14F-4D97-AF65-F5344CB8AC3E}">
        <p14:creationId xmlns:p14="http://schemas.microsoft.com/office/powerpoint/2010/main" val="1160621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ta: Para a Direita 14">
            <a:extLst>
              <a:ext uri="{FF2B5EF4-FFF2-40B4-BE49-F238E27FC236}">
                <a16:creationId xmlns:a16="http://schemas.microsoft.com/office/drawing/2014/main" id="{BCD1AEEC-7B34-4445-AA31-EDEA469E1831}"/>
              </a:ext>
            </a:extLst>
          </p:cNvPr>
          <p:cNvSpPr/>
          <p:nvPr/>
        </p:nvSpPr>
        <p:spPr>
          <a:xfrm flipH="1">
            <a:off x="3978558" y="4141908"/>
            <a:ext cx="1404000" cy="817891"/>
          </a:xfrm>
          <a:prstGeom prst="rightArrow">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eta: Para a Direita 13">
            <a:extLst>
              <a:ext uri="{FF2B5EF4-FFF2-40B4-BE49-F238E27FC236}">
                <a16:creationId xmlns:a16="http://schemas.microsoft.com/office/drawing/2014/main" id="{4CF6583C-7C21-4F66-82A5-A4186D405F24}"/>
              </a:ext>
            </a:extLst>
          </p:cNvPr>
          <p:cNvSpPr/>
          <p:nvPr/>
        </p:nvSpPr>
        <p:spPr>
          <a:xfrm>
            <a:off x="6812065" y="4141908"/>
            <a:ext cx="1404000" cy="817891"/>
          </a:xfrm>
          <a:prstGeom prst="rightArrow">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a:extLst>
              <a:ext uri="{FF2B5EF4-FFF2-40B4-BE49-F238E27FC236}">
                <a16:creationId xmlns:a16="http://schemas.microsoft.com/office/drawing/2014/main" id="{19755A78-3B2D-47A1-A66A-11EF749D49DD}"/>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 Values</a:t>
            </a:r>
          </a:p>
        </p:txBody>
      </p:sp>
      <p:sp>
        <p:nvSpPr>
          <p:cNvPr id="2" name="CaixaDeTexto 1">
            <a:extLst>
              <a:ext uri="{FF2B5EF4-FFF2-40B4-BE49-F238E27FC236}">
                <a16:creationId xmlns:a16="http://schemas.microsoft.com/office/drawing/2014/main" id="{A95DABE4-7F5A-4953-BFF8-FCF469561305}"/>
              </a:ext>
            </a:extLst>
          </p:cNvPr>
          <p:cNvSpPr txBox="1"/>
          <p:nvPr/>
        </p:nvSpPr>
        <p:spPr>
          <a:xfrm>
            <a:off x="8530560" y="2847434"/>
            <a:ext cx="3528000" cy="1697068"/>
          </a:xfrm>
          <a:prstGeom prst="rect">
            <a:avLst/>
          </a:prstGeom>
          <a:noFill/>
        </p:spPr>
        <p:txBody>
          <a:bodyPr wrap="square" rtlCol="0">
            <a:spAutoFit/>
          </a:bodyPr>
          <a:lstStyle/>
          <a:p>
            <a:pPr algn="ctr">
              <a:lnSpc>
                <a:spcPct val="150000"/>
              </a:lnSpc>
            </a:pPr>
            <a:r>
              <a:rPr lang="en-GB" sz="2400" dirty="0"/>
              <a:t>Builds the</a:t>
            </a:r>
          </a:p>
          <a:p>
            <a:pPr algn="ctr">
              <a:lnSpc>
                <a:spcPct val="150000"/>
              </a:lnSpc>
            </a:pPr>
            <a:r>
              <a:rPr lang="en-GB" sz="2400" b="1" dirty="0"/>
              <a:t>Image of the recipient:</a:t>
            </a:r>
          </a:p>
          <a:p>
            <a:pPr algn="ctr">
              <a:lnSpc>
                <a:spcPct val="150000"/>
              </a:lnSpc>
            </a:pPr>
            <a:r>
              <a:rPr lang="en-GB" sz="2400" dirty="0">
                <a:sym typeface="Wingdings" panose="05000000000000000000" pitchFamily="2" charset="2"/>
              </a:rPr>
              <a:t>the consumer</a:t>
            </a:r>
          </a:p>
        </p:txBody>
      </p:sp>
      <p:sp>
        <p:nvSpPr>
          <p:cNvPr id="9" name="CaixaDeTexto 8">
            <a:extLst>
              <a:ext uri="{FF2B5EF4-FFF2-40B4-BE49-F238E27FC236}">
                <a16:creationId xmlns:a16="http://schemas.microsoft.com/office/drawing/2014/main" id="{115A6B50-561D-474F-828B-7B35B40FEAB9}"/>
              </a:ext>
            </a:extLst>
          </p:cNvPr>
          <p:cNvSpPr txBox="1"/>
          <p:nvPr/>
        </p:nvSpPr>
        <p:spPr>
          <a:xfrm>
            <a:off x="3212362" y="1046457"/>
            <a:ext cx="5767276" cy="1697068"/>
          </a:xfrm>
          <a:prstGeom prst="rect">
            <a:avLst/>
          </a:prstGeom>
          <a:solidFill>
            <a:srgbClr val="6ECECB"/>
          </a:solidFill>
        </p:spPr>
        <p:txBody>
          <a:bodyPr wrap="square" rtlCol="0">
            <a:spAutoFit/>
          </a:bodyPr>
          <a:lstStyle/>
          <a:p>
            <a:pPr>
              <a:lnSpc>
                <a:spcPct val="150000"/>
              </a:lnSpc>
              <a:buClr>
                <a:srgbClr val="FDDE00"/>
              </a:buClr>
              <a:buFont typeface="Arial" panose="020B0604020202020204" pitchFamily="34" charset="0"/>
              <a:buChar char="•"/>
            </a:pPr>
            <a:r>
              <a:rPr lang="en-GB" sz="2400" dirty="0"/>
              <a:t> What a brand is all about</a:t>
            </a:r>
          </a:p>
          <a:p>
            <a:pPr>
              <a:lnSpc>
                <a:spcPct val="150000"/>
              </a:lnSpc>
              <a:buClr>
                <a:srgbClr val="FDDE00"/>
              </a:buClr>
              <a:buFont typeface="Arial" panose="020B0604020202020204" pitchFamily="34" charset="0"/>
              <a:buChar char="•"/>
            </a:pPr>
            <a:r>
              <a:rPr lang="en-GB" sz="2400" dirty="0"/>
              <a:t> The brand’s specific and </a:t>
            </a:r>
            <a:r>
              <a:rPr lang="en-GB" sz="2400" b="1" dirty="0">
                <a:solidFill>
                  <a:srgbClr val="FDDE00"/>
                </a:solidFill>
                <a:effectLst>
                  <a:outerShdw blurRad="38100" dist="38100" dir="2700000" algn="tl">
                    <a:srgbClr val="000000">
                      <a:alpha val="43137"/>
                    </a:srgbClr>
                  </a:outerShdw>
                </a:effectLst>
              </a:rPr>
              <a:t>unique attributes</a:t>
            </a:r>
          </a:p>
          <a:p>
            <a:pPr>
              <a:lnSpc>
                <a:spcPct val="150000"/>
              </a:lnSpc>
              <a:buClr>
                <a:srgbClr val="FDDE00"/>
              </a:buClr>
              <a:buFont typeface="Arial" panose="020B0604020202020204" pitchFamily="34" charset="0"/>
              <a:buChar char="•"/>
            </a:pPr>
            <a:r>
              <a:rPr lang="en-GB" sz="2400" dirty="0"/>
              <a:t> The brand’s fundamental </a:t>
            </a:r>
            <a:r>
              <a:rPr lang="en-GB" sz="2400" b="1" dirty="0">
                <a:solidFill>
                  <a:srgbClr val="FDDE00"/>
                </a:solidFill>
                <a:effectLst>
                  <a:outerShdw blurRad="38100" dist="38100" dir="2700000" algn="tl">
                    <a:srgbClr val="000000">
                      <a:alpha val="43137"/>
                    </a:srgbClr>
                  </a:outerShdw>
                </a:effectLst>
              </a:rPr>
              <a:t>values</a:t>
            </a:r>
          </a:p>
        </p:txBody>
      </p:sp>
      <p:sp>
        <p:nvSpPr>
          <p:cNvPr id="11" name="CaixaDeTexto 10">
            <a:extLst>
              <a:ext uri="{FF2B5EF4-FFF2-40B4-BE49-F238E27FC236}">
                <a16:creationId xmlns:a16="http://schemas.microsoft.com/office/drawing/2014/main" id="{CB103891-E925-4559-B105-61046F334474}"/>
              </a:ext>
            </a:extLst>
          </p:cNvPr>
          <p:cNvSpPr txBox="1"/>
          <p:nvPr/>
        </p:nvSpPr>
        <p:spPr>
          <a:xfrm>
            <a:off x="136064" y="2853944"/>
            <a:ext cx="3528000" cy="1697068"/>
          </a:xfrm>
          <a:prstGeom prst="rect">
            <a:avLst/>
          </a:prstGeom>
          <a:noFill/>
        </p:spPr>
        <p:txBody>
          <a:bodyPr wrap="square">
            <a:spAutoFit/>
          </a:bodyPr>
          <a:lstStyle/>
          <a:p>
            <a:pPr algn="ctr">
              <a:lnSpc>
                <a:spcPct val="150000"/>
              </a:lnSpc>
            </a:pPr>
            <a:r>
              <a:rPr lang="en-GB" sz="2400" dirty="0"/>
              <a:t>Creates the</a:t>
            </a:r>
          </a:p>
          <a:p>
            <a:pPr>
              <a:lnSpc>
                <a:spcPct val="150000"/>
              </a:lnSpc>
            </a:pPr>
            <a:r>
              <a:rPr lang="en-GB" sz="2400" b="1" dirty="0"/>
              <a:t>“Picture” of the speaker:</a:t>
            </a:r>
          </a:p>
          <a:p>
            <a:pPr algn="ctr">
              <a:lnSpc>
                <a:spcPct val="150000"/>
              </a:lnSpc>
            </a:pPr>
            <a:r>
              <a:rPr lang="en-GB" sz="2400" dirty="0">
                <a:sym typeface="Wingdings" panose="05000000000000000000" pitchFamily="2" charset="2"/>
              </a:rPr>
              <a:t>the brand</a:t>
            </a:r>
          </a:p>
        </p:txBody>
      </p:sp>
      <p:sp>
        <p:nvSpPr>
          <p:cNvPr id="13" name="Retângulo 12">
            <a:extLst>
              <a:ext uri="{FF2B5EF4-FFF2-40B4-BE49-F238E27FC236}">
                <a16:creationId xmlns:a16="http://schemas.microsoft.com/office/drawing/2014/main" id="{3628A986-79FE-43A0-AAB4-FAE4DE6A9945}"/>
              </a:ext>
            </a:extLst>
          </p:cNvPr>
          <p:cNvSpPr/>
          <p:nvPr/>
        </p:nvSpPr>
        <p:spPr>
          <a:xfrm>
            <a:off x="4475215" y="3053130"/>
            <a:ext cx="3236983" cy="3210510"/>
          </a:xfrm>
          <a:prstGeom prst="rect">
            <a:avLst/>
          </a:prstGeom>
          <a:solidFill>
            <a:schemeClr val="bg1"/>
          </a:solidFill>
          <a:ln w="28575">
            <a:solidFill>
              <a:srgbClr val="F798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Communication</a:t>
            </a:r>
          </a:p>
          <a:p>
            <a:pPr algn="ctr"/>
            <a:r>
              <a:rPr lang="en-GB" sz="2400" b="1" dirty="0">
                <a:solidFill>
                  <a:schemeClr val="tx1"/>
                </a:solidFill>
              </a:rPr>
              <a:t>Behaviour</a:t>
            </a:r>
          </a:p>
          <a:p>
            <a:pPr algn="ctr">
              <a:spcAft>
                <a:spcPts val="600"/>
              </a:spcAft>
            </a:pPr>
            <a:r>
              <a:rPr lang="en-GB" sz="2400" b="1" dirty="0">
                <a:solidFill>
                  <a:schemeClr val="tx1"/>
                </a:solidFill>
              </a:rPr>
              <a:t>Culture</a:t>
            </a:r>
          </a:p>
          <a:p>
            <a:pPr algn="ctr">
              <a:spcAft>
                <a:spcPts val="600"/>
              </a:spcAft>
            </a:pPr>
            <a:r>
              <a:rPr lang="en-GB" sz="2400" b="1" dirty="0">
                <a:solidFill>
                  <a:schemeClr val="tx1"/>
                </a:solidFill>
              </a:rPr>
              <a:t>---</a:t>
            </a:r>
          </a:p>
          <a:p>
            <a:pPr algn="ctr"/>
            <a:r>
              <a:rPr lang="en-GB" sz="2400" b="1" dirty="0">
                <a:solidFill>
                  <a:schemeClr val="tx1"/>
                </a:solidFill>
              </a:rPr>
              <a:t>Looks</a:t>
            </a:r>
          </a:p>
          <a:p>
            <a:pPr algn="ctr"/>
            <a:r>
              <a:rPr lang="en-GB" sz="2400" b="1" dirty="0">
                <a:solidFill>
                  <a:schemeClr val="tx1"/>
                </a:solidFill>
              </a:rPr>
              <a:t>Sounds</a:t>
            </a:r>
          </a:p>
          <a:p>
            <a:pPr algn="ctr"/>
            <a:r>
              <a:rPr lang="en-GB" sz="2400" b="1" dirty="0">
                <a:solidFill>
                  <a:schemeClr val="tx1"/>
                </a:solidFill>
              </a:rPr>
              <a:t>Feels</a:t>
            </a:r>
          </a:p>
          <a:p>
            <a:pPr algn="ctr"/>
            <a:r>
              <a:rPr lang="en-GB" sz="2400" b="1" dirty="0">
                <a:solidFill>
                  <a:schemeClr val="tx1"/>
                </a:solidFill>
              </a:rPr>
              <a:t>Promises</a:t>
            </a:r>
          </a:p>
        </p:txBody>
      </p:sp>
      <p:sp>
        <p:nvSpPr>
          <p:cNvPr id="20" name="CaixaDeTexto 19">
            <a:extLst>
              <a:ext uri="{FF2B5EF4-FFF2-40B4-BE49-F238E27FC236}">
                <a16:creationId xmlns:a16="http://schemas.microsoft.com/office/drawing/2014/main" id="{B092E42B-05F1-4274-A320-0A7BC0BB19C2}"/>
              </a:ext>
            </a:extLst>
          </p:cNvPr>
          <p:cNvSpPr txBox="1"/>
          <p:nvPr/>
        </p:nvSpPr>
        <p:spPr>
          <a:xfrm>
            <a:off x="281573" y="5002674"/>
            <a:ext cx="3236982" cy="1143070"/>
          </a:xfrm>
          <a:prstGeom prst="rect">
            <a:avLst/>
          </a:prstGeom>
          <a:solidFill>
            <a:srgbClr val="FDDE00"/>
          </a:solidFill>
        </p:spPr>
        <p:txBody>
          <a:bodyPr wrap="square">
            <a:spAutoFit/>
          </a:bodyPr>
          <a:lstStyle/>
          <a:p>
            <a:pPr algn="ctr">
              <a:lnSpc>
                <a:spcPct val="150000"/>
              </a:lnSpc>
            </a:pPr>
            <a:r>
              <a:rPr lang="en-GB" sz="2400" b="1" dirty="0">
                <a:sym typeface="Wingdings" panose="05000000000000000000" pitchFamily="2" charset="2"/>
              </a:rPr>
              <a:t>How the brand is perceived</a:t>
            </a:r>
          </a:p>
        </p:txBody>
      </p:sp>
      <p:sp>
        <p:nvSpPr>
          <p:cNvPr id="22" name="CaixaDeTexto 21">
            <a:extLst>
              <a:ext uri="{FF2B5EF4-FFF2-40B4-BE49-F238E27FC236}">
                <a16:creationId xmlns:a16="http://schemas.microsoft.com/office/drawing/2014/main" id="{61690002-A254-406C-95CE-FAA73489FB0C}"/>
              </a:ext>
            </a:extLst>
          </p:cNvPr>
          <p:cNvSpPr txBox="1"/>
          <p:nvPr/>
        </p:nvSpPr>
        <p:spPr>
          <a:xfrm>
            <a:off x="8676069" y="5000930"/>
            <a:ext cx="3236982" cy="1143070"/>
          </a:xfrm>
          <a:prstGeom prst="rect">
            <a:avLst/>
          </a:prstGeom>
          <a:solidFill>
            <a:srgbClr val="FDDE00"/>
          </a:solidFill>
        </p:spPr>
        <p:txBody>
          <a:bodyPr wrap="square">
            <a:spAutoFit/>
          </a:bodyPr>
          <a:lstStyle/>
          <a:p>
            <a:pPr algn="ctr">
              <a:lnSpc>
                <a:spcPct val="150000"/>
              </a:lnSpc>
            </a:pPr>
            <a:r>
              <a:rPr lang="en-GB" sz="2400" b="1" dirty="0">
                <a:sym typeface="Wingdings" panose="05000000000000000000" pitchFamily="2" charset="2"/>
              </a:rPr>
              <a:t>How the consumer wants to be perceived</a:t>
            </a:r>
          </a:p>
        </p:txBody>
      </p:sp>
    </p:spTree>
    <p:extLst>
      <p:ext uri="{BB962C8B-B14F-4D97-AF65-F5344CB8AC3E}">
        <p14:creationId xmlns:p14="http://schemas.microsoft.com/office/powerpoint/2010/main" val="298309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ângulo 36">
            <a:extLst>
              <a:ext uri="{FF2B5EF4-FFF2-40B4-BE49-F238E27FC236}">
                <a16:creationId xmlns:a16="http://schemas.microsoft.com/office/drawing/2014/main" id="{546D603B-C476-4E90-B2F5-6B769E594012}"/>
              </a:ext>
            </a:extLst>
          </p:cNvPr>
          <p:cNvSpPr/>
          <p:nvPr/>
        </p:nvSpPr>
        <p:spPr>
          <a:xfrm>
            <a:off x="211591" y="911650"/>
            <a:ext cx="11789568" cy="54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2">
            <a:extLst>
              <a:ext uri="{FF2B5EF4-FFF2-40B4-BE49-F238E27FC236}">
                <a16:creationId xmlns:a16="http://schemas.microsoft.com/office/drawing/2014/main" id="{922B76AE-9621-400C-9C7D-4B7F77E88C2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Six Senses</a:t>
            </a:r>
          </a:p>
        </p:txBody>
      </p:sp>
      <p:pic>
        <p:nvPicPr>
          <p:cNvPr id="30" name="Imagem 29">
            <a:extLst>
              <a:ext uri="{FF2B5EF4-FFF2-40B4-BE49-F238E27FC236}">
                <a16:creationId xmlns:a16="http://schemas.microsoft.com/office/drawing/2014/main" id="{D7A6388E-E335-4357-AE5C-0EECD6B6ADEA}"/>
              </a:ext>
            </a:extLst>
          </p:cNvPr>
          <p:cNvPicPr>
            <a:picLocks noChangeAspect="1"/>
          </p:cNvPicPr>
          <p:nvPr/>
        </p:nvPicPr>
        <p:blipFill>
          <a:blip r:embed="rId3"/>
          <a:stretch>
            <a:fillRect/>
          </a:stretch>
        </p:blipFill>
        <p:spPr>
          <a:xfrm>
            <a:off x="367039" y="337780"/>
            <a:ext cx="720000" cy="720000"/>
          </a:xfrm>
          <a:prstGeom prst="rect">
            <a:avLst/>
          </a:prstGeom>
        </p:spPr>
      </p:pic>
      <p:pic>
        <p:nvPicPr>
          <p:cNvPr id="13" name="Imagem 12">
            <a:extLst>
              <a:ext uri="{FF2B5EF4-FFF2-40B4-BE49-F238E27FC236}">
                <a16:creationId xmlns:a16="http://schemas.microsoft.com/office/drawing/2014/main" id="{B3756834-C827-430F-93C7-869C800C59B2}"/>
              </a:ext>
            </a:extLst>
          </p:cNvPr>
          <p:cNvPicPr>
            <a:picLocks noChangeAspect="1"/>
          </p:cNvPicPr>
          <p:nvPr/>
        </p:nvPicPr>
        <p:blipFill rotWithShape="1">
          <a:blip r:embed="rId4"/>
          <a:srcRect l="2093" t="38642" r="1143" b="1712"/>
          <a:stretch/>
        </p:blipFill>
        <p:spPr>
          <a:xfrm>
            <a:off x="4689348" y="1026916"/>
            <a:ext cx="7186286" cy="2488953"/>
          </a:xfrm>
          <a:prstGeom prst="rect">
            <a:avLst/>
          </a:prstGeom>
          <a:ln>
            <a:noFill/>
          </a:ln>
          <a:effectLst>
            <a:outerShdw blurRad="50800" dist="38100" dir="2700000" algn="tl" rotWithShape="0">
              <a:prstClr val="black">
                <a:alpha val="40000"/>
              </a:prstClr>
            </a:outerShdw>
          </a:effectLst>
        </p:spPr>
      </p:pic>
      <p:pic>
        <p:nvPicPr>
          <p:cNvPr id="19" name="Imagem 18">
            <a:extLst>
              <a:ext uri="{FF2B5EF4-FFF2-40B4-BE49-F238E27FC236}">
                <a16:creationId xmlns:a16="http://schemas.microsoft.com/office/drawing/2014/main" id="{714D80C7-F07F-4FF5-ACC0-8BD93B091D66}"/>
              </a:ext>
            </a:extLst>
          </p:cNvPr>
          <p:cNvPicPr>
            <a:picLocks noChangeAspect="1"/>
          </p:cNvPicPr>
          <p:nvPr/>
        </p:nvPicPr>
        <p:blipFill rotWithShape="1">
          <a:blip r:embed="rId5"/>
          <a:srcRect l="2093" t="2588" r="1143" b="4749"/>
          <a:stretch/>
        </p:blipFill>
        <p:spPr>
          <a:xfrm>
            <a:off x="4689347" y="3652880"/>
            <a:ext cx="7186287" cy="2557419"/>
          </a:xfrm>
          <a:prstGeom prst="rect">
            <a:avLst/>
          </a:prstGeom>
          <a:ln>
            <a:noFill/>
          </a:ln>
          <a:effectLst>
            <a:outerShdw blurRad="50800" dist="38100" dir="2700000" algn="tl" rotWithShape="0">
              <a:prstClr val="black">
                <a:alpha val="40000"/>
              </a:prstClr>
            </a:outerShdw>
          </a:effectLst>
        </p:spPr>
      </p:pic>
      <p:sp>
        <p:nvSpPr>
          <p:cNvPr id="32" name="CaixaDeTexto 31">
            <a:extLst>
              <a:ext uri="{FF2B5EF4-FFF2-40B4-BE49-F238E27FC236}">
                <a16:creationId xmlns:a16="http://schemas.microsoft.com/office/drawing/2014/main" id="{D4C50678-37CA-4C0D-AC9B-CCEB45748F0D}"/>
              </a:ext>
            </a:extLst>
          </p:cNvPr>
          <p:cNvSpPr txBox="1"/>
          <p:nvPr/>
        </p:nvSpPr>
        <p:spPr>
          <a:xfrm>
            <a:off x="1771855" y="1611578"/>
            <a:ext cx="2520941" cy="369332"/>
          </a:xfrm>
          <a:prstGeom prst="rect">
            <a:avLst/>
          </a:prstGeom>
          <a:noFill/>
        </p:spPr>
        <p:txBody>
          <a:bodyPr wrap="square" rtlCol="0">
            <a:spAutoFit/>
          </a:bodyPr>
          <a:lstStyle/>
          <a:p>
            <a:r>
              <a:rPr lang="en-GB" dirty="0">
                <a:solidFill>
                  <a:srgbClr val="6ECECB"/>
                </a:solidFill>
                <a:hlinkClick r:id="rId6">
                  <a:extLst>
                    <a:ext uri="{A12FA001-AC4F-418D-AE19-62706E023703}">
                      <ahyp:hlinkClr xmlns:ahyp="http://schemas.microsoft.com/office/drawing/2018/hyperlinkcolor" val="tx"/>
                    </a:ext>
                  </a:extLst>
                </a:hlinkClick>
              </a:rPr>
              <a:t>www.sixsenses.com</a:t>
            </a:r>
            <a:r>
              <a:rPr lang="en-GB" dirty="0">
                <a:solidFill>
                  <a:srgbClr val="6ECECB"/>
                </a:solidFill>
              </a:rPr>
              <a:t> </a:t>
            </a:r>
          </a:p>
        </p:txBody>
      </p:sp>
      <p:pic>
        <p:nvPicPr>
          <p:cNvPr id="33" name="Picture 2" descr="May be an image of text that says &quot;SIX SENSES HOTELS RESORTS SPAS&quot;">
            <a:extLst>
              <a:ext uri="{FF2B5EF4-FFF2-40B4-BE49-F238E27FC236}">
                <a16:creationId xmlns:a16="http://schemas.microsoft.com/office/drawing/2014/main" id="{77B25206-2F9D-4DF1-87F1-DE4F9D1AE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039" y="1227183"/>
            <a:ext cx="1221521" cy="1221521"/>
          </a:xfrm>
          <a:prstGeom prst="rect">
            <a:avLst/>
          </a:prstGeom>
          <a:noFill/>
          <a:extLst>
            <a:ext uri="{909E8E84-426E-40DD-AFC4-6F175D3DCCD1}">
              <a14:hiddenFill xmlns:a14="http://schemas.microsoft.com/office/drawing/2010/main">
                <a:solidFill>
                  <a:srgbClr val="FFFFFF"/>
                </a:solidFill>
              </a14:hiddenFill>
            </a:ext>
          </a:extLst>
        </p:spPr>
      </p:pic>
      <p:sp>
        <p:nvSpPr>
          <p:cNvPr id="25" name="CaixaDeTexto 24">
            <a:extLst>
              <a:ext uri="{FF2B5EF4-FFF2-40B4-BE49-F238E27FC236}">
                <a16:creationId xmlns:a16="http://schemas.microsoft.com/office/drawing/2014/main" id="{34F10D49-CBFB-41C3-9E18-C7E1BFABC3ED}"/>
              </a:ext>
            </a:extLst>
          </p:cNvPr>
          <p:cNvSpPr txBox="1"/>
          <p:nvPr/>
        </p:nvSpPr>
        <p:spPr>
          <a:xfrm>
            <a:off x="316365" y="2595837"/>
            <a:ext cx="4247457" cy="3165162"/>
          </a:xfrm>
          <a:prstGeom prst="rect">
            <a:avLst/>
          </a:prstGeom>
          <a:noFill/>
        </p:spPr>
        <p:txBody>
          <a:bodyPr wrap="square" rtlCol="0">
            <a:spAutoFit/>
          </a:bodyPr>
          <a:lstStyle/>
          <a:p>
            <a:pPr algn="ctr">
              <a:lnSpc>
                <a:spcPct val="120000"/>
              </a:lnSpc>
            </a:pPr>
            <a:r>
              <a:rPr lang="en-US" sz="2400" b="1" i="0" dirty="0">
                <a:solidFill>
                  <a:srgbClr val="000000"/>
                </a:solidFill>
                <a:effectLst/>
                <a:latin typeface="Canto Roman"/>
              </a:rPr>
              <a:t>Our values</a:t>
            </a:r>
          </a:p>
          <a:p>
            <a:pPr algn="ctr">
              <a:lnSpc>
                <a:spcPct val="120000"/>
              </a:lnSpc>
            </a:pPr>
            <a:r>
              <a:rPr lang="en-US" sz="2400" b="0" i="0" dirty="0">
                <a:solidFill>
                  <a:schemeClr val="bg1">
                    <a:lumMod val="50000"/>
                  </a:schemeClr>
                </a:solidFill>
                <a:effectLst/>
                <a:latin typeface="Avenir Next"/>
              </a:rPr>
              <a:t>This is our how: how we deliver on our promise of our name and reawaken your senses with wellness offerings and experiences that are out of the ordinary.</a:t>
            </a:r>
          </a:p>
        </p:txBody>
      </p:sp>
    </p:spTree>
    <p:extLst>
      <p:ext uri="{BB962C8B-B14F-4D97-AF65-F5344CB8AC3E}">
        <p14:creationId xmlns:p14="http://schemas.microsoft.com/office/powerpoint/2010/main" val="4141363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5F9B1FF3-EA02-4C3E-A5F6-273A560B09DC}"/>
              </a:ext>
            </a:extLst>
          </p:cNvPr>
          <p:cNvPicPr>
            <a:picLocks noChangeAspect="1"/>
          </p:cNvPicPr>
          <p:nvPr/>
        </p:nvPicPr>
        <p:blipFill>
          <a:blip r:embed="rId2"/>
          <a:stretch>
            <a:fillRect/>
          </a:stretch>
        </p:blipFill>
        <p:spPr>
          <a:xfrm>
            <a:off x="5589154" y="1228051"/>
            <a:ext cx="6602846" cy="4401897"/>
          </a:xfrm>
          <a:prstGeom prst="rect">
            <a:avLst/>
          </a:prstGeom>
        </p:spPr>
      </p:pic>
      <p:sp>
        <p:nvSpPr>
          <p:cNvPr id="4" name="Marcador de Posição do Texto 3">
            <a:extLst>
              <a:ext uri="{FF2B5EF4-FFF2-40B4-BE49-F238E27FC236}">
                <a16:creationId xmlns:a16="http://schemas.microsoft.com/office/drawing/2014/main" id="{C4C986D5-6B49-42DD-9489-0AEC8EF64510}"/>
              </a:ext>
            </a:extLst>
          </p:cNvPr>
          <p:cNvSpPr>
            <a:spLocks noGrp="1"/>
          </p:cNvSpPr>
          <p:nvPr>
            <p:ph type="body" sz="quarter" idx="15"/>
          </p:nvPr>
        </p:nvSpPr>
        <p:spPr/>
        <p:txBody>
          <a:bodyPr/>
          <a:lstStyle/>
          <a:p>
            <a:pPr algn="ctr"/>
            <a:r>
              <a:rPr lang="en-GB" dirty="0"/>
              <a:t>Brand Identity and Brand Personality</a:t>
            </a:r>
          </a:p>
          <a:p>
            <a:endParaRPr lang="en-GB" dirty="0"/>
          </a:p>
          <a:p>
            <a:pPr>
              <a:buClr>
                <a:srgbClr val="92DAD8"/>
              </a:buClr>
              <a:buFont typeface="Arial" panose="020B0604020202020204" pitchFamily="34" charset="0"/>
              <a:buChar char="•"/>
            </a:pPr>
            <a:r>
              <a:rPr lang="en-GB" dirty="0">
                <a:solidFill>
                  <a:srgbClr val="92DAD8"/>
                </a:solidFill>
              </a:rPr>
              <a:t> The brand’s core idea</a:t>
            </a:r>
          </a:p>
          <a:p>
            <a:pPr>
              <a:buClr>
                <a:srgbClr val="92DAD8"/>
              </a:buClr>
              <a:buFont typeface="Arial" panose="020B0604020202020204" pitchFamily="34" charset="0"/>
              <a:buChar char="•"/>
            </a:pPr>
            <a:r>
              <a:rPr lang="en-GB" dirty="0">
                <a:solidFill>
                  <a:srgbClr val="92DAD8"/>
                </a:solidFill>
              </a:rPr>
              <a:t> Brand values</a:t>
            </a:r>
          </a:p>
          <a:p>
            <a:pPr marL="571500" indent="-571500">
              <a:buClr>
                <a:srgbClr val="FDDE00"/>
              </a:buClr>
              <a:buFont typeface="Calibri" panose="020F0502020204030204" pitchFamily="34" charset="0"/>
              <a:buChar char="→"/>
            </a:pPr>
            <a:r>
              <a:rPr lang="en-GB" spc="-30" dirty="0">
                <a:solidFill>
                  <a:schemeClr val="bg1"/>
                </a:solidFill>
                <a:effectLst>
                  <a:outerShdw blurRad="38100" dist="38100" dir="2700000" algn="tl">
                    <a:srgbClr val="000000">
                      <a:alpha val="43137"/>
                    </a:srgbClr>
                  </a:outerShdw>
                </a:effectLst>
              </a:rPr>
              <a:t> Brand personality</a:t>
            </a:r>
          </a:p>
          <a:p>
            <a:pPr>
              <a:buFont typeface="Arial" panose="020B0604020202020204" pitchFamily="34" charset="0"/>
              <a:buChar char="•"/>
            </a:pPr>
            <a:r>
              <a:rPr lang="en-GB" dirty="0">
                <a:solidFill>
                  <a:srgbClr val="92DAD8"/>
                </a:solidFill>
              </a:rPr>
              <a:t> Promise &amp; Tagline</a:t>
            </a:r>
            <a:endParaRPr lang="en-GB" dirty="0"/>
          </a:p>
        </p:txBody>
      </p:sp>
    </p:spTree>
    <p:extLst>
      <p:ext uri="{BB962C8B-B14F-4D97-AF65-F5344CB8AC3E}">
        <p14:creationId xmlns:p14="http://schemas.microsoft.com/office/powerpoint/2010/main" val="2556101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37596E00-A076-4CC8-86C2-6FADA6BBD777}"/>
              </a:ext>
            </a:extLst>
          </p:cNvPr>
          <p:cNvSpPr/>
          <p:nvPr/>
        </p:nvSpPr>
        <p:spPr>
          <a:xfrm>
            <a:off x="3456171" y="2377156"/>
            <a:ext cx="5276342" cy="2222547"/>
          </a:xfrm>
          <a:prstGeom prst="ellipse">
            <a:avLst/>
          </a:prstGeom>
          <a:solidFill>
            <a:srgbClr val="6ECEC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Incarnates the brand’s values</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Reveals human personality traits</a:t>
            </a:r>
          </a:p>
        </p:txBody>
      </p:sp>
      <p:sp>
        <p:nvSpPr>
          <p:cNvPr id="4" name="Text Placeholder 2">
            <a:extLst>
              <a:ext uri="{FF2B5EF4-FFF2-40B4-BE49-F238E27FC236}">
                <a16:creationId xmlns:a16="http://schemas.microsoft.com/office/drawing/2014/main" id="{19755A78-3B2D-47A1-A66A-11EF749D49DD}"/>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 Personality</a:t>
            </a:r>
          </a:p>
        </p:txBody>
      </p:sp>
      <p:sp>
        <p:nvSpPr>
          <p:cNvPr id="2" name="CaixaDeTexto 1">
            <a:extLst>
              <a:ext uri="{FF2B5EF4-FFF2-40B4-BE49-F238E27FC236}">
                <a16:creationId xmlns:a16="http://schemas.microsoft.com/office/drawing/2014/main" id="{1C6FB129-96C6-42D7-845D-80E89434DD9D}"/>
              </a:ext>
            </a:extLst>
          </p:cNvPr>
          <p:cNvSpPr txBox="1"/>
          <p:nvPr/>
        </p:nvSpPr>
        <p:spPr>
          <a:xfrm>
            <a:off x="391893" y="2952274"/>
            <a:ext cx="2020824" cy="1200329"/>
          </a:xfrm>
          <a:prstGeom prst="rect">
            <a:avLst/>
          </a:prstGeom>
          <a:noFill/>
        </p:spPr>
        <p:txBody>
          <a:bodyPr wrap="square" rtlCol="0">
            <a:spAutoFit/>
          </a:bodyPr>
          <a:lstStyle/>
          <a:p>
            <a:pPr algn="ctr"/>
            <a:r>
              <a:rPr lang="en-GB" sz="3600" b="1" dirty="0">
                <a:solidFill>
                  <a:srgbClr val="F7981D"/>
                </a:solidFill>
                <a:effectLst>
                  <a:outerShdw blurRad="38100" dist="38100" dir="2700000" algn="tl">
                    <a:srgbClr val="000000">
                      <a:alpha val="43137"/>
                    </a:srgbClr>
                  </a:outerShdw>
                </a:effectLst>
              </a:rPr>
              <a:t>Brand Persona</a:t>
            </a:r>
          </a:p>
        </p:txBody>
      </p:sp>
      <p:sp>
        <p:nvSpPr>
          <p:cNvPr id="5" name="CaixaDeTexto 4">
            <a:extLst>
              <a:ext uri="{FF2B5EF4-FFF2-40B4-BE49-F238E27FC236}">
                <a16:creationId xmlns:a16="http://schemas.microsoft.com/office/drawing/2014/main" id="{10F2E0F5-BF3A-49EC-9298-5D70DB88D24F}"/>
              </a:ext>
            </a:extLst>
          </p:cNvPr>
          <p:cNvSpPr txBox="1"/>
          <p:nvPr/>
        </p:nvSpPr>
        <p:spPr>
          <a:xfrm>
            <a:off x="2478024" y="1003821"/>
            <a:ext cx="7242048" cy="1400383"/>
          </a:xfrm>
          <a:prstGeom prst="rect">
            <a:avLst/>
          </a:prstGeom>
          <a:noFill/>
        </p:spPr>
        <p:txBody>
          <a:bodyPr wrap="square">
            <a:spAutoFit/>
          </a:bodyPr>
          <a:lstStyle/>
          <a:p>
            <a:pPr algn="l">
              <a:spcAft>
                <a:spcPts val="600"/>
              </a:spcAft>
            </a:pPr>
            <a:r>
              <a:rPr lang="en-GB" sz="2800" b="0" i="1" u="none" strike="noStrike" baseline="0" dirty="0">
                <a:solidFill>
                  <a:srgbClr val="F7981D"/>
                </a:solidFill>
              </a:rPr>
              <a:t>We </a:t>
            </a:r>
            <a:r>
              <a:rPr lang="en-US" sz="2800" b="0" i="1" u="none" strike="noStrike" baseline="0" dirty="0">
                <a:solidFill>
                  <a:srgbClr val="F7981D"/>
                </a:solidFill>
              </a:rPr>
              <a:t>form relationships with people, not products – hence the notion of brand personality.</a:t>
            </a:r>
          </a:p>
          <a:p>
            <a:pPr algn="r"/>
            <a:r>
              <a:rPr lang="en-US" sz="2400" i="1" dirty="0">
                <a:latin typeface="StoneSerif"/>
              </a:rPr>
              <a:t>J.-N. </a:t>
            </a:r>
            <a:r>
              <a:rPr lang="en-US" sz="2400" i="1" dirty="0" err="1">
                <a:latin typeface="StoneSerif"/>
              </a:rPr>
              <a:t>Kapferer</a:t>
            </a:r>
            <a:endParaRPr lang="en-GB" sz="2400" i="1" dirty="0"/>
          </a:p>
        </p:txBody>
      </p:sp>
      <p:sp>
        <p:nvSpPr>
          <p:cNvPr id="7" name="CaixaDeTexto 6">
            <a:extLst>
              <a:ext uri="{FF2B5EF4-FFF2-40B4-BE49-F238E27FC236}">
                <a16:creationId xmlns:a16="http://schemas.microsoft.com/office/drawing/2014/main" id="{E623AA94-096C-4FD9-8332-22E59E494A41}"/>
              </a:ext>
            </a:extLst>
          </p:cNvPr>
          <p:cNvSpPr txBox="1"/>
          <p:nvPr/>
        </p:nvSpPr>
        <p:spPr>
          <a:xfrm>
            <a:off x="0" y="5538994"/>
            <a:ext cx="12192000" cy="461665"/>
          </a:xfrm>
          <a:prstGeom prst="rect">
            <a:avLst/>
          </a:prstGeom>
          <a:solidFill>
            <a:srgbClr val="FDDE00"/>
          </a:solidFill>
        </p:spPr>
        <p:txBody>
          <a:bodyPr wrap="square" rtlCol="0">
            <a:spAutoFit/>
          </a:bodyPr>
          <a:lstStyle/>
          <a:p>
            <a:pPr algn="ctr"/>
            <a:r>
              <a:rPr lang="en-GB" sz="2400" b="1" dirty="0"/>
              <a:t>Building enduring relationship between the consumers and the brand. </a:t>
            </a:r>
          </a:p>
        </p:txBody>
      </p:sp>
      <p:sp>
        <p:nvSpPr>
          <p:cNvPr id="10" name="Arco 9">
            <a:extLst>
              <a:ext uri="{FF2B5EF4-FFF2-40B4-BE49-F238E27FC236}">
                <a16:creationId xmlns:a16="http://schemas.microsoft.com/office/drawing/2014/main" id="{143009B2-6EA1-4E63-B1EE-70B7C6DC2258}"/>
              </a:ext>
            </a:extLst>
          </p:cNvPr>
          <p:cNvSpPr/>
          <p:nvPr/>
        </p:nvSpPr>
        <p:spPr>
          <a:xfrm rot="10800000">
            <a:off x="3048277" y="2191200"/>
            <a:ext cx="6113733" cy="2583795"/>
          </a:xfrm>
          <a:prstGeom prst="arc">
            <a:avLst>
              <a:gd name="adj1" fmla="val 11834253"/>
              <a:gd name="adj2" fmla="val 20491473"/>
            </a:avLst>
          </a:prstGeom>
          <a:ln w="57150">
            <a:solidFill>
              <a:srgbClr val="FDD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2" name="Agrupar 21">
            <a:extLst>
              <a:ext uri="{FF2B5EF4-FFF2-40B4-BE49-F238E27FC236}">
                <a16:creationId xmlns:a16="http://schemas.microsoft.com/office/drawing/2014/main" id="{723443D0-B5EA-49A8-834D-0E6984BC0ABA}"/>
              </a:ext>
            </a:extLst>
          </p:cNvPr>
          <p:cNvGrpSpPr/>
          <p:nvPr/>
        </p:nvGrpSpPr>
        <p:grpSpPr>
          <a:xfrm>
            <a:off x="2414016" y="2999013"/>
            <a:ext cx="1698759" cy="922189"/>
            <a:chOff x="2368296" y="3236100"/>
            <a:chExt cx="1698759" cy="922189"/>
          </a:xfrm>
        </p:grpSpPr>
        <p:sp>
          <p:nvSpPr>
            <p:cNvPr id="12" name="Arco 11">
              <a:extLst>
                <a:ext uri="{FF2B5EF4-FFF2-40B4-BE49-F238E27FC236}">
                  <a16:creationId xmlns:a16="http://schemas.microsoft.com/office/drawing/2014/main" id="{2B624626-4403-42EB-ADA1-F0332F0854BC}"/>
                </a:ext>
              </a:extLst>
            </p:cNvPr>
            <p:cNvSpPr/>
            <p:nvPr/>
          </p:nvSpPr>
          <p:spPr>
            <a:xfrm rot="11805390">
              <a:off x="3152655" y="3236100"/>
              <a:ext cx="914400" cy="922189"/>
            </a:xfrm>
            <a:prstGeom prst="arc">
              <a:avLst>
                <a:gd name="adj1" fmla="val 16453397"/>
                <a:gd name="adj2" fmla="val 2942977"/>
              </a:avLst>
            </a:prstGeom>
            <a:ln w="57150">
              <a:solidFill>
                <a:srgbClr val="FDD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6" name="Conexão reta unidirecional 15">
              <a:extLst>
                <a:ext uri="{FF2B5EF4-FFF2-40B4-BE49-F238E27FC236}">
                  <a16:creationId xmlns:a16="http://schemas.microsoft.com/office/drawing/2014/main" id="{92BB346A-609C-470A-A622-D092BBBA5213}"/>
                </a:ext>
              </a:extLst>
            </p:cNvPr>
            <p:cNvCxnSpPr>
              <a:cxnSpLocks/>
            </p:cNvCxnSpPr>
            <p:nvPr/>
          </p:nvCxnSpPr>
          <p:spPr>
            <a:xfrm flipH="1">
              <a:off x="2368296" y="3697194"/>
              <a:ext cx="756000" cy="0"/>
            </a:xfrm>
            <a:prstGeom prst="straightConnector1">
              <a:avLst/>
            </a:prstGeom>
            <a:ln w="57150">
              <a:solidFill>
                <a:srgbClr val="FDDE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Agrupar 22">
            <a:extLst>
              <a:ext uri="{FF2B5EF4-FFF2-40B4-BE49-F238E27FC236}">
                <a16:creationId xmlns:a16="http://schemas.microsoft.com/office/drawing/2014/main" id="{7EDDEB7C-7F52-4F2B-9D22-FF475238DD88}"/>
              </a:ext>
            </a:extLst>
          </p:cNvPr>
          <p:cNvGrpSpPr/>
          <p:nvPr/>
        </p:nvGrpSpPr>
        <p:grpSpPr>
          <a:xfrm>
            <a:off x="8073994" y="2999013"/>
            <a:ext cx="1700816" cy="922189"/>
            <a:chOff x="7991556" y="3251730"/>
            <a:chExt cx="1700816" cy="922189"/>
          </a:xfrm>
        </p:grpSpPr>
        <p:sp>
          <p:nvSpPr>
            <p:cNvPr id="9" name="Arco 8">
              <a:extLst>
                <a:ext uri="{FF2B5EF4-FFF2-40B4-BE49-F238E27FC236}">
                  <a16:creationId xmlns:a16="http://schemas.microsoft.com/office/drawing/2014/main" id="{CD524B89-6170-4955-ACA3-1DA715A58474}"/>
                </a:ext>
              </a:extLst>
            </p:cNvPr>
            <p:cNvSpPr/>
            <p:nvPr/>
          </p:nvSpPr>
          <p:spPr>
            <a:xfrm rot="1071040">
              <a:off x="7991556" y="3251730"/>
              <a:ext cx="914400" cy="922189"/>
            </a:xfrm>
            <a:prstGeom prst="arc">
              <a:avLst>
                <a:gd name="adj1" fmla="val 16860815"/>
                <a:gd name="adj2" fmla="val 2942977"/>
              </a:avLst>
            </a:prstGeom>
            <a:ln w="57150">
              <a:solidFill>
                <a:srgbClr val="FDD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9" name="Conexão reta unidirecional 18">
              <a:extLst>
                <a:ext uri="{FF2B5EF4-FFF2-40B4-BE49-F238E27FC236}">
                  <a16:creationId xmlns:a16="http://schemas.microsoft.com/office/drawing/2014/main" id="{00223DDB-AE8E-489E-AB4C-0EBDE878155E}"/>
                </a:ext>
              </a:extLst>
            </p:cNvPr>
            <p:cNvCxnSpPr>
              <a:cxnSpLocks/>
            </p:cNvCxnSpPr>
            <p:nvPr/>
          </p:nvCxnSpPr>
          <p:spPr>
            <a:xfrm>
              <a:off x="8936372" y="3712824"/>
              <a:ext cx="756000" cy="0"/>
            </a:xfrm>
            <a:prstGeom prst="straightConnector1">
              <a:avLst/>
            </a:prstGeom>
            <a:ln w="57150">
              <a:solidFill>
                <a:srgbClr val="FDDE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CaixaDeTexto 23">
            <a:extLst>
              <a:ext uri="{FF2B5EF4-FFF2-40B4-BE49-F238E27FC236}">
                <a16:creationId xmlns:a16="http://schemas.microsoft.com/office/drawing/2014/main" id="{8AC158F4-B551-4ECB-BC49-FEC96030BFD1}"/>
              </a:ext>
            </a:extLst>
          </p:cNvPr>
          <p:cNvSpPr txBox="1"/>
          <p:nvPr/>
        </p:nvSpPr>
        <p:spPr>
          <a:xfrm>
            <a:off x="2414016" y="2614845"/>
            <a:ext cx="1042155" cy="461665"/>
          </a:xfrm>
          <a:prstGeom prst="rect">
            <a:avLst/>
          </a:prstGeom>
          <a:noFill/>
        </p:spPr>
        <p:txBody>
          <a:bodyPr wrap="square" rtlCol="0">
            <a:spAutoFit/>
          </a:bodyPr>
          <a:lstStyle/>
          <a:p>
            <a:r>
              <a:rPr lang="en-GB" sz="2400" dirty="0">
                <a:solidFill>
                  <a:srgbClr val="6ECECB"/>
                </a:solidFill>
              </a:rPr>
              <a:t>Who?</a:t>
            </a:r>
          </a:p>
        </p:txBody>
      </p:sp>
      <p:sp>
        <p:nvSpPr>
          <p:cNvPr id="26" name="CaixaDeTexto 25">
            <a:extLst>
              <a:ext uri="{FF2B5EF4-FFF2-40B4-BE49-F238E27FC236}">
                <a16:creationId xmlns:a16="http://schemas.microsoft.com/office/drawing/2014/main" id="{B3F658B3-3B36-4D10-A87B-F86201403A3E}"/>
              </a:ext>
            </a:extLst>
          </p:cNvPr>
          <p:cNvSpPr txBox="1"/>
          <p:nvPr/>
        </p:nvSpPr>
        <p:spPr>
          <a:xfrm>
            <a:off x="5020992" y="4912161"/>
            <a:ext cx="1042155" cy="461665"/>
          </a:xfrm>
          <a:prstGeom prst="rect">
            <a:avLst/>
          </a:prstGeom>
          <a:noFill/>
        </p:spPr>
        <p:txBody>
          <a:bodyPr wrap="square" rtlCol="0">
            <a:spAutoFit/>
          </a:bodyPr>
          <a:lstStyle/>
          <a:p>
            <a:r>
              <a:rPr lang="en-GB" sz="2400" dirty="0">
                <a:solidFill>
                  <a:srgbClr val="6ECECB"/>
                </a:solidFill>
              </a:rPr>
              <a:t>Why?</a:t>
            </a:r>
          </a:p>
        </p:txBody>
      </p:sp>
      <p:cxnSp>
        <p:nvCxnSpPr>
          <p:cNvPr id="27" name="Conexão reta unidirecional 26">
            <a:extLst>
              <a:ext uri="{FF2B5EF4-FFF2-40B4-BE49-F238E27FC236}">
                <a16:creationId xmlns:a16="http://schemas.microsoft.com/office/drawing/2014/main" id="{B9368C30-FBAE-4781-B40B-1AE671F8DB5F}"/>
              </a:ext>
            </a:extLst>
          </p:cNvPr>
          <p:cNvCxnSpPr>
            <a:cxnSpLocks/>
          </p:cNvCxnSpPr>
          <p:nvPr/>
        </p:nvCxnSpPr>
        <p:spPr>
          <a:xfrm>
            <a:off x="6096000" y="4746994"/>
            <a:ext cx="0" cy="792000"/>
          </a:xfrm>
          <a:prstGeom prst="straightConnector1">
            <a:avLst/>
          </a:prstGeom>
          <a:ln w="57150">
            <a:solidFill>
              <a:srgbClr val="FDDE00"/>
            </a:solidFill>
            <a:tailEnd type="triangle"/>
          </a:ln>
        </p:spPr>
        <p:style>
          <a:lnRef idx="1">
            <a:schemeClr val="accent1"/>
          </a:lnRef>
          <a:fillRef idx="0">
            <a:schemeClr val="accent1"/>
          </a:fillRef>
          <a:effectRef idx="0">
            <a:schemeClr val="accent1"/>
          </a:effectRef>
          <a:fontRef idx="minor">
            <a:schemeClr val="tx1"/>
          </a:fontRef>
        </p:style>
      </p:cxnSp>
      <p:sp>
        <p:nvSpPr>
          <p:cNvPr id="30" name="CaixaDeTexto 29">
            <a:extLst>
              <a:ext uri="{FF2B5EF4-FFF2-40B4-BE49-F238E27FC236}">
                <a16:creationId xmlns:a16="http://schemas.microsoft.com/office/drawing/2014/main" id="{16750AE2-C2A5-4AE7-90FE-973727D48907}"/>
              </a:ext>
            </a:extLst>
          </p:cNvPr>
          <p:cNvSpPr txBox="1"/>
          <p:nvPr/>
        </p:nvSpPr>
        <p:spPr>
          <a:xfrm>
            <a:off x="8727341" y="2618067"/>
            <a:ext cx="1042155" cy="461665"/>
          </a:xfrm>
          <a:prstGeom prst="rect">
            <a:avLst/>
          </a:prstGeom>
          <a:noFill/>
        </p:spPr>
        <p:txBody>
          <a:bodyPr wrap="square" rtlCol="0">
            <a:spAutoFit/>
          </a:bodyPr>
          <a:lstStyle/>
          <a:p>
            <a:pPr algn="r"/>
            <a:r>
              <a:rPr lang="en-GB" sz="2400" dirty="0">
                <a:solidFill>
                  <a:srgbClr val="6ECECB"/>
                </a:solidFill>
              </a:rPr>
              <a:t>How?</a:t>
            </a:r>
          </a:p>
        </p:txBody>
      </p:sp>
      <p:sp>
        <p:nvSpPr>
          <p:cNvPr id="32" name="CaixaDeTexto 31">
            <a:extLst>
              <a:ext uri="{FF2B5EF4-FFF2-40B4-BE49-F238E27FC236}">
                <a16:creationId xmlns:a16="http://schemas.microsoft.com/office/drawing/2014/main" id="{205EAC80-DC97-4BC6-ACDA-EE61A6BED630}"/>
              </a:ext>
            </a:extLst>
          </p:cNvPr>
          <p:cNvSpPr txBox="1"/>
          <p:nvPr/>
        </p:nvSpPr>
        <p:spPr>
          <a:xfrm>
            <a:off x="9769496" y="2952275"/>
            <a:ext cx="2020824" cy="1200329"/>
          </a:xfrm>
          <a:prstGeom prst="rect">
            <a:avLst/>
          </a:prstGeom>
          <a:noFill/>
        </p:spPr>
        <p:txBody>
          <a:bodyPr wrap="square" rtlCol="0">
            <a:spAutoFit/>
          </a:bodyPr>
          <a:lstStyle/>
          <a:p>
            <a:pPr algn="ctr"/>
            <a:r>
              <a:rPr lang="en-GB" sz="3600" b="1" dirty="0">
                <a:solidFill>
                  <a:srgbClr val="F7981D"/>
                </a:solidFill>
                <a:effectLst>
                  <a:outerShdw blurRad="38100" dist="38100" dir="2700000" algn="tl">
                    <a:srgbClr val="000000">
                      <a:alpha val="43137"/>
                    </a:srgbClr>
                  </a:outerShdw>
                </a:effectLst>
              </a:rPr>
              <a:t>Brand Voice</a:t>
            </a:r>
          </a:p>
        </p:txBody>
      </p:sp>
      <p:sp>
        <p:nvSpPr>
          <p:cNvPr id="20" name="Retângulo: Canto Dobrado 19">
            <a:extLst>
              <a:ext uri="{FF2B5EF4-FFF2-40B4-BE49-F238E27FC236}">
                <a16:creationId xmlns:a16="http://schemas.microsoft.com/office/drawing/2014/main" id="{D6637331-0651-41A2-9469-7F1FF0DB38AC}"/>
              </a:ext>
            </a:extLst>
          </p:cNvPr>
          <p:cNvSpPr/>
          <p:nvPr/>
        </p:nvSpPr>
        <p:spPr>
          <a:xfrm rot="1089042">
            <a:off x="9116056" y="4329436"/>
            <a:ext cx="2272227" cy="908414"/>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b="1" dirty="0">
                <a:solidFill>
                  <a:schemeClr val="tx1"/>
                </a:solidFill>
              </a:rPr>
              <a:t>How the brand SOUNDS</a:t>
            </a:r>
          </a:p>
        </p:txBody>
      </p:sp>
      <p:sp>
        <p:nvSpPr>
          <p:cNvPr id="25" name="Retângulo: Canto Dobrado 24">
            <a:extLst>
              <a:ext uri="{FF2B5EF4-FFF2-40B4-BE49-F238E27FC236}">
                <a16:creationId xmlns:a16="http://schemas.microsoft.com/office/drawing/2014/main" id="{41F82C38-4362-4497-9AB6-1B0129AE0647}"/>
              </a:ext>
            </a:extLst>
          </p:cNvPr>
          <p:cNvSpPr/>
          <p:nvPr/>
        </p:nvSpPr>
        <p:spPr>
          <a:xfrm rot="20783265">
            <a:off x="587882" y="4329437"/>
            <a:ext cx="2272227" cy="908414"/>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b="1" dirty="0">
                <a:solidFill>
                  <a:schemeClr val="tx1"/>
                </a:solidFill>
              </a:rPr>
              <a:t>How the brand BEHAVES</a:t>
            </a:r>
          </a:p>
        </p:txBody>
      </p:sp>
    </p:spTree>
    <p:extLst>
      <p:ext uri="{BB962C8B-B14F-4D97-AF65-F5344CB8AC3E}">
        <p14:creationId xmlns:p14="http://schemas.microsoft.com/office/powerpoint/2010/main" val="2316515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https://youtu.be/NI2JEzzfosY</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#3</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How to Create and Showcase Brand Personality</a:t>
            </a:r>
            <a:endParaRPr lang="en-GB" sz="2400" b="1" i="1" dirty="0">
              <a:solidFill>
                <a:schemeClr val="bg1">
                  <a:lumMod val="65000"/>
                </a:schemeClr>
              </a:solidFill>
            </a:endParaRPr>
          </a:p>
        </p:txBody>
      </p:sp>
      <p:pic>
        <p:nvPicPr>
          <p:cNvPr id="4" name="Multimédia Online 3" title="How to Create and Showcase Brand Personality">
            <a:hlinkClick r:id="" action="ppaction://media"/>
            <a:extLst>
              <a:ext uri="{FF2B5EF4-FFF2-40B4-BE49-F238E27FC236}">
                <a16:creationId xmlns:a16="http://schemas.microsoft.com/office/drawing/2014/main" id="{2156D6C4-8761-453B-86E2-D62B04B8E1AB}"/>
              </a:ext>
            </a:extLst>
          </p:cNvPr>
          <p:cNvPicPr>
            <a:picLocks noRot="1"/>
          </p:cNvPicPr>
          <p:nvPr>
            <a:videoFile r:link="rId1"/>
          </p:nvPr>
        </p:nvPicPr>
        <p:blipFill>
          <a:blip r:embed="rId5"/>
          <a:stretch>
            <a:fillRect/>
          </a:stretch>
        </p:blipFill>
        <p:spPr>
          <a:xfrm>
            <a:off x="2658944" y="1287000"/>
            <a:ext cx="6948000" cy="4284000"/>
          </a:xfrm>
          <a:prstGeom prst="rect">
            <a:avLst/>
          </a:prstGeom>
        </p:spPr>
      </p:pic>
    </p:spTree>
    <p:extLst>
      <p:ext uri="{BB962C8B-B14F-4D97-AF65-F5344CB8AC3E}">
        <p14:creationId xmlns:p14="http://schemas.microsoft.com/office/powerpoint/2010/main" val="287839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930CEDC7-E056-49A4-852C-30C9845B4229}"/>
              </a:ext>
            </a:extLst>
          </p:cNvPr>
          <p:cNvPicPr>
            <a:picLocks noChangeAspect="1"/>
          </p:cNvPicPr>
          <p:nvPr/>
        </p:nvPicPr>
        <p:blipFill>
          <a:blip r:embed="rId3"/>
          <a:stretch>
            <a:fillRect/>
          </a:stretch>
        </p:blipFill>
        <p:spPr>
          <a:xfrm>
            <a:off x="5405969" y="1766798"/>
            <a:ext cx="1402193" cy="1402193"/>
          </a:xfrm>
          <a:prstGeom prst="rect">
            <a:avLst/>
          </a:prstGeom>
        </p:spPr>
      </p:pic>
      <p:sp>
        <p:nvSpPr>
          <p:cNvPr id="20" name="CaixaDeTexto 19">
            <a:extLst>
              <a:ext uri="{FF2B5EF4-FFF2-40B4-BE49-F238E27FC236}">
                <a16:creationId xmlns:a16="http://schemas.microsoft.com/office/drawing/2014/main" id="{2D0B9548-2F4B-4555-A65E-A39604FCA9D9}"/>
              </a:ext>
            </a:extLst>
          </p:cNvPr>
          <p:cNvSpPr txBox="1"/>
          <p:nvPr/>
        </p:nvSpPr>
        <p:spPr>
          <a:xfrm>
            <a:off x="5018557" y="3087507"/>
            <a:ext cx="2186158" cy="1446550"/>
          </a:xfrm>
          <a:prstGeom prst="rect">
            <a:avLst/>
          </a:prstGeom>
          <a:noFill/>
        </p:spPr>
        <p:txBody>
          <a:bodyPr wrap="square" rtlCol="0">
            <a:spAutoFit/>
          </a:bodyPr>
          <a:lstStyle/>
          <a:p>
            <a:pPr algn="ctr"/>
            <a:r>
              <a:rPr lang="en-GB" sz="4400" b="1" dirty="0">
                <a:solidFill>
                  <a:srgbClr val="F7981D"/>
                </a:solidFill>
                <a:effectLst>
                  <a:outerShdw blurRad="38100" dist="38100" dir="2700000" algn="tl">
                    <a:srgbClr val="000000">
                      <a:alpha val="43137"/>
                    </a:srgbClr>
                  </a:outerShdw>
                </a:effectLst>
              </a:rPr>
              <a:t>Brand Persona</a:t>
            </a: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678281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 Personality – Brand Persona </a:t>
            </a:r>
          </a:p>
        </p:txBody>
      </p:sp>
      <p:sp>
        <p:nvSpPr>
          <p:cNvPr id="2" name="CaixaDeTexto 1">
            <a:extLst>
              <a:ext uri="{FF2B5EF4-FFF2-40B4-BE49-F238E27FC236}">
                <a16:creationId xmlns:a16="http://schemas.microsoft.com/office/drawing/2014/main" id="{B925D607-BF18-4BB1-B85B-20B83B133110}"/>
              </a:ext>
            </a:extLst>
          </p:cNvPr>
          <p:cNvSpPr txBox="1"/>
          <p:nvPr/>
        </p:nvSpPr>
        <p:spPr>
          <a:xfrm>
            <a:off x="328461" y="1124712"/>
            <a:ext cx="5329389" cy="2308324"/>
          </a:xfrm>
          <a:prstGeom prst="rect">
            <a:avLst/>
          </a:prstGeom>
          <a:noFill/>
        </p:spPr>
        <p:txBody>
          <a:bodyPr wrap="square" rtlCol="0">
            <a:spAutoFit/>
          </a:bodyPr>
          <a:lstStyle/>
          <a:p>
            <a:pPr>
              <a:spcAft>
                <a:spcPts val="1200"/>
              </a:spcAft>
            </a:pPr>
            <a:r>
              <a:rPr lang="en-GB" sz="2800" b="1" dirty="0">
                <a:solidFill>
                  <a:srgbClr val="FDDE00"/>
                </a:solidFill>
                <a:effectLst>
                  <a:outerShdw blurRad="38100" dist="38100" dir="2700000" algn="tl">
                    <a:srgbClr val="000000">
                      <a:alpha val="43137"/>
                    </a:srgbClr>
                  </a:outerShdw>
                </a:effectLst>
              </a:rPr>
              <a:t>What is this?</a:t>
            </a:r>
          </a:p>
          <a:p>
            <a:pPr>
              <a:spcAft>
                <a:spcPts val="1200"/>
              </a:spcAft>
              <a:buClr>
                <a:srgbClr val="F7981D"/>
              </a:buClr>
              <a:buFont typeface="Arial" panose="020B0604020202020204" pitchFamily="34" charset="0"/>
              <a:buChar char="•"/>
            </a:pPr>
            <a:r>
              <a:rPr lang="en-GB" sz="2400" b="1" dirty="0"/>
              <a:t> Who would your brand be if it was person?</a:t>
            </a:r>
          </a:p>
          <a:p>
            <a:pPr>
              <a:spcAft>
                <a:spcPts val="1200"/>
              </a:spcAft>
              <a:buClr>
                <a:srgbClr val="F7981D"/>
              </a:buClr>
              <a:buFont typeface="Arial" panose="020B0604020202020204" pitchFamily="34" charset="0"/>
              <a:buChar char="•"/>
            </a:pPr>
            <a:r>
              <a:rPr lang="en-GB" sz="2400" dirty="0"/>
              <a:t> How do you want the market to perceive your brand?</a:t>
            </a:r>
          </a:p>
        </p:txBody>
      </p:sp>
      <p:sp>
        <p:nvSpPr>
          <p:cNvPr id="4" name="CaixaDeTexto 3">
            <a:extLst>
              <a:ext uri="{FF2B5EF4-FFF2-40B4-BE49-F238E27FC236}">
                <a16:creationId xmlns:a16="http://schemas.microsoft.com/office/drawing/2014/main" id="{61784D3E-C32F-4B30-B13B-13D39B40AAD7}"/>
              </a:ext>
            </a:extLst>
          </p:cNvPr>
          <p:cNvSpPr txBox="1"/>
          <p:nvPr/>
        </p:nvSpPr>
        <p:spPr>
          <a:xfrm>
            <a:off x="301030" y="3923288"/>
            <a:ext cx="4903780" cy="2308324"/>
          </a:xfrm>
          <a:prstGeom prst="rect">
            <a:avLst/>
          </a:prstGeom>
          <a:noFill/>
        </p:spPr>
        <p:txBody>
          <a:bodyPr wrap="square" rtlCol="0">
            <a:spAutoFit/>
          </a:bodyPr>
          <a:lstStyle/>
          <a:p>
            <a:pPr>
              <a:spcAft>
                <a:spcPts val="1200"/>
              </a:spcAft>
            </a:pPr>
            <a:r>
              <a:rPr lang="en-GB" sz="2800" b="1" dirty="0">
                <a:solidFill>
                  <a:srgbClr val="FDDE00"/>
                </a:solidFill>
                <a:effectLst>
                  <a:outerShdw blurRad="38100" dist="38100" dir="2700000" algn="tl">
                    <a:srgbClr val="000000">
                      <a:alpha val="43137"/>
                    </a:srgbClr>
                  </a:outerShdw>
                </a:effectLst>
              </a:rPr>
              <a:t>How to create?</a:t>
            </a:r>
          </a:p>
          <a:p>
            <a:pPr>
              <a:spcAft>
                <a:spcPts val="1200"/>
              </a:spcAft>
              <a:buClr>
                <a:srgbClr val="F7981D"/>
              </a:buClr>
              <a:buFont typeface="Arial" panose="020B0604020202020204" pitchFamily="34" charset="0"/>
              <a:buChar char="•"/>
            </a:pPr>
            <a:r>
              <a:rPr lang="en-GB" sz="2400" dirty="0"/>
              <a:t> Similar to Buyer Persona (module #5), but based on the brand’s values.</a:t>
            </a:r>
          </a:p>
          <a:p>
            <a:pPr>
              <a:spcAft>
                <a:spcPts val="1200"/>
              </a:spcAft>
              <a:buClr>
                <a:srgbClr val="F7981D"/>
              </a:buClr>
              <a:buFont typeface="Arial" panose="020B0604020202020204" pitchFamily="34" charset="0"/>
              <a:buChar char="•"/>
            </a:pPr>
            <a:r>
              <a:rPr lang="en-GB" sz="2400" dirty="0"/>
              <a:t> “Listen” to the market and audit your brand.</a:t>
            </a:r>
          </a:p>
        </p:txBody>
      </p:sp>
      <p:sp>
        <p:nvSpPr>
          <p:cNvPr id="5" name="CaixaDeTexto 4">
            <a:extLst>
              <a:ext uri="{FF2B5EF4-FFF2-40B4-BE49-F238E27FC236}">
                <a16:creationId xmlns:a16="http://schemas.microsoft.com/office/drawing/2014/main" id="{54A9A304-CB52-4607-BAD5-52FBFB55F283}"/>
              </a:ext>
            </a:extLst>
          </p:cNvPr>
          <p:cNvSpPr txBox="1"/>
          <p:nvPr/>
        </p:nvSpPr>
        <p:spPr>
          <a:xfrm>
            <a:off x="7156709" y="807508"/>
            <a:ext cx="4765533" cy="3139321"/>
          </a:xfrm>
          <a:prstGeom prst="rect">
            <a:avLst/>
          </a:prstGeom>
          <a:noFill/>
        </p:spPr>
        <p:txBody>
          <a:bodyPr wrap="square" rtlCol="0">
            <a:spAutoFit/>
          </a:bodyPr>
          <a:lstStyle/>
          <a:p>
            <a:pPr>
              <a:spcAft>
                <a:spcPts val="1200"/>
              </a:spcAft>
            </a:pPr>
            <a:r>
              <a:rPr lang="en-GB" sz="2800" b="1" dirty="0">
                <a:solidFill>
                  <a:srgbClr val="FDDE00"/>
                </a:solidFill>
                <a:effectLst>
                  <a:outerShdw blurRad="38100" dist="38100" dir="2700000" algn="tl">
                    <a:srgbClr val="000000">
                      <a:alpha val="43137"/>
                    </a:srgbClr>
                  </a:outerShdw>
                </a:effectLst>
              </a:rPr>
              <a:t>Advantages:</a:t>
            </a:r>
          </a:p>
          <a:p>
            <a:pPr>
              <a:spcAft>
                <a:spcPts val="1200"/>
              </a:spcAft>
              <a:buClr>
                <a:srgbClr val="F7981D"/>
              </a:buClr>
              <a:buFont typeface="Arial" panose="020B0604020202020204" pitchFamily="34" charset="0"/>
              <a:buChar char="•"/>
            </a:pPr>
            <a:r>
              <a:rPr lang="en-GB" sz="2400" dirty="0"/>
              <a:t> Consistency in communication</a:t>
            </a:r>
          </a:p>
          <a:p>
            <a:pPr>
              <a:spcAft>
                <a:spcPts val="1200"/>
              </a:spcAft>
              <a:buClr>
                <a:srgbClr val="F7981D"/>
              </a:buClr>
              <a:buFont typeface="Arial" panose="020B0604020202020204" pitchFamily="34" charset="0"/>
              <a:buChar char="•"/>
            </a:pPr>
            <a:r>
              <a:rPr lang="en-GB" sz="2400" dirty="0"/>
              <a:t> Humanization</a:t>
            </a:r>
          </a:p>
          <a:p>
            <a:pPr>
              <a:spcAft>
                <a:spcPts val="1200"/>
              </a:spcAft>
              <a:buClr>
                <a:srgbClr val="F7981D"/>
              </a:buClr>
              <a:buFont typeface="Arial" panose="020B0604020202020204" pitchFamily="34" charset="0"/>
              <a:buChar char="•"/>
            </a:pPr>
            <a:r>
              <a:rPr lang="en-GB" sz="2400" dirty="0"/>
              <a:t> Differentiation and positioning</a:t>
            </a:r>
          </a:p>
          <a:p>
            <a:pPr>
              <a:spcAft>
                <a:spcPts val="1200"/>
              </a:spcAft>
              <a:buClr>
                <a:srgbClr val="F7981D"/>
              </a:buClr>
              <a:buFont typeface="Arial" panose="020B0604020202020204" pitchFamily="34" charset="0"/>
              <a:buChar char="•"/>
            </a:pPr>
            <a:r>
              <a:rPr lang="en-GB" sz="2400" dirty="0"/>
              <a:t> Increased interactions</a:t>
            </a:r>
          </a:p>
          <a:p>
            <a:pPr>
              <a:spcAft>
                <a:spcPts val="1200"/>
              </a:spcAft>
              <a:buClr>
                <a:srgbClr val="F7981D"/>
              </a:buClr>
              <a:buFont typeface="Arial" panose="020B0604020202020204" pitchFamily="34" charset="0"/>
              <a:buChar char="•"/>
            </a:pPr>
            <a:r>
              <a:rPr lang="en-GB" sz="2400" dirty="0"/>
              <a:t> Trust &amp; loyalty</a:t>
            </a:r>
          </a:p>
        </p:txBody>
      </p:sp>
      <p:sp>
        <p:nvSpPr>
          <p:cNvPr id="10" name="CaixaDeTexto 9">
            <a:extLst>
              <a:ext uri="{FF2B5EF4-FFF2-40B4-BE49-F238E27FC236}">
                <a16:creationId xmlns:a16="http://schemas.microsoft.com/office/drawing/2014/main" id="{C4C518CC-75BF-4D6C-8168-B24FB1FBF1E6}"/>
              </a:ext>
            </a:extLst>
          </p:cNvPr>
          <p:cNvSpPr txBox="1"/>
          <p:nvPr/>
        </p:nvSpPr>
        <p:spPr>
          <a:xfrm>
            <a:off x="7099515" y="4196580"/>
            <a:ext cx="4526703" cy="2092881"/>
          </a:xfrm>
          <a:prstGeom prst="rect">
            <a:avLst/>
          </a:prstGeom>
          <a:noFill/>
        </p:spPr>
        <p:txBody>
          <a:bodyPr wrap="square" rtlCol="0">
            <a:spAutoFit/>
          </a:bodyPr>
          <a:lstStyle/>
          <a:p>
            <a:pPr>
              <a:spcAft>
                <a:spcPts val="1200"/>
              </a:spcAft>
            </a:pPr>
            <a:r>
              <a:rPr lang="en-GB" sz="2800" b="1" dirty="0">
                <a:solidFill>
                  <a:srgbClr val="FDDE00"/>
                </a:solidFill>
                <a:effectLst>
                  <a:outerShdw blurRad="38100" dist="38100" dir="2700000" algn="tl">
                    <a:srgbClr val="000000">
                      <a:alpha val="43137"/>
                    </a:srgbClr>
                  </a:outerShdw>
                </a:effectLst>
              </a:rPr>
              <a:t>Triggers:</a:t>
            </a:r>
          </a:p>
          <a:p>
            <a:pPr indent="-342900">
              <a:spcAft>
                <a:spcPts val="1200"/>
              </a:spcAft>
              <a:buClr>
                <a:srgbClr val="F7981D"/>
              </a:buClr>
              <a:buFont typeface="Arial" panose="020B0604020202020204" pitchFamily="34" charset="0"/>
              <a:buChar char="•"/>
            </a:pPr>
            <a:r>
              <a:rPr lang="en-GB" sz="2400" dirty="0"/>
              <a:t>Brand values</a:t>
            </a:r>
          </a:p>
          <a:p>
            <a:pPr indent="-342900">
              <a:spcAft>
                <a:spcPts val="1200"/>
              </a:spcAft>
              <a:buClr>
                <a:srgbClr val="F7981D"/>
              </a:buClr>
              <a:buFont typeface="Arial" panose="020B0604020202020204" pitchFamily="34" charset="0"/>
              <a:buChar char="•"/>
            </a:pPr>
            <a:r>
              <a:rPr lang="en-GB" sz="2400" dirty="0"/>
              <a:t>Brand personality</a:t>
            </a:r>
          </a:p>
          <a:p>
            <a:pPr indent="-342900">
              <a:spcAft>
                <a:spcPts val="1200"/>
              </a:spcAft>
              <a:buClr>
                <a:srgbClr val="F7981D"/>
              </a:buClr>
              <a:buFont typeface="Arial" panose="020B0604020202020204" pitchFamily="34" charset="0"/>
              <a:buChar char="•"/>
            </a:pPr>
            <a:r>
              <a:rPr lang="en-GB" sz="2400" dirty="0"/>
              <a:t>Brand voice</a:t>
            </a:r>
          </a:p>
        </p:txBody>
      </p:sp>
      <p:cxnSp>
        <p:nvCxnSpPr>
          <p:cNvPr id="11" name="Conexão reta 10">
            <a:extLst>
              <a:ext uri="{FF2B5EF4-FFF2-40B4-BE49-F238E27FC236}">
                <a16:creationId xmlns:a16="http://schemas.microsoft.com/office/drawing/2014/main" id="{45CB0012-F7D7-40EC-90AF-9A53EB7F060A}"/>
              </a:ext>
            </a:extLst>
          </p:cNvPr>
          <p:cNvCxnSpPr>
            <a:cxnSpLocks/>
          </p:cNvCxnSpPr>
          <p:nvPr/>
        </p:nvCxnSpPr>
        <p:spPr>
          <a:xfrm>
            <a:off x="380810" y="3398681"/>
            <a:ext cx="4824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13" name="Conexão reta 12">
            <a:extLst>
              <a:ext uri="{FF2B5EF4-FFF2-40B4-BE49-F238E27FC236}">
                <a16:creationId xmlns:a16="http://schemas.microsoft.com/office/drawing/2014/main" id="{5DEB1256-5D25-4EFC-B316-AAF6CC06D1AB}"/>
              </a:ext>
            </a:extLst>
          </p:cNvPr>
          <p:cNvCxnSpPr>
            <a:cxnSpLocks/>
          </p:cNvCxnSpPr>
          <p:nvPr/>
        </p:nvCxnSpPr>
        <p:spPr>
          <a:xfrm>
            <a:off x="5141214" y="1953950"/>
            <a:ext cx="418338" cy="368626"/>
          </a:xfrm>
          <a:prstGeom prst="line">
            <a:avLst/>
          </a:prstGeom>
          <a:ln w="44450">
            <a:solidFill>
              <a:srgbClr val="F7981D"/>
            </a:solidFill>
          </a:ln>
        </p:spPr>
        <p:style>
          <a:lnRef idx="1">
            <a:schemeClr val="accent1"/>
          </a:lnRef>
          <a:fillRef idx="0">
            <a:schemeClr val="accent1"/>
          </a:fillRef>
          <a:effectRef idx="0">
            <a:schemeClr val="accent1"/>
          </a:effectRef>
          <a:fontRef idx="minor">
            <a:schemeClr val="tx1"/>
          </a:fontRef>
        </p:style>
      </p:cxnSp>
      <p:cxnSp>
        <p:nvCxnSpPr>
          <p:cNvPr id="15" name="Conexão reta 14">
            <a:extLst>
              <a:ext uri="{FF2B5EF4-FFF2-40B4-BE49-F238E27FC236}">
                <a16:creationId xmlns:a16="http://schemas.microsoft.com/office/drawing/2014/main" id="{31F82E31-CE8D-4C0A-94F2-AEC33BA9F4BB}"/>
              </a:ext>
            </a:extLst>
          </p:cNvPr>
          <p:cNvCxnSpPr>
            <a:cxnSpLocks/>
          </p:cNvCxnSpPr>
          <p:nvPr/>
        </p:nvCxnSpPr>
        <p:spPr>
          <a:xfrm>
            <a:off x="2468810" y="1365665"/>
            <a:ext cx="2736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16" name="Conexão reta 15">
            <a:extLst>
              <a:ext uri="{FF2B5EF4-FFF2-40B4-BE49-F238E27FC236}">
                <a16:creationId xmlns:a16="http://schemas.microsoft.com/office/drawing/2014/main" id="{0910115E-9CB3-47EC-9C03-E8F89D112D67}"/>
              </a:ext>
            </a:extLst>
          </p:cNvPr>
          <p:cNvCxnSpPr>
            <a:cxnSpLocks/>
          </p:cNvCxnSpPr>
          <p:nvPr/>
        </p:nvCxnSpPr>
        <p:spPr>
          <a:xfrm>
            <a:off x="2792810" y="4206401"/>
            <a:ext cx="2232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17" name="Conexão reta 16">
            <a:extLst>
              <a:ext uri="{FF2B5EF4-FFF2-40B4-BE49-F238E27FC236}">
                <a16:creationId xmlns:a16="http://schemas.microsoft.com/office/drawing/2014/main" id="{148D914D-D2CE-4A2C-A843-4A3AA69E8F4A}"/>
              </a:ext>
            </a:extLst>
          </p:cNvPr>
          <p:cNvCxnSpPr>
            <a:cxnSpLocks/>
          </p:cNvCxnSpPr>
          <p:nvPr/>
        </p:nvCxnSpPr>
        <p:spPr>
          <a:xfrm>
            <a:off x="308810" y="6231612"/>
            <a:ext cx="4716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18" name="Conexão reta 17">
            <a:extLst>
              <a:ext uri="{FF2B5EF4-FFF2-40B4-BE49-F238E27FC236}">
                <a16:creationId xmlns:a16="http://schemas.microsoft.com/office/drawing/2014/main" id="{4D449671-D926-4A61-9124-3560ED26BF57}"/>
              </a:ext>
            </a:extLst>
          </p:cNvPr>
          <p:cNvCxnSpPr>
            <a:cxnSpLocks/>
          </p:cNvCxnSpPr>
          <p:nvPr/>
        </p:nvCxnSpPr>
        <p:spPr>
          <a:xfrm flipV="1">
            <a:off x="5204810" y="4544568"/>
            <a:ext cx="433885" cy="324577"/>
          </a:xfrm>
          <a:prstGeom prst="line">
            <a:avLst/>
          </a:prstGeom>
          <a:ln w="44450">
            <a:solidFill>
              <a:srgbClr val="F7981D"/>
            </a:solidFill>
          </a:ln>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14AE1E31-9D82-45AF-B8D1-FC9CD5E9E2A0}"/>
              </a:ext>
            </a:extLst>
          </p:cNvPr>
          <p:cNvCxnSpPr>
            <a:cxnSpLocks/>
          </p:cNvCxnSpPr>
          <p:nvPr/>
        </p:nvCxnSpPr>
        <p:spPr>
          <a:xfrm>
            <a:off x="7211383" y="3977331"/>
            <a:ext cx="4644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334B423E-52F2-4CA7-A285-989A7ADE0F58}"/>
              </a:ext>
            </a:extLst>
          </p:cNvPr>
          <p:cNvCxnSpPr>
            <a:cxnSpLocks/>
          </p:cNvCxnSpPr>
          <p:nvPr/>
        </p:nvCxnSpPr>
        <p:spPr>
          <a:xfrm>
            <a:off x="9155383" y="1147202"/>
            <a:ext cx="2700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23" name="Conexão reta 22">
            <a:extLst>
              <a:ext uri="{FF2B5EF4-FFF2-40B4-BE49-F238E27FC236}">
                <a16:creationId xmlns:a16="http://schemas.microsoft.com/office/drawing/2014/main" id="{7E8A7769-1F29-42AB-A0CB-FDFA55EA7931}"/>
              </a:ext>
            </a:extLst>
          </p:cNvPr>
          <p:cNvCxnSpPr>
            <a:cxnSpLocks/>
          </p:cNvCxnSpPr>
          <p:nvPr/>
        </p:nvCxnSpPr>
        <p:spPr>
          <a:xfrm flipV="1">
            <a:off x="6695942" y="1341071"/>
            <a:ext cx="352456" cy="585216"/>
          </a:xfrm>
          <a:prstGeom prst="line">
            <a:avLst/>
          </a:prstGeom>
          <a:ln w="44450">
            <a:solidFill>
              <a:srgbClr val="F7981D"/>
            </a:solidFill>
          </a:ln>
        </p:spPr>
        <p:style>
          <a:lnRef idx="1">
            <a:schemeClr val="accent1"/>
          </a:lnRef>
          <a:fillRef idx="0">
            <a:schemeClr val="accent1"/>
          </a:fillRef>
          <a:effectRef idx="0">
            <a:schemeClr val="accent1"/>
          </a:effectRef>
          <a:fontRef idx="minor">
            <a:schemeClr val="tx1"/>
          </a:fontRef>
        </p:style>
      </p:cxnSp>
      <p:cxnSp>
        <p:nvCxnSpPr>
          <p:cNvPr id="24" name="Conexão reta 23">
            <a:extLst>
              <a:ext uri="{FF2B5EF4-FFF2-40B4-BE49-F238E27FC236}">
                <a16:creationId xmlns:a16="http://schemas.microsoft.com/office/drawing/2014/main" id="{9C709205-F841-4F84-8B38-D7BDB1D1D8FF}"/>
              </a:ext>
            </a:extLst>
          </p:cNvPr>
          <p:cNvCxnSpPr/>
          <p:nvPr/>
        </p:nvCxnSpPr>
        <p:spPr>
          <a:xfrm>
            <a:off x="8642907" y="4468876"/>
            <a:ext cx="3204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25" name="Conexão reta 24">
            <a:extLst>
              <a:ext uri="{FF2B5EF4-FFF2-40B4-BE49-F238E27FC236}">
                <a16:creationId xmlns:a16="http://schemas.microsoft.com/office/drawing/2014/main" id="{11649C06-51FD-418E-9663-30721119EF6A}"/>
              </a:ext>
            </a:extLst>
          </p:cNvPr>
          <p:cNvCxnSpPr/>
          <p:nvPr/>
        </p:nvCxnSpPr>
        <p:spPr>
          <a:xfrm>
            <a:off x="7195975" y="6300975"/>
            <a:ext cx="4680000"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26" name="Conexão reta 25">
            <a:extLst>
              <a:ext uri="{FF2B5EF4-FFF2-40B4-BE49-F238E27FC236}">
                <a16:creationId xmlns:a16="http://schemas.microsoft.com/office/drawing/2014/main" id="{C037E259-54D9-4B61-B5DF-3A1CF44546B9}"/>
              </a:ext>
            </a:extLst>
          </p:cNvPr>
          <p:cNvCxnSpPr>
            <a:cxnSpLocks/>
          </p:cNvCxnSpPr>
          <p:nvPr/>
        </p:nvCxnSpPr>
        <p:spPr>
          <a:xfrm>
            <a:off x="6665630" y="4488337"/>
            <a:ext cx="339327" cy="260639"/>
          </a:xfrm>
          <a:prstGeom prst="line">
            <a:avLst/>
          </a:prstGeom>
          <a:ln w="44450">
            <a:solidFill>
              <a:srgbClr val="F7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696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95467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 Personality – Brand Voice &amp; Tone of Voice</a:t>
            </a:r>
          </a:p>
        </p:txBody>
      </p:sp>
      <p:sp>
        <p:nvSpPr>
          <p:cNvPr id="6" name="CaixaDeTexto 5">
            <a:extLst>
              <a:ext uri="{FF2B5EF4-FFF2-40B4-BE49-F238E27FC236}">
                <a16:creationId xmlns:a16="http://schemas.microsoft.com/office/drawing/2014/main" id="{E789897A-63B5-4C4A-8F56-401A04DFBD86}"/>
              </a:ext>
            </a:extLst>
          </p:cNvPr>
          <p:cNvSpPr txBox="1"/>
          <p:nvPr/>
        </p:nvSpPr>
        <p:spPr>
          <a:xfrm>
            <a:off x="3273552" y="1092966"/>
            <a:ext cx="8918448" cy="2481898"/>
          </a:xfrm>
          <a:prstGeom prst="rect">
            <a:avLst/>
          </a:prstGeom>
          <a:solidFill>
            <a:srgbClr val="6ECECB"/>
          </a:solidFill>
        </p:spPr>
        <p:txBody>
          <a:bodyPr wrap="square">
            <a:spAutoFit/>
          </a:bodyPr>
          <a:lstStyle/>
          <a:p>
            <a:pPr algn="l">
              <a:lnSpc>
                <a:spcPct val="150000"/>
              </a:lnSpc>
              <a:spcAft>
                <a:spcPts val="600"/>
              </a:spcAft>
            </a:pPr>
            <a:r>
              <a:rPr lang="en-US" sz="2400" b="1" i="0" dirty="0">
                <a:solidFill>
                  <a:srgbClr val="424242"/>
                </a:solidFill>
                <a:effectLst/>
              </a:rPr>
              <a:t>The way</a:t>
            </a:r>
            <a:r>
              <a:rPr lang="en-US" sz="2400" b="1" dirty="0">
                <a:solidFill>
                  <a:srgbClr val="424242"/>
                </a:solidFill>
                <a:effectLst/>
              </a:rPr>
              <a:t> the brand </a:t>
            </a:r>
            <a:r>
              <a:rPr lang="en-US" sz="2400" b="1" i="0" dirty="0">
                <a:solidFill>
                  <a:srgbClr val="424242"/>
                </a:solidFill>
                <a:effectLst/>
              </a:rPr>
              <a:t>communicates with the audience</a:t>
            </a:r>
            <a:r>
              <a:rPr lang="en-US" sz="2400" b="0" i="0" dirty="0">
                <a:solidFill>
                  <a:srgbClr val="424242"/>
                </a:solidFill>
                <a:effectLst/>
              </a:rPr>
              <a:t>, so it:</a:t>
            </a:r>
            <a:endParaRPr lang="en-US" sz="2400" i="0" dirty="0">
              <a:solidFill>
                <a:srgbClr val="424242"/>
              </a:solidFill>
              <a:effectLst/>
            </a:endParaRPr>
          </a:p>
          <a:p>
            <a:pPr marL="800100" lvl="1" indent="-342900">
              <a:lnSpc>
                <a:spcPct val="150000"/>
              </a:lnSpc>
              <a:spcAft>
                <a:spcPts val="600"/>
              </a:spcAft>
              <a:buClr>
                <a:srgbClr val="FDDE00"/>
              </a:buClr>
              <a:buFont typeface="Calibri" panose="020F0502020204030204" pitchFamily="34" charset="0"/>
              <a:buChar char="↘"/>
            </a:pPr>
            <a:r>
              <a:rPr lang="en-US" sz="2400" i="0" dirty="0">
                <a:solidFill>
                  <a:srgbClr val="424242"/>
                </a:solidFill>
                <a:effectLst/>
              </a:rPr>
              <a:t> </a:t>
            </a:r>
            <a:r>
              <a:rPr lang="en-US" sz="2400" b="0" i="0" dirty="0">
                <a:solidFill>
                  <a:srgbClr val="424242"/>
                </a:solidFill>
                <a:effectLst/>
              </a:rPr>
              <a:t>influences how people perceive the brand’s message.</a:t>
            </a:r>
          </a:p>
          <a:p>
            <a:pPr marL="800100" lvl="1" indent="-342900">
              <a:lnSpc>
                <a:spcPct val="150000"/>
              </a:lnSpc>
              <a:spcAft>
                <a:spcPts val="600"/>
              </a:spcAft>
              <a:buClr>
                <a:srgbClr val="FDDE00"/>
              </a:buClr>
              <a:buFont typeface="Calibri" panose="020F0502020204030204" pitchFamily="34" charset="0"/>
              <a:buChar char="↘"/>
            </a:pPr>
            <a:r>
              <a:rPr lang="en-US" sz="2400" dirty="0">
                <a:solidFill>
                  <a:srgbClr val="424242"/>
                </a:solidFill>
              </a:rPr>
              <a:t> remains consistent through time.</a:t>
            </a:r>
          </a:p>
          <a:p>
            <a:pPr marL="800100" lvl="1" indent="-342900">
              <a:lnSpc>
                <a:spcPct val="150000"/>
              </a:lnSpc>
              <a:spcAft>
                <a:spcPts val="600"/>
              </a:spcAft>
              <a:buClr>
                <a:srgbClr val="FDDE00"/>
              </a:buClr>
              <a:buFont typeface="Calibri" panose="020F0502020204030204" pitchFamily="34" charset="0"/>
              <a:buChar char="↘"/>
            </a:pPr>
            <a:r>
              <a:rPr lang="en-US" sz="2400" b="0" dirty="0">
                <a:solidFill>
                  <a:srgbClr val="424242"/>
                </a:solidFill>
                <a:effectLst/>
              </a:rPr>
              <a:t> </a:t>
            </a:r>
            <a:r>
              <a:rPr lang="en-US" sz="2400" dirty="0">
                <a:solidFill>
                  <a:srgbClr val="424242"/>
                </a:solidFill>
              </a:rPr>
              <a:t>r</a:t>
            </a:r>
            <a:r>
              <a:rPr lang="en-US" sz="2400" b="0" dirty="0">
                <a:solidFill>
                  <a:srgbClr val="424242"/>
                </a:solidFill>
                <a:effectLst/>
              </a:rPr>
              <a:t>epresents the brand personality and its values. </a:t>
            </a:r>
          </a:p>
        </p:txBody>
      </p:sp>
      <p:pic>
        <p:nvPicPr>
          <p:cNvPr id="5" name="Imagem 4">
            <a:extLst>
              <a:ext uri="{FF2B5EF4-FFF2-40B4-BE49-F238E27FC236}">
                <a16:creationId xmlns:a16="http://schemas.microsoft.com/office/drawing/2014/main" id="{92319EE2-B938-4184-8686-21C8F6BFE01D}"/>
              </a:ext>
            </a:extLst>
          </p:cNvPr>
          <p:cNvPicPr>
            <a:picLocks noChangeAspect="1"/>
          </p:cNvPicPr>
          <p:nvPr/>
        </p:nvPicPr>
        <p:blipFill>
          <a:blip r:embed="rId3"/>
          <a:stretch>
            <a:fillRect/>
          </a:stretch>
        </p:blipFill>
        <p:spPr>
          <a:xfrm>
            <a:off x="1425447" y="1087076"/>
            <a:ext cx="1224000" cy="1224000"/>
          </a:xfrm>
          <a:prstGeom prst="rect">
            <a:avLst/>
          </a:prstGeom>
        </p:spPr>
      </p:pic>
      <p:pic>
        <p:nvPicPr>
          <p:cNvPr id="8" name="Imagem 7">
            <a:extLst>
              <a:ext uri="{FF2B5EF4-FFF2-40B4-BE49-F238E27FC236}">
                <a16:creationId xmlns:a16="http://schemas.microsoft.com/office/drawing/2014/main" id="{AF48DAA1-D71D-453E-ABD9-10AACCA0503C}"/>
              </a:ext>
            </a:extLst>
          </p:cNvPr>
          <p:cNvPicPr>
            <a:picLocks noChangeAspect="1"/>
          </p:cNvPicPr>
          <p:nvPr/>
        </p:nvPicPr>
        <p:blipFill>
          <a:blip r:embed="rId4"/>
          <a:stretch>
            <a:fillRect/>
          </a:stretch>
        </p:blipFill>
        <p:spPr>
          <a:xfrm>
            <a:off x="2215667" y="4283183"/>
            <a:ext cx="1224000" cy="1224000"/>
          </a:xfrm>
          <a:prstGeom prst="rect">
            <a:avLst/>
          </a:prstGeom>
        </p:spPr>
      </p:pic>
      <p:sp>
        <p:nvSpPr>
          <p:cNvPr id="11" name="CaixaDeTexto 10">
            <a:extLst>
              <a:ext uri="{FF2B5EF4-FFF2-40B4-BE49-F238E27FC236}">
                <a16:creationId xmlns:a16="http://schemas.microsoft.com/office/drawing/2014/main" id="{E6B6F92F-AB0D-4E60-85C6-FC703FAC7689}"/>
              </a:ext>
            </a:extLst>
          </p:cNvPr>
          <p:cNvSpPr txBox="1"/>
          <p:nvPr/>
        </p:nvSpPr>
        <p:spPr>
          <a:xfrm>
            <a:off x="4087368" y="3805364"/>
            <a:ext cx="8104632" cy="2404954"/>
          </a:xfrm>
          <a:prstGeom prst="rect">
            <a:avLst/>
          </a:prstGeom>
          <a:solidFill>
            <a:srgbClr val="FDDE00"/>
          </a:solidFill>
        </p:spPr>
        <p:txBody>
          <a:bodyPr wrap="square" rIns="144000">
            <a:spAutoFit/>
          </a:bodyPr>
          <a:lstStyle/>
          <a:p>
            <a:pPr algn="l">
              <a:lnSpc>
                <a:spcPct val="150000"/>
              </a:lnSpc>
              <a:spcAft>
                <a:spcPts val="600"/>
              </a:spcAft>
            </a:pPr>
            <a:r>
              <a:rPr lang="en-US" sz="2400" b="1" i="0" dirty="0">
                <a:solidFill>
                  <a:srgbClr val="424242"/>
                </a:solidFill>
                <a:effectLst/>
              </a:rPr>
              <a:t>The </a:t>
            </a:r>
            <a:r>
              <a:rPr lang="en-US" sz="2400" b="1" dirty="0">
                <a:solidFill>
                  <a:srgbClr val="424242"/>
                </a:solidFill>
                <a:effectLst/>
              </a:rPr>
              <a:t>way the </a:t>
            </a:r>
            <a:r>
              <a:rPr lang="en-US" sz="2400" b="1" i="0" dirty="0">
                <a:solidFill>
                  <a:srgbClr val="424242"/>
                </a:solidFill>
                <a:effectLst/>
              </a:rPr>
              <a:t>brand expresses its message</a:t>
            </a:r>
            <a:r>
              <a:rPr lang="en-US" sz="2400" b="0" i="0" dirty="0">
                <a:solidFill>
                  <a:srgbClr val="424242"/>
                </a:solidFill>
                <a:effectLst/>
              </a:rPr>
              <a:t>, so it:</a:t>
            </a:r>
          </a:p>
          <a:p>
            <a:pPr marL="800100" lvl="1" indent="-342900">
              <a:lnSpc>
                <a:spcPct val="150000"/>
              </a:lnSpc>
              <a:spcAft>
                <a:spcPts val="600"/>
              </a:spcAft>
              <a:buClr>
                <a:srgbClr val="6ECECB"/>
              </a:buClr>
              <a:buFont typeface="Calibri" panose="020F0502020204030204" pitchFamily="34" charset="0"/>
              <a:buChar char="↘"/>
            </a:pPr>
            <a:r>
              <a:rPr lang="en-US" sz="2400" dirty="0">
                <a:solidFill>
                  <a:srgbClr val="424242"/>
                </a:solidFill>
              </a:rPr>
              <a:t>i</a:t>
            </a:r>
            <a:r>
              <a:rPr lang="en-US" sz="2400" b="0" i="0" dirty="0">
                <a:solidFill>
                  <a:srgbClr val="424242"/>
                </a:solidFill>
                <a:effectLst/>
              </a:rPr>
              <a:t>s the feeling behind the message;</a:t>
            </a:r>
          </a:p>
          <a:p>
            <a:pPr marL="800100" lvl="1" indent="-342900">
              <a:lnSpc>
                <a:spcPct val="150000"/>
              </a:lnSpc>
              <a:spcAft>
                <a:spcPts val="600"/>
              </a:spcAft>
              <a:buClr>
                <a:srgbClr val="6ECECB"/>
              </a:buClr>
              <a:buFont typeface="Calibri" panose="020F0502020204030204" pitchFamily="34" charset="0"/>
              <a:buChar char="↘"/>
            </a:pPr>
            <a:r>
              <a:rPr lang="en-US" sz="2400" b="0" i="0" dirty="0">
                <a:solidFill>
                  <a:srgbClr val="424242"/>
                </a:solidFill>
                <a:effectLst/>
              </a:rPr>
              <a:t>changes depending on the situation: matter, who the brand is talking to, wha</a:t>
            </a:r>
            <a:r>
              <a:rPr lang="en-US" sz="2400" dirty="0">
                <a:solidFill>
                  <a:srgbClr val="424242"/>
                </a:solidFill>
              </a:rPr>
              <a:t>t needs to be said</a:t>
            </a:r>
            <a:r>
              <a:rPr lang="en-US" sz="2400" b="0" dirty="0">
                <a:solidFill>
                  <a:srgbClr val="424242"/>
                </a:solidFill>
                <a:effectLst/>
              </a:rPr>
              <a:t>. </a:t>
            </a:r>
          </a:p>
        </p:txBody>
      </p:sp>
      <p:sp>
        <p:nvSpPr>
          <p:cNvPr id="14" name="CaixaDeTexto 13">
            <a:extLst>
              <a:ext uri="{FF2B5EF4-FFF2-40B4-BE49-F238E27FC236}">
                <a16:creationId xmlns:a16="http://schemas.microsoft.com/office/drawing/2014/main" id="{6C2C3CB1-4D75-4994-ACF4-0A7CDC9575B0}"/>
              </a:ext>
            </a:extLst>
          </p:cNvPr>
          <p:cNvSpPr txBox="1"/>
          <p:nvPr/>
        </p:nvSpPr>
        <p:spPr>
          <a:xfrm>
            <a:off x="819047" y="2348457"/>
            <a:ext cx="2451252" cy="584775"/>
          </a:xfrm>
          <a:prstGeom prst="rect">
            <a:avLst/>
          </a:prstGeom>
          <a:noFill/>
        </p:spPr>
        <p:txBody>
          <a:bodyPr wrap="square">
            <a:spAutoFit/>
          </a:bodyPr>
          <a:lstStyle/>
          <a:p>
            <a:pPr algn="ctr">
              <a:spcAft>
                <a:spcPts val="600"/>
              </a:spcAft>
            </a:pPr>
            <a:r>
              <a:rPr lang="en-US" sz="3200" b="1" i="0" dirty="0">
                <a:solidFill>
                  <a:srgbClr val="F7981D"/>
                </a:solidFill>
                <a:effectLst>
                  <a:outerShdw blurRad="38100" dist="38100" dir="2700000" algn="tl">
                    <a:srgbClr val="000000">
                      <a:alpha val="43137"/>
                    </a:srgbClr>
                  </a:outerShdw>
                </a:effectLst>
              </a:rPr>
              <a:t>Brand Voice</a:t>
            </a:r>
          </a:p>
        </p:txBody>
      </p:sp>
      <p:sp>
        <p:nvSpPr>
          <p:cNvPr id="16" name="CaixaDeTexto 15">
            <a:extLst>
              <a:ext uri="{FF2B5EF4-FFF2-40B4-BE49-F238E27FC236}">
                <a16:creationId xmlns:a16="http://schemas.microsoft.com/office/drawing/2014/main" id="{4C488570-056C-4A75-AF29-0A48F5968784}"/>
              </a:ext>
            </a:extLst>
          </p:cNvPr>
          <p:cNvSpPr txBox="1"/>
          <p:nvPr/>
        </p:nvSpPr>
        <p:spPr>
          <a:xfrm>
            <a:off x="1587571" y="5625543"/>
            <a:ext cx="2494644" cy="584775"/>
          </a:xfrm>
          <a:prstGeom prst="rect">
            <a:avLst/>
          </a:prstGeom>
          <a:noFill/>
        </p:spPr>
        <p:txBody>
          <a:bodyPr wrap="square">
            <a:spAutoFit/>
          </a:bodyPr>
          <a:lstStyle/>
          <a:p>
            <a:pPr algn="ctr">
              <a:spcAft>
                <a:spcPts val="600"/>
              </a:spcAft>
            </a:pPr>
            <a:r>
              <a:rPr lang="en-US" sz="3200" b="1" i="0" dirty="0">
                <a:solidFill>
                  <a:srgbClr val="F7981D"/>
                </a:solidFill>
                <a:effectLst>
                  <a:outerShdw blurRad="38100" dist="38100" dir="2700000" algn="tl">
                    <a:srgbClr val="000000">
                      <a:alpha val="43137"/>
                    </a:srgbClr>
                  </a:outerShdw>
                </a:effectLst>
              </a:rPr>
              <a:t>Tone of Voice</a:t>
            </a:r>
          </a:p>
        </p:txBody>
      </p:sp>
    </p:spTree>
    <p:extLst>
      <p:ext uri="{BB962C8B-B14F-4D97-AF65-F5344CB8AC3E}">
        <p14:creationId xmlns:p14="http://schemas.microsoft.com/office/powerpoint/2010/main" val="1607567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86891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 Personality – Brand Voice &amp; Tone of Voice</a:t>
            </a:r>
          </a:p>
        </p:txBody>
      </p:sp>
      <p:sp>
        <p:nvSpPr>
          <p:cNvPr id="2" name="CaixaDeTexto 1">
            <a:extLst>
              <a:ext uri="{FF2B5EF4-FFF2-40B4-BE49-F238E27FC236}">
                <a16:creationId xmlns:a16="http://schemas.microsoft.com/office/drawing/2014/main" id="{86672832-FEEE-4B23-A335-AC0F97E194B5}"/>
              </a:ext>
            </a:extLst>
          </p:cNvPr>
          <p:cNvSpPr txBox="1"/>
          <p:nvPr/>
        </p:nvSpPr>
        <p:spPr>
          <a:xfrm>
            <a:off x="371856" y="2087483"/>
            <a:ext cx="5724144" cy="3497561"/>
          </a:xfrm>
          <a:prstGeom prst="rect">
            <a:avLst/>
          </a:prstGeom>
          <a:noFill/>
        </p:spPr>
        <p:txBody>
          <a:bodyPr wrap="square" rtlCol="0">
            <a:spAutoFit/>
          </a:bodyPr>
          <a:lstStyle/>
          <a:p>
            <a:pPr>
              <a:lnSpc>
                <a:spcPct val="150000"/>
              </a:lnSpc>
              <a:spcAft>
                <a:spcPts val="1800"/>
              </a:spcAft>
              <a:buClr>
                <a:srgbClr val="6ECECB"/>
              </a:buClr>
              <a:buFont typeface="Arial" panose="020B0604020202020204" pitchFamily="34" charset="0"/>
              <a:buChar char="•"/>
            </a:pPr>
            <a:r>
              <a:rPr lang="en-GB" sz="2400" dirty="0"/>
              <a:t> Make the brand’s core values stand out.</a:t>
            </a:r>
          </a:p>
          <a:p>
            <a:pPr>
              <a:lnSpc>
                <a:spcPct val="150000"/>
              </a:lnSpc>
              <a:spcAft>
                <a:spcPts val="1800"/>
              </a:spcAft>
              <a:buClr>
                <a:srgbClr val="6ECECB"/>
              </a:buClr>
              <a:buFont typeface="Arial" panose="020B0604020202020204" pitchFamily="34" charset="0"/>
              <a:buChar char="•"/>
            </a:pPr>
            <a:r>
              <a:rPr lang="en-GB" sz="2400" dirty="0"/>
              <a:t> Identify what the brand “is”  / “is not”.</a:t>
            </a:r>
          </a:p>
          <a:p>
            <a:pPr>
              <a:lnSpc>
                <a:spcPct val="150000"/>
              </a:lnSpc>
              <a:spcAft>
                <a:spcPts val="1800"/>
              </a:spcAft>
              <a:buClr>
                <a:srgbClr val="6ECECB"/>
              </a:buClr>
              <a:buFont typeface="Arial" panose="020B0604020202020204" pitchFamily="34" charset="0"/>
              <a:buChar char="•"/>
            </a:pPr>
            <a:r>
              <a:rPr lang="en-GB" sz="2400" dirty="0"/>
              <a:t> Define the purpose of communication.</a:t>
            </a:r>
          </a:p>
          <a:p>
            <a:pPr>
              <a:lnSpc>
                <a:spcPct val="150000"/>
              </a:lnSpc>
              <a:spcAft>
                <a:spcPts val="1800"/>
              </a:spcAft>
              <a:buClr>
                <a:srgbClr val="6ECECB"/>
              </a:buClr>
              <a:buFont typeface="Arial" panose="020B0604020202020204" pitchFamily="34" charset="0"/>
              <a:buChar char="•"/>
            </a:pPr>
            <a:r>
              <a:rPr lang="en-GB" sz="2400" dirty="0"/>
              <a:t> Select the type of language, words, multimedia and emojis.</a:t>
            </a:r>
          </a:p>
        </p:txBody>
      </p:sp>
      <p:pic>
        <p:nvPicPr>
          <p:cNvPr id="5" name="Imagem 4">
            <a:extLst>
              <a:ext uri="{FF2B5EF4-FFF2-40B4-BE49-F238E27FC236}">
                <a16:creationId xmlns:a16="http://schemas.microsoft.com/office/drawing/2014/main" id="{92319EE2-B938-4184-8686-21C8F6BFE01D}"/>
              </a:ext>
            </a:extLst>
          </p:cNvPr>
          <p:cNvPicPr>
            <a:picLocks noChangeAspect="1"/>
          </p:cNvPicPr>
          <p:nvPr/>
        </p:nvPicPr>
        <p:blipFill>
          <a:blip r:embed="rId3"/>
          <a:stretch>
            <a:fillRect/>
          </a:stretch>
        </p:blipFill>
        <p:spPr>
          <a:xfrm>
            <a:off x="439184" y="1131682"/>
            <a:ext cx="900000" cy="900000"/>
          </a:xfrm>
          <a:prstGeom prst="rect">
            <a:avLst/>
          </a:prstGeom>
        </p:spPr>
      </p:pic>
      <p:sp>
        <p:nvSpPr>
          <p:cNvPr id="7" name="CaixaDeTexto 6">
            <a:extLst>
              <a:ext uri="{FF2B5EF4-FFF2-40B4-BE49-F238E27FC236}">
                <a16:creationId xmlns:a16="http://schemas.microsoft.com/office/drawing/2014/main" id="{1EC3142A-2AB6-4040-B0A3-0A25389BABDD}"/>
              </a:ext>
            </a:extLst>
          </p:cNvPr>
          <p:cNvSpPr txBox="1"/>
          <p:nvPr/>
        </p:nvSpPr>
        <p:spPr>
          <a:xfrm>
            <a:off x="1644072" y="1505663"/>
            <a:ext cx="4451928" cy="523220"/>
          </a:xfrm>
          <a:prstGeom prst="rect">
            <a:avLst/>
          </a:prstGeom>
          <a:noFill/>
        </p:spPr>
        <p:txBody>
          <a:bodyPr wrap="square">
            <a:spAutoFit/>
          </a:bodyPr>
          <a:lstStyle/>
          <a:p>
            <a:pPr algn="l">
              <a:spcAft>
                <a:spcPts val="600"/>
              </a:spcAft>
            </a:pPr>
            <a:r>
              <a:rPr lang="en-US" sz="2800" b="1" i="0" dirty="0">
                <a:solidFill>
                  <a:srgbClr val="F7981D"/>
                </a:solidFill>
                <a:effectLst>
                  <a:outerShdw blurRad="38100" dist="38100" dir="2700000" algn="tl">
                    <a:srgbClr val="000000">
                      <a:alpha val="43137"/>
                    </a:srgbClr>
                  </a:outerShdw>
                </a:effectLst>
              </a:rPr>
              <a:t>Brand Voice</a:t>
            </a:r>
          </a:p>
        </p:txBody>
      </p:sp>
      <p:pic>
        <p:nvPicPr>
          <p:cNvPr id="8" name="Imagem 7">
            <a:extLst>
              <a:ext uri="{FF2B5EF4-FFF2-40B4-BE49-F238E27FC236}">
                <a16:creationId xmlns:a16="http://schemas.microsoft.com/office/drawing/2014/main" id="{3E6F3002-FE8A-4EB5-BDB8-9F20B33088CF}"/>
              </a:ext>
            </a:extLst>
          </p:cNvPr>
          <p:cNvPicPr>
            <a:picLocks noChangeAspect="1"/>
          </p:cNvPicPr>
          <p:nvPr/>
        </p:nvPicPr>
        <p:blipFill>
          <a:blip r:embed="rId4"/>
          <a:stretch>
            <a:fillRect/>
          </a:stretch>
        </p:blipFill>
        <p:spPr>
          <a:xfrm>
            <a:off x="6713009" y="1131682"/>
            <a:ext cx="900000" cy="900000"/>
          </a:xfrm>
          <a:prstGeom prst="rect">
            <a:avLst/>
          </a:prstGeom>
        </p:spPr>
      </p:pic>
      <p:sp>
        <p:nvSpPr>
          <p:cNvPr id="9" name="CaixaDeTexto 8">
            <a:extLst>
              <a:ext uri="{FF2B5EF4-FFF2-40B4-BE49-F238E27FC236}">
                <a16:creationId xmlns:a16="http://schemas.microsoft.com/office/drawing/2014/main" id="{4532BDBC-B79D-4D5F-80DE-B32CA711D8B1}"/>
              </a:ext>
            </a:extLst>
          </p:cNvPr>
          <p:cNvSpPr txBox="1"/>
          <p:nvPr/>
        </p:nvSpPr>
        <p:spPr>
          <a:xfrm>
            <a:off x="7884459" y="1505663"/>
            <a:ext cx="3950832" cy="584775"/>
          </a:xfrm>
          <a:prstGeom prst="rect">
            <a:avLst/>
          </a:prstGeom>
          <a:noFill/>
        </p:spPr>
        <p:txBody>
          <a:bodyPr wrap="square">
            <a:spAutoFit/>
          </a:bodyPr>
          <a:lstStyle/>
          <a:p>
            <a:pPr algn="l">
              <a:spcAft>
                <a:spcPts val="600"/>
              </a:spcAft>
            </a:pPr>
            <a:r>
              <a:rPr lang="en-US" sz="3200" b="1" i="0" dirty="0">
                <a:solidFill>
                  <a:srgbClr val="F7981D"/>
                </a:solidFill>
                <a:effectLst>
                  <a:outerShdw blurRad="38100" dist="38100" dir="2700000" algn="tl">
                    <a:srgbClr val="000000">
                      <a:alpha val="43137"/>
                    </a:srgbClr>
                  </a:outerShdw>
                </a:effectLst>
              </a:rPr>
              <a:t>Tone of Voice</a:t>
            </a:r>
          </a:p>
        </p:txBody>
      </p:sp>
      <p:sp>
        <p:nvSpPr>
          <p:cNvPr id="10" name="CaixaDeTexto 9">
            <a:extLst>
              <a:ext uri="{FF2B5EF4-FFF2-40B4-BE49-F238E27FC236}">
                <a16:creationId xmlns:a16="http://schemas.microsoft.com/office/drawing/2014/main" id="{AE333CAF-A474-4E2C-B2DD-86A2698D4FED}"/>
              </a:ext>
            </a:extLst>
          </p:cNvPr>
          <p:cNvSpPr txBox="1"/>
          <p:nvPr/>
        </p:nvSpPr>
        <p:spPr>
          <a:xfrm>
            <a:off x="6276178" y="2087483"/>
            <a:ext cx="5724144" cy="1143070"/>
          </a:xfrm>
          <a:prstGeom prst="rect">
            <a:avLst/>
          </a:prstGeom>
          <a:noFill/>
        </p:spPr>
        <p:txBody>
          <a:bodyPr wrap="square" rtlCol="0">
            <a:spAutoFit/>
          </a:bodyPr>
          <a:lstStyle/>
          <a:p>
            <a:pPr>
              <a:lnSpc>
                <a:spcPct val="150000"/>
              </a:lnSpc>
              <a:spcAft>
                <a:spcPts val="600"/>
              </a:spcAft>
              <a:buClr>
                <a:srgbClr val="6ECECB"/>
              </a:buClr>
              <a:buFont typeface="Arial" panose="020B0604020202020204" pitchFamily="34" charset="0"/>
              <a:buChar char="•"/>
            </a:pPr>
            <a:r>
              <a:rPr lang="en-GB" sz="2400" dirty="0"/>
              <a:t> Clarify how the brand should communicate in each situation, using 4 dimensions:</a:t>
            </a:r>
          </a:p>
        </p:txBody>
      </p:sp>
      <p:cxnSp>
        <p:nvCxnSpPr>
          <p:cNvPr id="11" name="Conexão reta 10">
            <a:extLst>
              <a:ext uri="{FF2B5EF4-FFF2-40B4-BE49-F238E27FC236}">
                <a16:creationId xmlns:a16="http://schemas.microsoft.com/office/drawing/2014/main" id="{4251F7AE-B3DB-4C29-9B95-B22E8E023F8B}"/>
              </a:ext>
            </a:extLst>
          </p:cNvPr>
          <p:cNvCxnSpPr>
            <a:cxnSpLocks/>
            <a:stCxn id="12" idx="6"/>
            <a:endCxn id="14" idx="2"/>
          </p:cNvCxnSpPr>
          <p:nvPr/>
        </p:nvCxnSpPr>
        <p:spPr>
          <a:xfrm>
            <a:off x="6528178" y="3472040"/>
            <a:ext cx="5059944" cy="0"/>
          </a:xfrm>
          <a:prstGeom prst="line">
            <a:avLst/>
          </a:prstGeom>
          <a:ln w="44450">
            <a:solidFill>
              <a:srgbClr val="6ECECB"/>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C80CF57-161E-4812-AB06-B8588114AFCE}"/>
              </a:ext>
            </a:extLst>
          </p:cNvPr>
          <p:cNvSpPr/>
          <p:nvPr/>
        </p:nvSpPr>
        <p:spPr>
          <a:xfrm>
            <a:off x="6276178" y="3346040"/>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99CC8B18-25A2-4ED5-B517-E5A3C49B3F24}"/>
              </a:ext>
            </a:extLst>
          </p:cNvPr>
          <p:cNvSpPr/>
          <p:nvPr/>
        </p:nvSpPr>
        <p:spPr>
          <a:xfrm>
            <a:off x="11588122" y="3346040"/>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9331C7D8-6A54-476D-8646-498A744B83E0}"/>
              </a:ext>
            </a:extLst>
          </p:cNvPr>
          <p:cNvSpPr/>
          <p:nvPr/>
        </p:nvSpPr>
        <p:spPr>
          <a:xfrm>
            <a:off x="7604164" y="3328690"/>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3EB24B9-784B-4299-AC54-A07DD1270DC4}"/>
              </a:ext>
            </a:extLst>
          </p:cNvPr>
          <p:cNvSpPr/>
          <p:nvPr/>
        </p:nvSpPr>
        <p:spPr>
          <a:xfrm>
            <a:off x="8932150" y="3355090"/>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374233A-372D-410A-B101-69447F9D7198}"/>
              </a:ext>
            </a:extLst>
          </p:cNvPr>
          <p:cNvSpPr/>
          <p:nvPr/>
        </p:nvSpPr>
        <p:spPr>
          <a:xfrm>
            <a:off x="10260136" y="3355090"/>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ixaDeTexto 15">
            <a:extLst>
              <a:ext uri="{FF2B5EF4-FFF2-40B4-BE49-F238E27FC236}">
                <a16:creationId xmlns:a16="http://schemas.microsoft.com/office/drawing/2014/main" id="{23D60D26-8954-450B-ADDE-0B40F1575C63}"/>
              </a:ext>
            </a:extLst>
          </p:cNvPr>
          <p:cNvSpPr txBox="1"/>
          <p:nvPr/>
        </p:nvSpPr>
        <p:spPr>
          <a:xfrm>
            <a:off x="6276178" y="3626390"/>
            <a:ext cx="1234911" cy="369332"/>
          </a:xfrm>
          <a:prstGeom prst="rect">
            <a:avLst/>
          </a:prstGeom>
          <a:noFill/>
        </p:spPr>
        <p:txBody>
          <a:bodyPr wrap="square" rtlCol="0">
            <a:spAutoFit/>
          </a:bodyPr>
          <a:lstStyle/>
          <a:p>
            <a:r>
              <a:rPr lang="en-GB" b="1" dirty="0">
                <a:solidFill>
                  <a:schemeClr val="bg1">
                    <a:lumMod val="50000"/>
                  </a:schemeClr>
                </a:solidFill>
              </a:rPr>
              <a:t>Funny</a:t>
            </a:r>
          </a:p>
        </p:txBody>
      </p:sp>
      <p:sp>
        <p:nvSpPr>
          <p:cNvPr id="21" name="CaixaDeTexto 20">
            <a:extLst>
              <a:ext uri="{FF2B5EF4-FFF2-40B4-BE49-F238E27FC236}">
                <a16:creationId xmlns:a16="http://schemas.microsoft.com/office/drawing/2014/main" id="{6898AA38-339B-49D6-B493-4039F1A4642E}"/>
              </a:ext>
            </a:extLst>
          </p:cNvPr>
          <p:cNvSpPr txBox="1"/>
          <p:nvPr/>
        </p:nvSpPr>
        <p:spPr>
          <a:xfrm>
            <a:off x="10605211" y="3626390"/>
            <a:ext cx="1234911" cy="369332"/>
          </a:xfrm>
          <a:prstGeom prst="rect">
            <a:avLst/>
          </a:prstGeom>
          <a:noFill/>
        </p:spPr>
        <p:txBody>
          <a:bodyPr wrap="square" rtlCol="0">
            <a:spAutoFit/>
          </a:bodyPr>
          <a:lstStyle/>
          <a:p>
            <a:pPr algn="r"/>
            <a:r>
              <a:rPr lang="en-GB" b="1" dirty="0">
                <a:solidFill>
                  <a:schemeClr val="bg1">
                    <a:lumMod val="50000"/>
                  </a:schemeClr>
                </a:solidFill>
              </a:rPr>
              <a:t>Serious</a:t>
            </a:r>
          </a:p>
        </p:txBody>
      </p:sp>
      <p:cxnSp>
        <p:nvCxnSpPr>
          <p:cNvPr id="22" name="Conexão reta 21">
            <a:extLst>
              <a:ext uri="{FF2B5EF4-FFF2-40B4-BE49-F238E27FC236}">
                <a16:creationId xmlns:a16="http://schemas.microsoft.com/office/drawing/2014/main" id="{897C8883-18BC-46F4-BDBE-E83E2E7B8789}"/>
              </a:ext>
            </a:extLst>
          </p:cNvPr>
          <p:cNvCxnSpPr>
            <a:cxnSpLocks/>
            <a:stCxn id="23" idx="6"/>
            <a:endCxn id="24" idx="2"/>
          </p:cNvCxnSpPr>
          <p:nvPr/>
        </p:nvCxnSpPr>
        <p:spPr>
          <a:xfrm>
            <a:off x="6528178" y="4287144"/>
            <a:ext cx="5059944" cy="0"/>
          </a:xfrm>
          <a:prstGeom prst="line">
            <a:avLst/>
          </a:prstGeom>
          <a:ln w="44450">
            <a:solidFill>
              <a:srgbClr val="6ECECB"/>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9C8C486-59F5-4EA8-9181-73598D94DBD4}"/>
              </a:ext>
            </a:extLst>
          </p:cNvPr>
          <p:cNvSpPr/>
          <p:nvPr/>
        </p:nvSpPr>
        <p:spPr>
          <a:xfrm>
            <a:off x="6276178" y="4161144"/>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7B064EBF-3FEF-4C13-94B4-D456341EA58E}"/>
              </a:ext>
            </a:extLst>
          </p:cNvPr>
          <p:cNvSpPr/>
          <p:nvPr/>
        </p:nvSpPr>
        <p:spPr>
          <a:xfrm>
            <a:off x="11588122" y="4161144"/>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D9754AB6-5191-46BE-8B30-AD3D6EEF29D8}"/>
              </a:ext>
            </a:extLst>
          </p:cNvPr>
          <p:cNvSpPr/>
          <p:nvPr/>
        </p:nvSpPr>
        <p:spPr>
          <a:xfrm>
            <a:off x="7604164" y="4143794"/>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1C7E015-E0F3-41FA-8B28-DB387910601B}"/>
              </a:ext>
            </a:extLst>
          </p:cNvPr>
          <p:cNvSpPr/>
          <p:nvPr/>
        </p:nvSpPr>
        <p:spPr>
          <a:xfrm>
            <a:off x="8932150" y="4170194"/>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456EBF9-0683-415D-A95A-E4515B663A68}"/>
              </a:ext>
            </a:extLst>
          </p:cNvPr>
          <p:cNvSpPr/>
          <p:nvPr/>
        </p:nvSpPr>
        <p:spPr>
          <a:xfrm>
            <a:off x="10260136" y="4170194"/>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aixaDeTexto 27">
            <a:extLst>
              <a:ext uri="{FF2B5EF4-FFF2-40B4-BE49-F238E27FC236}">
                <a16:creationId xmlns:a16="http://schemas.microsoft.com/office/drawing/2014/main" id="{F4000008-1771-42CC-A096-EE86BBAAE3BD}"/>
              </a:ext>
            </a:extLst>
          </p:cNvPr>
          <p:cNvSpPr txBox="1"/>
          <p:nvPr/>
        </p:nvSpPr>
        <p:spPr>
          <a:xfrm>
            <a:off x="6276178" y="4441494"/>
            <a:ext cx="1234911" cy="369332"/>
          </a:xfrm>
          <a:prstGeom prst="rect">
            <a:avLst/>
          </a:prstGeom>
          <a:noFill/>
        </p:spPr>
        <p:txBody>
          <a:bodyPr wrap="square" rtlCol="0">
            <a:spAutoFit/>
          </a:bodyPr>
          <a:lstStyle/>
          <a:p>
            <a:r>
              <a:rPr lang="en-GB" b="1" dirty="0">
                <a:solidFill>
                  <a:schemeClr val="bg1">
                    <a:lumMod val="50000"/>
                  </a:schemeClr>
                </a:solidFill>
              </a:rPr>
              <a:t>Formal</a:t>
            </a:r>
          </a:p>
        </p:txBody>
      </p:sp>
      <p:sp>
        <p:nvSpPr>
          <p:cNvPr id="29" name="CaixaDeTexto 28">
            <a:extLst>
              <a:ext uri="{FF2B5EF4-FFF2-40B4-BE49-F238E27FC236}">
                <a16:creationId xmlns:a16="http://schemas.microsoft.com/office/drawing/2014/main" id="{4CF25BC9-0B4B-4EA2-A1D5-A7348ED687B3}"/>
              </a:ext>
            </a:extLst>
          </p:cNvPr>
          <p:cNvSpPr txBox="1"/>
          <p:nvPr/>
        </p:nvSpPr>
        <p:spPr>
          <a:xfrm>
            <a:off x="10605211" y="4441494"/>
            <a:ext cx="1234911" cy="369332"/>
          </a:xfrm>
          <a:prstGeom prst="rect">
            <a:avLst/>
          </a:prstGeom>
          <a:noFill/>
        </p:spPr>
        <p:txBody>
          <a:bodyPr wrap="square" rtlCol="0">
            <a:spAutoFit/>
          </a:bodyPr>
          <a:lstStyle/>
          <a:p>
            <a:pPr algn="r"/>
            <a:r>
              <a:rPr lang="en-GB" b="1" dirty="0">
                <a:solidFill>
                  <a:schemeClr val="bg1">
                    <a:lumMod val="50000"/>
                  </a:schemeClr>
                </a:solidFill>
              </a:rPr>
              <a:t>Casual</a:t>
            </a:r>
          </a:p>
        </p:txBody>
      </p:sp>
      <p:cxnSp>
        <p:nvCxnSpPr>
          <p:cNvPr id="30" name="Conexão reta 29">
            <a:extLst>
              <a:ext uri="{FF2B5EF4-FFF2-40B4-BE49-F238E27FC236}">
                <a16:creationId xmlns:a16="http://schemas.microsoft.com/office/drawing/2014/main" id="{7946E702-0DC0-4B80-A984-800C9BFAC8AB}"/>
              </a:ext>
            </a:extLst>
          </p:cNvPr>
          <p:cNvCxnSpPr>
            <a:cxnSpLocks/>
            <a:stCxn id="31" idx="6"/>
            <a:endCxn id="32" idx="2"/>
          </p:cNvCxnSpPr>
          <p:nvPr/>
        </p:nvCxnSpPr>
        <p:spPr>
          <a:xfrm>
            <a:off x="6528178" y="5105379"/>
            <a:ext cx="5059944" cy="0"/>
          </a:xfrm>
          <a:prstGeom prst="line">
            <a:avLst/>
          </a:prstGeom>
          <a:ln w="44450">
            <a:solidFill>
              <a:srgbClr val="6ECECB"/>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13680AD9-5B7D-40E3-91D3-DEA61FE3C813}"/>
              </a:ext>
            </a:extLst>
          </p:cNvPr>
          <p:cNvSpPr/>
          <p:nvPr/>
        </p:nvSpPr>
        <p:spPr>
          <a:xfrm>
            <a:off x="6276178" y="4979379"/>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2EE0D5C4-49DB-42F7-9E04-8F93CD4C84BB}"/>
              </a:ext>
            </a:extLst>
          </p:cNvPr>
          <p:cNvSpPr/>
          <p:nvPr/>
        </p:nvSpPr>
        <p:spPr>
          <a:xfrm>
            <a:off x="11588122" y="4979379"/>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74F9AD3-3E2F-426B-9E30-A9F22CA675FD}"/>
              </a:ext>
            </a:extLst>
          </p:cNvPr>
          <p:cNvSpPr/>
          <p:nvPr/>
        </p:nvSpPr>
        <p:spPr>
          <a:xfrm>
            <a:off x="7604164" y="4962029"/>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FDEC10C-DD12-45B8-8C9E-D13F15205980}"/>
              </a:ext>
            </a:extLst>
          </p:cNvPr>
          <p:cNvSpPr/>
          <p:nvPr/>
        </p:nvSpPr>
        <p:spPr>
          <a:xfrm>
            <a:off x="8932150" y="4988429"/>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33F0863-6165-468C-B968-7A0800086B09}"/>
              </a:ext>
            </a:extLst>
          </p:cNvPr>
          <p:cNvSpPr/>
          <p:nvPr/>
        </p:nvSpPr>
        <p:spPr>
          <a:xfrm>
            <a:off x="10260136" y="4988429"/>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aixaDeTexto 35">
            <a:extLst>
              <a:ext uri="{FF2B5EF4-FFF2-40B4-BE49-F238E27FC236}">
                <a16:creationId xmlns:a16="http://schemas.microsoft.com/office/drawing/2014/main" id="{7A9D5C56-3273-4ADF-BA8A-58D803011A64}"/>
              </a:ext>
            </a:extLst>
          </p:cNvPr>
          <p:cNvSpPr txBox="1"/>
          <p:nvPr/>
        </p:nvSpPr>
        <p:spPr>
          <a:xfrm>
            <a:off x="6276178" y="5259729"/>
            <a:ext cx="1234911" cy="369332"/>
          </a:xfrm>
          <a:prstGeom prst="rect">
            <a:avLst/>
          </a:prstGeom>
          <a:noFill/>
        </p:spPr>
        <p:txBody>
          <a:bodyPr wrap="square" rtlCol="0">
            <a:spAutoFit/>
          </a:bodyPr>
          <a:lstStyle/>
          <a:p>
            <a:r>
              <a:rPr lang="en-GB" b="1" dirty="0">
                <a:solidFill>
                  <a:schemeClr val="bg1">
                    <a:lumMod val="50000"/>
                  </a:schemeClr>
                </a:solidFill>
              </a:rPr>
              <a:t>Irreverent</a:t>
            </a:r>
          </a:p>
        </p:txBody>
      </p:sp>
      <p:sp>
        <p:nvSpPr>
          <p:cNvPr id="38" name="CaixaDeTexto 37">
            <a:extLst>
              <a:ext uri="{FF2B5EF4-FFF2-40B4-BE49-F238E27FC236}">
                <a16:creationId xmlns:a16="http://schemas.microsoft.com/office/drawing/2014/main" id="{B63B1F3B-4954-43AC-8DF3-207C6DF930C3}"/>
              </a:ext>
            </a:extLst>
          </p:cNvPr>
          <p:cNvSpPr txBox="1"/>
          <p:nvPr/>
        </p:nvSpPr>
        <p:spPr>
          <a:xfrm>
            <a:off x="10605211" y="5259729"/>
            <a:ext cx="1234911" cy="369332"/>
          </a:xfrm>
          <a:prstGeom prst="rect">
            <a:avLst/>
          </a:prstGeom>
          <a:noFill/>
        </p:spPr>
        <p:txBody>
          <a:bodyPr wrap="square" rtlCol="0">
            <a:spAutoFit/>
          </a:bodyPr>
          <a:lstStyle/>
          <a:p>
            <a:pPr algn="r"/>
            <a:r>
              <a:rPr lang="en-GB" b="1" dirty="0">
                <a:solidFill>
                  <a:schemeClr val="bg1">
                    <a:lumMod val="50000"/>
                  </a:schemeClr>
                </a:solidFill>
              </a:rPr>
              <a:t>Respectful</a:t>
            </a:r>
          </a:p>
        </p:txBody>
      </p:sp>
      <p:cxnSp>
        <p:nvCxnSpPr>
          <p:cNvPr id="39" name="Conexão reta 38">
            <a:extLst>
              <a:ext uri="{FF2B5EF4-FFF2-40B4-BE49-F238E27FC236}">
                <a16:creationId xmlns:a16="http://schemas.microsoft.com/office/drawing/2014/main" id="{C64761AE-2681-4059-8471-B24822A317B1}"/>
              </a:ext>
            </a:extLst>
          </p:cNvPr>
          <p:cNvCxnSpPr>
            <a:cxnSpLocks/>
            <a:stCxn id="40" idx="6"/>
            <a:endCxn id="41" idx="2"/>
          </p:cNvCxnSpPr>
          <p:nvPr/>
        </p:nvCxnSpPr>
        <p:spPr>
          <a:xfrm>
            <a:off x="6528178" y="5897671"/>
            <a:ext cx="5059944" cy="0"/>
          </a:xfrm>
          <a:prstGeom prst="line">
            <a:avLst/>
          </a:prstGeom>
          <a:ln w="44450">
            <a:solidFill>
              <a:srgbClr val="6ECECB"/>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51DD7DBF-011C-460D-9E67-CF17F0F5D11F}"/>
              </a:ext>
            </a:extLst>
          </p:cNvPr>
          <p:cNvSpPr/>
          <p:nvPr/>
        </p:nvSpPr>
        <p:spPr>
          <a:xfrm>
            <a:off x="6276178" y="5771671"/>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2D91E9D6-29EC-4630-AA48-450137FD1669}"/>
              </a:ext>
            </a:extLst>
          </p:cNvPr>
          <p:cNvSpPr/>
          <p:nvPr/>
        </p:nvSpPr>
        <p:spPr>
          <a:xfrm>
            <a:off x="11588122" y="5771671"/>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A5057D5-A1D3-438F-9D13-879F0C970BE4}"/>
              </a:ext>
            </a:extLst>
          </p:cNvPr>
          <p:cNvSpPr/>
          <p:nvPr/>
        </p:nvSpPr>
        <p:spPr>
          <a:xfrm>
            <a:off x="7604164" y="5754321"/>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A2F27953-57F2-48DC-9D69-C46C6ED5FE61}"/>
              </a:ext>
            </a:extLst>
          </p:cNvPr>
          <p:cNvSpPr/>
          <p:nvPr/>
        </p:nvSpPr>
        <p:spPr>
          <a:xfrm>
            <a:off x="8932150" y="5780721"/>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01A5543D-F508-41CF-9DB6-AED8F0617148}"/>
              </a:ext>
            </a:extLst>
          </p:cNvPr>
          <p:cNvSpPr/>
          <p:nvPr/>
        </p:nvSpPr>
        <p:spPr>
          <a:xfrm>
            <a:off x="10260136" y="5780721"/>
            <a:ext cx="252000" cy="252000"/>
          </a:xfrm>
          <a:prstGeom prst="ellipse">
            <a:avLst/>
          </a:prstGeom>
          <a:solidFill>
            <a:schemeClr val="bg1"/>
          </a:solidFill>
          <a:ln w="444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aixaDeTexto 44">
            <a:extLst>
              <a:ext uri="{FF2B5EF4-FFF2-40B4-BE49-F238E27FC236}">
                <a16:creationId xmlns:a16="http://schemas.microsoft.com/office/drawing/2014/main" id="{B013771D-1BCC-4A8F-B83A-D15065967BCF}"/>
              </a:ext>
            </a:extLst>
          </p:cNvPr>
          <p:cNvSpPr txBox="1"/>
          <p:nvPr/>
        </p:nvSpPr>
        <p:spPr>
          <a:xfrm>
            <a:off x="6276178" y="6052021"/>
            <a:ext cx="1408477" cy="369332"/>
          </a:xfrm>
          <a:prstGeom prst="rect">
            <a:avLst/>
          </a:prstGeom>
          <a:noFill/>
        </p:spPr>
        <p:txBody>
          <a:bodyPr wrap="square" rtlCol="0">
            <a:spAutoFit/>
          </a:bodyPr>
          <a:lstStyle/>
          <a:p>
            <a:r>
              <a:rPr lang="en-GB" b="1" dirty="0">
                <a:solidFill>
                  <a:schemeClr val="bg1">
                    <a:lumMod val="50000"/>
                  </a:schemeClr>
                </a:solidFill>
              </a:rPr>
              <a:t>Enthusiastic</a:t>
            </a:r>
          </a:p>
        </p:txBody>
      </p:sp>
      <p:sp>
        <p:nvSpPr>
          <p:cNvPr id="46" name="CaixaDeTexto 45">
            <a:extLst>
              <a:ext uri="{FF2B5EF4-FFF2-40B4-BE49-F238E27FC236}">
                <a16:creationId xmlns:a16="http://schemas.microsoft.com/office/drawing/2014/main" id="{C43431D2-DDD2-42F7-8F01-C4A7BEB902E7}"/>
              </a:ext>
            </a:extLst>
          </p:cNvPr>
          <p:cNvSpPr txBox="1"/>
          <p:nvPr/>
        </p:nvSpPr>
        <p:spPr>
          <a:xfrm>
            <a:off x="10260137" y="6052021"/>
            <a:ext cx="1579986" cy="369332"/>
          </a:xfrm>
          <a:prstGeom prst="rect">
            <a:avLst/>
          </a:prstGeom>
          <a:noFill/>
        </p:spPr>
        <p:txBody>
          <a:bodyPr wrap="square" rtlCol="0">
            <a:spAutoFit/>
          </a:bodyPr>
          <a:lstStyle/>
          <a:p>
            <a:pPr algn="r"/>
            <a:r>
              <a:rPr lang="en-GB" b="1" dirty="0">
                <a:solidFill>
                  <a:schemeClr val="bg1">
                    <a:lumMod val="50000"/>
                  </a:schemeClr>
                </a:solidFill>
              </a:rPr>
              <a:t>Matter of fact</a:t>
            </a:r>
          </a:p>
        </p:txBody>
      </p:sp>
      <p:pic>
        <p:nvPicPr>
          <p:cNvPr id="47" name="Imagem 46">
            <a:extLst>
              <a:ext uri="{FF2B5EF4-FFF2-40B4-BE49-F238E27FC236}">
                <a16:creationId xmlns:a16="http://schemas.microsoft.com/office/drawing/2014/main" id="{1F1AD67B-FCB4-4472-9BCB-8EAD36507C38}"/>
              </a:ext>
            </a:extLst>
          </p:cNvPr>
          <p:cNvPicPr>
            <a:picLocks noChangeAspect="1"/>
          </p:cNvPicPr>
          <p:nvPr/>
        </p:nvPicPr>
        <p:blipFill>
          <a:blip r:embed="rId5"/>
          <a:stretch>
            <a:fillRect/>
          </a:stretch>
        </p:blipFill>
        <p:spPr>
          <a:xfrm rot="3032481">
            <a:off x="5140805" y="1358858"/>
            <a:ext cx="1055075" cy="1029124"/>
          </a:xfrm>
          <a:prstGeom prst="rect">
            <a:avLst/>
          </a:prstGeom>
          <a:ln>
            <a:noFill/>
          </a:ln>
        </p:spPr>
      </p:pic>
    </p:spTree>
    <p:extLst>
      <p:ext uri="{BB962C8B-B14F-4D97-AF65-F5344CB8AC3E}">
        <p14:creationId xmlns:p14="http://schemas.microsoft.com/office/powerpoint/2010/main" val="549455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https://youtu.be/NxLb-kvoJxU</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#4</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200329"/>
          </a:xfrm>
          <a:prstGeom prst="rect">
            <a:avLst/>
          </a:prstGeom>
          <a:noFill/>
        </p:spPr>
        <p:txBody>
          <a:bodyPr wrap="square">
            <a:spAutoFit/>
          </a:bodyPr>
          <a:lstStyle/>
          <a:p>
            <a:r>
              <a:rPr lang="en-US" sz="2400" b="1" i="1" dirty="0">
                <a:solidFill>
                  <a:schemeClr val="bg1">
                    <a:lumMod val="65000"/>
                  </a:schemeClr>
                </a:solidFill>
              </a:rPr>
              <a:t>Is Your Brand Voice Lacking a Personality?</a:t>
            </a:r>
            <a:endParaRPr lang="en-GB" sz="2400" b="1" i="1" dirty="0">
              <a:solidFill>
                <a:schemeClr val="bg1">
                  <a:lumMod val="65000"/>
                </a:schemeClr>
              </a:solidFill>
            </a:endParaRPr>
          </a:p>
        </p:txBody>
      </p:sp>
      <p:pic>
        <p:nvPicPr>
          <p:cNvPr id="5" name="Multimédia Online 4" title="Is Your Brand Voice Lacking a Personality?">
            <a:hlinkClick r:id="" action="ppaction://media"/>
            <a:extLst>
              <a:ext uri="{FF2B5EF4-FFF2-40B4-BE49-F238E27FC236}">
                <a16:creationId xmlns:a16="http://schemas.microsoft.com/office/drawing/2014/main" id="{7C187E11-D82E-4BBF-931B-3139BEBE5CCB}"/>
              </a:ext>
            </a:extLst>
          </p:cNvPr>
          <p:cNvPicPr>
            <a:picLocks noRot="1"/>
          </p:cNvPicPr>
          <p:nvPr>
            <a:videoFile r:link="rId1"/>
          </p:nvPr>
        </p:nvPicPr>
        <p:blipFill>
          <a:blip r:embed="rId5"/>
          <a:stretch>
            <a:fillRect/>
          </a:stretch>
        </p:blipFill>
        <p:spPr>
          <a:xfrm>
            <a:off x="2673930" y="1296236"/>
            <a:ext cx="6948000" cy="4284000"/>
          </a:xfrm>
          <a:prstGeom prst="rect">
            <a:avLst/>
          </a:prstGeom>
        </p:spPr>
      </p:pic>
    </p:spTree>
    <p:extLst>
      <p:ext uri="{BB962C8B-B14F-4D97-AF65-F5344CB8AC3E}">
        <p14:creationId xmlns:p14="http://schemas.microsoft.com/office/powerpoint/2010/main" val="167108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922B76AE-9621-400C-9C7D-4B7F77E88C2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Netflix </a:t>
            </a:r>
          </a:p>
        </p:txBody>
      </p:sp>
      <p:pic>
        <p:nvPicPr>
          <p:cNvPr id="30" name="Imagem 29">
            <a:extLst>
              <a:ext uri="{FF2B5EF4-FFF2-40B4-BE49-F238E27FC236}">
                <a16:creationId xmlns:a16="http://schemas.microsoft.com/office/drawing/2014/main" id="{D7A6388E-E335-4357-AE5C-0EECD6B6ADEA}"/>
              </a:ext>
            </a:extLst>
          </p:cNvPr>
          <p:cNvPicPr>
            <a:picLocks noChangeAspect="1"/>
          </p:cNvPicPr>
          <p:nvPr/>
        </p:nvPicPr>
        <p:blipFill>
          <a:blip r:embed="rId3"/>
          <a:stretch>
            <a:fillRect/>
          </a:stretch>
        </p:blipFill>
        <p:spPr>
          <a:xfrm>
            <a:off x="367039" y="337780"/>
            <a:ext cx="720000" cy="720000"/>
          </a:xfrm>
          <a:prstGeom prst="rect">
            <a:avLst/>
          </a:prstGeom>
        </p:spPr>
      </p:pic>
      <p:sp>
        <p:nvSpPr>
          <p:cNvPr id="19" name="Retângulo: Canto Dobrado 18">
            <a:extLst>
              <a:ext uri="{FF2B5EF4-FFF2-40B4-BE49-F238E27FC236}">
                <a16:creationId xmlns:a16="http://schemas.microsoft.com/office/drawing/2014/main" id="{0022D073-52F5-4A69-A7D8-3D01E947A900}"/>
              </a:ext>
            </a:extLst>
          </p:cNvPr>
          <p:cNvSpPr/>
          <p:nvPr/>
        </p:nvSpPr>
        <p:spPr>
          <a:xfrm>
            <a:off x="188529" y="1115147"/>
            <a:ext cx="11814942" cy="5150571"/>
          </a:xfrm>
          <a:prstGeom prst="foldedCorner">
            <a:avLst>
              <a:gd name="adj" fmla="val 819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fontAlgn="base">
              <a:lnSpc>
                <a:spcPct val="130000"/>
              </a:lnSpc>
              <a:spcBef>
                <a:spcPct val="0"/>
              </a:spcBef>
              <a:spcAft>
                <a:spcPct val="0"/>
              </a:spcAft>
              <a:buClrTx/>
              <a:buSzTx/>
              <a:buFontTx/>
              <a:buNone/>
              <a:tabLst/>
            </a:pPr>
            <a:endParaRPr lang="en-GB" sz="2400" dirty="0">
              <a:solidFill>
                <a:schemeClr val="tx1"/>
              </a:solidFill>
            </a:endParaRPr>
          </a:p>
        </p:txBody>
      </p:sp>
      <p:sp>
        <p:nvSpPr>
          <p:cNvPr id="20" name="CaixaDeTexto 19">
            <a:extLst>
              <a:ext uri="{FF2B5EF4-FFF2-40B4-BE49-F238E27FC236}">
                <a16:creationId xmlns:a16="http://schemas.microsoft.com/office/drawing/2014/main" id="{454C937D-6AAF-4FA9-85D0-08718371C0B8}"/>
              </a:ext>
            </a:extLst>
          </p:cNvPr>
          <p:cNvSpPr txBox="1"/>
          <p:nvPr/>
        </p:nvSpPr>
        <p:spPr>
          <a:xfrm>
            <a:off x="7509165" y="5967937"/>
            <a:ext cx="4076700" cy="253916"/>
          </a:xfrm>
          <a:prstGeom prst="rect">
            <a:avLst/>
          </a:prstGeom>
          <a:noFill/>
        </p:spPr>
        <p:txBody>
          <a:bodyPr wrap="square" rtlCol="0">
            <a:spAutoFit/>
          </a:bodyPr>
          <a:lstStyle/>
          <a:p>
            <a:pPr algn="r"/>
            <a:endParaRPr lang="en-GB" sz="1050" dirty="0"/>
          </a:p>
        </p:txBody>
      </p:sp>
      <p:sp>
        <p:nvSpPr>
          <p:cNvPr id="3" name="CaixaDeTexto 2">
            <a:extLst>
              <a:ext uri="{FF2B5EF4-FFF2-40B4-BE49-F238E27FC236}">
                <a16:creationId xmlns:a16="http://schemas.microsoft.com/office/drawing/2014/main" id="{A43CA2A1-3635-4A34-8D07-1117D4968F51}"/>
              </a:ext>
            </a:extLst>
          </p:cNvPr>
          <p:cNvSpPr txBox="1"/>
          <p:nvPr/>
        </p:nvSpPr>
        <p:spPr>
          <a:xfrm>
            <a:off x="188529" y="1203096"/>
            <a:ext cx="11814942" cy="2454198"/>
          </a:xfrm>
          <a:prstGeom prst="rect">
            <a:avLst/>
          </a:prstGeom>
          <a:noFill/>
        </p:spPr>
        <p:txBody>
          <a:bodyPr wrap="square" rtlCol="0">
            <a:spAutoFit/>
          </a:bodyPr>
          <a:lstStyle/>
          <a:p>
            <a:pPr marR="0" lvl="0" fontAlgn="base">
              <a:lnSpc>
                <a:spcPct val="130000"/>
              </a:lnSpc>
              <a:spcBef>
                <a:spcPct val="0"/>
              </a:spcBef>
              <a:spcAft>
                <a:spcPct val="0"/>
              </a:spcAft>
              <a:buClrTx/>
              <a:buSzTx/>
              <a:buFontTx/>
              <a:buNone/>
              <a:tabLst/>
            </a:pPr>
            <a:r>
              <a:rPr lang="en-US" altLang="en-US" sz="2400" i="1" spc="-20" dirty="0"/>
              <a:t>In 2015, Netflix undertook a rebranding process and started the transition to a new brand voice. It is now informative about new releases and trends, but also very entertaining and engaging. This is accomplished by using </a:t>
            </a:r>
            <a:r>
              <a:rPr lang="en-US" altLang="en-US" sz="2400" b="1" i="1" spc="-20" dirty="0">
                <a:solidFill>
                  <a:srgbClr val="F7981D"/>
                </a:solidFill>
              </a:rPr>
              <a:t>humorous and casual language</a:t>
            </a:r>
            <a:r>
              <a:rPr lang="en-US" altLang="en-US" sz="2400" i="1" spc="-20" dirty="0"/>
              <a:t>, while using </a:t>
            </a:r>
            <a:r>
              <a:rPr lang="en-US" altLang="en-US" sz="2400" b="1" i="1" spc="-20" dirty="0">
                <a:solidFill>
                  <a:srgbClr val="F7981D"/>
                </a:solidFill>
              </a:rPr>
              <a:t>funny memes </a:t>
            </a:r>
            <a:r>
              <a:rPr lang="en-US" altLang="en-US" sz="2400" i="1" spc="-20" dirty="0"/>
              <a:t>and </a:t>
            </a:r>
            <a:r>
              <a:rPr lang="en-US" altLang="en-US" sz="2400" b="1" i="1" spc="-20" dirty="0">
                <a:solidFill>
                  <a:srgbClr val="F7981D"/>
                </a:solidFill>
              </a:rPr>
              <a:t>pop-culture references </a:t>
            </a:r>
            <a:r>
              <a:rPr lang="en-US" altLang="en-US" sz="2400" i="1" spc="-20" dirty="0"/>
              <a:t>that easily go viral, albeit keeping consistency across multiple accounts and languages, as well as over time.</a:t>
            </a:r>
            <a:endParaRPr lang="en-GB" sz="2400" spc="-20" dirty="0">
              <a:solidFill>
                <a:schemeClr val="tx1"/>
              </a:solidFill>
            </a:endParaRPr>
          </a:p>
        </p:txBody>
      </p:sp>
      <p:pic>
        <p:nvPicPr>
          <p:cNvPr id="7" name="Imagem 6">
            <a:extLst>
              <a:ext uri="{FF2B5EF4-FFF2-40B4-BE49-F238E27FC236}">
                <a16:creationId xmlns:a16="http://schemas.microsoft.com/office/drawing/2014/main" id="{F4058152-62AC-42C1-A656-0B781C21283B}"/>
              </a:ext>
            </a:extLst>
          </p:cNvPr>
          <p:cNvPicPr>
            <a:picLocks noChangeAspect="1"/>
          </p:cNvPicPr>
          <p:nvPr/>
        </p:nvPicPr>
        <p:blipFill>
          <a:blip r:embed="rId4"/>
          <a:stretch>
            <a:fillRect/>
          </a:stretch>
        </p:blipFill>
        <p:spPr>
          <a:xfrm>
            <a:off x="8818891" y="3195782"/>
            <a:ext cx="3184580" cy="3069936"/>
          </a:xfrm>
          <a:prstGeom prst="rect">
            <a:avLst/>
          </a:prstGeom>
        </p:spPr>
      </p:pic>
      <p:sp>
        <p:nvSpPr>
          <p:cNvPr id="42" name="CaixaDeTexto 41">
            <a:extLst>
              <a:ext uri="{FF2B5EF4-FFF2-40B4-BE49-F238E27FC236}">
                <a16:creationId xmlns:a16="http://schemas.microsoft.com/office/drawing/2014/main" id="{4EFE8020-B43D-4177-BA13-31558972ED7C}"/>
              </a:ext>
            </a:extLst>
          </p:cNvPr>
          <p:cNvSpPr txBox="1"/>
          <p:nvPr/>
        </p:nvSpPr>
        <p:spPr>
          <a:xfrm>
            <a:off x="188528" y="3616544"/>
            <a:ext cx="8477147" cy="2454198"/>
          </a:xfrm>
          <a:prstGeom prst="rect">
            <a:avLst/>
          </a:prstGeom>
          <a:noFill/>
        </p:spPr>
        <p:txBody>
          <a:bodyPr wrap="square">
            <a:spAutoFit/>
          </a:bodyPr>
          <a:lstStyle/>
          <a:p>
            <a:pPr>
              <a:lnSpc>
                <a:spcPct val="130000"/>
              </a:lnSpc>
            </a:pPr>
            <a:r>
              <a:rPr lang="en-US" altLang="en-US" sz="2400" i="1" spc="-20" dirty="0"/>
              <a:t>Netflix’ striking brand voice has been a huge success and a reference case study. Laura Wong, a social media blogger, lists four reasons for the brand’s success: 1) it developed its voice with its audience in mind; 2) </a:t>
            </a:r>
            <a:r>
              <a:rPr lang="en-US" sz="2400" i="1" spc="-20" dirty="0"/>
              <a:t>it sounds like a real person with an authentic personality; 3) its brand voice is ownable; 4) it keeps its voice consistent</a:t>
            </a:r>
            <a:r>
              <a:rPr lang="en-US" sz="1800" spc="-20" dirty="0">
                <a:solidFill>
                  <a:schemeClr val="tx1"/>
                </a:solidFill>
              </a:rPr>
              <a:t>.</a:t>
            </a:r>
            <a:endParaRPr lang="en-GB" dirty="0"/>
          </a:p>
        </p:txBody>
      </p:sp>
    </p:spTree>
    <p:extLst>
      <p:ext uri="{BB962C8B-B14F-4D97-AF65-F5344CB8AC3E}">
        <p14:creationId xmlns:p14="http://schemas.microsoft.com/office/powerpoint/2010/main" val="1705004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Module Introduction</a:t>
            </a:r>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en-US" sz="2400" spc="-20" dirty="0">
                <a:solidFill>
                  <a:schemeClr val="tx1"/>
                </a:solidFill>
              </a:rPr>
              <a:t>Brands are everywhere these days and some of them are inherently built around powerful wellbeing concepts. But why are some of them more impactful and successful than others?</a:t>
            </a:r>
          </a:p>
          <a:p>
            <a:pPr>
              <a:lnSpc>
                <a:spcPct val="150000"/>
              </a:lnSpc>
              <a:spcAft>
                <a:spcPts val="600"/>
              </a:spcAft>
              <a:buClr>
                <a:srgbClr val="6ECECB"/>
              </a:buClr>
            </a:pPr>
            <a:r>
              <a:rPr lang="en-US" sz="2400" spc="-20" dirty="0">
                <a:solidFill>
                  <a:schemeClr val="tx1"/>
                </a:solidFill>
              </a:rPr>
              <a:t>Interestingly, even though branding is not a recent concept, people and businesses still seem to have big misconceptions. This module will dive into the world of brands and reveal that  a brand is much more than a simple logo or a strong tagline. Starting from the concept that each brand should be constructed based on a core idea, the module will follow a streamlined process to show how successful brands come to life and express distinct personalities. A case study based on Six Senses will be exemplifying each step of the process for wellbeing tourism brands.</a:t>
            </a:r>
          </a:p>
        </p:txBody>
      </p:sp>
    </p:spTree>
    <p:extLst>
      <p:ext uri="{BB962C8B-B14F-4D97-AF65-F5344CB8AC3E}">
        <p14:creationId xmlns:p14="http://schemas.microsoft.com/office/powerpoint/2010/main" val="321025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ACAF552-6A49-4E3E-B22A-CF5247B47C57}"/>
              </a:ext>
            </a:extLst>
          </p:cNvPr>
          <p:cNvPicPr>
            <a:picLocks noChangeAspect="1"/>
          </p:cNvPicPr>
          <p:nvPr/>
        </p:nvPicPr>
        <p:blipFill>
          <a:blip r:embed="rId3"/>
          <a:stretch>
            <a:fillRect/>
          </a:stretch>
        </p:blipFill>
        <p:spPr>
          <a:xfrm>
            <a:off x="6159181" y="594341"/>
            <a:ext cx="5772150" cy="2609850"/>
          </a:xfrm>
          <a:prstGeom prst="rect">
            <a:avLst/>
          </a:prstGeom>
          <a:effectLst>
            <a:outerShdw blurRad="50800" dist="38100" dir="2700000" algn="tl" rotWithShape="0">
              <a:prstClr val="black">
                <a:alpha val="40000"/>
              </a:prstClr>
            </a:outerShdw>
          </a:effectLst>
        </p:spPr>
      </p:pic>
      <p:sp>
        <p:nvSpPr>
          <p:cNvPr id="8" name="Text Placeholder 2">
            <a:extLst>
              <a:ext uri="{FF2B5EF4-FFF2-40B4-BE49-F238E27FC236}">
                <a16:creationId xmlns:a16="http://schemas.microsoft.com/office/drawing/2014/main" id="{21D8476B-43C8-459A-A594-14790EFD83C3}"/>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Six Senses</a:t>
            </a:r>
          </a:p>
        </p:txBody>
      </p:sp>
      <p:pic>
        <p:nvPicPr>
          <p:cNvPr id="9" name="Imagem 8">
            <a:extLst>
              <a:ext uri="{FF2B5EF4-FFF2-40B4-BE49-F238E27FC236}">
                <a16:creationId xmlns:a16="http://schemas.microsoft.com/office/drawing/2014/main" id="{DBA14F43-5F9F-47E6-9909-AD32FF9125D0}"/>
              </a:ext>
            </a:extLst>
          </p:cNvPr>
          <p:cNvPicPr>
            <a:picLocks noChangeAspect="1"/>
          </p:cNvPicPr>
          <p:nvPr/>
        </p:nvPicPr>
        <p:blipFill>
          <a:blip r:embed="rId4"/>
          <a:stretch>
            <a:fillRect/>
          </a:stretch>
        </p:blipFill>
        <p:spPr>
          <a:xfrm>
            <a:off x="367039" y="337780"/>
            <a:ext cx="720000" cy="720000"/>
          </a:xfrm>
          <a:prstGeom prst="rect">
            <a:avLst/>
          </a:prstGeom>
        </p:spPr>
      </p:pic>
      <p:sp>
        <p:nvSpPr>
          <p:cNvPr id="19" name="Retângulo 18">
            <a:extLst>
              <a:ext uri="{FF2B5EF4-FFF2-40B4-BE49-F238E27FC236}">
                <a16:creationId xmlns:a16="http://schemas.microsoft.com/office/drawing/2014/main" id="{A79E801D-238E-467F-A0B5-114B8A2C0ECA}"/>
              </a:ext>
            </a:extLst>
          </p:cNvPr>
          <p:cNvSpPr/>
          <p:nvPr/>
        </p:nvSpPr>
        <p:spPr>
          <a:xfrm>
            <a:off x="6919768" y="1295851"/>
            <a:ext cx="4348308"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ângulo 19">
            <a:extLst>
              <a:ext uri="{FF2B5EF4-FFF2-40B4-BE49-F238E27FC236}">
                <a16:creationId xmlns:a16="http://schemas.microsoft.com/office/drawing/2014/main" id="{AA379067-B7CD-4F34-9F39-29DE463C0848}"/>
              </a:ext>
            </a:extLst>
          </p:cNvPr>
          <p:cNvSpPr/>
          <p:nvPr/>
        </p:nvSpPr>
        <p:spPr>
          <a:xfrm>
            <a:off x="6183744" y="1568323"/>
            <a:ext cx="2664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ângulo 20">
            <a:extLst>
              <a:ext uri="{FF2B5EF4-FFF2-40B4-BE49-F238E27FC236}">
                <a16:creationId xmlns:a16="http://schemas.microsoft.com/office/drawing/2014/main" id="{5EB72FB3-BA40-462D-B3D6-A6781471AABC}"/>
              </a:ext>
            </a:extLst>
          </p:cNvPr>
          <p:cNvSpPr/>
          <p:nvPr/>
        </p:nvSpPr>
        <p:spPr>
          <a:xfrm>
            <a:off x="9783423" y="1568323"/>
            <a:ext cx="1584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tângulo 21">
            <a:extLst>
              <a:ext uri="{FF2B5EF4-FFF2-40B4-BE49-F238E27FC236}">
                <a16:creationId xmlns:a16="http://schemas.microsoft.com/office/drawing/2014/main" id="{09EA65AD-4DCC-441F-9B2A-257E740A658B}"/>
              </a:ext>
            </a:extLst>
          </p:cNvPr>
          <p:cNvSpPr/>
          <p:nvPr/>
        </p:nvSpPr>
        <p:spPr>
          <a:xfrm>
            <a:off x="8055744" y="2322605"/>
            <a:ext cx="3672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tângulo 22">
            <a:extLst>
              <a:ext uri="{FF2B5EF4-FFF2-40B4-BE49-F238E27FC236}">
                <a16:creationId xmlns:a16="http://schemas.microsoft.com/office/drawing/2014/main" id="{F110CCE0-973C-4942-ACB0-D099A226675D}"/>
              </a:ext>
            </a:extLst>
          </p:cNvPr>
          <p:cNvSpPr/>
          <p:nvPr/>
        </p:nvSpPr>
        <p:spPr>
          <a:xfrm>
            <a:off x="6111422" y="2601392"/>
            <a:ext cx="2052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tângulo 23">
            <a:extLst>
              <a:ext uri="{FF2B5EF4-FFF2-40B4-BE49-F238E27FC236}">
                <a16:creationId xmlns:a16="http://schemas.microsoft.com/office/drawing/2014/main" id="{93CD749E-1FBA-4109-8855-931366C688A6}"/>
              </a:ext>
            </a:extLst>
          </p:cNvPr>
          <p:cNvSpPr/>
          <p:nvPr/>
        </p:nvSpPr>
        <p:spPr>
          <a:xfrm>
            <a:off x="6111422" y="2878481"/>
            <a:ext cx="566469"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tângulo 24">
            <a:extLst>
              <a:ext uri="{FF2B5EF4-FFF2-40B4-BE49-F238E27FC236}">
                <a16:creationId xmlns:a16="http://schemas.microsoft.com/office/drawing/2014/main" id="{C7348DD2-071F-48C9-B4C7-90C0C0956559}"/>
              </a:ext>
            </a:extLst>
          </p:cNvPr>
          <p:cNvSpPr/>
          <p:nvPr/>
        </p:nvSpPr>
        <p:spPr>
          <a:xfrm>
            <a:off x="8218276" y="2601391"/>
            <a:ext cx="3509468"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Agrupar 39">
            <a:extLst>
              <a:ext uri="{FF2B5EF4-FFF2-40B4-BE49-F238E27FC236}">
                <a16:creationId xmlns:a16="http://schemas.microsoft.com/office/drawing/2014/main" id="{A4ADA82E-8643-4B98-9764-64088E2C09A9}"/>
              </a:ext>
            </a:extLst>
          </p:cNvPr>
          <p:cNvGrpSpPr/>
          <p:nvPr/>
        </p:nvGrpSpPr>
        <p:grpSpPr>
          <a:xfrm>
            <a:off x="159316" y="2278475"/>
            <a:ext cx="5403274" cy="3990603"/>
            <a:chOff x="367039" y="1111332"/>
            <a:chExt cx="5403274" cy="3990603"/>
          </a:xfrm>
        </p:grpSpPr>
        <p:pic>
          <p:nvPicPr>
            <p:cNvPr id="15" name="Imagem 14">
              <a:extLst>
                <a:ext uri="{FF2B5EF4-FFF2-40B4-BE49-F238E27FC236}">
                  <a16:creationId xmlns:a16="http://schemas.microsoft.com/office/drawing/2014/main" id="{75C8BE04-BA1D-4C7C-A0DC-A2810739858E}"/>
                </a:ext>
              </a:extLst>
            </p:cNvPr>
            <p:cNvPicPr>
              <a:picLocks noChangeAspect="1"/>
            </p:cNvPicPr>
            <p:nvPr/>
          </p:nvPicPr>
          <p:blipFill rotWithShape="1">
            <a:blip r:embed="rId5"/>
            <a:srcRect r="61018" b="5760"/>
            <a:stretch/>
          </p:blipFill>
          <p:spPr>
            <a:xfrm>
              <a:off x="367039" y="1111332"/>
              <a:ext cx="5403274" cy="3990603"/>
            </a:xfrm>
            <a:prstGeom prst="rect">
              <a:avLst/>
            </a:prstGeom>
            <a:effectLst>
              <a:outerShdw blurRad="50800" dist="38100" dir="2700000" algn="tl" rotWithShape="0">
                <a:prstClr val="black">
                  <a:alpha val="40000"/>
                </a:prstClr>
              </a:outerShdw>
            </a:effectLst>
          </p:spPr>
        </p:pic>
        <p:sp>
          <p:nvSpPr>
            <p:cNvPr id="26" name="Retângulo 25">
              <a:extLst>
                <a:ext uri="{FF2B5EF4-FFF2-40B4-BE49-F238E27FC236}">
                  <a16:creationId xmlns:a16="http://schemas.microsoft.com/office/drawing/2014/main" id="{7E831E8A-A03F-437E-AE6D-8F0770CAFAB5}"/>
                </a:ext>
              </a:extLst>
            </p:cNvPr>
            <p:cNvSpPr/>
            <p:nvPr/>
          </p:nvSpPr>
          <p:spPr>
            <a:xfrm>
              <a:off x="984812" y="3883680"/>
              <a:ext cx="566469"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tângulo 26">
              <a:extLst>
                <a:ext uri="{FF2B5EF4-FFF2-40B4-BE49-F238E27FC236}">
                  <a16:creationId xmlns:a16="http://schemas.microsoft.com/office/drawing/2014/main" id="{120E0C5A-CE6B-43D1-9577-44990A4E43B2}"/>
                </a:ext>
              </a:extLst>
            </p:cNvPr>
            <p:cNvSpPr/>
            <p:nvPr/>
          </p:nvSpPr>
          <p:spPr>
            <a:xfrm>
              <a:off x="2813722" y="3883680"/>
              <a:ext cx="468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tângulo 27">
              <a:extLst>
                <a:ext uri="{FF2B5EF4-FFF2-40B4-BE49-F238E27FC236}">
                  <a16:creationId xmlns:a16="http://schemas.microsoft.com/office/drawing/2014/main" id="{62BF74D6-DECC-41F3-A8F1-D50E3B6176A3}"/>
                </a:ext>
              </a:extLst>
            </p:cNvPr>
            <p:cNvSpPr/>
            <p:nvPr/>
          </p:nvSpPr>
          <p:spPr>
            <a:xfrm>
              <a:off x="3578864" y="3883680"/>
              <a:ext cx="792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tângulo 28">
              <a:extLst>
                <a:ext uri="{FF2B5EF4-FFF2-40B4-BE49-F238E27FC236}">
                  <a16:creationId xmlns:a16="http://schemas.microsoft.com/office/drawing/2014/main" id="{A8EC3AF7-ADA9-4B62-9A0D-594B3E3C0E4E}"/>
                </a:ext>
              </a:extLst>
            </p:cNvPr>
            <p:cNvSpPr/>
            <p:nvPr/>
          </p:nvSpPr>
          <p:spPr>
            <a:xfrm>
              <a:off x="4711636" y="3883679"/>
              <a:ext cx="576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tângulo 29">
              <a:extLst>
                <a:ext uri="{FF2B5EF4-FFF2-40B4-BE49-F238E27FC236}">
                  <a16:creationId xmlns:a16="http://schemas.microsoft.com/office/drawing/2014/main" id="{AA3DB1A9-98DD-4181-BEFD-4FF8942D60D3}"/>
                </a:ext>
              </a:extLst>
            </p:cNvPr>
            <p:cNvSpPr/>
            <p:nvPr/>
          </p:nvSpPr>
          <p:spPr>
            <a:xfrm>
              <a:off x="5033934" y="4352026"/>
              <a:ext cx="669281"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tângulo 30">
              <a:extLst>
                <a:ext uri="{FF2B5EF4-FFF2-40B4-BE49-F238E27FC236}">
                  <a16:creationId xmlns:a16="http://schemas.microsoft.com/office/drawing/2014/main" id="{54717694-6D85-44DA-9433-F77F4968A121}"/>
                </a:ext>
              </a:extLst>
            </p:cNvPr>
            <p:cNvSpPr/>
            <p:nvPr/>
          </p:nvSpPr>
          <p:spPr>
            <a:xfrm>
              <a:off x="474318" y="4592171"/>
              <a:ext cx="576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tângulo 31">
              <a:extLst>
                <a:ext uri="{FF2B5EF4-FFF2-40B4-BE49-F238E27FC236}">
                  <a16:creationId xmlns:a16="http://schemas.microsoft.com/office/drawing/2014/main" id="{370E0A84-50CD-4BCE-982D-711F6899980D}"/>
                </a:ext>
              </a:extLst>
            </p:cNvPr>
            <p:cNvSpPr/>
            <p:nvPr/>
          </p:nvSpPr>
          <p:spPr>
            <a:xfrm>
              <a:off x="1793777" y="4592170"/>
              <a:ext cx="360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tângulo 32">
              <a:extLst>
                <a:ext uri="{FF2B5EF4-FFF2-40B4-BE49-F238E27FC236}">
                  <a16:creationId xmlns:a16="http://schemas.microsoft.com/office/drawing/2014/main" id="{2EA8680C-A75C-4094-AC90-2FF132DDC1D7}"/>
                </a:ext>
              </a:extLst>
            </p:cNvPr>
            <p:cNvSpPr/>
            <p:nvPr/>
          </p:nvSpPr>
          <p:spPr>
            <a:xfrm>
              <a:off x="2392199" y="4589460"/>
              <a:ext cx="1368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tângulo 33">
              <a:extLst>
                <a:ext uri="{FF2B5EF4-FFF2-40B4-BE49-F238E27FC236}">
                  <a16:creationId xmlns:a16="http://schemas.microsoft.com/office/drawing/2014/main" id="{246FC2F4-7596-4379-8A50-18DC2CA3EE77}"/>
                </a:ext>
              </a:extLst>
            </p:cNvPr>
            <p:cNvSpPr/>
            <p:nvPr/>
          </p:nvSpPr>
          <p:spPr>
            <a:xfrm>
              <a:off x="3794864" y="4589459"/>
              <a:ext cx="288000" cy="240145"/>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7" name="Imagem 36">
            <a:extLst>
              <a:ext uri="{FF2B5EF4-FFF2-40B4-BE49-F238E27FC236}">
                <a16:creationId xmlns:a16="http://schemas.microsoft.com/office/drawing/2014/main" id="{175AE2F1-F4C7-48C3-AAC1-CEC6B988CF24}"/>
              </a:ext>
            </a:extLst>
          </p:cNvPr>
          <p:cNvPicPr>
            <a:picLocks noChangeAspect="1"/>
          </p:cNvPicPr>
          <p:nvPr/>
        </p:nvPicPr>
        <p:blipFill>
          <a:blip r:embed="rId6"/>
          <a:stretch>
            <a:fillRect/>
          </a:stretch>
        </p:blipFill>
        <p:spPr>
          <a:xfrm>
            <a:off x="5924680" y="3415559"/>
            <a:ext cx="6000750" cy="2876550"/>
          </a:xfrm>
          <a:prstGeom prst="rect">
            <a:avLst/>
          </a:prstGeom>
          <a:effectLst>
            <a:outerShdw blurRad="50800" dist="38100" dir="2700000" algn="tl" rotWithShape="0">
              <a:prstClr val="black">
                <a:alpha val="40000"/>
              </a:prstClr>
            </a:outerShdw>
          </a:effectLst>
        </p:spPr>
      </p:pic>
      <p:sp>
        <p:nvSpPr>
          <p:cNvPr id="38" name="Retângulo 37">
            <a:extLst>
              <a:ext uri="{FF2B5EF4-FFF2-40B4-BE49-F238E27FC236}">
                <a16:creationId xmlns:a16="http://schemas.microsoft.com/office/drawing/2014/main" id="{869E740A-68C5-4E4B-9658-E54E96CAADCB}"/>
              </a:ext>
            </a:extLst>
          </p:cNvPr>
          <p:cNvSpPr/>
          <p:nvPr/>
        </p:nvSpPr>
        <p:spPr>
          <a:xfrm>
            <a:off x="6014480" y="4368764"/>
            <a:ext cx="4355630" cy="512349"/>
          </a:xfrm>
          <a:prstGeom prst="rect">
            <a:avLst/>
          </a:prstGeom>
          <a:solidFill>
            <a:srgbClr val="FDDE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2" descr="May be an image of text that says &quot;SIX SENSES HOTELS RESORTS SPAS&quot;">
            <a:extLst>
              <a:ext uri="{FF2B5EF4-FFF2-40B4-BE49-F238E27FC236}">
                <a16:creationId xmlns:a16="http://schemas.microsoft.com/office/drawing/2014/main" id="{143D6D27-6269-49E9-8B22-70C6BED466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4783" y="997971"/>
            <a:ext cx="1221521" cy="1221521"/>
          </a:xfrm>
          <a:prstGeom prst="rect">
            <a:avLst/>
          </a:prstGeom>
          <a:noFill/>
          <a:extLst>
            <a:ext uri="{909E8E84-426E-40DD-AFC4-6F175D3DCCD1}">
              <a14:hiddenFill xmlns:a14="http://schemas.microsoft.com/office/drawing/2010/main">
                <a:solidFill>
                  <a:srgbClr val="FFFFFF"/>
                </a:solidFill>
              </a14:hiddenFill>
            </a:ext>
          </a:extLst>
        </p:spPr>
      </p:pic>
      <p:sp>
        <p:nvSpPr>
          <p:cNvPr id="41" name="CaixaDeTexto 40">
            <a:extLst>
              <a:ext uri="{FF2B5EF4-FFF2-40B4-BE49-F238E27FC236}">
                <a16:creationId xmlns:a16="http://schemas.microsoft.com/office/drawing/2014/main" id="{A6F49EB1-77DF-4C3C-8361-30EB4228B8A0}"/>
              </a:ext>
            </a:extLst>
          </p:cNvPr>
          <p:cNvSpPr txBox="1"/>
          <p:nvPr/>
        </p:nvSpPr>
        <p:spPr>
          <a:xfrm>
            <a:off x="2579599" y="1382366"/>
            <a:ext cx="3103418" cy="369332"/>
          </a:xfrm>
          <a:prstGeom prst="rect">
            <a:avLst/>
          </a:prstGeom>
          <a:noFill/>
        </p:spPr>
        <p:txBody>
          <a:bodyPr wrap="square" rtlCol="0">
            <a:spAutoFit/>
          </a:bodyPr>
          <a:lstStyle/>
          <a:p>
            <a:r>
              <a:rPr lang="en-GB" dirty="0">
                <a:solidFill>
                  <a:srgbClr val="6ECECB"/>
                </a:solidFill>
                <a:hlinkClick r:id="rId8">
                  <a:extLst>
                    <a:ext uri="{A12FA001-AC4F-418D-AE19-62706E023703}">
                      <ahyp:hlinkClr xmlns:ahyp="http://schemas.microsoft.com/office/drawing/2018/hyperlinkcolor" val="tx"/>
                    </a:ext>
                  </a:extLst>
                </a:hlinkClick>
              </a:rPr>
              <a:t>www.sixsenses.com</a:t>
            </a:r>
            <a:r>
              <a:rPr lang="en-GB" dirty="0">
                <a:solidFill>
                  <a:srgbClr val="6ECECB"/>
                </a:solidFill>
              </a:rPr>
              <a:t> </a:t>
            </a:r>
          </a:p>
        </p:txBody>
      </p:sp>
    </p:spTree>
    <p:extLst>
      <p:ext uri="{BB962C8B-B14F-4D97-AF65-F5344CB8AC3E}">
        <p14:creationId xmlns:p14="http://schemas.microsoft.com/office/powerpoint/2010/main" val="525516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Texto 3">
            <a:extLst>
              <a:ext uri="{FF2B5EF4-FFF2-40B4-BE49-F238E27FC236}">
                <a16:creationId xmlns:a16="http://schemas.microsoft.com/office/drawing/2014/main" id="{C4C986D5-6B49-42DD-9489-0AEC8EF64510}"/>
              </a:ext>
            </a:extLst>
          </p:cNvPr>
          <p:cNvSpPr>
            <a:spLocks noGrp="1"/>
          </p:cNvSpPr>
          <p:nvPr>
            <p:ph type="body" sz="quarter" idx="15"/>
          </p:nvPr>
        </p:nvSpPr>
        <p:spPr/>
        <p:txBody>
          <a:bodyPr/>
          <a:lstStyle/>
          <a:p>
            <a:pPr algn="ctr"/>
            <a:r>
              <a:rPr lang="en-GB" dirty="0"/>
              <a:t>Brand Identity and Brand Personality</a:t>
            </a:r>
          </a:p>
          <a:p>
            <a:endParaRPr lang="en-GB" dirty="0"/>
          </a:p>
          <a:p>
            <a:pPr>
              <a:buClr>
                <a:srgbClr val="92DAD8"/>
              </a:buClr>
              <a:buFont typeface="Arial" panose="020B0604020202020204" pitchFamily="34" charset="0"/>
              <a:buChar char="•"/>
            </a:pPr>
            <a:r>
              <a:rPr lang="en-GB" dirty="0">
                <a:solidFill>
                  <a:srgbClr val="92DAD8"/>
                </a:solidFill>
              </a:rPr>
              <a:t> The brand’s core idea</a:t>
            </a:r>
          </a:p>
          <a:p>
            <a:pPr>
              <a:buClr>
                <a:srgbClr val="92DAD8"/>
              </a:buClr>
              <a:buFont typeface="Arial" panose="020B0604020202020204" pitchFamily="34" charset="0"/>
              <a:buChar char="•"/>
            </a:pPr>
            <a:r>
              <a:rPr lang="en-GB" dirty="0">
                <a:solidFill>
                  <a:srgbClr val="92DAD8"/>
                </a:solidFill>
              </a:rPr>
              <a:t> Brand values</a:t>
            </a:r>
          </a:p>
          <a:p>
            <a:pPr>
              <a:buClr>
                <a:srgbClr val="92DAD8"/>
              </a:buClr>
              <a:buFont typeface="Arial" panose="020B0604020202020204" pitchFamily="34" charset="0"/>
              <a:buChar char="•"/>
            </a:pPr>
            <a:r>
              <a:rPr lang="en-GB" dirty="0">
                <a:solidFill>
                  <a:srgbClr val="92DAD8"/>
                </a:solidFill>
              </a:rPr>
              <a:t> Brand personality</a:t>
            </a:r>
          </a:p>
          <a:p>
            <a:pPr marL="571500" indent="-571500">
              <a:buClr>
                <a:srgbClr val="FDDE00"/>
              </a:buClr>
              <a:buFont typeface="Calibri" panose="020F0502020204030204" pitchFamily="34" charset="0"/>
              <a:buChar char="→"/>
            </a:pPr>
            <a:r>
              <a:rPr lang="en-GB" spc="-30" dirty="0">
                <a:solidFill>
                  <a:schemeClr val="bg1"/>
                </a:solidFill>
                <a:effectLst>
                  <a:outerShdw blurRad="38100" dist="38100" dir="2700000" algn="tl">
                    <a:srgbClr val="000000">
                      <a:alpha val="43137"/>
                    </a:srgbClr>
                  </a:outerShdw>
                </a:effectLst>
              </a:rPr>
              <a:t> Promise &amp; Tagline</a:t>
            </a:r>
          </a:p>
        </p:txBody>
      </p:sp>
      <p:pic>
        <p:nvPicPr>
          <p:cNvPr id="8" name="Imagem 7">
            <a:extLst>
              <a:ext uri="{FF2B5EF4-FFF2-40B4-BE49-F238E27FC236}">
                <a16:creationId xmlns:a16="http://schemas.microsoft.com/office/drawing/2014/main" id="{8FC0FD27-9C94-4A90-946D-761B65FDE718}"/>
              </a:ext>
            </a:extLst>
          </p:cNvPr>
          <p:cNvPicPr>
            <a:picLocks noChangeAspect="1"/>
          </p:cNvPicPr>
          <p:nvPr/>
        </p:nvPicPr>
        <p:blipFill>
          <a:blip r:embed="rId2"/>
          <a:stretch>
            <a:fillRect/>
          </a:stretch>
        </p:blipFill>
        <p:spPr>
          <a:xfrm>
            <a:off x="5589152" y="1228051"/>
            <a:ext cx="6602847" cy="4401470"/>
          </a:xfrm>
          <a:prstGeom prst="rect">
            <a:avLst/>
          </a:prstGeom>
        </p:spPr>
      </p:pic>
    </p:spTree>
    <p:extLst>
      <p:ext uri="{BB962C8B-B14F-4D97-AF65-F5344CB8AC3E}">
        <p14:creationId xmlns:p14="http://schemas.microsoft.com/office/powerpoint/2010/main" val="640840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98B77C4B-5084-4F58-AC3B-86969BFE7E7A}"/>
              </a:ext>
            </a:extLst>
          </p:cNvPr>
          <p:cNvSpPr txBox="1"/>
          <p:nvPr/>
        </p:nvSpPr>
        <p:spPr>
          <a:xfrm>
            <a:off x="0" y="2812631"/>
            <a:ext cx="5412508" cy="1697068"/>
          </a:xfrm>
          <a:prstGeom prst="rect">
            <a:avLst/>
          </a:prstGeom>
          <a:solidFill>
            <a:srgbClr val="6ECECB"/>
          </a:solidFill>
        </p:spPr>
        <p:txBody>
          <a:bodyPr wrap="square" lIns="360000" rtlCol="0">
            <a:spAutoFit/>
          </a:bodyPr>
          <a:lstStyle/>
          <a:p>
            <a:pPr>
              <a:lnSpc>
                <a:spcPct val="150000"/>
              </a:lnSpc>
            </a:pPr>
            <a:r>
              <a:rPr lang="en-GB" sz="2400" b="1" dirty="0">
                <a:solidFill>
                  <a:schemeClr val="bg1"/>
                </a:solidFill>
                <a:effectLst>
                  <a:outerShdw blurRad="38100" dist="38100" dir="2700000" algn="tl">
                    <a:srgbClr val="000000">
                      <a:alpha val="43137"/>
                    </a:srgbClr>
                  </a:outerShdw>
                </a:effectLst>
              </a:rPr>
              <a:t>Attributes</a:t>
            </a:r>
          </a:p>
          <a:p>
            <a:pPr>
              <a:lnSpc>
                <a:spcPct val="150000"/>
              </a:lnSpc>
            </a:pPr>
            <a:r>
              <a:rPr lang="en-US" sz="2400" dirty="0"/>
              <a:t>Functional or economic characteristics of the product.</a:t>
            </a:r>
            <a:endParaRPr lang="en-GB" sz="2400" dirty="0"/>
          </a:p>
        </p:txBody>
      </p:sp>
      <p:sp>
        <p:nvSpPr>
          <p:cNvPr id="36" name="CaixaDeTexto 35">
            <a:extLst>
              <a:ext uri="{FF2B5EF4-FFF2-40B4-BE49-F238E27FC236}">
                <a16:creationId xmlns:a16="http://schemas.microsoft.com/office/drawing/2014/main" id="{036984B4-CBBB-4544-9B57-7844EB71789A}"/>
              </a:ext>
            </a:extLst>
          </p:cNvPr>
          <p:cNvSpPr txBox="1"/>
          <p:nvPr/>
        </p:nvSpPr>
        <p:spPr>
          <a:xfrm>
            <a:off x="2021584" y="4978751"/>
            <a:ext cx="8155709" cy="1143070"/>
          </a:xfrm>
          <a:prstGeom prst="rect">
            <a:avLst/>
          </a:prstGeom>
          <a:solidFill>
            <a:srgbClr val="FDDE00"/>
          </a:solidFill>
        </p:spPr>
        <p:txBody>
          <a:bodyPr wrap="square" rtlCol="0">
            <a:spAutoFit/>
          </a:bodyPr>
          <a:lstStyle/>
          <a:p>
            <a:pPr algn="ctr">
              <a:lnSpc>
                <a:spcPct val="150000"/>
              </a:lnSpc>
            </a:pPr>
            <a:r>
              <a:rPr lang="en-GB" sz="2400" b="1" dirty="0">
                <a:effectLst>
                  <a:outerShdw blurRad="38100" dist="38100" dir="2700000" algn="tl">
                    <a:srgbClr val="000000">
                      <a:alpha val="43137"/>
                    </a:srgbClr>
                  </a:outerShdw>
                </a:effectLst>
              </a:rPr>
              <a:t>Tagline</a:t>
            </a:r>
          </a:p>
          <a:p>
            <a:pPr algn="ctr">
              <a:lnSpc>
                <a:spcPct val="150000"/>
              </a:lnSpc>
            </a:pPr>
            <a:r>
              <a:rPr lang="en-GB" sz="2400" dirty="0"/>
              <a:t>A short sentence that brings forth what the brand is all about.</a:t>
            </a:r>
          </a:p>
        </p:txBody>
      </p:sp>
      <p:pic>
        <p:nvPicPr>
          <p:cNvPr id="5" name="Imagem 4">
            <a:extLst>
              <a:ext uri="{FF2B5EF4-FFF2-40B4-BE49-F238E27FC236}">
                <a16:creationId xmlns:a16="http://schemas.microsoft.com/office/drawing/2014/main" id="{AE0625EC-9591-4267-9BF8-F91F007FFF52}"/>
              </a:ext>
            </a:extLst>
          </p:cNvPr>
          <p:cNvPicPr>
            <a:picLocks noChangeAspect="1"/>
          </p:cNvPicPr>
          <p:nvPr/>
        </p:nvPicPr>
        <p:blipFill>
          <a:blip r:embed="rId3"/>
          <a:stretch>
            <a:fillRect/>
          </a:stretch>
        </p:blipFill>
        <p:spPr>
          <a:xfrm>
            <a:off x="604976" y="1290924"/>
            <a:ext cx="1080000" cy="1080000"/>
          </a:xfrm>
          <a:prstGeom prst="rect">
            <a:avLst/>
          </a:prstGeom>
        </p:spPr>
      </p:pic>
      <p:sp>
        <p:nvSpPr>
          <p:cNvPr id="6" name="CaixaDeTexto 5">
            <a:extLst>
              <a:ext uri="{FF2B5EF4-FFF2-40B4-BE49-F238E27FC236}">
                <a16:creationId xmlns:a16="http://schemas.microsoft.com/office/drawing/2014/main" id="{7DF56205-AC6F-400F-B8F0-30EBBDCE0990}"/>
              </a:ext>
            </a:extLst>
          </p:cNvPr>
          <p:cNvSpPr txBox="1"/>
          <p:nvPr/>
        </p:nvSpPr>
        <p:spPr>
          <a:xfrm>
            <a:off x="1684975" y="1272452"/>
            <a:ext cx="3334739" cy="1143070"/>
          </a:xfrm>
          <a:prstGeom prst="rect">
            <a:avLst/>
          </a:prstGeom>
          <a:noFill/>
        </p:spPr>
        <p:txBody>
          <a:bodyPr wrap="square" rtlCol="0">
            <a:spAutoFit/>
          </a:bodyPr>
          <a:lstStyle/>
          <a:p>
            <a:pPr>
              <a:lnSpc>
                <a:spcPct val="150000"/>
              </a:lnSpc>
            </a:pPr>
            <a:r>
              <a:rPr lang="en-GB" sz="2400" dirty="0"/>
              <a:t>Your brand has a purpose and personality…</a:t>
            </a:r>
          </a:p>
        </p:txBody>
      </p:sp>
      <p:sp>
        <p:nvSpPr>
          <p:cNvPr id="42" name="CaixaDeTexto 41">
            <a:extLst>
              <a:ext uri="{FF2B5EF4-FFF2-40B4-BE49-F238E27FC236}">
                <a16:creationId xmlns:a16="http://schemas.microsoft.com/office/drawing/2014/main" id="{E4570C0B-71BF-4C72-8D64-92BEF87997BA}"/>
              </a:ext>
            </a:extLst>
          </p:cNvPr>
          <p:cNvSpPr txBox="1"/>
          <p:nvPr/>
        </p:nvSpPr>
        <p:spPr>
          <a:xfrm>
            <a:off x="5068620" y="1416655"/>
            <a:ext cx="2054760" cy="461665"/>
          </a:xfrm>
          <a:prstGeom prst="rect">
            <a:avLst/>
          </a:prstGeom>
          <a:noFill/>
        </p:spPr>
        <p:txBody>
          <a:bodyPr wrap="square" rtlCol="0">
            <a:spAutoFit/>
          </a:bodyPr>
          <a:lstStyle/>
          <a:p>
            <a:pPr algn="ctr"/>
            <a:r>
              <a:rPr lang="en-GB" sz="2400" dirty="0"/>
              <a:t>… but…</a:t>
            </a:r>
          </a:p>
        </p:txBody>
      </p:sp>
      <p:sp>
        <p:nvSpPr>
          <p:cNvPr id="43" name="CaixaDeTexto 42">
            <a:extLst>
              <a:ext uri="{FF2B5EF4-FFF2-40B4-BE49-F238E27FC236}">
                <a16:creationId xmlns:a16="http://schemas.microsoft.com/office/drawing/2014/main" id="{BF2A6472-AC96-4283-89E1-96EEC5876F5D}"/>
              </a:ext>
            </a:extLst>
          </p:cNvPr>
          <p:cNvSpPr txBox="1"/>
          <p:nvPr/>
        </p:nvSpPr>
        <p:spPr>
          <a:xfrm>
            <a:off x="8278756" y="1274806"/>
            <a:ext cx="3599208" cy="1143070"/>
          </a:xfrm>
          <a:prstGeom prst="rect">
            <a:avLst/>
          </a:prstGeom>
          <a:noFill/>
        </p:spPr>
        <p:txBody>
          <a:bodyPr wrap="square" rtlCol="0">
            <a:spAutoFit/>
          </a:bodyPr>
          <a:lstStyle/>
          <a:p>
            <a:pPr>
              <a:lnSpc>
                <a:spcPct val="150000"/>
              </a:lnSpc>
            </a:pPr>
            <a:r>
              <a:rPr lang="en-GB" sz="2400" dirty="0"/>
              <a:t>… what will consumers gain by using it?</a:t>
            </a:r>
          </a:p>
        </p:txBody>
      </p:sp>
      <p:pic>
        <p:nvPicPr>
          <p:cNvPr id="11" name="Imagem 10">
            <a:extLst>
              <a:ext uri="{FF2B5EF4-FFF2-40B4-BE49-F238E27FC236}">
                <a16:creationId xmlns:a16="http://schemas.microsoft.com/office/drawing/2014/main" id="{C339E300-3C62-4252-B8EE-3EF38C84502A}"/>
              </a:ext>
            </a:extLst>
          </p:cNvPr>
          <p:cNvPicPr>
            <a:picLocks noChangeAspect="1"/>
          </p:cNvPicPr>
          <p:nvPr/>
        </p:nvPicPr>
        <p:blipFill>
          <a:blip r:embed="rId4"/>
          <a:stretch>
            <a:fillRect/>
          </a:stretch>
        </p:blipFill>
        <p:spPr>
          <a:xfrm>
            <a:off x="7187786" y="1385638"/>
            <a:ext cx="1080000" cy="1080000"/>
          </a:xfrm>
          <a:prstGeom prst="rect">
            <a:avLst/>
          </a:prstGeom>
        </p:spPr>
      </p:pic>
      <p:sp>
        <p:nvSpPr>
          <p:cNvPr id="44" name="Retângulo: Canto Dobrado 43">
            <a:extLst>
              <a:ext uri="{FF2B5EF4-FFF2-40B4-BE49-F238E27FC236}">
                <a16:creationId xmlns:a16="http://schemas.microsoft.com/office/drawing/2014/main" id="{173A3E1D-28C8-4D02-9CF7-13AECCC15DBF}"/>
              </a:ext>
            </a:extLst>
          </p:cNvPr>
          <p:cNvSpPr/>
          <p:nvPr/>
        </p:nvSpPr>
        <p:spPr>
          <a:xfrm rot="467525">
            <a:off x="9697088" y="153747"/>
            <a:ext cx="2426665" cy="1172030"/>
          </a:xfrm>
          <a:prstGeom prst="folded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b="1" dirty="0">
                <a:solidFill>
                  <a:schemeClr val="tx1"/>
                </a:solidFill>
              </a:rPr>
              <a:t>What the brand PROMISES</a:t>
            </a:r>
          </a:p>
        </p:txBody>
      </p:sp>
      <p:sp>
        <p:nvSpPr>
          <p:cNvPr id="45" name="CaixaDeTexto 44">
            <a:extLst>
              <a:ext uri="{FF2B5EF4-FFF2-40B4-BE49-F238E27FC236}">
                <a16:creationId xmlns:a16="http://schemas.microsoft.com/office/drawing/2014/main" id="{EC9C1AE9-7FD9-4E62-9EB5-59B050DC912D}"/>
              </a:ext>
            </a:extLst>
          </p:cNvPr>
          <p:cNvSpPr txBox="1"/>
          <p:nvPr/>
        </p:nvSpPr>
        <p:spPr>
          <a:xfrm>
            <a:off x="6833049" y="2809195"/>
            <a:ext cx="5358952" cy="1697068"/>
          </a:xfrm>
          <a:prstGeom prst="rect">
            <a:avLst/>
          </a:prstGeom>
          <a:solidFill>
            <a:srgbClr val="6ECECB"/>
          </a:solidFill>
        </p:spPr>
        <p:txBody>
          <a:bodyPr wrap="square" rIns="360000" rtlCol="0">
            <a:spAutoFit/>
          </a:bodyPr>
          <a:lstStyle/>
          <a:p>
            <a:pPr>
              <a:lnSpc>
                <a:spcPct val="150000"/>
              </a:lnSpc>
            </a:pPr>
            <a:r>
              <a:rPr lang="en-GB" sz="2400" b="1" dirty="0">
                <a:solidFill>
                  <a:schemeClr val="bg1"/>
                </a:solidFill>
                <a:effectLst>
                  <a:outerShdw blurRad="38100" dist="38100" dir="2700000" algn="tl">
                    <a:srgbClr val="000000">
                      <a:alpha val="43137"/>
                    </a:srgbClr>
                  </a:outerShdw>
                </a:effectLst>
              </a:rPr>
              <a:t>Benefits</a:t>
            </a:r>
          </a:p>
          <a:p>
            <a:pPr>
              <a:lnSpc>
                <a:spcPct val="150000"/>
              </a:lnSpc>
            </a:pPr>
            <a:r>
              <a:rPr lang="en-US" sz="2400" dirty="0"/>
              <a:t>Emotional rewards that the consumer will have by using the brand.</a:t>
            </a:r>
            <a:endParaRPr lang="en-GB" sz="2400" dirty="0"/>
          </a:p>
        </p:txBody>
      </p:sp>
      <p:sp>
        <p:nvSpPr>
          <p:cNvPr id="46" name="Text Placeholder 2">
            <a:extLst>
              <a:ext uri="{FF2B5EF4-FFF2-40B4-BE49-F238E27FC236}">
                <a16:creationId xmlns:a16="http://schemas.microsoft.com/office/drawing/2014/main" id="{BB444BCB-2590-40CF-86C1-C11BDEEF16B4}"/>
              </a:ext>
            </a:extLst>
          </p:cNvPr>
          <p:cNvSpPr txBox="1">
            <a:spLocks/>
          </p:cNvSpPr>
          <p:nvPr/>
        </p:nvSpPr>
        <p:spPr>
          <a:xfrm>
            <a:off x="643222" y="349104"/>
            <a:ext cx="80252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Promise and the Tagline</a:t>
            </a:r>
          </a:p>
        </p:txBody>
      </p:sp>
      <p:pic>
        <p:nvPicPr>
          <p:cNvPr id="52" name="Imagem 51">
            <a:extLst>
              <a:ext uri="{FF2B5EF4-FFF2-40B4-BE49-F238E27FC236}">
                <a16:creationId xmlns:a16="http://schemas.microsoft.com/office/drawing/2014/main" id="{CB521E05-77C0-4E12-A6C1-B3744A7B426A}"/>
              </a:ext>
            </a:extLst>
          </p:cNvPr>
          <p:cNvPicPr>
            <a:picLocks noChangeAspect="1"/>
          </p:cNvPicPr>
          <p:nvPr/>
        </p:nvPicPr>
        <p:blipFill>
          <a:blip r:embed="rId5"/>
          <a:stretch>
            <a:fillRect/>
          </a:stretch>
        </p:blipFill>
        <p:spPr>
          <a:xfrm rot="16200000" flipH="1">
            <a:off x="6146216" y="4310435"/>
            <a:ext cx="608400" cy="608400"/>
          </a:xfrm>
          <a:prstGeom prst="rect">
            <a:avLst/>
          </a:prstGeom>
        </p:spPr>
      </p:pic>
      <p:pic>
        <p:nvPicPr>
          <p:cNvPr id="53" name="Imagem 52">
            <a:extLst>
              <a:ext uri="{FF2B5EF4-FFF2-40B4-BE49-F238E27FC236}">
                <a16:creationId xmlns:a16="http://schemas.microsoft.com/office/drawing/2014/main" id="{3ABA8BAB-C4CC-4754-949D-3F5229AB30AE}"/>
              </a:ext>
            </a:extLst>
          </p:cNvPr>
          <p:cNvPicPr>
            <a:picLocks noChangeAspect="1"/>
          </p:cNvPicPr>
          <p:nvPr/>
        </p:nvPicPr>
        <p:blipFill>
          <a:blip r:embed="rId5"/>
          <a:stretch>
            <a:fillRect/>
          </a:stretch>
        </p:blipFill>
        <p:spPr>
          <a:xfrm rot="5400000">
            <a:off x="5492844" y="4312339"/>
            <a:ext cx="606496" cy="606496"/>
          </a:xfrm>
          <a:prstGeom prst="rect">
            <a:avLst/>
          </a:prstGeom>
        </p:spPr>
      </p:pic>
      <p:pic>
        <p:nvPicPr>
          <p:cNvPr id="16" name="Imagem 15">
            <a:extLst>
              <a:ext uri="{FF2B5EF4-FFF2-40B4-BE49-F238E27FC236}">
                <a16:creationId xmlns:a16="http://schemas.microsoft.com/office/drawing/2014/main" id="{F655A41F-ABF0-4B34-8690-1D8DEA2240CD}"/>
              </a:ext>
            </a:extLst>
          </p:cNvPr>
          <p:cNvPicPr>
            <a:picLocks/>
          </p:cNvPicPr>
          <p:nvPr/>
        </p:nvPicPr>
        <p:blipFill>
          <a:blip r:embed="rId6"/>
          <a:stretch>
            <a:fillRect/>
          </a:stretch>
        </p:blipFill>
        <p:spPr>
          <a:xfrm rot="5400000" flipV="1">
            <a:off x="5795886" y="2242214"/>
            <a:ext cx="608400" cy="608400"/>
          </a:xfrm>
          <a:prstGeom prst="rect">
            <a:avLst/>
          </a:prstGeom>
        </p:spPr>
      </p:pic>
    </p:spTree>
    <p:extLst>
      <p:ext uri="{BB962C8B-B14F-4D97-AF65-F5344CB8AC3E}">
        <p14:creationId xmlns:p14="http://schemas.microsoft.com/office/powerpoint/2010/main" val="2197938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https://youtu.be/TqhfNh8mQCk</a:t>
            </a:r>
            <a:r>
              <a:rPr lang="en-GB" sz="1050" dirty="0"/>
              <a:t> </a:t>
            </a:r>
          </a:p>
        </p:txBody>
      </p:sp>
      <p:sp>
        <p:nvSpPr>
          <p:cNvPr id="5" name="Text Placeholder 2">
            <a:extLst>
              <a:ext uri="{FF2B5EF4-FFF2-40B4-BE49-F238E27FC236}">
                <a16:creationId xmlns:a16="http://schemas.microsoft.com/office/drawing/2014/main" id="{BA96CD85-9025-4CE4-BA8F-13E71AB62C94}"/>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100% Pure New Zealand</a:t>
            </a:r>
          </a:p>
        </p:txBody>
      </p:sp>
      <p:pic>
        <p:nvPicPr>
          <p:cNvPr id="6" name="Imagem 5">
            <a:extLst>
              <a:ext uri="{FF2B5EF4-FFF2-40B4-BE49-F238E27FC236}">
                <a16:creationId xmlns:a16="http://schemas.microsoft.com/office/drawing/2014/main" id="{AEA7831B-52E6-4C59-A576-ABD982C615AC}"/>
              </a:ext>
            </a:extLst>
          </p:cNvPr>
          <p:cNvPicPr>
            <a:picLocks noChangeAspect="1"/>
          </p:cNvPicPr>
          <p:nvPr/>
        </p:nvPicPr>
        <p:blipFill>
          <a:blip r:embed="rId5"/>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CCF6F89D-4445-4FE6-A8B1-EBED343ECE0B}"/>
              </a:ext>
            </a:extLst>
          </p:cNvPr>
          <p:cNvSpPr txBox="1"/>
          <p:nvPr/>
        </p:nvSpPr>
        <p:spPr>
          <a:xfrm>
            <a:off x="9843516" y="1228725"/>
            <a:ext cx="2293620" cy="1569660"/>
          </a:xfrm>
          <a:prstGeom prst="rect">
            <a:avLst/>
          </a:prstGeom>
          <a:noFill/>
        </p:spPr>
        <p:txBody>
          <a:bodyPr wrap="square">
            <a:spAutoFit/>
          </a:bodyPr>
          <a:lstStyle/>
          <a:p>
            <a:r>
              <a:rPr lang="it-IT" sz="2400" b="1" i="1" dirty="0">
                <a:solidFill>
                  <a:schemeClr val="bg1">
                    <a:lumMod val="65000"/>
                  </a:schemeClr>
                </a:solidFill>
              </a:rPr>
              <a:t>100% Pure Welcome - 100% Pure New Zealand</a:t>
            </a:r>
            <a:endParaRPr lang="en-GB" sz="2400" b="1" i="1" dirty="0">
              <a:solidFill>
                <a:schemeClr val="bg1">
                  <a:lumMod val="65000"/>
                </a:schemeClr>
              </a:solidFill>
            </a:endParaRPr>
          </a:p>
        </p:txBody>
      </p:sp>
      <p:pic>
        <p:nvPicPr>
          <p:cNvPr id="4" name="Multimédia Online 3" title="100% Pure Welcome - 100% Pure New Zealand">
            <a:hlinkClick r:id="" action="ppaction://media"/>
            <a:extLst>
              <a:ext uri="{FF2B5EF4-FFF2-40B4-BE49-F238E27FC236}">
                <a16:creationId xmlns:a16="http://schemas.microsoft.com/office/drawing/2014/main" id="{CC0832FF-0F9C-423D-A8E3-9CBAF205D73D}"/>
              </a:ext>
            </a:extLst>
          </p:cNvPr>
          <p:cNvPicPr>
            <a:picLocks noRot="1"/>
          </p:cNvPicPr>
          <p:nvPr>
            <a:videoFile r:link="rId1"/>
          </p:nvPr>
        </p:nvPicPr>
        <p:blipFill>
          <a:blip r:embed="rId6"/>
          <a:stretch>
            <a:fillRect/>
          </a:stretch>
        </p:blipFill>
        <p:spPr>
          <a:xfrm>
            <a:off x="2673350" y="1289913"/>
            <a:ext cx="6948000" cy="4284000"/>
          </a:xfrm>
          <a:prstGeom prst="rect">
            <a:avLst/>
          </a:prstGeom>
        </p:spPr>
      </p:pic>
    </p:spTree>
    <p:extLst>
      <p:ext uri="{BB962C8B-B14F-4D97-AF65-F5344CB8AC3E}">
        <p14:creationId xmlns:p14="http://schemas.microsoft.com/office/powerpoint/2010/main" val="21219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ção da Imagem 9">
            <a:extLst>
              <a:ext uri="{FF2B5EF4-FFF2-40B4-BE49-F238E27FC236}">
                <a16:creationId xmlns:a16="http://schemas.microsoft.com/office/drawing/2014/main" id="{E795BD65-C52D-4CCF-A475-9655199D654F}"/>
              </a:ext>
            </a:extLst>
          </p:cNvPr>
          <p:cNvPicPr>
            <a:picLocks noGrp="1" noChangeAspect="1"/>
          </p:cNvPicPr>
          <p:nvPr>
            <p:ph type="pic" sz="quarter" idx="19"/>
          </p:nvPr>
        </p:nvPicPr>
        <p:blipFill rotWithShape="1">
          <a:blip r:embed="rId2"/>
          <a:srcRect t="65" b="65"/>
          <a:stretch/>
        </p:blipFill>
        <p:spPr/>
      </p:pic>
      <p:sp>
        <p:nvSpPr>
          <p:cNvPr id="8" name="Text Placeholder 1">
            <a:extLst>
              <a:ext uri="{FF2B5EF4-FFF2-40B4-BE49-F238E27FC236}">
                <a16:creationId xmlns:a16="http://schemas.microsoft.com/office/drawing/2014/main" id="{75B78CAE-71D5-463C-8E9E-3D2E4CAF5991}"/>
              </a:ext>
            </a:extLst>
          </p:cNvPr>
          <p:cNvSpPr txBox="1">
            <a:spLocks/>
          </p:cNvSpPr>
          <p:nvPr/>
        </p:nvSpPr>
        <p:spPr>
          <a:xfrm>
            <a:off x="205213" y="936395"/>
            <a:ext cx="3058492" cy="3297980"/>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8.3.</a:t>
            </a:r>
          </a:p>
          <a:p>
            <a:r>
              <a:rPr lang="en-US" sz="4400" dirty="0">
                <a:solidFill>
                  <a:schemeClr val="bg1"/>
                </a:solidFill>
                <a:effectLst>
                  <a:outerShdw blurRad="38100" dist="38100" dir="2700000" algn="tl">
                    <a:srgbClr val="000000">
                      <a:alpha val="43137"/>
                    </a:srgbClr>
                  </a:outerShdw>
                </a:effectLst>
              </a:rPr>
              <a:t>Brand Visual Identity</a:t>
            </a:r>
          </a:p>
        </p:txBody>
      </p:sp>
    </p:spTree>
    <p:extLst>
      <p:ext uri="{BB962C8B-B14F-4D97-AF65-F5344CB8AC3E}">
        <p14:creationId xmlns:p14="http://schemas.microsoft.com/office/powerpoint/2010/main" val="1769677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F67769DA-4221-4050-9516-52ED631C8432}"/>
              </a:ext>
            </a:extLst>
          </p:cNvPr>
          <p:cNvSpPr/>
          <p:nvPr/>
        </p:nvSpPr>
        <p:spPr>
          <a:xfrm>
            <a:off x="8558784" y="3648456"/>
            <a:ext cx="3328416" cy="320954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ângulo 12">
            <a:extLst>
              <a:ext uri="{FF2B5EF4-FFF2-40B4-BE49-F238E27FC236}">
                <a16:creationId xmlns:a16="http://schemas.microsoft.com/office/drawing/2014/main" id="{EDECE876-E092-4E87-864D-31A35D195513}"/>
              </a:ext>
            </a:extLst>
          </p:cNvPr>
          <p:cNvSpPr/>
          <p:nvPr/>
        </p:nvSpPr>
        <p:spPr>
          <a:xfrm>
            <a:off x="1600200" y="1393241"/>
            <a:ext cx="10591800" cy="52699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sz="3000" b="1" dirty="0">
                <a:solidFill>
                  <a:schemeClr val="tx1"/>
                </a:solidFill>
                <a:effectLst>
                  <a:outerShdw blurRad="38100" dist="38100" dir="2700000" algn="tl">
                    <a:srgbClr val="000000">
                      <a:alpha val="43137"/>
                    </a:srgbClr>
                  </a:outerShdw>
                </a:effectLst>
              </a:rPr>
              <a:t>How the brand LOOKS</a:t>
            </a: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Visual Identity</a:t>
            </a:r>
          </a:p>
        </p:txBody>
      </p:sp>
      <p:sp>
        <p:nvSpPr>
          <p:cNvPr id="8" name="CaixaDeTexto 7">
            <a:extLst>
              <a:ext uri="{FF2B5EF4-FFF2-40B4-BE49-F238E27FC236}">
                <a16:creationId xmlns:a16="http://schemas.microsoft.com/office/drawing/2014/main" id="{304A4E36-A12B-47CD-9220-9F5E6CCA06F0}"/>
              </a:ext>
            </a:extLst>
          </p:cNvPr>
          <p:cNvSpPr txBox="1"/>
          <p:nvPr/>
        </p:nvSpPr>
        <p:spPr>
          <a:xfrm>
            <a:off x="2514600" y="2000663"/>
            <a:ext cx="8366760" cy="1697068"/>
          </a:xfrm>
          <a:prstGeom prst="rect">
            <a:avLst/>
          </a:prstGeom>
          <a:noFill/>
        </p:spPr>
        <p:txBody>
          <a:bodyPr wrap="square" rtlCol="0">
            <a:spAutoFit/>
          </a:bodyPr>
          <a:lstStyle/>
          <a:p>
            <a:pPr>
              <a:lnSpc>
                <a:spcPct val="150000"/>
              </a:lnSpc>
              <a:buClr>
                <a:srgbClr val="6ECECB"/>
              </a:buClr>
              <a:buFont typeface="Arial" panose="020B0604020202020204" pitchFamily="34" charset="0"/>
              <a:buChar char="•"/>
            </a:pPr>
            <a:r>
              <a:rPr lang="en-GB" sz="2400" dirty="0"/>
              <a:t> It is like a preview of the brand and the experience it conveys.</a:t>
            </a:r>
          </a:p>
          <a:p>
            <a:pPr>
              <a:lnSpc>
                <a:spcPct val="150000"/>
              </a:lnSpc>
              <a:buClr>
                <a:srgbClr val="6ECECB"/>
              </a:buClr>
              <a:buFont typeface="Arial" panose="020B0604020202020204" pitchFamily="34" charset="0"/>
              <a:buChar char="•"/>
            </a:pPr>
            <a:r>
              <a:rPr lang="en-GB" sz="2400" dirty="0"/>
              <a:t> It gives clues on what to expect when engaging with the brand.</a:t>
            </a:r>
          </a:p>
          <a:p>
            <a:pPr>
              <a:lnSpc>
                <a:spcPct val="150000"/>
              </a:lnSpc>
              <a:buClr>
                <a:srgbClr val="6ECECB"/>
              </a:buClr>
              <a:buFont typeface="Arial" panose="020B0604020202020204" pitchFamily="34" charset="0"/>
              <a:buChar char="•"/>
            </a:pPr>
            <a:r>
              <a:rPr lang="en-GB" sz="2400" dirty="0"/>
              <a:t> It serves to persuade potential customers.</a:t>
            </a:r>
          </a:p>
        </p:txBody>
      </p:sp>
      <p:sp>
        <p:nvSpPr>
          <p:cNvPr id="9" name="CaixaDeTexto 8">
            <a:extLst>
              <a:ext uri="{FF2B5EF4-FFF2-40B4-BE49-F238E27FC236}">
                <a16:creationId xmlns:a16="http://schemas.microsoft.com/office/drawing/2014/main" id="{CB02F2F8-5035-4FDD-8D27-9410AA804E18}"/>
              </a:ext>
            </a:extLst>
          </p:cNvPr>
          <p:cNvSpPr txBox="1"/>
          <p:nvPr/>
        </p:nvSpPr>
        <p:spPr>
          <a:xfrm>
            <a:off x="8791956" y="3657369"/>
            <a:ext cx="3095244" cy="2805063"/>
          </a:xfrm>
          <a:prstGeom prst="rect">
            <a:avLst/>
          </a:prstGeom>
          <a:noFill/>
        </p:spPr>
        <p:txBody>
          <a:bodyPr wrap="square" rtlCol="0">
            <a:spAutoFit/>
          </a:bodyPr>
          <a:lstStyle/>
          <a:p>
            <a:pPr>
              <a:lnSpc>
                <a:spcPct val="150000"/>
              </a:lnSpc>
              <a:buClr>
                <a:srgbClr val="6ECECB"/>
              </a:buClr>
              <a:buFont typeface="Arial" panose="020B0604020202020204" pitchFamily="34" charset="0"/>
              <a:buChar char="•"/>
            </a:pPr>
            <a:r>
              <a:rPr lang="en-GB" sz="2400" b="1" dirty="0"/>
              <a:t> Logo</a:t>
            </a:r>
          </a:p>
          <a:p>
            <a:pPr>
              <a:lnSpc>
                <a:spcPct val="150000"/>
              </a:lnSpc>
              <a:buClr>
                <a:srgbClr val="6ECECB"/>
              </a:buClr>
              <a:buFont typeface="Arial" panose="020B0604020202020204" pitchFamily="34" charset="0"/>
              <a:buChar char="•"/>
            </a:pPr>
            <a:r>
              <a:rPr lang="en-GB" sz="2400" b="1" dirty="0"/>
              <a:t> Colour Palette</a:t>
            </a:r>
          </a:p>
          <a:p>
            <a:pPr>
              <a:lnSpc>
                <a:spcPct val="150000"/>
              </a:lnSpc>
              <a:buClr>
                <a:srgbClr val="6ECECB"/>
              </a:buClr>
              <a:buFont typeface="Arial" panose="020B0604020202020204" pitchFamily="34" charset="0"/>
              <a:buChar char="•"/>
            </a:pPr>
            <a:r>
              <a:rPr lang="en-GB" sz="2400" b="1" dirty="0"/>
              <a:t> Typography</a:t>
            </a:r>
          </a:p>
          <a:p>
            <a:pPr>
              <a:lnSpc>
                <a:spcPct val="150000"/>
              </a:lnSpc>
              <a:buClr>
                <a:srgbClr val="6ECECB"/>
              </a:buClr>
              <a:buFont typeface="Arial" panose="020B0604020202020204" pitchFamily="34" charset="0"/>
              <a:buChar char="•"/>
            </a:pPr>
            <a:r>
              <a:rPr lang="en-GB" sz="2400" b="1" dirty="0"/>
              <a:t> Iconography</a:t>
            </a:r>
          </a:p>
          <a:p>
            <a:pPr>
              <a:lnSpc>
                <a:spcPct val="150000"/>
              </a:lnSpc>
              <a:buClr>
                <a:srgbClr val="6ECECB"/>
              </a:buClr>
              <a:buFont typeface="Arial" panose="020B0604020202020204" pitchFamily="34" charset="0"/>
              <a:buChar char="•"/>
            </a:pPr>
            <a:r>
              <a:rPr lang="en-GB" sz="2400" b="1" dirty="0"/>
              <a:t> Graphic Style</a:t>
            </a:r>
          </a:p>
        </p:txBody>
      </p:sp>
      <p:pic>
        <p:nvPicPr>
          <p:cNvPr id="12" name="Imagem 11">
            <a:extLst>
              <a:ext uri="{FF2B5EF4-FFF2-40B4-BE49-F238E27FC236}">
                <a16:creationId xmlns:a16="http://schemas.microsoft.com/office/drawing/2014/main" id="{415C6F17-CB01-4544-97A2-00C619A8D133}"/>
              </a:ext>
            </a:extLst>
          </p:cNvPr>
          <p:cNvPicPr>
            <a:picLocks noChangeAspect="1"/>
          </p:cNvPicPr>
          <p:nvPr/>
        </p:nvPicPr>
        <p:blipFill>
          <a:blip r:embed="rId3"/>
          <a:stretch>
            <a:fillRect/>
          </a:stretch>
        </p:blipFill>
        <p:spPr>
          <a:xfrm>
            <a:off x="338633" y="1329233"/>
            <a:ext cx="1974799" cy="1974799"/>
          </a:xfrm>
          <a:prstGeom prst="rect">
            <a:avLst/>
          </a:prstGeom>
        </p:spPr>
      </p:pic>
      <p:pic>
        <p:nvPicPr>
          <p:cNvPr id="16" name="Imagem 15">
            <a:extLst>
              <a:ext uri="{FF2B5EF4-FFF2-40B4-BE49-F238E27FC236}">
                <a16:creationId xmlns:a16="http://schemas.microsoft.com/office/drawing/2014/main" id="{004EA1AC-2552-4DFA-A7D2-1BE46C305CE2}"/>
              </a:ext>
            </a:extLst>
          </p:cNvPr>
          <p:cNvPicPr>
            <a:picLocks noChangeAspect="1"/>
          </p:cNvPicPr>
          <p:nvPr/>
        </p:nvPicPr>
        <p:blipFill>
          <a:blip r:embed="rId4">
            <a:duotone>
              <a:schemeClr val="bg2">
                <a:shade val="45000"/>
                <a:satMod val="135000"/>
              </a:schemeClr>
              <a:prstClr val="white"/>
            </a:duotone>
          </a:blip>
          <a:stretch>
            <a:fillRect/>
          </a:stretch>
        </p:blipFill>
        <p:spPr>
          <a:xfrm rot="10181760" flipH="1">
            <a:off x="5929775" y="3961733"/>
            <a:ext cx="1932649" cy="1879387"/>
          </a:xfrm>
          <a:prstGeom prst="rect">
            <a:avLst/>
          </a:prstGeom>
          <a:ln>
            <a:noFill/>
          </a:ln>
        </p:spPr>
      </p:pic>
      <p:sp>
        <p:nvSpPr>
          <p:cNvPr id="10" name="CaixaDeTexto 9">
            <a:extLst>
              <a:ext uri="{FF2B5EF4-FFF2-40B4-BE49-F238E27FC236}">
                <a16:creationId xmlns:a16="http://schemas.microsoft.com/office/drawing/2014/main" id="{DCBA38CB-3C9B-461E-8A8C-10A2B3FE4E4A}"/>
              </a:ext>
            </a:extLst>
          </p:cNvPr>
          <p:cNvSpPr txBox="1"/>
          <p:nvPr/>
        </p:nvSpPr>
        <p:spPr>
          <a:xfrm>
            <a:off x="658672" y="4329898"/>
            <a:ext cx="5440375" cy="1697068"/>
          </a:xfrm>
          <a:prstGeom prst="rect">
            <a:avLst/>
          </a:prstGeom>
          <a:noFill/>
        </p:spPr>
        <p:txBody>
          <a:bodyPr wrap="square" rtlCol="0">
            <a:spAutoFit/>
          </a:bodyPr>
          <a:lstStyle/>
          <a:p>
            <a:pPr>
              <a:lnSpc>
                <a:spcPct val="150000"/>
              </a:lnSpc>
            </a:pPr>
            <a:r>
              <a:rPr lang="en-GB" sz="2400" i="1" dirty="0">
                <a:solidFill>
                  <a:srgbClr val="F7981D"/>
                </a:solidFill>
              </a:rPr>
              <a:t>All elements work together to achieve consistency and show what the brand is all about.</a:t>
            </a:r>
          </a:p>
        </p:txBody>
      </p:sp>
    </p:spTree>
    <p:extLst>
      <p:ext uri="{BB962C8B-B14F-4D97-AF65-F5344CB8AC3E}">
        <p14:creationId xmlns:p14="http://schemas.microsoft.com/office/powerpoint/2010/main" val="941161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https://youtu.be/l-S2Y3SF3mM</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#5</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5" name="CaixaDeTexto 4">
            <a:extLst>
              <a:ext uri="{FF2B5EF4-FFF2-40B4-BE49-F238E27FC236}">
                <a16:creationId xmlns:a16="http://schemas.microsoft.com/office/drawing/2014/main" id="{2963BF0E-2532-449A-9D38-BC6B67D1656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Beginning Graphic Design: Branding &amp; Identity</a:t>
            </a:r>
            <a:endParaRPr lang="en-GB" sz="2400" b="1" i="1" dirty="0">
              <a:solidFill>
                <a:schemeClr val="bg1">
                  <a:lumMod val="65000"/>
                </a:schemeClr>
              </a:solidFill>
            </a:endParaRPr>
          </a:p>
        </p:txBody>
      </p:sp>
      <p:pic>
        <p:nvPicPr>
          <p:cNvPr id="4" name="Multimédia Online 3" title="Beginning Graphic Design: Branding &amp; Identity">
            <a:hlinkClick r:id="" action="ppaction://media"/>
            <a:extLst>
              <a:ext uri="{FF2B5EF4-FFF2-40B4-BE49-F238E27FC236}">
                <a16:creationId xmlns:a16="http://schemas.microsoft.com/office/drawing/2014/main" id="{D5B96F41-4CD8-43DE-BBED-24546066E43F}"/>
              </a:ext>
            </a:extLst>
          </p:cNvPr>
          <p:cNvPicPr>
            <a:picLocks noRot="1"/>
          </p:cNvPicPr>
          <p:nvPr>
            <a:videoFile r:link="rId1"/>
          </p:nvPr>
        </p:nvPicPr>
        <p:blipFill>
          <a:blip r:embed="rId5"/>
          <a:stretch>
            <a:fillRect/>
          </a:stretch>
        </p:blipFill>
        <p:spPr>
          <a:xfrm>
            <a:off x="2649708" y="1287000"/>
            <a:ext cx="6948000" cy="4284000"/>
          </a:xfrm>
          <a:prstGeom prst="rect">
            <a:avLst/>
          </a:prstGeom>
        </p:spPr>
      </p:pic>
    </p:spTree>
    <p:extLst>
      <p:ext uri="{BB962C8B-B14F-4D97-AF65-F5344CB8AC3E}">
        <p14:creationId xmlns:p14="http://schemas.microsoft.com/office/powerpoint/2010/main" val="41301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Picture 38" descr="MeetMindful: mindful people dating app, IYWTo">
            <a:extLst>
              <a:ext uri="{FF2B5EF4-FFF2-40B4-BE49-F238E27FC236}">
                <a16:creationId xmlns:a16="http://schemas.microsoft.com/office/drawing/2014/main" id="{E79B5671-4203-4056-A24B-D8A665BAC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99" y="50513"/>
            <a:ext cx="1775625" cy="1775625"/>
          </a:xfrm>
          <a:prstGeom prst="rect">
            <a:avLst/>
          </a:prstGeom>
          <a:noFill/>
          <a:extLst>
            <a:ext uri="{909E8E84-426E-40DD-AFC4-6F175D3DCCD1}">
              <a14:hiddenFill xmlns:a14="http://schemas.microsoft.com/office/drawing/2010/main">
                <a:solidFill>
                  <a:srgbClr val="FFFFFF"/>
                </a:solidFill>
              </a14:hiddenFill>
            </a:ext>
          </a:extLst>
        </p:spPr>
      </p:pic>
      <p:sp>
        <p:nvSpPr>
          <p:cNvPr id="34" name="Seta: Pentágono 33">
            <a:extLst>
              <a:ext uri="{FF2B5EF4-FFF2-40B4-BE49-F238E27FC236}">
                <a16:creationId xmlns:a16="http://schemas.microsoft.com/office/drawing/2014/main" id="{6250B793-2070-4ECC-B9DA-41481D274FB5}"/>
              </a:ext>
            </a:extLst>
          </p:cNvPr>
          <p:cNvSpPr/>
          <p:nvPr/>
        </p:nvSpPr>
        <p:spPr>
          <a:xfrm>
            <a:off x="0" y="1147041"/>
            <a:ext cx="6095999" cy="526191"/>
          </a:xfrm>
          <a:prstGeom prst="homePlate">
            <a:avLst>
              <a:gd name="adj" fmla="val 361061"/>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Visual Identity</a:t>
            </a:r>
          </a:p>
        </p:txBody>
      </p:sp>
      <p:sp>
        <p:nvSpPr>
          <p:cNvPr id="10" name="CaixaDeTexto 9">
            <a:extLst>
              <a:ext uri="{FF2B5EF4-FFF2-40B4-BE49-F238E27FC236}">
                <a16:creationId xmlns:a16="http://schemas.microsoft.com/office/drawing/2014/main" id="{D46F4497-29A9-4BEB-BED1-66834250F1A3}"/>
              </a:ext>
            </a:extLst>
          </p:cNvPr>
          <p:cNvSpPr txBox="1"/>
          <p:nvPr/>
        </p:nvSpPr>
        <p:spPr>
          <a:xfrm>
            <a:off x="1060704" y="1773816"/>
            <a:ext cx="5035296" cy="4467057"/>
          </a:xfrm>
          <a:prstGeom prst="rect">
            <a:avLst/>
          </a:prstGeom>
          <a:noFill/>
        </p:spPr>
        <p:txBody>
          <a:bodyPr wrap="square" rtlCol="0">
            <a:spAutoFit/>
          </a:bodyPr>
          <a:lstStyle/>
          <a:p>
            <a:pPr>
              <a:lnSpc>
                <a:spcPct val="150000"/>
              </a:lnSpc>
              <a:buClr>
                <a:srgbClr val="FDDE00"/>
              </a:buClr>
              <a:buFont typeface="Arial" panose="020B0604020202020204" pitchFamily="34" charset="0"/>
              <a:buChar char="•"/>
            </a:pPr>
            <a:r>
              <a:rPr lang="en-GB" sz="2400" dirty="0"/>
              <a:t> A symbol that concisely represents and identifies a brand.</a:t>
            </a:r>
          </a:p>
          <a:p>
            <a:pPr>
              <a:lnSpc>
                <a:spcPct val="150000"/>
              </a:lnSpc>
              <a:buClr>
                <a:srgbClr val="FDDE00"/>
              </a:buClr>
              <a:buFont typeface="Arial" panose="020B0604020202020204" pitchFamily="34" charset="0"/>
              <a:buChar char="•"/>
            </a:pPr>
            <a:r>
              <a:rPr lang="en-GB" sz="2400" dirty="0"/>
              <a:t> Can include words or images or both.</a:t>
            </a:r>
          </a:p>
          <a:p>
            <a:pPr>
              <a:lnSpc>
                <a:spcPct val="150000"/>
              </a:lnSpc>
              <a:buClr>
                <a:srgbClr val="FDDE00"/>
              </a:buClr>
              <a:buFont typeface="Arial" panose="020B0604020202020204" pitchFamily="34" charset="0"/>
              <a:buChar char="•"/>
            </a:pPr>
            <a:r>
              <a:rPr lang="en-GB" sz="2400" dirty="0"/>
              <a:t> Is simple, distinctive and appropriate.</a:t>
            </a:r>
          </a:p>
          <a:p>
            <a:pPr>
              <a:lnSpc>
                <a:spcPct val="150000"/>
              </a:lnSpc>
              <a:buClr>
                <a:srgbClr val="FDDE00"/>
              </a:buClr>
              <a:buFont typeface="Arial" panose="020B0604020202020204" pitchFamily="34" charset="0"/>
              <a:buChar char="•"/>
            </a:pPr>
            <a:r>
              <a:rPr lang="en-GB" sz="2400" dirty="0"/>
              <a:t> Is affected by:</a:t>
            </a:r>
          </a:p>
          <a:p>
            <a:pPr marL="800100" lvl="1" indent="-342900">
              <a:lnSpc>
                <a:spcPct val="150000"/>
              </a:lnSpc>
              <a:buClr>
                <a:srgbClr val="6ECECB"/>
              </a:buClr>
              <a:buFont typeface="Calibri" panose="020F0502020204030204" pitchFamily="34" charset="0"/>
              <a:buChar char="↘"/>
            </a:pPr>
            <a:r>
              <a:rPr lang="en-GB" sz="2400" dirty="0"/>
              <a:t>Colour palette;</a:t>
            </a:r>
          </a:p>
          <a:p>
            <a:pPr marL="800100" lvl="1" indent="-342900">
              <a:lnSpc>
                <a:spcPct val="150000"/>
              </a:lnSpc>
              <a:buClr>
                <a:srgbClr val="6ECECB"/>
              </a:buClr>
              <a:buFont typeface="Calibri" panose="020F0502020204030204" pitchFamily="34" charset="0"/>
              <a:buChar char="↘"/>
            </a:pPr>
            <a:r>
              <a:rPr lang="en-GB" sz="2400" dirty="0"/>
              <a:t>Font type and size;</a:t>
            </a:r>
          </a:p>
          <a:p>
            <a:pPr marL="800100" lvl="1" indent="-342900">
              <a:lnSpc>
                <a:spcPct val="150000"/>
              </a:lnSpc>
              <a:buClr>
                <a:srgbClr val="6ECECB"/>
              </a:buClr>
              <a:buFont typeface="Calibri" panose="020F0502020204030204" pitchFamily="34" charset="0"/>
              <a:buChar char="↘"/>
            </a:pPr>
            <a:r>
              <a:rPr lang="en-GB" sz="2400" dirty="0"/>
              <a:t>Imagery.</a:t>
            </a:r>
          </a:p>
        </p:txBody>
      </p:sp>
      <p:pic>
        <p:nvPicPr>
          <p:cNvPr id="15" name="Imagem 14">
            <a:extLst>
              <a:ext uri="{FF2B5EF4-FFF2-40B4-BE49-F238E27FC236}">
                <a16:creationId xmlns:a16="http://schemas.microsoft.com/office/drawing/2014/main" id="{95735749-E770-4BAB-BE11-6B68892CA92E}"/>
              </a:ext>
            </a:extLst>
          </p:cNvPr>
          <p:cNvPicPr>
            <a:picLocks noChangeAspect="1"/>
          </p:cNvPicPr>
          <p:nvPr/>
        </p:nvPicPr>
        <p:blipFill>
          <a:blip r:embed="rId4"/>
          <a:stretch>
            <a:fillRect/>
          </a:stretch>
        </p:blipFill>
        <p:spPr>
          <a:xfrm>
            <a:off x="202785" y="1129377"/>
            <a:ext cx="900000" cy="900000"/>
          </a:xfrm>
          <a:prstGeom prst="rect">
            <a:avLst/>
          </a:prstGeom>
          <a:effectLst>
            <a:outerShdw blurRad="50800" dist="38100" dir="2700000" algn="tl" rotWithShape="0">
              <a:prstClr val="black">
                <a:alpha val="40000"/>
              </a:prstClr>
            </a:outerShdw>
          </a:effectLst>
        </p:spPr>
      </p:pic>
      <p:sp>
        <p:nvSpPr>
          <p:cNvPr id="33" name="CaixaDeTexto 32">
            <a:extLst>
              <a:ext uri="{FF2B5EF4-FFF2-40B4-BE49-F238E27FC236}">
                <a16:creationId xmlns:a16="http://schemas.microsoft.com/office/drawing/2014/main" id="{F0929E15-5A07-4E57-8EA0-9C79D9861C5E}"/>
              </a:ext>
            </a:extLst>
          </p:cNvPr>
          <p:cNvSpPr txBox="1"/>
          <p:nvPr/>
        </p:nvSpPr>
        <p:spPr>
          <a:xfrm>
            <a:off x="1357249" y="1129188"/>
            <a:ext cx="3675888" cy="553998"/>
          </a:xfrm>
          <a:prstGeom prst="rect">
            <a:avLst/>
          </a:prstGeom>
          <a:noFill/>
        </p:spPr>
        <p:txBody>
          <a:bodyPr wrap="square" rtlCol="0">
            <a:spAutoFit/>
          </a:bodyPr>
          <a:lstStyle/>
          <a:p>
            <a:r>
              <a:rPr lang="en-GB" sz="3000" b="1" dirty="0"/>
              <a:t>Logo</a:t>
            </a:r>
          </a:p>
        </p:txBody>
      </p:sp>
      <p:pic>
        <p:nvPicPr>
          <p:cNvPr id="1046" name="Picture 22" descr="Soho House Berlin - Home | Facebook">
            <a:extLst>
              <a:ext uri="{FF2B5EF4-FFF2-40B4-BE49-F238E27FC236}">
                <a16:creationId xmlns:a16="http://schemas.microsoft.com/office/drawing/2014/main" id="{4874F10D-1D8A-4FD9-8ACA-1A1371315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5886" y="2322576"/>
            <a:ext cx="2561252" cy="256125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HCOM - Influence, Social Media &amp; RP">
            <a:extLst>
              <a:ext uri="{FF2B5EF4-FFF2-40B4-BE49-F238E27FC236}">
                <a16:creationId xmlns:a16="http://schemas.microsoft.com/office/drawing/2014/main" id="{F2310F70-F7DC-493D-A40F-12F07FBED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4360" y="114704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Yoga on the Fly (@yogaontheflyllc) | Twitter">
            <a:extLst>
              <a:ext uri="{FF2B5EF4-FFF2-40B4-BE49-F238E27FC236}">
                <a16:creationId xmlns:a16="http://schemas.microsoft.com/office/drawing/2014/main" id="{45745B9A-9B05-4DB6-9D17-CA56421460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073" b="16071"/>
          <a:stretch/>
        </p:blipFill>
        <p:spPr bwMode="auto">
          <a:xfrm>
            <a:off x="9589293" y="4682649"/>
            <a:ext cx="2366137" cy="155822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Ketanga Fitness Retreats, United States | BookRetreats.com">
            <a:extLst>
              <a:ext uri="{FF2B5EF4-FFF2-40B4-BE49-F238E27FC236}">
                <a16:creationId xmlns:a16="http://schemas.microsoft.com/office/drawing/2014/main" id="{A43431F8-3A9C-475C-AA64-9206F8D3AB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8365" y="4751325"/>
            <a:ext cx="2580132" cy="172094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Airport Terminal Sleeping Pods - GoSleep Sleeping Pods for Transit Areas">
            <a:extLst>
              <a:ext uri="{FF2B5EF4-FFF2-40B4-BE49-F238E27FC236}">
                <a16:creationId xmlns:a16="http://schemas.microsoft.com/office/drawing/2014/main" id="{7082273F-8D9D-41F4-AA07-5864074E4A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5495" y="2895355"/>
            <a:ext cx="3093720" cy="64210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AirFit, Inc. Name Changes to ROAM Fitness">
            <a:extLst>
              <a:ext uri="{FF2B5EF4-FFF2-40B4-BE49-F238E27FC236}">
                <a16:creationId xmlns:a16="http://schemas.microsoft.com/office/drawing/2014/main" id="{5407BB7D-3C27-427C-96A9-D3F6DA4FB1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9937" y="4108138"/>
            <a:ext cx="3229356" cy="52315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Welltok Raises $33.7 Million to Optimize Consumer Health">
            <a:extLst>
              <a:ext uri="{FF2B5EF4-FFF2-40B4-BE49-F238E27FC236}">
                <a16:creationId xmlns:a16="http://schemas.microsoft.com/office/drawing/2014/main" id="{0458FDD8-F1B4-4BF4-A575-16E792C466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4303" y="1876109"/>
            <a:ext cx="2761488" cy="64650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dle | Wellbeats">
            <a:extLst>
              <a:ext uri="{FF2B5EF4-FFF2-40B4-BE49-F238E27FC236}">
                <a16:creationId xmlns:a16="http://schemas.microsoft.com/office/drawing/2014/main" id="{CFC3FE08-7620-4953-81E8-5CE90AC267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7959" y="546988"/>
            <a:ext cx="3191256" cy="714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347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ta: Pentágono 10">
            <a:extLst>
              <a:ext uri="{FF2B5EF4-FFF2-40B4-BE49-F238E27FC236}">
                <a16:creationId xmlns:a16="http://schemas.microsoft.com/office/drawing/2014/main" id="{98C7967E-21D1-4E2A-9733-711D522CDD65}"/>
              </a:ext>
            </a:extLst>
          </p:cNvPr>
          <p:cNvSpPr/>
          <p:nvPr/>
        </p:nvSpPr>
        <p:spPr>
          <a:xfrm>
            <a:off x="0" y="1147041"/>
            <a:ext cx="6095999" cy="526191"/>
          </a:xfrm>
          <a:prstGeom prst="homePlate">
            <a:avLst>
              <a:gd name="adj" fmla="val 361061"/>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Visual Identity</a:t>
            </a:r>
          </a:p>
        </p:txBody>
      </p:sp>
      <p:pic>
        <p:nvPicPr>
          <p:cNvPr id="4" name="Imagem 3">
            <a:extLst>
              <a:ext uri="{FF2B5EF4-FFF2-40B4-BE49-F238E27FC236}">
                <a16:creationId xmlns:a16="http://schemas.microsoft.com/office/drawing/2014/main" id="{69DD6F57-6D9A-46F4-99D8-728B6E1B33EA}"/>
              </a:ext>
            </a:extLst>
          </p:cNvPr>
          <p:cNvPicPr>
            <a:picLocks noChangeAspect="1"/>
          </p:cNvPicPr>
          <p:nvPr/>
        </p:nvPicPr>
        <p:blipFill>
          <a:blip r:embed="rId3"/>
          <a:stretch>
            <a:fillRect/>
          </a:stretch>
        </p:blipFill>
        <p:spPr>
          <a:xfrm>
            <a:off x="202785" y="1129188"/>
            <a:ext cx="900000" cy="900000"/>
          </a:xfrm>
          <a:prstGeom prst="rect">
            <a:avLst/>
          </a:prstGeom>
          <a:effectLst>
            <a:outerShdw blurRad="50800" dist="38100" dir="2700000" algn="tl" rotWithShape="0">
              <a:prstClr val="black">
                <a:alpha val="40000"/>
              </a:prstClr>
            </a:outerShdw>
          </a:effectLst>
        </p:spPr>
      </p:pic>
      <p:sp>
        <p:nvSpPr>
          <p:cNvPr id="10" name="CaixaDeTexto 9">
            <a:extLst>
              <a:ext uri="{FF2B5EF4-FFF2-40B4-BE49-F238E27FC236}">
                <a16:creationId xmlns:a16="http://schemas.microsoft.com/office/drawing/2014/main" id="{D46F4497-29A9-4BEB-BED1-66834250F1A3}"/>
              </a:ext>
            </a:extLst>
          </p:cNvPr>
          <p:cNvSpPr txBox="1"/>
          <p:nvPr/>
        </p:nvSpPr>
        <p:spPr>
          <a:xfrm>
            <a:off x="1060704" y="1773816"/>
            <a:ext cx="5742432" cy="3913059"/>
          </a:xfrm>
          <a:prstGeom prst="rect">
            <a:avLst/>
          </a:prstGeom>
          <a:noFill/>
        </p:spPr>
        <p:txBody>
          <a:bodyPr wrap="square" rtlCol="0">
            <a:spAutoFit/>
          </a:bodyPr>
          <a:lstStyle/>
          <a:p>
            <a:pPr>
              <a:lnSpc>
                <a:spcPct val="150000"/>
              </a:lnSpc>
              <a:buClr>
                <a:srgbClr val="6ECECB"/>
              </a:buClr>
              <a:buFont typeface="Arial" panose="020B0604020202020204" pitchFamily="34" charset="0"/>
              <a:buChar char="•"/>
            </a:pPr>
            <a:r>
              <a:rPr lang="en-GB" sz="2400" dirty="0"/>
              <a:t> 1 to 3 primary colours (brand’s essence).</a:t>
            </a:r>
          </a:p>
          <a:p>
            <a:pPr>
              <a:lnSpc>
                <a:spcPct val="150000"/>
              </a:lnSpc>
              <a:buClr>
                <a:srgbClr val="6ECECB"/>
              </a:buClr>
              <a:buFont typeface="Arial" panose="020B0604020202020204" pitchFamily="34" charset="0"/>
              <a:buChar char="•"/>
            </a:pPr>
            <a:r>
              <a:rPr lang="en-GB" sz="2400" dirty="0"/>
              <a:t> Supported by secondary colours (expand style and personality).</a:t>
            </a:r>
          </a:p>
          <a:p>
            <a:pPr>
              <a:lnSpc>
                <a:spcPct val="150000"/>
              </a:lnSpc>
              <a:buClr>
                <a:srgbClr val="6ECECB"/>
              </a:buClr>
              <a:buFont typeface="Arial" panose="020B0604020202020204" pitchFamily="34" charset="0"/>
              <a:buChar char="•"/>
            </a:pPr>
            <a:r>
              <a:rPr lang="en-GB" sz="2400" dirty="0"/>
              <a:t> Brings a sense of unity across multiple materials and channels.</a:t>
            </a:r>
          </a:p>
          <a:p>
            <a:pPr>
              <a:lnSpc>
                <a:spcPct val="150000"/>
              </a:lnSpc>
              <a:buClr>
                <a:srgbClr val="6ECECB"/>
              </a:buClr>
              <a:buFont typeface="Arial" panose="020B0604020202020204" pitchFamily="34" charset="0"/>
              <a:buChar char="•"/>
            </a:pPr>
            <a:r>
              <a:rPr lang="en-GB" sz="2400" dirty="0"/>
              <a:t> Colour impact consumers’ perceptions and behaviour.</a:t>
            </a:r>
          </a:p>
        </p:txBody>
      </p:sp>
      <p:sp>
        <p:nvSpPr>
          <p:cNvPr id="12" name="CaixaDeTexto 11">
            <a:extLst>
              <a:ext uri="{FF2B5EF4-FFF2-40B4-BE49-F238E27FC236}">
                <a16:creationId xmlns:a16="http://schemas.microsoft.com/office/drawing/2014/main" id="{67887462-D051-4FA3-B29E-CF046343C5D7}"/>
              </a:ext>
            </a:extLst>
          </p:cNvPr>
          <p:cNvSpPr txBox="1"/>
          <p:nvPr/>
        </p:nvSpPr>
        <p:spPr>
          <a:xfrm>
            <a:off x="1357249" y="1129188"/>
            <a:ext cx="3675888" cy="553998"/>
          </a:xfrm>
          <a:prstGeom prst="rect">
            <a:avLst/>
          </a:prstGeom>
          <a:noFill/>
        </p:spPr>
        <p:txBody>
          <a:bodyPr wrap="square" rtlCol="0">
            <a:spAutoFit/>
          </a:bodyPr>
          <a:lstStyle/>
          <a:p>
            <a:r>
              <a:rPr lang="en-GB" sz="3000" b="1" dirty="0"/>
              <a:t>Colour Palette</a:t>
            </a:r>
          </a:p>
        </p:txBody>
      </p:sp>
      <p:pic>
        <p:nvPicPr>
          <p:cNvPr id="2050" name="Picture 2" descr="Colour Chart - DECENT SHOP FRONTS">
            <a:extLst>
              <a:ext uri="{FF2B5EF4-FFF2-40B4-BE49-F238E27FC236}">
                <a16:creationId xmlns:a16="http://schemas.microsoft.com/office/drawing/2014/main" id="{F124214C-418E-4B56-8A32-92344529C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8624" y="338328"/>
            <a:ext cx="4913375" cy="5615286"/>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18346E5B-3168-4EFD-B817-0A3B32C5F8A4}"/>
              </a:ext>
            </a:extLst>
          </p:cNvPr>
          <p:cNvSpPr txBox="1"/>
          <p:nvPr/>
        </p:nvSpPr>
        <p:spPr>
          <a:xfrm>
            <a:off x="8586216" y="6061385"/>
            <a:ext cx="3499866" cy="246221"/>
          </a:xfrm>
          <a:prstGeom prst="rect">
            <a:avLst/>
          </a:prstGeom>
          <a:noFill/>
        </p:spPr>
        <p:txBody>
          <a:bodyPr wrap="square">
            <a:spAutoFit/>
          </a:bodyPr>
          <a:lstStyle/>
          <a:p>
            <a:pPr algn="r"/>
            <a:r>
              <a:rPr lang="en-GB" sz="1000" dirty="0"/>
              <a:t>Source: </a:t>
            </a:r>
            <a:r>
              <a:rPr lang="en-GB" sz="1000" dirty="0">
                <a:hlinkClick r:id="rId5"/>
              </a:rPr>
              <a:t>http://decentshopfrontshutters.com/colour-chart.html</a:t>
            </a:r>
            <a:r>
              <a:rPr lang="en-GB" sz="1000" dirty="0"/>
              <a:t> </a:t>
            </a:r>
          </a:p>
        </p:txBody>
      </p:sp>
    </p:spTree>
    <p:extLst>
      <p:ext uri="{BB962C8B-B14F-4D97-AF65-F5344CB8AC3E}">
        <p14:creationId xmlns:p14="http://schemas.microsoft.com/office/powerpoint/2010/main" val="1110418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eta: Pentágono 33">
            <a:extLst>
              <a:ext uri="{FF2B5EF4-FFF2-40B4-BE49-F238E27FC236}">
                <a16:creationId xmlns:a16="http://schemas.microsoft.com/office/drawing/2014/main" id="{6250B793-2070-4ECC-B9DA-41481D274FB5}"/>
              </a:ext>
            </a:extLst>
          </p:cNvPr>
          <p:cNvSpPr/>
          <p:nvPr/>
        </p:nvSpPr>
        <p:spPr>
          <a:xfrm>
            <a:off x="0" y="1147041"/>
            <a:ext cx="6095999" cy="526191"/>
          </a:xfrm>
          <a:prstGeom prst="homePlate">
            <a:avLst>
              <a:gd name="adj" fmla="val 361061"/>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Visual Identity</a:t>
            </a:r>
          </a:p>
        </p:txBody>
      </p:sp>
      <p:sp>
        <p:nvSpPr>
          <p:cNvPr id="10" name="CaixaDeTexto 9">
            <a:extLst>
              <a:ext uri="{FF2B5EF4-FFF2-40B4-BE49-F238E27FC236}">
                <a16:creationId xmlns:a16="http://schemas.microsoft.com/office/drawing/2014/main" id="{D46F4497-29A9-4BEB-BED1-66834250F1A3}"/>
              </a:ext>
            </a:extLst>
          </p:cNvPr>
          <p:cNvSpPr txBox="1"/>
          <p:nvPr/>
        </p:nvSpPr>
        <p:spPr>
          <a:xfrm>
            <a:off x="1060704" y="1773816"/>
            <a:ext cx="5035296" cy="4467057"/>
          </a:xfrm>
          <a:prstGeom prst="rect">
            <a:avLst/>
          </a:prstGeom>
          <a:noFill/>
        </p:spPr>
        <p:txBody>
          <a:bodyPr wrap="square" rtlCol="0">
            <a:spAutoFit/>
          </a:bodyPr>
          <a:lstStyle/>
          <a:p>
            <a:pPr>
              <a:lnSpc>
                <a:spcPct val="150000"/>
              </a:lnSpc>
              <a:buClr>
                <a:srgbClr val="FDDE00"/>
              </a:buClr>
              <a:buFont typeface="Arial" panose="020B0604020202020204" pitchFamily="34" charset="0"/>
              <a:buChar char="•"/>
            </a:pPr>
            <a:r>
              <a:rPr lang="en-GB" sz="2400" dirty="0"/>
              <a:t> Express the mood of the brand</a:t>
            </a:r>
          </a:p>
          <a:p>
            <a:pPr>
              <a:lnSpc>
                <a:spcPct val="150000"/>
              </a:lnSpc>
              <a:buClr>
                <a:srgbClr val="FDDE00"/>
              </a:buClr>
              <a:buFont typeface="Arial" panose="020B0604020202020204" pitchFamily="34" charset="0"/>
              <a:buChar char="•"/>
            </a:pPr>
            <a:r>
              <a:rPr lang="en-GB" sz="2400" dirty="0"/>
              <a:t> Choose 2 or 3 different fonts to use everyday with specific objectives:</a:t>
            </a:r>
          </a:p>
          <a:p>
            <a:pPr marL="800100" lvl="1" indent="-342900">
              <a:lnSpc>
                <a:spcPct val="150000"/>
              </a:lnSpc>
              <a:buClr>
                <a:srgbClr val="6ECECB"/>
              </a:buClr>
              <a:buFont typeface="Calibri" panose="020F0502020204030204" pitchFamily="34" charset="0"/>
              <a:buChar char="↘"/>
            </a:pPr>
            <a:r>
              <a:rPr lang="en-GB" sz="2400" dirty="0"/>
              <a:t> Headlines</a:t>
            </a:r>
          </a:p>
          <a:p>
            <a:pPr marL="800100" lvl="1" indent="-342900">
              <a:lnSpc>
                <a:spcPct val="150000"/>
              </a:lnSpc>
              <a:buClr>
                <a:srgbClr val="6ECECB"/>
              </a:buClr>
              <a:buFont typeface="Calibri" panose="020F0502020204030204" pitchFamily="34" charset="0"/>
              <a:buChar char="↘"/>
            </a:pPr>
            <a:r>
              <a:rPr lang="en-GB" sz="2400" dirty="0"/>
              <a:t> Sub-header</a:t>
            </a:r>
          </a:p>
          <a:p>
            <a:pPr marL="800100" lvl="1" indent="-342900">
              <a:lnSpc>
                <a:spcPct val="150000"/>
              </a:lnSpc>
              <a:buClr>
                <a:srgbClr val="6ECECB"/>
              </a:buClr>
              <a:buFont typeface="Calibri" panose="020F0502020204030204" pitchFamily="34" charset="0"/>
              <a:buChar char="↘"/>
            </a:pPr>
            <a:r>
              <a:rPr lang="en-GB" sz="2400" dirty="0"/>
              <a:t> Body copy</a:t>
            </a:r>
          </a:p>
          <a:p>
            <a:pPr marL="800100" lvl="1" indent="-342900">
              <a:lnSpc>
                <a:spcPct val="150000"/>
              </a:lnSpc>
              <a:buClr>
                <a:srgbClr val="6ECECB"/>
              </a:buClr>
              <a:buFont typeface="Calibri" panose="020F0502020204030204" pitchFamily="34" charset="0"/>
              <a:buChar char="↘"/>
            </a:pPr>
            <a:r>
              <a:rPr lang="en-GB" sz="2400" dirty="0"/>
              <a:t>Logo</a:t>
            </a:r>
          </a:p>
          <a:p>
            <a:pPr marL="800100" lvl="1" indent="-342900">
              <a:lnSpc>
                <a:spcPct val="150000"/>
              </a:lnSpc>
              <a:buClr>
                <a:srgbClr val="6ECECB"/>
              </a:buClr>
              <a:buFont typeface="Calibri" panose="020F0502020204030204" pitchFamily="34" charset="0"/>
              <a:buChar char="↘"/>
            </a:pPr>
            <a:r>
              <a:rPr lang="en-GB" sz="2400" dirty="0"/>
              <a:t>Correspondence</a:t>
            </a:r>
          </a:p>
        </p:txBody>
      </p:sp>
      <p:sp>
        <p:nvSpPr>
          <p:cNvPr id="33" name="CaixaDeTexto 32">
            <a:extLst>
              <a:ext uri="{FF2B5EF4-FFF2-40B4-BE49-F238E27FC236}">
                <a16:creationId xmlns:a16="http://schemas.microsoft.com/office/drawing/2014/main" id="{F0929E15-5A07-4E57-8EA0-9C79D9861C5E}"/>
              </a:ext>
            </a:extLst>
          </p:cNvPr>
          <p:cNvSpPr txBox="1"/>
          <p:nvPr/>
        </p:nvSpPr>
        <p:spPr>
          <a:xfrm>
            <a:off x="1357249" y="1129188"/>
            <a:ext cx="3675888" cy="553998"/>
          </a:xfrm>
          <a:prstGeom prst="rect">
            <a:avLst/>
          </a:prstGeom>
          <a:noFill/>
        </p:spPr>
        <p:txBody>
          <a:bodyPr wrap="square" rtlCol="0">
            <a:spAutoFit/>
          </a:bodyPr>
          <a:lstStyle/>
          <a:p>
            <a:r>
              <a:rPr lang="en-GB" sz="3000" b="1" dirty="0"/>
              <a:t>Typography</a:t>
            </a:r>
          </a:p>
        </p:txBody>
      </p:sp>
      <p:pic>
        <p:nvPicPr>
          <p:cNvPr id="18" name="Imagem 17">
            <a:extLst>
              <a:ext uri="{FF2B5EF4-FFF2-40B4-BE49-F238E27FC236}">
                <a16:creationId xmlns:a16="http://schemas.microsoft.com/office/drawing/2014/main" id="{4D544A53-112F-49FE-91AD-8824AEE72B17}"/>
              </a:ext>
            </a:extLst>
          </p:cNvPr>
          <p:cNvPicPr>
            <a:picLocks noChangeAspect="1"/>
          </p:cNvPicPr>
          <p:nvPr/>
        </p:nvPicPr>
        <p:blipFill>
          <a:blip r:embed="rId3"/>
          <a:stretch>
            <a:fillRect/>
          </a:stretch>
        </p:blipFill>
        <p:spPr>
          <a:xfrm>
            <a:off x="202785" y="1046457"/>
            <a:ext cx="900000" cy="900000"/>
          </a:xfrm>
          <a:prstGeom prst="rect">
            <a:avLst/>
          </a:prstGeom>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A7408412-2158-4CE3-B927-AAB7B323A466}"/>
              </a:ext>
            </a:extLst>
          </p:cNvPr>
          <p:cNvSpPr/>
          <p:nvPr/>
        </p:nvSpPr>
        <p:spPr>
          <a:xfrm>
            <a:off x="6319992" y="1496457"/>
            <a:ext cx="737365" cy="720000"/>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aixaDeTexto 3">
            <a:extLst>
              <a:ext uri="{FF2B5EF4-FFF2-40B4-BE49-F238E27FC236}">
                <a16:creationId xmlns:a16="http://schemas.microsoft.com/office/drawing/2014/main" id="{76DCC2E7-E959-44D5-B4A0-2C05DAF849CC}"/>
              </a:ext>
            </a:extLst>
          </p:cNvPr>
          <p:cNvSpPr txBox="1"/>
          <p:nvPr/>
        </p:nvSpPr>
        <p:spPr>
          <a:xfrm>
            <a:off x="6679992" y="1440959"/>
            <a:ext cx="5435808" cy="830997"/>
          </a:xfrm>
          <a:prstGeom prst="rect">
            <a:avLst/>
          </a:prstGeom>
          <a:noFill/>
        </p:spPr>
        <p:txBody>
          <a:bodyPr wrap="square" rtlCol="0">
            <a:spAutoFit/>
          </a:bodyPr>
          <a:lstStyle/>
          <a:p>
            <a:r>
              <a:rPr lang="en-GB" sz="2400" b="1" dirty="0"/>
              <a:t>Serif fonts: </a:t>
            </a:r>
            <a:r>
              <a:rPr lang="en-GB" sz="2400" dirty="0"/>
              <a:t>classic, elegant, high-end</a:t>
            </a:r>
          </a:p>
          <a:p>
            <a:r>
              <a:rPr lang="en-GB" sz="2400" b="1" dirty="0">
                <a:solidFill>
                  <a:srgbClr val="6ECECB"/>
                </a:solidFill>
                <a:latin typeface="Calibri" panose="020F0502020204030204" pitchFamily="34" charset="0"/>
                <a:cs typeface="Calibri" panose="020F0502020204030204" pitchFamily="34" charset="0"/>
              </a:rPr>
              <a:t>↘</a:t>
            </a:r>
            <a:r>
              <a:rPr lang="en-GB" sz="2400" dirty="0">
                <a:latin typeface="Calibri" panose="020F0502020204030204" pitchFamily="34" charset="0"/>
                <a:cs typeface="Calibri" panose="020F0502020204030204" pitchFamily="34" charset="0"/>
              </a:rPr>
              <a:t> </a:t>
            </a:r>
            <a:r>
              <a:rPr lang="en-GB" sz="2400" dirty="0">
                <a:latin typeface="Garamond" panose="02020404030301010803" pitchFamily="18" charset="0"/>
              </a:rPr>
              <a:t>Garamond</a:t>
            </a:r>
          </a:p>
        </p:txBody>
      </p:sp>
      <p:sp>
        <p:nvSpPr>
          <p:cNvPr id="21" name="Oval 20">
            <a:extLst>
              <a:ext uri="{FF2B5EF4-FFF2-40B4-BE49-F238E27FC236}">
                <a16:creationId xmlns:a16="http://schemas.microsoft.com/office/drawing/2014/main" id="{BA640236-DC0E-4B61-9781-F7234EC98EEB}"/>
              </a:ext>
            </a:extLst>
          </p:cNvPr>
          <p:cNvSpPr/>
          <p:nvPr/>
        </p:nvSpPr>
        <p:spPr>
          <a:xfrm>
            <a:off x="6319991" y="2784819"/>
            <a:ext cx="737365" cy="720000"/>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aixaDeTexto 21">
            <a:extLst>
              <a:ext uri="{FF2B5EF4-FFF2-40B4-BE49-F238E27FC236}">
                <a16:creationId xmlns:a16="http://schemas.microsoft.com/office/drawing/2014/main" id="{12BA7A6B-884C-4C1E-9BA1-0EF0899EF870}"/>
              </a:ext>
            </a:extLst>
          </p:cNvPr>
          <p:cNvSpPr txBox="1"/>
          <p:nvPr/>
        </p:nvSpPr>
        <p:spPr>
          <a:xfrm>
            <a:off x="6679992" y="2729321"/>
            <a:ext cx="5435808" cy="830997"/>
          </a:xfrm>
          <a:prstGeom prst="rect">
            <a:avLst/>
          </a:prstGeom>
          <a:noFill/>
        </p:spPr>
        <p:txBody>
          <a:bodyPr wrap="square" rtlCol="0">
            <a:spAutoFit/>
          </a:bodyPr>
          <a:lstStyle/>
          <a:p>
            <a:r>
              <a:rPr lang="en-GB" sz="2400" b="1" dirty="0"/>
              <a:t>Sans serif fonts:</a:t>
            </a:r>
            <a:r>
              <a:rPr lang="en-GB" sz="2400" dirty="0"/>
              <a:t> modern and clean</a:t>
            </a:r>
          </a:p>
          <a:p>
            <a:r>
              <a:rPr lang="en-GB" sz="2400" b="1" dirty="0">
                <a:solidFill>
                  <a:srgbClr val="6ECECB"/>
                </a:solidFill>
                <a:latin typeface="Calibri" panose="020F0502020204030204" pitchFamily="34" charset="0"/>
                <a:cs typeface="Calibri" panose="020F0502020204030204" pitchFamily="34" charset="0"/>
              </a:rPr>
              <a:t>↘ </a:t>
            </a:r>
            <a:r>
              <a:rPr lang="en-GB" sz="2400" dirty="0">
                <a:latin typeface="Helvetica" panose="020B0604020202020204" pitchFamily="34" charset="0"/>
                <a:cs typeface="Helvetica" panose="020B0604020202020204" pitchFamily="34" charset="0"/>
              </a:rPr>
              <a:t>Helvetica</a:t>
            </a:r>
            <a:r>
              <a:rPr lang="en-GB" sz="2400" dirty="0"/>
              <a:t> </a:t>
            </a:r>
          </a:p>
        </p:txBody>
      </p:sp>
      <p:sp>
        <p:nvSpPr>
          <p:cNvPr id="23" name="Oval 22">
            <a:extLst>
              <a:ext uri="{FF2B5EF4-FFF2-40B4-BE49-F238E27FC236}">
                <a16:creationId xmlns:a16="http://schemas.microsoft.com/office/drawing/2014/main" id="{6F40DB30-F4ED-49C7-B46F-329BAD80420A}"/>
              </a:ext>
            </a:extLst>
          </p:cNvPr>
          <p:cNvSpPr/>
          <p:nvPr/>
        </p:nvSpPr>
        <p:spPr>
          <a:xfrm>
            <a:off x="6319990" y="4073181"/>
            <a:ext cx="737365" cy="720000"/>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C6DA2548-CA4E-490B-A766-E3023989BB07}"/>
              </a:ext>
            </a:extLst>
          </p:cNvPr>
          <p:cNvSpPr/>
          <p:nvPr/>
        </p:nvSpPr>
        <p:spPr>
          <a:xfrm>
            <a:off x="6319992" y="5361543"/>
            <a:ext cx="737365" cy="720000"/>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aixaDeTexto 24">
            <a:extLst>
              <a:ext uri="{FF2B5EF4-FFF2-40B4-BE49-F238E27FC236}">
                <a16:creationId xmlns:a16="http://schemas.microsoft.com/office/drawing/2014/main" id="{B1946138-282B-4587-9093-14054702C876}"/>
              </a:ext>
            </a:extLst>
          </p:cNvPr>
          <p:cNvSpPr txBox="1"/>
          <p:nvPr/>
        </p:nvSpPr>
        <p:spPr>
          <a:xfrm>
            <a:off x="6679992" y="4017682"/>
            <a:ext cx="5435808" cy="830997"/>
          </a:xfrm>
          <a:prstGeom prst="rect">
            <a:avLst/>
          </a:prstGeom>
          <a:noFill/>
        </p:spPr>
        <p:txBody>
          <a:bodyPr wrap="square" rtlCol="0">
            <a:spAutoFit/>
          </a:bodyPr>
          <a:lstStyle/>
          <a:p>
            <a:r>
              <a:rPr lang="en-GB" sz="2400" b="1" dirty="0"/>
              <a:t>Script fonts:</a:t>
            </a:r>
            <a:r>
              <a:rPr lang="en-GB" sz="2400" dirty="0"/>
              <a:t> elegant individual appeal</a:t>
            </a:r>
          </a:p>
          <a:p>
            <a:r>
              <a:rPr lang="en-GB" sz="2400" b="1" dirty="0">
                <a:solidFill>
                  <a:srgbClr val="6ECECB"/>
                </a:solidFill>
                <a:latin typeface="Calibri" panose="020F0502020204030204" pitchFamily="34" charset="0"/>
                <a:cs typeface="Calibri" panose="020F0502020204030204" pitchFamily="34" charset="0"/>
              </a:rPr>
              <a:t>↘ </a:t>
            </a:r>
            <a:r>
              <a:rPr lang="en-GB" sz="2400" dirty="0">
                <a:latin typeface="Brush Script MT" panose="03060802040406070304" pitchFamily="66" charset="0"/>
                <a:cs typeface="Helvetica" panose="020B0604020202020204" pitchFamily="34" charset="0"/>
              </a:rPr>
              <a:t>Brush Script MT </a:t>
            </a:r>
            <a:endParaRPr lang="en-GB" sz="2400" dirty="0">
              <a:latin typeface="Brush Script MT" panose="03060802040406070304" pitchFamily="66" charset="0"/>
            </a:endParaRPr>
          </a:p>
        </p:txBody>
      </p:sp>
      <p:sp>
        <p:nvSpPr>
          <p:cNvPr id="26" name="CaixaDeTexto 25">
            <a:extLst>
              <a:ext uri="{FF2B5EF4-FFF2-40B4-BE49-F238E27FC236}">
                <a16:creationId xmlns:a16="http://schemas.microsoft.com/office/drawing/2014/main" id="{75E07392-2D9C-4617-9B85-268EA40D5C1A}"/>
              </a:ext>
            </a:extLst>
          </p:cNvPr>
          <p:cNvSpPr txBox="1"/>
          <p:nvPr/>
        </p:nvSpPr>
        <p:spPr>
          <a:xfrm>
            <a:off x="6679992" y="5306044"/>
            <a:ext cx="5435808" cy="830997"/>
          </a:xfrm>
          <a:prstGeom prst="rect">
            <a:avLst/>
          </a:prstGeom>
          <a:noFill/>
        </p:spPr>
        <p:txBody>
          <a:bodyPr wrap="square" rtlCol="0">
            <a:spAutoFit/>
          </a:bodyPr>
          <a:lstStyle/>
          <a:p>
            <a:r>
              <a:rPr lang="en-GB" sz="2400" b="1" spc="-20" dirty="0"/>
              <a:t>Decorative fonts:</a:t>
            </a:r>
            <a:r>
              <a:rPr lang="en-GB" sz="2400" spc="-20" dirty="0"/>
              <a:t> stylized and eye-catching</a:t>
            </a:r>
          </a:p>
          <a:p>
            <a:r>
              <a:rPr lang="en-GB" sz="2400" b="1" dirty="0">
                <a:solidFill>
                  <a:srgbClr val="6ECECB"/>
                </a:solidFill>
                <a:latin typeface="Calibri" panose="020F0502020204030204" pitchFamily="34" charset="0"/>
                <a:cs typeface="Calibri" panose="020F0502020204030204" pitchFamily="34" charset="0"/>
              </a:rPr>
              <a:t>↘ </a:t>
            </a:r>
            <a:r>
              <a:rPr lang="en-GB" sz="2400" dirty="0">
                <a:latin typeface="Jokerman" panose="04090605060D06020702" pitchFamily="82" charset="0"/>
                <a:cs typeface="Helvetica" panose="020B0604020202020204" pitchFamily="34" charset="0"/>
              </a:rPr>
              <a:t>Jokerman</a:t>
            </a:r>
            <a:endParaRPr lang="en-GB" sz="2400" dirty="0">
              <a:latin typeface="Jokerman" panose="04090605060D06020702" pitchFamily="82" charset="0"/>
            </a:endParaRPr>
          </a:p>
        </p:txBody>
      </p:sp>
    </p:spTree>
    <p:extLst>
      <p:ext uri="{BB962C8B-B14F-4D97-AF65-F5344CB8AC3E}">
        <p14:creationId xmlns:p14="http://schemas.microsoft.com/office/powerpoint/2010/main" val="2194283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5DB3BB2-62BE-4ED9-A4E0-4CAB58B6720F}"/>
              </a:ext>
            </a:extLst>
          </p:cNvPr>
          <p:cNvPicPr>
            <a:picLocks noChangeAspect="1"/>
          </p:cNvPicPr>
          <p:nvPr/>
        </p:nvPicPr>
        <p:blipFill>
          <a:blip r:embed="rId2"/>
          <a:stretch>
            <a:fillRect/>
          </a:stretch>
        </p:blipFill>
        <p:spPr>
          <a:xfrm>
            <a:off x="0" y="0"/>
            <a:ext cx="5143500" cy="6858000"/>
          </a:xfrm>
          <a:prstGeom prst="rect">
            <a:avLst/>
          </a:prstGeom>
        </p:spPr>
      </p:pic>
      <p:sp>
        <p:nvSpPr>
          <p:cNvPr id="11" name="Text Placeholder 2">
            <a:extLst>
              <a:ext uri="{FF2B5EF4-FFF2-40B4-BE49-F238E27FC236}">
                <a16:creationId xmlns:a16="http://schemas.microsoft.com/office/drawing/2014/main" id="{8E34A549-E25D-42CD-BFEA-6B6AE4A6B465}"/>
              </a:ext>
            </a:extLst>
          </p:cNvPr>
          <p:cNvSpPr txBox="1">
            <a:spLocks/>
          </p:cNvSpPr>
          <p:nvPr/>
        </p:nvSpPr>
        <p:spPr>
          <a:xfrm>
            <a:off x="5376671" y="1450425"/>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Goal</a:t>
            </a:r>
          </a:p>
        </p:txBody>
      </p:sp>
      <p:sp>
        <p:nvSpPr>
          <p:cNvPr id="12" name="Marcador de Posição do Texto 22">
            <a:extLst>
              <a:ext uri="{FF2B5EF4-FFF2-40B4-BE49-F238E27FC236}">
                <a16:creationId xmlns:a16="http://schemas.microsoft.com/office/drawing/2014/main" id="{4A3E4D10-52DF-46F4-BCAF-4DF4350529BB}"/>
              </a:ext>
            </a:extLst>
          </p:cNvPr>
          <p:cNvSpPr txBox="1">
            <a:spLocks/>
          </p:cNvSpPr>
          <p:nvPr/>
        </p:nvSpPr>
        <p:spPr>
          <a:xfrm>
            <a:off x="5376671" y="2532849"/>
            <a:ext cx="6172904" cy="3572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200000"/>
              </a:lnSpc>
              <a:spcBef>
                <a:spcPts val="0"/>
              </a:spcBef>
            </a:pPr>
            <a:r>
              <a:rPr lang="en-US" dirty="0"/>
              <a:t>To understand the role of branding and its increasing complexity, from the conceptual to the visual dimension.</a:t>
            </a:r>
          </a:p>
        </p:txBody>
      </p:sp>
      <p:sp>
        <p:nvSpPr>
          <p:cNvPr id="3" name="Retângulo 2">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9187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https://youtu.be/DvZ9x6lOPCQ</a:t>
            </a:r>
            <a:r>
              <a:rPr lang="en-GB" sz="1050" dirty="0"/>
              <a:t> </a:t>
            </a:r>
          </a:p>
        </p:txBody>
      </p:sp>
      <p:sp>
        <p:nvSpPr>
          <p:cNvPr id="5" name="CaixaDeTexto 4">
            <a:extLst>
              <a:ext uri="{FF2B5EF4-FFF2-40B4-BE49-F238E27FC236}">
                <a16:creationId xmlns:a16="http://schemas.microsoft.com/office/drawing/2014/main" id="{2963BF0E-2532-449A-9D38-BC6B67D1656E}"/>
              </a:ext>
            </a:extLst>
          </p:cNvPr>
          <p:cNvSpPr txBox="1"/>
          <p:nvPr/>
        </p:nvSpPr>
        <p:spPr>
          <a:xfrm>
            <a:off x="9843516" y="1228725"/>
            <a:ext cx="2293620" cy="1200329"/>
          </a:xfrm>
          <a:prstGeom prst="rect">
            <a:avLst/>
          </a:prstGeom>
          <a:noFill/>
        </p:spPr>
        <p:txBody>
          <a:bodyPr wrap="square">
            <a:spAutoFit/>
          </a:bodyPr>
          <a:lstStyle/>
          <a:p>
            <a:r>
              <a:rPr lang="en-US" sz="2400" b="1" i="1" dirty="0">
                <a:solidFill>
                  <a:schemeClr val="bg1">
                    <a:lumMod val="65000"/>
                  </a:schemeClr>
                </a:solidFill>
              </a:rPr>
              <a:t>Evolving the 100% Pure New Zealand identity</a:t>
            </a:r>
          </a:p>
        </p:txBody>
      </p:sp>
      <p:sp>
        <p:nvSpPr>
          <p:cNvPr id="12" name="Text Placeholder 2">
            <a:extLst>
              <a:ext uri="{FF2B5EF4-FFF2-40B4-BE49-F238E27FC236}">
                <a16:creationId xmlns:a16="http://schemas.microsoft.com/office/drawing/2014/main" id="{0A5F45C3-C66D-4090-956A-9572CBBF3B0F}"/>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100% New Zealand</a:t>
            </a:r>
          </a:p>
        </p:txBody>
      </p:sp>
      <p:pic>
        <p:nvPicPr>
          <p:cNvPr id="13" name="Imagem 12">
            <a:extLst>
              <a:ext uri="{FF2B5EF4-FFF2-40B4-BE49-F238E27FC236}">
                <a16:creationId xmlns:a16="http://schemas.microsoft.com/office/drawing/2014/main" id="{6FC8DA01-4661-4754-9FDA-084907B8B64B}"/>
              </a:ext>
            </a:extLst>
          </p:cNvPr>
          <p:cNvPicPr>
            <a:picLocks noChangeAspect="1"/>
          </p:cNvPicPr>
          <p:nvPr/>
        </p:nvPicPr>
        <p:blipFill>
          <a:blip r:embed="rId4"/>
          <a:stretch>
            <a:fillRect/>
          </a:stretch>
        </p:blipFill>
        <p:spPr>
          <a:xfrm>
            <a:off x="367039" y="337780"/>
            <a:ext cx="720000" cy="720000"/>
          </a:xfrm>
          <a:prstGeom prst="rect">
            <a:avLst/>
          </a:prstGeom>
        </p:spPr>
      </p:pic>
      <p:pic>
        <p:nvPicPr>
          <p:cNvPr id="2" name="Multimédia Online 1" title="Evolving the 100% Pure New Zealand identity">
            <a:hlinkClick r:id="" action="ppaction://media"/>
            <a:extLst>
              <a:ext uri="{FF2B5EF4-FFF2-40B4-BE49-F238E27FC236}">
                <a16:creationId xmlns:a16="http://schemas.microsoft.com/office/drawing/2014/main" id="{08E11037-FBE8-47CD-8945-05C8C0DF19A8}"/>
              </a:ext>
            </a:extLst>
          </p:cNvPr>
          <p:cNvPicPr>
            <a:picLocks noRot="1"/>
          </p:cNvPicPr>
          <p:nvPr>
            <a:videoFile r:link="rId1"/>
          </p:nvPr>
        </p:nvPicPr>
        <p:blipFill>
          <a:blip r:embed="rId5"/>
          <a:stretch>
            <a:fillRect/>
          </a:stretch>
        </p:blipFill>
        <p:spPr>
          <a:xfrm>
            <a:off x="2668180" y="1289335"/>
            <a:ext cx="6948000" cy="4284000"/>
          </a:xfrm>
          <a:prstGeom prst="rect">
            <a:avLst/>
          </a:prstGeom>
        </p:spPr>
      </p:pic>
    </p:spTree>
    <p:extLst>
      <p:ext uri="{BB962C8B-B14F-4D97-AF65-F5344CB8AC3E}">
        <p14:creationId xmlns:p14="http://schemas.microsoft.com/office/powerpoint/2010/main" val="264803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ta: Pentágono 10">
            <a:extLst>
              <a:ext uri="{FF2B5EF4-FFF2-40B4-BE49-F238E27FC236}">
                <a16:creationId xmlns:a16="http://schemas.microsoft.com/office/drawing/2014/main" id="{98C7967E-21D1-4E2A-9733-711D522CDD65}"/>
              </a:ext>
            </a:extLst>
          </p:cNvPr>
          <p:cNvSpPr/>
          <p:nvPr/>
        </p:nvSpPr>
        <p:spPr>
          <a:xfrm>
            <a:off x="0" y="1147041"/>
            <a:ext cx="6095999" cy="526191"/>
          </a:xfrm>
          <a:prstGeom prst="homePlate">
            <a:avLst>
              <a:gd name="adj" fmla="val 361061"/>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Visual Identity</a:t>
            </a:r>
          </a:p>
        </p:txBody>
      </p:sp>
      <p:sp>
        <p:nvSpPr>
          <p:cNvPr id="10" name="CaixaDeTexto 9">
            <a:extLst>
              <a:ext uri="{FF2B5EF4-FFF2-40B4-BE49-F238E27FC236}">
                <a16:creationId xmlns:a16="http://schemas.microsoft.com/office/drawing/2014/main" id="{D46F4497-29A9-4BEB-BED1-66834250F1A3}"/>
              </a:ext>
            </a:extLst>
          </p:cNvPr>
          <p:cNvSpPr txBox="1"/>
          <p:nvPr/>
        </p:nvSpPr>
        <p:spPr>
          <a:xfrm>
            <a:off x="1060704" y="1773816"/>
            <a:ext cx="4786280" cy="5021055"/>
          </a:xfrm>
          <a:prstGeom prst="rect">
            <a:avLst/>
          </a:prstGeom>
          <a:noFill/>
        </p:spPr>
        <p:txBody>
          <a:bodyPr wrap="square" rtlCol="0">
            <a:spAutoFit/>
          </a:bodyPr>
          <a:lstStyle/>
          <a:p>
            <a:pPr>
              <a:lnSpc>
                <a:spcPct val="150000"/>
              </a:lnSpc>
              <a:buClr>
                <a:srgbClr val="6ECECB"/>
              </a:buClr>
              <a:buFont typeface="Arial" panose="020B0604020202020204" pitchFamily="34" charset="0"/>
              <a:buChar char="•"/>
            </a:pPr>
            <a:r>
              <a:rPr lang="en-US" sz="2400" dirty="0"/>
              <a:t> The images and symbols used in the brand’s communication materials.</a:t>
            </a:r>
          </a:p>
          <a:p>
            <a:pPr>
              <a:lnSpc>
                <a:spcPct val="150000"/>
              </a:lnSpc>
              <a:buClr>
                <a:srgbClr val="6ECECB"/>
              </a:buClr>
              <a:buFont typeface="Arial" panose="020B0604020202020204" pitchFamily="34" charset="0"/>
              <a:buChar char="•"/>
            </a:pPr>
            <a:r>
              <a:rPr lang="en-US" sz="2400" dirty="0"/>
              <a:t> They can convey ideas and meaning without using words.</a:t>
            </a:r>
          </a:p>
          <a:p>
            <a:pPr>
              <a:lnSpc>
                <a:spcPct val="150000"/>
              </a:lnSpc>
              <a:buClr>
                <a:srgbClr val="6ECECB"/>
              </a:buClr>
              <a:buFont typeface="Arial" panose="020B0604020202020204" pitchFamily="34" charset="0"/>
              <a:buChar char="•"/>
            </a:pPr>
            <a:r>
              <a:rPr lang="en-US" sz="2400" dirty="0"/>
              <a:t> It includes the type of images to use on the website and the social media posts.</a:t>
            </a:r>
          </a:p>
          <a:p>
            <a:pPr>
              <a:lnSpc>
                <a:spcPct val="150000"/>
              </a:lnSpc>
              <a:buClr>
                <a:srgbClr val="FDDE00"/>
              </a:buClr>
              <a:buFont typeface="Arial" panose="020B0604020202020204" pitchFamily="34" charset="0"/>
              <a:buChar char="•"/>
            </a:pPr>
            <a:endParaRPr lang="en-GB" sz="2400" dirty="0"/>
          </a:p>
        </p:txBody>
      </p:sp>
      <p:sp>
        <p:nvSpPr>
          <p:cNvPr id="12" name="CaixaDeTexto 11">
            <a:extLst>
              <a:ext uri="{FF2B5EF4-FFF2-40B4-BE49-F238E27FC236}">
                <a16:creationId xmlns:a16="http://schemas.microsoft.com/office/drawing/2014/main" id="{67887462-D051-4FA3-B29E-CF046343C5D7}"/>
              </a:ext>
            </a:extLst>
          </p:cNvPr>
          <p:cNvSpPr txBox="1"/>
          <p:nvPr/>
        </p:nvSpPr>
        <p:spPr>
          <a:xfrm>
            <a:off x="1357248" y="1129188"/>
            <a:ext cx="3937127" cy="553998"/>
          </a:xfrm>
          <a:prstGeom prst="rect">
            <a:avLst/>
          </a:prstGeom>
          <a:noFill/>
        </p:spPr>
        <p:txBody>
          <a:bodyPr wrap="square" rtlCol="0">
            <a:spAutoFit/>
          </a:bodyPr>
          <a:lstStyle/>
          <a:p>
            <a:r>
              <a:rPr lang="en-GB" sz="3000" b="1" dirty="0"/>
              <a:t>Images &amp; Iconography</a:t>
            </a:r>
          </a:p>
        </p:txBody>
      </p:sp>
      <p:grpSp>
        <p:nvGrpSpPr>
          <p:cNvPr id="9" name="Agrupar 8">
            <a:extLst>
              <a:ext uri="{FF2B5EF4-FFF2-40B4-BE49-F238E27FC236}">
                <a16:creationId xmlns:a16="http://schemas.microsoft.com/office/drawing/2014/main" id="{CC95A220-AF99-4CE1-9495-9A539B1EB224}"/>
              </a:ext>
            </a:extLst>
          </p:cNvPr>
          <p:cNvGrpSpPr/>
          <p:nvPr/>
        </p:nvGrpSpPr>
        <p:grpSpPr>
          <a:xfrm>
            <a:off x="168387" y="1255914"/>
            <a:ext cx="896729" cy="580040"/>
            <a:chOff x="6306310" y="1119849"/>
            <a:chExt cx="896729" cy="580040"/>
          </a:xfrm>
          <a:effectLst>
            <a:outerShdw blurRad="50800" dist="38100" dir="2700000" algn="tl" rotWithShape="0">
              <a:prstClr val="black">
                <a:alpha val="40000"/>
              </a:prstClr>
            </a:outerShdw>
          </a:effectLst>
        </p:grpSpPr>
        <p:pic>
          <p:nvPicPr>
            <p:cNvPr id="13" name="Imagem 12">
              <a:extLst>
                <a:ext uri="{FF2B5EF4-FFF2-40B4-BE49-F238E27FC236}">
                  <a16:creationId xmlns:a16="http://schemas.microsoft.com/office/drawing/2014/main" id="{F0BA97CB-FABB-453B-8F2C-FE2CFABCB913}"/>
                </a:ext>
              </a:extLst>
            </p:cNvPr>
            <p:cNvPicPr>
              <a:picLocks noChangeAspect="1"/>
            </p:cNvPicPr>
            <p:nvPr/>
          </p:nvPicPr>
          <p:blipFill>
            <a:blip r:embed="rId3"/>
            <a:stretch>
              <a:fillRect/>
            </a:stretch>
          </p:blipFill>
          <p:spPr>
            <a:xfrm>
              <a:off x="6631122" y="1447889"/>
              <a:ext cx="252000" cy="252000"/>
            </a:xfrm>
            <a:prstGeom prst="rect">
              <a:avLst/>
            </a:prstGeom>
          </p:spPr>
        </p:pic>
        <p:pic>
          <p:nvPicPr>
            <p:cNvPr id="14" name="Imagem 13">
              <a:extLst>
                <a:ext uri="{FF2B5EF4-FFF2-40B4-BE49-F238E27FC236}">
                  <a16:creationId xmlns:a16="http://schemas.microsoft.com/office/drawing/2014/main" id="{E03DECA3-DBDC-4143-99C2-1A745BFB1255}"/>
                </a:ext>
              </a:extLst>
            </p:cNvPr>
            <p:cNvPicPr>
              <a:picLocks noChangeAspect="1"/>
            </p:cNvPicPr>
            <p:nvPr/>
          </p:nvPicPr>
          <p:blipFill>
            <a:blip r:embed="rId4"/>
            <a:stretch>
              <a:fillRect/>
            </a:stretch>
          </p:blipFill>
          <p:spPr>
            <a:xfrm>
              <a:off x="6631122" y="1119849"/>
              <a:ext cx="252000" cy="252000"/>
            </a:xfrm>
            <a:prstGeom prst="rect">
              <a:avLst/>
            </a:prstGeom>
          </p:spPr>
        </p:pic>
        <p:pic>
          <p:nvPicPr>
            <p:cNvPr id="15" name="Imagem 14">
              <a:extLst>
                <a:ext uri="{FF2B5EF4-FFF2-40B4-BE49-F238E27FC236}">
                  <a16:creationId xmlns:a16="http://schemas.microsoft.com/office/drawing/2014/main" id="{19B2DEE9-5167-4F85-9020-1576D4CC2114}"/>
                </a:ext>
              </a:extLst>
            </p:cNvPr>
            <p:cNvPicPr>
              <a:picLocks noChangeAspect="1"/>
            </p:cNvPicPr>
            <p:nvPr/>
          </p:nvPicPr>
          <p:blipFill>
            <a:blip r:embed="rId5"/>
            <a:stretch>
              <a:fillRect/>
            </a:stretch>
          </p:blipFill>
          <p:spPr>
            <a:xfrm>
              <a:off x="6951039" y="1119849"/>
              <a:ext cx="252000" cy="252000"/>
            </a:xfrm>
            <a:prstGeom prst="rect">
              <a:avLst/>
            </a:prstGeom>
          </p:spPr>
        </p:pic>
        <p:pic>
          <p:nvPicPr>
            <p:cNvPr id="16" name="Imagem 15">
              <a:extLst>
                <a:ext uri="{FF2B5EF4-FFF2-40B4-BE49-F238E27FC236}">
                  <a16:creationId xmlns:a16="http://schemas.microsoft.com/office/drawing/2014/main" id="{73366608-6A47-40C5-9CE8-4C708EE69456}"/>
                </a:ext>
              </a:extLst>
            </p:cNvPr>
            <p:cNvPicPr>
              <a:picLocks noChangeAspect="1"/>
            </p:cNvPicPr>
            <p:nvPr/>
          </p:nvPicPr>
          <p:blipFill>
            <a:blip r:embed="rId6"/>
            <a:stretch>
              <a:fillRect/>
            </a:stretch>
          </p:blipFill>
          <p:spPr>
            <a:xfrm>
              <a:off x="6306310" y="1447889"/>
              <a:ext cx="252000" cy="252000"/>
            </a:xfrm>
            <a:prstGeom prst="rect">
              <a:avLst/>
            </a:prstGeom>
          </p:spPr>
        </p:pic>
        <p:pic>
          <p:nvPicPr>
            <p:cNvPr id="17" name="Imagem 16">
              <a:extLst>
                <a:ext uri="{FF2B5EF4-FFF2-40B4-BE49-F238E27FC236}">
                  <a16:creationId xmlns:a16="http://schemas.microsoft.com/office/drawing/2014/main" id="{17194E28-C7F3-4CB0-BB42-3880949A8AEF}"/>
                </a:ext>
              </a:extLst>
            </p:cNvPr>
            <p:cNvPicPr>
              <a:picLocks noChangeAspect="1"/>
            </p:cNvPicPr>
            <p:nvPr/>
          </p:nvPicPr>
          <p:blipFill>
            <a:blip r:embed="rId7"/>
            <a:stretch>
              <a:fillRect/>
            </a:stretch>
          </p:blipFill>
          <p:spPr>
            <a:xfrm>
              <a:off x="6951039" y="1447889"/>
              <a:ext cx="252000" cy="252000"/>
            </a:xfrm>
            <a:prstGeom prst="rect">
              <a:avLst/>
            </a:prstGeom>
          </p:spPr>
        </p:pic>
        <p:pic>
          <p:nvPicPr>
            <p:cNvPr id="19" name="Imagem 18">
              <a:extLst>
                <a:ext uri="{FF2B5EF4-FFF2-40B4-BE49-F238E27FC236}">
                  <a16:creationId xmlns:a16="http://schemas.microsoft.com/office/drawing/2014/main" id="{30C55FA2-D68B-4BBC-A512-BB1082D483FC}"/>
                </a:ext>
              </a:extLst>
            </p:cNvPr>
            <p:cNvPicPr>
              <a:picLocks noChangeAspect="1"/>
            </p:cNvPicPr>
            <p:nvPr/>
          </p:nvPicPr>
          <p:blipFill>
            <a:blip r:embed="rId8"/>
            <a:stretch>
              <a:fillRect/>
            </a:stretch>
          </p:blipFill>
          <p:spPr>
            <a:xfrm>
              <a:off x="6311205" y="1119849"/>
              <a:ext cx="252000" cy="252000"/>
            </a:xfrm>
            <a:prstGeom prst="rect">
              <a:avLst/>
            </a:prstGeom>
          </p:spPr>
        </p:pic>
      </p:grpSp>
      <p:pic>
        <p:nvPicPr>
          <p:cNvPr id="5" name="Imagem 4">
            <a:extLst>
              <a:ext uri="{FF2B5EF4-FFF2-40B4-BE49-F238E27FC236}">
                <a16:creationId xmlns:a16="http://schemas.microsoft.com/office/drawing/2014/main" id="{34B79559-305D-44DE-9D51-7C6E64712594}"/>
              </a:ext>
            </a:extLst>
          </p:cNvPr>
          <p:cNvPicPr>
            <a:picLocks noChangeAspect="1"/>
          </p:cNvPicPr>
          <p:nvPr/>
        </p:nvPicPr>
        <p:blipFill>
          <a:blip r:embed="rId9"/>
          <a:stretch>
            <a:fillRect/>
          </a:stretch>
        </p:blipFill>
        <p:spPr>
          <a:xfrm>
            <a:off x="6134735" y="1976582"/>
            <a:ext cx="6057266" cy="4283186"/>
          </a:xfrm>
          <a:prstGeom prst="rect">
            <a:avLst/>
          </a:prstGeom>
        </p:spPr>
      </p:pic>
    </p:spTree>
    <p:extLst>
      <p:ext uri="{BB962C8B-B14F-4D97-AF65-F5344CB8AC3E}">
        <p14:creationId xmlns:p14="http://schemas.microsoft.com/office/powerpoint/2010/main" val="4239630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eta: Pentágono 33">
            <a:extLst>
              <a:ext uri="{FF2B5EF4-FFF2-40B4-BE49-F238E27FC236}">
                <a16:creationId xmlns:a16="http://schemas.microsoft.com/office/drawing/2014/main" id="{6250B793-2070-4ECC-B9DA-41481D274FB5}"/>
              </a:ext>
            </a:extLst>
          </p:cNvPr>
          <p:cNvSpPr/>
          <p:nvPr/>
        </p:nvSpPr>
        <p:spPr>
          <a:xfrm>
            <a:off x="0" y="1147041"/>
            <a:ext cx="6095999" cy="526191"/>
          </a:xfrm>
          <a:prstGeom prst="homePlate">
            <a:avLst>
              <a:gd name="adj" fmla="val 361061"/>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Visual Identity</a:t>
            </a:r>
          </a:p>
        </p:txBody>
      </p:sp>
      <p:sp>
        <p:nvSpPr>
          <p:cNvPr id="10" name="CaixaDeTexto 9">
            <a:extLst>
              <a:ext uri="{FF2B5EF4-FFF2-40B4-BE49-F238E27FC236}">
                <a16:creationId xmlns:a16="http://schemas.microsoft.com/office/drawing/2014/main" id="{D46F4497-29A9-4BEB-BED1-66834250F1A3}"/>
              </a:ext>
            </a:extLst>
          </p:cNvPr>
          <p:cNvSpPr txBox="1"/>
          <p:nvPr/>
        </p:nvSpPr>
        <p:spPr>
          <a:xfrm>
            <a:off x="1060704" y="1773816"/>
            <a:ext cx="5035296" cy="4467057"/>
          </a:xfrm>
          <a:prstGeom prst="rect">
            <a:avLst/>
          </a:prstGeom>
          <a:noFill/>
        </p:spPr>
        <p:txBody>
          <a:bodyPr wrap="square" rtlCol="0">
            <a:spAutoFit/>
          </a:bodyPr>
          <a:lstStyle/>
          <a:p>
            <a:pPr>
              <a:lnSpc>
                <a:spcPct val="150000"/>
              </a:lnSpc>
              <a:buClr>
                <a:srgbClr val="FDDE00"/>
              </a:buClr>
              <a:buFont typeface="Arial" panose="020B0604020202020204" pitchFamily="34" charset="0"/>
              <a:buChar char="•"/>
            </a:pPr>
            <a:r>
              <a:rPr lang="en-GB" sz="2400" dirty="0"/>
              <a:t> Create instant (visual) impressions of the brand.</a:t>
            </a:r>
          </a:p>
          <a:p>
            <a:pPr>
              <a:lnSpc>
                <a:spcPct val="150000"/>
              </a:lnSpc>
              <a:buClr>
                <a:srgbClr val="FDDE00"/>
              </a:buClr>
              <a:buFont typeface="Arial" panose="020B0604020202020204" pitchFamily="34" charset="0"/>
              <a:buChar char="•"/>
            </a:pPr>
            <a:r>
              <a:rPr lang="en-GB" sz="2400" dirty="0"/>
              <a:t> Use familiar references and identity elements, but make the brand distinctively unique.</a:t>
            </a:r>
          </a:p>
          <a:p>
            <a:pPr>
              <a:lnSpc>
                <a:spcPct val="150000"/>
              </a:lnSpc>
              <a:buClr>
                <a:srgbClr val="FDDE00"/>
              </a:buClr>
              <a:buFont typeface="Arial" panose="020B0604020202020204" pitchFamily="34" charset="0"/>
              <a:buChar char="•"/>
            </a:pPr>
            <a:r>
              <a:rPr lang="en-GB" sz="2400" dirty="0"/>
              <a:t> Produce a distinct feel to the brand that keeps consistency across multiple platforms, channels and material.</a:t>
            </a:r>
          </a:p>
        </p:txBody>
      </p:sp>
      <p:sp>
        <p:nvSpPr>
          <p:cNvPr id="33" name="CaixaDeTexto 32">
            <a:extLst>
              <a:ext uri="{FF2B5EF4-FFF2-40B4-BE49-F238E27FC236}">
                <a16:creationId xmlns:a16="http://schemas.microsoft.com/office/drawing/2014/main" id="{F0929E15-5A07-4E57-8EA0-9C79D9861C5E}"/>
              </a:ext>
            </a:extLst>
          </p:cNvPr>
          <p:cNvSpPr txBox="1"/>
          <p:nvPr/>
        </p:nvSpPr>
        <p:spPr>
          <a:xfrm>
            <a:off x="1357249" y="1129188"/>
            <a:ext cx="3675888" cy="553998"/>
          </a:xfrm>
          <a:prstGeom prst="rect">
            <a:avLst/>
          </a:prstGeom>
          <a:noFill/>
        </p:spPr>
        <p:txBody>
          <a:bodyPr wrap="square" rtlCol="0">
            <a:spAutoFit/>
          </a:bodyPr>
          <a:lstStyle/>
          <a:p>
            <a:r>
              <a:rPr lang="en-GB" sz="3000" b="1" dirty="0"/>
              <a:t>Graphic style</a:t>
            </a:r>
          </a:p>
        </p:txBody>
      </p:sp>
      <p:pic>
        <p:nvPicPr>
          <p:cNvPr id="9" name="Imagem 8">
            <a:extLst>
              <a:ext uri="{FF2B5EF4-FFF2-40B4-BE49-F238E27FC236}">
                <a16:creationId xmlns:a16="http://schemas.microsoft.com/office/drawing/2014/main" id="{16CDCFC2-72AD-494C-8C43-DF55D2C4BF11}"/>
              </a:ext>
            </a:extLst>
          </p:cNvPr>
          <p:cNvPicPr>
            <a:picLocks noChangeAspect="1"/>
          </p:cNvPicPr>
          <p:nvPr/>
        </p:nvPicPr>
        <p:blipFill>
          <a:blip r:embed="rId3"/>
          <a:stretch>
            <a:fillRect/>
          </a:stretch>
        </p:blipFill>
        <p:spPr>
          <a:xfrm>
            <a:off x="202785" y="1129377"/>
            <a:ext cx="900000" cy="900000"/>
          </a:xfrm>
          <a:prstGeom prst="rect">
            <a:avLst/>
          </a:prstGeom>
          <a:effectLst>
            <a:outerShdw blurRad="50800" dist="38100" dir="2700000" algn="tl" rotWithShape="0">
              <a:prstClr val="black">
                <a:alpha val="40000"/>
              </a:prstClr>
            </a:outerShdw>
          </a:effectLst>
        </p:spPr>
      </p:pic>
      <p:pic>
        <p:nvPicPr>
          <p:cNvPr id="4098" name="Picture 2" descr="Image for post">
            <a:extLst>
              <a:ext uri="{FF2B5EF4-FFF2-40B4-BE49-F238E27FC236}">
                <a16:creationId xmlns:a16="http://schemas.microsoft.com/office/drawing/2014/main" id="{9D2F05FE-471F-40A9-A45B-16E35C14D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3775" y="1147041"/>
            <a:ext cx="5425440" cy="4279332"/>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5896E69B-DA8E-42AA-9608-91C4BDA5792A}"/>
              </a:ext>
            </a:extLst>
          </p:cNvPr>
          <p:cNvSpPr txBox="1"/>
          <p:nvPr/>
        </p:nvSpPr>
        <p:spPr>
          <a:xfrm>
            <a:off x="6382512" y="5608022"/>
            <a:ext cx="5606703" cy="400110"/>
          </a:xfrm>
          <a:prstGeom prst="rect">
            <a:avLst/>
          </a:prstGeom>
          <a:noFill/>
        </p:spPr>
        <p:txBody>
          <a:bodyPr wrap="square">
            <a:spAutoFit/>
          </a:bodyPr>
          <a:lstStyle/>
          <a:p>
            <a:pPr algn="r"/>
            <a:r>
              <a:rPr lang="en-GB" sz="1000" dirty="0"/>
              <a:t>Source: </a:t>
            </a:r>
            <a:r>
              <a:rPr lang="en-GB" sz="1000" dirty="0">
                <a:hlinkClick r:id="rId5"/>
              </a:rPr>
              <a:t>https://medium.com/@WebdesignerDepot/what-netflix-s-rebrand-teaches-us-about-responsive-design-6a6801db1764</a:t>
            </a:r>
            <a:r>
              <a:rPr lang="en-GB" sz="1000" dirty="0"/>
              <a:t> </a:t>
            </a:r>
          </a:p>
        </p:txBody>
      </p:sp>
    </p:spTree>
    <p:extLst>
      <p:ext uri="{BB962C8B-B14F-4D97-AF65-F5344CB8AC3E}">
        <p14:creationId xmlns:p14="http://schemas.microsoft.com/office/powerpoint/2010/main" val="1844478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53916"/>
          </a:xfrm>
          <a:prstGeom prst="rect">
            <a:avLst/>
          </a:prstGeom>
          <a:noFill/>
        </p:spPr>
        <p:txBody>
          <a:bodyPr wrap="square">
            <a:spAutoFit/>
          </a:bodyPr>
          <a:lstStyle/>
          <a:p>
            <a:r>
              <a:rPr lang="en-GB" sz="1050" dirty="0">
                <a:hlinkClick r:id="rId3"/>
              </a:rPr>
              <a:t>https://youtu.be/DbNI_eeLxjM</a:t>
            </a:r>
            <a:r>
              <a:rPr lang="en-GB" sz="1050" dirty="0"/>
              <a:t> </a:t>
            </a:r>
          </a:p>
        </p:txBody>
      </p:sp>
      <p:sp>
        <p:nvSpPr>
          <p:cNvPr id="8" name="CaixaDeTexto 7">
            <a:extLst>
              <a:ext uri="{FF2B5EF4-FFF2-40B4-BE49-F238E27FC236}">
                <a16:creationId xmlns:a16="http://schemas.microsoft.com/office/drawing/2014/main" id="{039D74BA-CB65-409E-9866-9419C48A987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Story of a brand for Portugal as a tourism destination</a:t>
            </a:r>
            <a:endParaRPr lang="en-GB" sz="2400" b="1" i="1" dirty="0">
              <a:solidFill>
                <a:schemeClr val="bg1">
                  <a:lumMod val="65000"/>
                </a:schemeClr>
              </a:solidFill>
            </a:endParaRPr>
          </a:p>
        </p:txBody>
      </p:sp>
      <p:pic>
        <p:nvPicPr>
          <p:cNvPr id="4" name="Multimédia Online 3" title="Story of a brand for Portugal as a tourism destination">
            <a:hlinkClick r:id="" action="ppaction://media"/>
            <a:extLst>
              <a:ext uri="{FF2B5EF4-FFF2-40B4-BE49-F238E27FC236}">
                <a16:creationId xmlns:a16="http://schemas.microsoft.com/office/drawing/2014/main" id="{CDA42802-E11B-4835-A434-27A9EAFDC23B}"/>
              </a:ext>
            </a:extLst>
          </p:cNvPr>
          <p:cNvPicPr>
            <a:picLocks noRot="1"/>
          </p:cNvPicPr>
          <p:nvPr>
            <a:videoFile r:link="rId1"/>
          </p:nvPr>
        </p:nvPicPr>
        <p:blipFill>
          <a:blip r:embed="rId4"/>
          <a:stretch>
            <a:fillRect/>
          </a:stretch>
        </p:blipFill>
        <p:spPr>
          <a:xfrm>
            <a:off x="2658944" y="1287000"/>
            <a:ext cx="6948000" cy="4284000"/>
          </a:xfrm>
          <a:prstGeom prst="rect">
            <a:avLst/>
          </a:prstGeom>
        </p:spPr>
      </p:pic>
      <p:sp>
        <p:nvSpPr>
          <p:cNvPr id="10" name="Text Placeholder 2">
            <a:extLst>
              <a:ext uri="{FF2B5EF4-FFF2-40B4-BE49-F238E27FC236}">
                <a16:creationId xmlns:a16="http://schemas.microsoft.com/office/drawing/2014/main" id="{DDB154F5-A781-4647-A9C0-C0BCC79DB0B6}"/>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Visit Portugal</a:t>
            </a:r>
          </a:p>
        </p:txBody>
      </p:sp>
      <p:pic>
        <p:nvPicPr>
          <p:cNvPr id="11" name="Imagem 10">
            <a:extLst>
              <a:ext uri="{FF2B5EF4-FFF2-40B4-BE49-F238E27FC236}">
                <a16:creationId xmlns:a16="http://schemas.microsoft.com/office/drawing/2014/main" id="{AB1133B8-1E9E-4E74-B44D-FC2CDADEC4F5}"/>
              </a:ext>
            </a:extLst>
          </p:cNvPr>
          <p:cNvPicPr>
            <a:picLocks noChangeAspect="1"/>
          </p:cNvPicPr>
          <p:nvPr/>
        </p:nvPicPr>
        <p:blipFill>
          <a:blip r:embed="rId5"/>
          <a:stretch>
            <a:fillRect/>
          </a:stretch>
        </p:blipFill>
        <p:spPr>
          <a:xfrm>
            <a:off x="367039" y="337780"/>
            <a:ext cx="720000" cy="720000"/>
          </a:xfrm>
          <a:prstGeom prst="rect">
            <a:avLst/>
          </a:prstGeom>
        </p:spPr>
      </p:pic>
    </p:spTree>
    <p:extLst>
      <p:ext uri="{BB962C8B-B14F-4D97-AF65-F5344CB8AC3E}">
        <p14:creationId xmlns:p14="http://schemas.microsoft.com/office/powerpoint/2010/main" val="142752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Canto Dobrado 20">
            <a:extLst>
              <a:ext uri="{FF2B5EF4-FFF2-40B4-BE49-F238E27FC236}">
                <a16:creationId xmlns:a16="http://schemas.microsoft.com/office/drawing/2014/main" id="{9D8B530A-6B71-4261-94CF-7F9203AD996A}"/>
              </a:ext>
            </a:extLst>
          </p:cNvPr>
          <p:cNvSpPr/>
          <p:nvPr/>
        </p:nvSpPr>
        <p:spPr>
          <a:xfrm>
            <a:off x="188529" y="1115147"/>
            <a:ext cx="9125153" cy="5150571"/>
          </a:xfrm>
          <a:prstGeom prst="foldedCorner">
            <a:avLst>
              <a:gd name="adj" fmla="val 819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50000"/>
              </a:lnSpc>
            </a:pPr>
            <a:endParaRPr lang="en-US" sz="2400" b="0" i="1" dirty="0">
              <a:solidFill>
                <a:srgbClr val="666666"/>
              </a:solidFill>
              <a:effectLst/>
            </a:endParaRPr>
          </a:p>
        </p:txBody>
      </p:sp>
      <p:sp>
        <p:nvSpPr>
          <p:cNvPr id="29" name="Text Placeholder 2">
            <a:extLst>
              <a:ext uri="{FF2B5EF4-FFF2-40B4-BE49-F238E27FC236}">
                <a16:creationId xmlns:a16="http://schemas.microsoft.com/office/drawing/2014/main" id="{922B76AE-9621-400C-9C7D-4B7F77E88C2D}"/>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Six Senses </a:t>
            </a:r>
          </a:p>
        </p:txBody>
      </p:sp>
      <p:pic>
        <p:nvPicPr>
          <p:cNvPr id="30" name="Imagem 29">
            <a:extLst>
              <a:ext uri="{FF2B5EF4-FFF2-40B4-BE49-F238E27FC236}">
                <a16:creationId xmlns:a16="http://schemas.microsoft.com/office/drawing/2014/main" id="{D7A6388E-E335-4357-AE5C-0EECD6B6ADEA}"/>
              </a:ext>
            </a:extLst>
          </p:cNvPr>
          <p:cNvPicPr>
            <a:picLocks noChangeAspect="1"/>
          </p:cNvPicPr>
          <p:nvPr/>
        </p:nvPicPr>
        <p:blipFill>
          <a:blip r:embed="rId3"/>
          <a:stretch>
            <a:fillRect/>
          </a:stretch>
        </p:blipFill>
        <p:spPr>
          <a:xfrm>
            <a:off x="367039" y="337780"/>
            <a:ext cx="720000" cy="720000"/>
          </a:xfrm>
          <a:prstGeom prst="rect">
            <a:avLst/>
          </a:prstGeom>
        </p:spPr>
      </p:pic>
      <p:pic>
        <p:nvPicPr>
          <p:cNvPr id="12" name="Picture 2" descr="May be an image of text that says &quot;SIX SENSES HOTELS RESORTS SPAS&quot;">
            <a:extLst>
              <a:ext uri="{FF2B5EF4-FFF2-40B4-BE49-F238E27FC236}">
                <a16:creationId xmlns:a16="http://schemas.microsoft.com/office/drawing/2014/main" id="{C652CB01-2DAA-4895-AEFD-91D5E3B6EA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655" y="1115147"/>
            <a:ext cx="2557816" cy="25578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17B11CE3-2E87-46BA-AB3C-24DC26476D2B}"/>
              </a:ext>
            </a:extLst>
          </p:cNvPr>
          <p:cNvPicPr>
            <a:picLocks noChangeAspect="1"/>
          </p:cNvPicPr>
          <p:nvPr/>
        </p:nvPicPr>
        <p:blipFill>
          <a:blip r:embed="rId5"/>
          <a:stretch>
            <a:fillRect/>
          </a:stretch>
        </p:blipFill>
        <p:spPr>
          <a:xfrm>
            <a:off x="9445655" y="3707902"/>
            <a:ext cx="2565296" cy="2565296"/>
          </a:xfrm>
          <a:prstGeom prst="rect">
            <a:avLst/>
          </a:prstGeom>
        </p:spPr>
      </p:pic>
      <p:sp>
        <p:nvSpPr>
          <p:cNvPr id="24" name="CaixaDeTexto 23">
            <a:extLst>
              <a:ext uri="{FF2B5EF4-FFF2-40B4-BE49-F238E27FC236}">
                <a16:creationId xmlns:a16="http://schemas.microsoft.com/office/drawing/2014/main" id="{68485688-E505-4EDD-B766-0CCD4CE2CDCE}"/>
              </a:ext>
            </a:extLst>
          </p:cNvPr>
          <p:cNvSpPr txBox="1"/>
          <p:nvPr/>
        </p:nvSpPr>
        <p:spPr>
          <a:xfrm>
            <a:off x="188528" y="992231"/>
            <a:ext cx="9125153" cy="5344220"/>
          </a:xfrm>
          <a:prstGeom prst="rect">
            <a:avLst/>
          </a:prstGeom>
          <a:noFill/>
        </p:spPr>
        <p:txBody>
          <a:bodyPr wrap="square">
            <a:spAutoFit/>
          </a:bodyPr>
          <a:lstStyle/>
          <a:p>
            <a:pPr algn="l">
              <a:lnSpc>
                <a:spcPct val="150000"/>
              </a:lnSpc>
            </a:pPr>
            <a:r>
              <a:rPr lang="en-US" sz="2400" b="0" i="1" dirty="0">
                <a:solidFill>
                  <a:srgbClr val="000000"/>
                </a:solidFill>
                <a:effectLst/>
              </a:rPr>
              <a:t>The history of the logo: </a:t>
            </a:r>
            <a:r>
              <a:rPr lang="en-US" sz="2400" b="0" i="1" dirty="0">
                <a:solidFill>
                  <a:srgbClr val="666666"/>
                </a:solidFill>
                <a:effectLst/>
              </a:rPr>
              <a:t>The </a:t>
            </a:r>
            <a:r>
              <a:rPr lang="en-US" sz="2400" b="1" i="1" dirty="0">
                <a:solidFill>
                  <a:srgbClr val="6ECECB"/>
                </a:solidFill>
                <a:effectLst/>
              </a:rPr>
              <a:t>logo</a:t>
            </a:r>
            <a:r>
              <a:rPr lang="en-US" sz="2400" b="0" i="1" dirty="0">
                <a:solidFill>
                  <a:srgbClr val="666666"/>
                </a:solidFill>
                <a:effectLst/>
              </a:rPr>
              <a:t> originates from the blessing marks made by the fingers of Buddhist monks on auspicious occasions in Thailand. The three primary senses of sight, sound, touch are positioned at the base of the pyramid. The second tier represents the harmony of taste and smell. The apex represents the sixth sense - intuition.</a:t>
            </a:r>
          </a:p>
          <a:p>
            <a:pPr algn="l">
              <a:lnSpc>
                <a:spcPct val="150000"/>
              </a:lnSpc>
            </a:pPr>
            <a:endParaRPr lang="en-US" sz="1200" b="0" i="0" dirty="0">
              <a:solidFill>
                <a:srgbClr val="666666"/>
              </a:solidFill>
              <a:effectLst/>
            </a:endParaRPr>
          </a:p>
          <a:p>
            <a:pPr>
              <a:lnSpc>
                <a:spcPct val="150000"/>
              </a:lnSpc>
            </a:pPr>
            <a:r>
              <a:rPr lang="en-US" sz="2400" b="0" i="1" dirty="0">
                <a:solidFill>
                  <a:srgbClr val="666666"/>
                </a:solidFill>
                <a:effectLst/>
              </a:rPr>
              <a:t>The Six Senses </a:t>
            </a:r>
            <a:r>
              <a:rPr lang="en-US" sz="2400" b="1" i="1" dirty="0">
                <a:solidFill>
                  <a:srgbClr val="6ECECB"/>
                </a:solidFill>
                <a:effectLst/>
              </a:rPr>
              <a:t>symbol</a:t>
            </a:r>
            <a:r>
              <a:rPr lang="en-US" sz="2400" b="0" i="1" dirty="0">
                <a:solidFill>
                  <a:srgbClr val="666666"/>
                </a:solidFill>
                <a:effectLst/>
              </a:rPr>
              <a:t>, the highly </a:t>
            </a:r>
            <a:r>
              <a:rPr lang="en-US" sz="2400" b="0" i="1" dirty="0" err="1">
                <a:solidFill>
                  <a:srgbClr val="666666"/>
                </a:solidFill>
                <a:effectLst/>
              </a:rPr>
              <a:t>recognised</a:t>
            </a:r>
            <a:r>
              <a:rPr lang="en-US" sz="2400" b="0" i="1" dirty="0">
                <a:solidFill>
                  <a:srgbClr val="666666"/>
                </a:solidFill>
                <a:effectLst/>
              </a:rPr>
              <a:t> graphic of a six-sphere pyramid has been streamlined. It is now reproduced in purple, </a:t>
            </a:r>
            <a:r>
              <a:rPr lang="en-US" sz="2400" b="0" i="1" dirty="0" err="1">
                <a:solidFill>
                  <a:srgbClr val="666666"/>
                </a:solidFill>
                <a:effectLst/>
              </a:rPr>
              <a:t>channelling</a:t>
            </a:r>
            <a:r>
              <a:rPr lang="en-US" sz="2400" b="0" i="1" dirty="0">
                <a:solidFill>
                  <a:srgbClr val="666666"/>
                </a:solidFill>
                <a:effectLst/>
              </a:rPr>
              <a:t> the </a:t>
            </a:r>
            <a:r>
              <a:rPr lang="en-US" sz="2400" b="1" i="1" dirty="0" err="1">
                <a:solidFill>
                  <a:srgbClr val="6ECECB"/>
                </a:solidFill>
                <a:effectLst/>
              </a:rPr>
              <a:t>colour</a:t>
            </a:r>
            <a:r>
              <a:rPr lang="en-US" sz="2400" b="0" i="1" dirty="0" err="1">
                <a:solidFill>
                  <a:srgbClr val="666666"/>
                </a:solidFill>
                <a:effectLst/>
              </a:rPr>
              <a:t>'s</a:t>
            </a:r>
            <a:r>
              <a:rPr lang="en-US" sz="2400" b="0" i="1" dirty="0">
                <a:solidFill>
                  <a:srgbClr val="666666"/>
                </a:solidFill>
                <a:effectLst/>
              </a:rPr>
              <a:t> association to dignity, wisdom, spirituality, vision, power and passion.</a:t>
            </a:r>
          </a:p>
        </p:txBody>
      </p:sp>
      <p:sp>
        <p:nvSpPr>
          <p:cNvPr id="22" name="CaixaDeTexto 21">
            <a:extLst>
              <a:ext uri="{FF2B5EF4-FFF2-40B4-BE49-F238E27FC236}">
                <a16:creationId xmlns:a16="http://schemas.microsoft.com/office/drawing/2014/main" id="{3B2BFC43-2206-4896-96E7-A77552DEB956}"/>
              </a:ext>
            </a:extLst>
          </p:cNvPr>
          <p:cNvSpPr txBox="1"/>
          <p:nvPr/>
        </p:nvSpPr>
        <p:spPr>
          <a:xfrm>
            <a:off x="5580668" y="5968133"/>
            <a:ext cx="3270314"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solidFill>
              </a:rPr>
              <a:t>Source: </a:t>
            </a:r>
            <a:r>
              <a:rPr lang="pt-PT" sz="1000" dirty="0">
                <a:solidFill>
                  <a:schemeClr val="tx1"/>
                </a:solidFill>
                <a:ea typeface="Times New Roman" panose="02020603050405020304" pitchFamily="18" charset="0"/>
                <a:hlinkClick r:id="rId6"/>
              </a:rPr>
              <a:t>www.hospitalitynet.org/news/4059902.html</a:t>
            </a:r>
            <a:endParaRPr lang="en-US" sz="1000" b="0" i="0" dirty="0">
              <a:solidFill>
                <a:srgbClr val="666666"/>
              </a:solidFill>
              <a:effectLst/>
              <a:latin typeface="Avenir Next"/>
            </a:endParaRPr>
          </a:p>
        </p:txBody>
      </p:sp>
      <p:sp>
        <p:nvSpPr>
          <p:cNvPr id="23" name="CaixaDeTexto 22">
            <a:extLst>
              <a:ext uri="{FF2B5EF4-FFF2-40B4-BE49-F238E27FC236}">
                <a16:creationId xmlns:a16="http://schemas.microsoft.com/office/drawing/2014/main" id="{010DB4D3-5134-47EB-8419-3A06AE8686A6}"/>
              </a:ext>
            </a:extLst>
          </p:cNvPr>
          <p:cNvSpPr txBox="1"/>
          <p:nvPr/>
        </p:nvSpPr>
        <p:spPr>
          <a:xfrm>
            <a:off x="7532016" y="3718153"/>
            <a:ext cx="1707036"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i="1" dirty="0">
                <a:solidFill>
                  <a:schemeClr val="tx1"/>
                </a:solidFill>
              </a:rPr>
              <a:t>Source:  </a:t>
            </a:r>
            <a:r>
              <a:rPr lang="pt-PT" sz="1000" i="1" dirty="0">
                <a:solidFill>
                  <a:schemeClr val="tx1"/>
                </a:solidFill>
                <a:hlinkClick r:id="rId7"/>
              </a:rPr>
              <a:t>www.sixsenses.com</a:t>
            </a:r>
            <a:endParaRPr lang="en-US" sz="1000" b="0" i="0" dirty="0">
              <a:solidFill>
                <a:srgbClr val="666666"/>
              </a:solidFill>
              <a:effectLst/>
              <a:latin typeface="Avenir Next"/>
            </a:endParaRPr>
          </a:p>
        </p:txBody>
      </p:sp>
    </p:spTree>
    <p:extLst>
      <p:ext uri="{BB962C8B-B14F-4D97-AF65-F5344CB8AC3E}">
        <p14:creationId xmlns:p14="http://schemas.microsoft.com/office/powerpoint/2010/main" val="1532406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Posição da Imagem 12">
            <a:extLst>
              <a:ext uri="{FF2B5EF4-FFF2-40B4-BE49-F238E27FC236}">
                <a16:creationId xmlns:a16="http://schemas.microsoft.com/office/drawing/2014/main" id="{20E1C8A0-4E42-4034-9DBB-733BECCE6A68}"/>
              </a:ext>
            </a:extLst>
          </p:cNvPr>
          <p:cNvPicPr>
            <a:picLocks noGrp="1" noChangeAspect="1"/>
          </p:cNvPicPr>
          <p:nvPr>
            <p:ph type="pic" sz="quarter" idx="19"/>
          </p:nvPr>
        </p:nvPicPr>
        <p:blipFill>
          <a:blip r:embed="rId2"/>
          <a:srcRect t="30111" b="30111"/>
          <a:stretch>
            <a:fillRect/>
          </a:stretch>
        </p:blipFill>
        <p:spPr/>
      </p:pic>
      <p:sp>
        <p:nvSpPr>
          <p:cNvPr id="7" name="Text Placeholder 1">
            <a:extLst>
              <a:ext uri="{FF2B5EF4-FFF2-40B4-BE49-F238E27FC236}">
                <a16:creationId xmlns:a16="http://schemas.microsoft.com/office/drawing/2014/main" id="{0EC221EE-A420-4A7A-9FEA-63882C6EA47C}"/>
              </a:ext>
            </a:extLst>
          </p:cNvPr>
          <p:cNvSpPr>
            <a:spLocks noGrp="1"/>
          </p:cNvSpPr>
          <p:nvPr>
            <p:ph type="body" sz="quarter" idx="13"/>
          </p:nvPr>
        </p:nvSpPr>
        <p:spPr>
          <a:xfrm>
            <a:off x="388093" y="936395"/>
            <a:ext cx="3058492" cy="3297980"/>
          </a:xfrm>
        </p:spPr>
        <p:txBody>
          <a:bodyPr>
            <a:normAutofit/>
          </a:bodyPr>
          <a:lstStyle/>
          <a:p>
            <a:r>
              <a:rPr lang="en-US" sz="5400" dirty="0">
                <a:solidFill>
                  <a:schemeClr val="bg1"/>
                </a:solidFill>
                <a:effectLst>
                  <a:outerShdw blurRad="38100" dist="38100" dir="2700000" algn="tl">
                    <a:srgbClr val="000000">
                      <a:alpha val="43137"/>
                    </a:srgbClr>
                  </a:outerShdw>
                </a:effectLst>
              </a:rPr>
              <a:t>Digging Deeper</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5252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2"/>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21423628">
            <a:off x="699974" y="1161545"/>
            <a:ext cx="3260988" cy="179549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Brand Building 101: How to Build a Brand</a:t>
            </a:r>
          </a:p>
          <a:p>
            <a:pPr>
              <a:lnSpc>
                <a:spcPct val="150000"/>
              </a:lnSpc>
            </a:pPr>
            <a:r>
              <a:rPr lang="en-US" sz="2400" b="1" dirty="0">
                <a:solidFill>
                  <a:schemeClr val="tx1"/>
                </a:solidFill>
              </a:rPr>
              <a:t>[</a:t>
            </a:r>
            <a:r>
              <a:rPr lang="en-US" sz="2400" b="1" dirty="0">
                <a:solidFill>
                  <a:schemeClr val="tx1"/>
                </a:solidFill>
                <a:hlinkClick r:id="rId3"/>
              </a:rPr>
              <a:t>CLICK HERE</a:t>
            </a:r>
            <a:r>
              <a:rPr lang="en-US"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21289691">
            <a:off x="4557447" y="4640939"/>
            <a:ext cx="3077105" cy="185770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How to Create a Brand Strategy</a:t>
            </a:r>
          </a:p>
          <a:p>
            <a:pPr>
              <a:lnSpc>
                <a:spcPct val="150000"/>
              </a:lnSpc>
            </a:pPr>
            <a:r>
              <a:rPr lang="en-US" sz="2400" b="1" dirty="0">
                <a:solidFill>
                  <a:schemeClr val="tx1"/>
                </a:solidFill>
              </a:rPr>
              <a:t>[</a:t>
            </a:r>
            <a:r>
              <a:rPr lang="en-US" sz="2400" b="1" dirty="0">
                <a:solidFill>
                  <a:schemeClr val="tx1"/>
                </a:solidFill>
                <a:hlinkClick r:id="rId4"/>
              </a:rPr>
              <a:t>CLICK HERE</a:t>
            </a:r>
            <a:r>
              <a:rPr lang="en-US" sz="2400" b="1" dirty="0">
                <a:solidFill>
                  <a:schemeClr val="tx1"/>
                </a:solidFill>
              </a:rPr>
              <a:t>]</a:t>
            </a: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1364607">
            <a:off x="5137584" y="2589815"/>
            <a:ext cx="3322991" cy="179562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6 elements of successful brand management</a:t>
            </a:r>
          </a:p>
          <a:p>
            <a:pPr>
              <a:lnSpc>
                <a:spcPct val="150000"/>
              </a:lnSpc>
            </a:pPr>
            <a:r>
              <a:rPr lang="en-US" sz="2400" b="1" dirty="0">
                <a:solidFill>
                  <a:schemeClr val="tx1"/>
                </a:solidFill>
              </a:rPr>
              <a:t>[</a:t>
            </a:r>
            <a:r>
              <a:rPr lang="en-US" sz="2400" b="1" dirty="0">
                <a:solidFill>
                  <a:schemeClr val="tx1"/>
                </a:solidFill>
                <a:hlinkClick r:id="rId5"/>
              </a:rPr>
              <a:t>CLICK HERE</a:t>
            </a:r>
            <a:r>
              <a:rPr lang="en-US" sz="24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195892">
            <a:off x="1728158" y="3161950"/>
            <a:ext cx="3189952" cy="125315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333333"/>
                </a:solidFill>
                <a:effectLst/>
              </a:rPr>
              <a:t>Branding Process Guide</a:t>
            </a:r>
          </a:p>
          <a:p>
            <a:pPr>
              <a:lnSpc>
                <a:spcPct val="150000"/>
              </a:lnSpc>
            </a:pPr>
            <a:r>
              <a:rPr lang="en-GB" sz="2400" b="1" dirty="0">
                <a:solidFill>
                  <a:schemeClr val="tx1"/>
                </a:solidFill>
              </a:rPr>
              <a:t>[</a:t>
            </a:r>
            <a:r>
              <a:rPr lang="en-GB" sz="2400" b="1" dirty="0">
                <a:solidFill>
                  <a:schemeClr val="tx1"/>
                </a:solidFill>
                <a:hlinkClick r:id="rId6"/>
              </a:rPr>
              <a:t>CLICK HERE</a:t>
            </a:r>
            <a:r>
              <a:rPr lang="en-GB" sz="2400" b="1" dirty="0">
                <a:solidFill>
                  <a:schemeClr val="tx1"/>
                </a:solidFill>
              </a:rPr>
              <a:t>]</a:t>
            </a:r>
          </a:p>
        </p:txBody>
      </p:sp>
      <p:sp>
        <p:nvSpPr>
          <p:cNvPr id="20" name="Retângulo: Canto Dobrado 19">
            <a:extLst>
              <a:ext uri="{FF2B5EF4-FFF2-40B4-BE49-F238E27FC236}">
                <a16:creationId xmlns:a16="http://schemas.microsoft.com/office/drawing/2014/main" id="{E55942D6-8040-449E-A685-74D2A97718B7}"/>
              </a:ext>
            </a:extLst>
          </p:cNvPr>
          <p:cNvSpPr/>
          <p:nvPr/>
        </p:nvSpPr>
        <p:spPr>
          <a:xfrm rot="183532">
            <a:off x="8706709" y="1085079"/>
            <a:ext cx="3215307" cy="1835660"/>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171717"/>
                </a:solidFill>
                <a:effectLst/>
              </a:rPr>
              <a:t>A Brand New Brand: Your Graphic Style</a:t>
            </a:r>
          </a:p>
          <a:p>
            <a:pPr>
              <a:lnSpc>
                <a:spcPct val="150000"/>
              </a:lnSpc>
            </a:pPr>
            <a:r>
              <a:rPr lang="en-US" sz="2400" b="1" dirty="0">
                <a:solidFill>
                  <a:schemeClr val="tx1"/>
                </a:solidFill>
              </a:rPr>
              <a:t>[</a:t>
            </a:r>
            <a:r>
              <a:rPr lang="en-US" sz="2400" b="1" dirty="0">
                <a:solidFill>
                  <a:schemeClr val="tx1"/>
                </a:solidFill>
                <a:hlinkClick r:id="rId7"/>
              </a:rPr>
              <a:t>CLICK HERE</a:t>
            </a:r>
            <a:r>
              <a:rPr lang="en-US" sz="2400" b="1" dirty="0">
                <a:solidFill>
                  <a:schemeClr val="tx1"/>
                </a:solidFill>
              </a:rPr>
              <a:t>] </a:t>
            </a: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286601">
            <a:off x="434288" y="4492286"/>
            <a:ext cx="3247298" cy="178379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92929"/>
                </a:solidFill>
                <a:effectLst/>
              </a:rPr>
              <a:t>Knowing your audience is critical to your brand</a:t>
            </a:r>
          </a:p>
          <a:p>
            <a:pPr>
              <a:lnSpc>
                <a:spcPct val="150000"/>
              </a:lnSpc>
            </a:pPr>
            <a:r>
              <a:rPr lang="en-US" sz="2400" b="1" i="0" dirty="0">
                <a:solidFill>
                  <a:srgbClr val="292929"/>
                </a:solidFill>
                <a:effectLst/>
              </a:rPr>
              <a:t>[</a:t>
            </a:r>
            <a:r>
              <a:rPr lang="en-US" sz="2400" b="1" i="0" dirty="0">
                <a:solidFill>
                  <a:srgbClr val="292929"/>
                </a:solidFill>
                <a:effectLst/>
                <a:hlinkClick r:id="rId8"/>
              </a:rPr>
              <a:t>CLICK HERE</a:t>
            </a:r>
            <a:r>
              <a:rPr lang="en-US" sz="2400" b="1" i="0" dirty="0">
                <a:solidFill>
                  <a:srgbClr val="292929"/>
                </a:solidFill>
                <a:effectLst/>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1208101">
            <a:off x="8546975" y="3497254"/>
            <a:ext cx="3288187" cy="241890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chemeClr val="tx1"/>
                </a:solidFill>
                <a:effectLst/>
              </a:rPr>
              <a:t>How to Define Your Brand’s Tone of Voice: Infographics &amp; Examples</a:t>
            </a:r>
          </a:p>
          <a:p>
            <a:pPr>
              <a:lnSpc>
                <a:spcPct val="150000"/>
              </a:lnSpc>
            </a:pPr>
            <a:r>
              <a:rPr lang="en-US" sz="2400" b="1" i="0" dirty="0">
                <a:solidFill>
                  <a:srgbClr val="444444"/>
                </a:solidFill>
                <a:effectLst/>
              </a:rPr>
              <a:t>[</a:t>
            </a:r>
            <a:r>
              <a:rPr lang="en-US" sz="2400" b="1" i="0" dirty="0">
                <a:solidFill>
                  <a:srgbClr val="444444"/>
                </a:solidFill>
                <a:effectLst/>
                <a:hlinkClick r:id="rId9"/>
              </a:rPr>
              <a:t>CLICK HERE</a:t>
            </a:r>
            <a:r>
              <a:rPr lang="en-US" sz="2400" b="1" i="0" dirty="0">
                <a:solidFill>
                  <a:srgbClr val="444444"/>
                </a:solidFill>
                <a:effectLst/>
              </a:rPr>
              <a:t>]</a:t>
            </a: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Further Reading</a:t>
            </a:r>
          </a:p>
        </p:txBody>
      </p:sp>
      <p:sp>
        <p:nvSpPr>
          <p:cNvPr id="11" name="Retângulo: Canto Dobrado 10">
            <a:extLst>
              <a:ext uri="{FF2B5EF4-FFF2-40B4-BE49-F238E27FC236}">
                <a16:creationId xmlns:a16="http://schemas.microsoft.com/office/drawing/2014/main" id="{2A621D07-EFEA-4234-92F1-7706B2EF3614}"/>
              </a:ext>
            </a:extLst>
          </p:cNvPr>
          <p:cNvSpPr/>
          <p:nvPr/>
        </p:nvSpPr>
        <p:spPr>
          <a:xfrm rot="195892">
            <a:off x="4868195" y="618672"/>
            <a:ext cx="3189952" cy="170035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333333"/>
                </a:solidFill>
                <a:effectLst/>
              </a:rPr>
              <a:t>Brand Imagery; What it does to us.</a:t>
            </a:r>
          </a:p>
          <a:p>
            <a:pPr>
              <a:lnSpc>
                <a:spcPct val="150000"/>
              </a:lnSpc>
            </a:pPr>
            <a:r>
              <a:rPr lang="en-GB" sz="2400" b="1" dirty="0">
                <a:solidFill>
                  <a:schemeClr val="tx1"/>
                </a:solidFill>
              </a:rPr>
              <a:t>[</a:t>
            </a:r>
            <a:r>
              <a:rPr lang="en-GB" sz="2400" b="1" dirty="0">
                <a:solidFill>
                  <a:schemeClr val="tx1"/>
                </a:solidFill>
                <a:hlinkClick r:id="rId10"/>
              </a:rPr>
              <a:t>CLICK HERE</a:t>
            </a:r>
            <a:r>
              <a:rPr lang="en-GB" sz="2400" b="1" dirty="0">
                <a:solidFill>
                  <a:schemeClr val="tx1"/>
                </a:solidFill>
              </a:rPr>
              <a:t>]</a:t>
            </a:r>
          </a:p>
        </p:txBody>
      </p:sp>
    </p:spTree>
    <p:extLst>
      <p:ext uri="{BB962C8B-B14F-4D97-AF65-F5344CB8AC3E}">
        <p14:creationId xmlns:p14="http://schemas.microsoft.com/office/powerpoint/2010/main" val="350271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Assignment #1</a:t>
            </a:r>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2"/>
          <a:stretch>
            <a:fillRect/>
          </a:stretch>
        </p:blipFill>
        <p:spPr>
          <a:xfrm>
            <a:off x="365023" y="337780"/>
            <a:ext cx="720000" cy="720000"/>
          </a:xfrm>
          <a:prstGeom prst="rect">
            <a:avLst/>
          </a:prstGeom>
        </p:spPr>
      </p:pic>
      <p:sp>
        <p:nvSpPr>
          <p:cNvPr id="6" name="Retângulo: Canto Dobrado 5">
            <a:extLst>
              <a:ext uri="{FF2B5EF4-FFF2-40B4-BE49-F238E27FC236}">
                <a16:creationId xmlns:a16="http://schemas.microsoft.com/office/drawing/2014/main" id="{075D1D6A-14B4-4D67-B641-170BEA5AD5B0}"/>
              </a:ext>
            </a:extLst>
          </p:cNvPr>
          <p:cNvSpPr/>
          <p:nvPr/>
        </p:nvSpPr>
        <p:spPr>
          <a:xfrm>
            <a:off x="169683" y="1154537"/>
            <a:ext cx="11887200" cy="5067154"/>
          </a:xfrm>
          <a:prstGeom prst="foldedCorner">
            <a:avLst>
              <a:gd name="adj" fmla="val 8853"/>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GB" sz="2400" b="1" dirty="0">
                <a:solidFill>
                  <a:schemeClr val="tx1"/>
                </a:solidFill>
              </a:rPr>
              <a:t>Consider your business’ brand (or a completely new brand) and describe the following brand elements:</a:t>
            </a:r>
          </a:p>
          <a:p>
            <a:pPr marL="637200" lvl="1">
              <a:lnSpc>
                <a:spcPct val="150000"/>
              </a:lnSpc>
              <a:spcAft>
                <a:spcPts val="600"/>
              </a:spcAft>
              <a:buClr>
                <a:srgbClr val="6ECECB"/>
              </a:buClr>
              <a:buFont typeface="Arial" panose="020B0604020202020204" pitchFamily="34" charset="0"/>
              <a:buChar char="•"/>
            </a:pPr>
            <a:r>
              <a:rPr lang="en-GB" sz="2400" dirty="0">
                <a:solidFill>
                  <a:schemeClr val="tx1"/>
                </a:solidFill>
              </a:rPr>
              <a:t> Core idea</a:t>
            </a:r>
          </a:p>
          <a:p>
            <a:pPr marL="637200" lvl="1">
              <a:lnSpc>
                <a:spcPct val="150000"/>
              </a:lnSpc>
              <a:spcAft>
                <a:spcPts val="600"/>
              </a:spcAft>
              <a:buClr>
                <a:srgbClr val="6ECECB"/>
              </a:buClr>
              <a:buFont typeface="Arial" panose="020B0604020202020204" pitchFamily="34" charset="0"/>
              <a:buChar char="•"/>
            </a:pPr>
            <a:r>
              <a:rPr lang="en-GB" sz="2400" dirty="0">
                <a:solidFill>
                  <a:schemeClr val="tx1"/>
                </a:solidFill>
              </a:rPr>
              <a:t> Values </a:t>
            </a:r>
          </a:p>
          <a:p>
            <a:pPr marL="637200" lvl="1">
              <a:lnSpc>
                <a:spcPct val="150000"/>
              </a:lnSpc>
              <a:spcAft>
                <a:spcPts val="600"/>
              </a:spcAft>
              <a:buClr>
                <a:srgbClr val="6ECECB"/>
              </a:buClr>
              <a:buFont typeface="Arial" panose="020B0604020202020204" pitchFamily="34" charset="0"/>
              <a:buChar char="•"/>
            </a:pPr>
            <a:r>
              <a:rPr lang="en-GB" sz="2400" dirty="0">
                <a:solidFill>
                  <a:schemeClr val="tx1"/>
                </a:solidFill>
              </a:rPr>
              <a:t> Brand Persona</a:t>
            </a:r>
          </a:p>
          <a:p>
            <a:pPr marL="637200" lvl="1">
              <a:lnSpc>
                <a:spcPct val="150000"/>
              </a:lnSpc>
              <a:spcAft>
                <a:spcPts val="600"/>
              </a:spcAft>
              <a:buClr>
                <a:srgbClr val="6ECECB"/>
              </a:buClr>
              <a:buFont typeface="Arial" panose="020B0604020202020204" pitchFamily="34" charset="0"/>
              <a:buChar char="•"/>
            </a:pPr>
            <a:r>
              <a:rPr lang="en-GB" sz="2400" dirty="0">
                <a:solidFill>
                  <a:schemeClr val="tx1"/>
                </a:solidFill>
              </a:rPr>
              <a:t> Brand Voice</a:t>
            </a:r>
          </a:p>
          <a:p>
            <a:pPr marL="180000">
              <a:lnSpc>
                <a:spcPct val="150000"/>
              </a:lnSpc>
              <a:spcAft>
                <a:spcPts val="600"/>
              </a:spcAft>
              <a:buClr>
                <a:srgbClr val="6ECECB"/>
              </a:buClr>
            </a:pPr>
            <a:r>
              <a:rPr lang="en-GB" sz="2400" b="1" dirty="0">
                <a:solidFill>
                  <a:schemeClr val="tx1"/>
                </a:solidFill>
              </a:rPr>
              <a:t>Now, create a mood board with images that represent the brand’s essence  and visual identity. Don’t forget to include the logo, typography and colour palette.</a:t>
            </a:r>
          </a:p>
        </p:txBody>
      </p:sp>
    </p:spTree>
    <p:extLst>
      <p:ext uri="{BB962C8B-B14F-4D97-AF65-F5344CB8AC3E}">
        <p14:creationId xmlns:p14="http://schemas.microsoft.com/office/powerpoint/2010/main" val="348679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en-US" sz="5400" dirty="0">
                <a:solidFill>
                  <a:schemeClr val="bg1"/>
                </a:solidFill>
                <a:effectLst>
                  <a:outerShdw blurRad="38100" dist="38100" dir="2700000" algn="tl">
                    <a:srgbClr val="000000">
                      <a:alpha val="43137"/>
                    </a:srgbClr>
                  </a:outerShdw>
                </a:effectLst>
              </a:rPr>
              <a:t>Module Summary</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4" name="Text Placeholder 2">
            <a:extLst>
              <a:ext uri="{FF2B5EF4-FFF2-40B4-BE49-F238E27FC236}">
                <a16:creationId xmlns:a16="http://schemas.microsoft.com/office/drawing/2014/main" id="{4BBFF004-29FA-4C23-8D6C-5C849699F54C}"/>
              </a:ext>
            </a:extLst>
          </p:cNvPr>
          <p:cNvSpPr>
            <a:spLocks noGrp="1"/>
          </p:cNvSpPr>
          <p:nvPr>
            <p:ph type="body" sz="quarter" idx="14"/>
          </p:nvPr>
        </p:nvSpPr>
        <p:spPr>
          <a:xfrm>
            <a:off x="497155" y="4662192"/>
            <a:ext cx="9000157" cy="469184"/>
          </a:xfrm>
        </p:spPr>
        <p:txBody>
          <a:bodyPr/>
          <a:lstStyle/>
          <a:p>
            <a:r>
              <a:rPr lang="en-US" sz="2800" b="1" dirty="0"/>
              <a:t>Module VIII. Branding for Wellbeing</a:t>
            </a:r>
          </a:p>
        </p:txBody>
      </p:sp>
    </p:spTree>
    <p:extLst>
      <p:ext uri="{BB962C8B-B14F-4D97-AF65-F5344CB8AC3E}">
        <p14:creationId xmlns:p14="http://schemas.microsoft.com/office/powerpoint/2010/main" val="3653698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spc="-20" dirty="0">
                <a:solidFill>
                  <a:schemeClr val="tx1"/>
                </a:solidFill>
              </a:rPr>
              <a:t>… acknowledged what are brands and how they are created and developed based on their target-audience.</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learned that brands should be strongly built based on a core idea that incorporates the fundamental purpose for its existence. </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understood how brand identity and brand personality are constructed, nurtured and presented to the world, integrating brand values, purpose, voice and tone of voice.</a:t>
            </a:r>
          </a:p>
        </p:txBody>
      </p:sp>
      <p:pic>
        <p:nvPicPr>
          <p:cNvPr id="9" name="Imagem 8">
            <a:extLst>
              <a:ext uri="{FF2B5EF4-FFF2-40B4-BE49-F238E27FC236}">
                <a16:creationId xmlns:a16="http://schemas.microsoft.com/office/drawing/2014/main" id="{06A1614F-5081-4EAB-97DF-561D90170519}"/>
              </a:ext>
            </a:extLst>
          </p:cNvPr>
          <p:cNvPicPr>
            <a:picLocks noChangeAspect="1"/>
          </p:cNvPicPr>
          <p:nvPr/>
        </p:nvPicPr>
        <p:blipFill rotWithShape="1">
          <a:blip r:embed="rId3"/>
          <a:srcRect l="11111"/>
          <a:stretch/>
        </p:blipFill>
        <p:spPr>
          <a:xfrm>
            <a:off x="0" y="0"/>
            <a:ext cx="4572000" cy="6858000"/>
          </a:xfrm>
          <a:prstGeom prst="rect">
            <a:avLst/>
          </a:prstGeom>
        </p:spPr>
      </p:pic>
    </p:spTree>
    <p:extLst>
      <p:ext uri="{BB962C8B-B14F-4D97-AF65-F5344CB8AC3E}">
        <p14:creationId xmlns:p14="http://schemas.microsoft.com/office/powerpoint/2010/main" val="2217815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Objectives</a:t>
            </a:r>
          </a:p>
        </p:txBody>
      </p:sp>
      <p:sp>
        <p:nvSpPr>
          <p:cNvPr id="4" name="Retângulo 3">
            <a:extLst>
              <a:ext uri="{FF2B5EF4-FFF2-40B4-BE49-F238E27FC236}">
                <a16:creationId xmlns:a16="http://schemas.microsoft.com/office/drawing/2014/main" id="{42F57B1D-41E3-425F-8DF5-DEBB5854A5E9}"/>
              </a:ext>
            </a:extLst>
          </p:cNvPr>
          <p:cNvSpPr/>
          <p:nvPr/>
        </p:nvSpPr>
        <p:spPr>
          <a:xfrm>
            <a:off x="331470" y="1046457"/>
            <a:ext cx="7061551"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a:lnSpc>
                <a:spcPct val="150000"/>
              </a:lnSpc>
              <a:spcAft>
                <a:spcPts val="1800"/>
              </a:spcAft>
              <a:buClr>
                <a:srgbClr val="6ECECB"/>
              </a:buClr>
              <a:buFont typeface="Arial" panose="020B0604020202020204" pitchFamily="34" charset="0"/>
              <a:buChar char="•"/>
            </a:pPr>
            <a:r>
              <a:rPr lang="en-GB" sz="2400" dirty="0">
                <a:solidFill>
                  <a:schemeClr val="tx1"/>
                </a:solidFill>
              </a:rPr>
              <a:t> To recognize the importance of brands and the branding process.</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To interpret the power of a brand’s core idea.</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To distinguish the concepts of brand identity, brand personality and brand voice.</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To understand what a brand tagline is all about. </a:t>
            </a:r>
          </a:p>
          <a:p>
            <a:pPr>
              <a:lnSpc>
                <a:spcPct val="150000"/>
              </a:lnSpc>
              <a:spcAft>
                <a:spcPts val="1800"/>
              </a:spcAft>
              <a:buClr>
                <a:srgbClr val="6ECECB"/>
              </a:buClr>
              <a:buFont typeface="Arial" panose="020B0604020202020204" pitchFamily="34" charset="0"/>
              <a:buChar char="•"/>
            </a:pPr>
            <a:r>
              <a:rPr lang="en-GB" sz="2400" dirty="0">
                <a:solidFill>
                  <a:schemeClr val="tx1"/>
                </a:solidFill>
              </a:rPr>
              <a:t> To criticize the construction of brand’s visual identity.</a:t>
            </a:r>
          </a:p>
        </p:txBody>
      </p:sp>
      <p:pic>
        <p:nvPicPr>
          <p:cNvPr id="5" name="Imagem 4">
            <a:extLst>
              <a:ext uri="{FF2B5EF4-FFF2-40B4-BE49-F238E27FC236}">
                <a16:creationId xmlns:a16="http://schemas.microsoft.com/office/drawing/2014/main" id="{BA2846EA-6584-4E0C-9D0F-0EBC88DEA7C9}"/>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19591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0F1C263-F524-4B1B-AA83-627DC6513B9F}"/>
              </a:ext>
            </a:extLst>
          </p:cNvPr>
          <p:cNvPicPr>
            <a:picLocks noChangeAspect="1"/>
          </p:cNvPicPr>
          <p:nvPr/>
        </p:nvPicPr>
        <p:blipFill>
          <a:blip r:embed="rId2"/>
          <a:stretch>
            <a:fillRect/>
          </a:stretch>
        </p:blipFill>
        <p:spPr>
          <a:xfrm>
            <a:off x="7782060" y="0"/>
            <a:ext cx="4572000" cy="6858000"/>
          </a:xfrm>
          <a:prstGeom prst="rect">
            <a:avLst/>
          </a:prstGeom>
        </p:spPr>
      </p:pic>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explored how a tagline should express what the brand is all about and convey what are the benefits consumers will have by using that brand.</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acknowledged the main components of a brand’s visual identity, including its logo, typography, colour palette, imagery and graphic style.</a:t>
            </a:r>
          </a:p>
        </p:txBody>
      </p:sp>
    </p:spTree>
    <p:extLst>
      <p:ext uri="{BB962C8B-B14F-4D97-AF65-F5344CB8AC3E}">
        <p14:creationId xmlns:p14="http://schemas.microsoft.com/office/powerpoint/2010/main" val="88691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2" name="Retângulo 21">
            <a:extLst>
              <a:ext uri="{FF2B5EF4-FFF2-40B4-BE49-F238E27FC236}">
                <a16:creationId xmlns:a16="http://schemas.microsoft.com/office/drawing/2014/main" id="{05973FDF-5665-4732-A20A-A98485899387}"/>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Introduction to Wellness and Wellbeing</a:t>
            </a:r>
          </a:p>
        </p:txBody>
      </p:sp>
      <p:sp>
        <p:nvSpPr>
          <p:cNvPr id="24" name="Retângulo 23">
            <a:extLst>
              <a:ext uri="{FF2B5EF4-FFF2-40B4-BE49-F238E27FC236}">
                <a16:creationId xmlns:a16="http://schemas.microsoft.com/office/drawing/2014/main" id="{0CB4D738-C9F5-4ACE-A922-52F59404D89C}"/>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a:t>
            </a:r>
            <a:r>
              <a:rPr lang="en-GB" sz="2400" b="1">
                <a:solidFill>
                  <a:schemeClr val="bg1">
                    <a:lumMod val="65000"/>
                  </a:schemeClr>
                </a:solidFill>
                <a:effectLst>
                  <a:outerShdw blurRad="38100" dist="38100" dir="2700000" algn="tl">
                    <a:srgbClr val="000000">
                      <a:alpha val="43137"/>
                    </a:srgbClr>
                  </a:outerShdw>
                </a:effectLst>
              </a:rPr>
              <a:t>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1" name="Retângulo 30">
            <a:extLst>
              <a:ext uri="{FF2B5EF4-FFF2-40B4-BE49-F238E27FC236}">
                <a16:creationId xmlns:a16="http://schemas.microsoft.com/office/drawing/2014/main" id="{DED94DE5-FB12-4058-8483-8AB82664D359}"/>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III. The Experience Economy</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9" name="Retângulo 38">
            <a:extLst>
              <a:ext uri="{FF2B5EF4-FFF2-40B4-BE49-F238E27FC236}">
                <a16:creationId xmlns:a16="http://schemas.microsoft.com/office/drawing/2014/main" id="{299FAFD4-9CD9-4181-AE97-54A17E911D22}"/>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Storytelling in Culinary Tourism</a:t>
            </a:r>
          </a:p>
        </p:txBody>
      </p:sp>
      <p:sp>
        <p:nvSpPr>
          <p:cNvPr id="41" name="Retângulo 40">
            <a:extLst>
              <a:ext uri="{FF2B5EF4-FFF2-40B4-BE49-F238E27FC236}">
                <a16:creationId xmlns:a16="http://schemas.microsoft.com/office/drawing/2014/main" id="{196B2DA5-700A-4445-A731-711B7FF9AAF5}"/>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a:solidFill>
                  <a:schemeClr val="bg1">
                    <a:lumMod val="65000"/>
                  </a:schemeClr>
                </a:solidFill>
                <a:effectLst>
                  <a:outerShdw blurRad="38100" dist="38100" dir="2700000" algn="tl">
                    <a:srgbClr val="000000">
                      <a:alpha val="43137"/>
                    </a:srgbClr>
                  </a:outerShdw>
                </a:effectLst>
              </a:rPr>
              <a:t>Setting up a Wellbeing Business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2" name="Seta: Pentágono 41">
            <a:extLst>
              <a:ext uri="{FF2B5EF4-FFF2-40B4-BE49-F238E27FC236}">
                <a16:creationId xmlns:a16="http://schemas.microsoft.com/office/drawing/2014/main" id="{EFA51F76-749A-4452-89E4-68EE2FC6D42A}"/>
              </a:ext>
            </a:extLst>
          </p:cNvPr>
          <p:cNvSpPr/>
          <p:nvPr/>
        </p:nvSpPr>
        <p:spPr>
          <a:xfrm>
            <a:off x="360413" y="5093575"/>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VIII</a:t>
            </a:r>
            <a:r>
              <a:rPr lang="en-GB" sz="2800" b="1">
                <a:effectLst>
                  <a:outerShdw blurRad="38100" dist="38100" dir="2700000" algn="tl">
                    <a:srgbClr val="000000">
                      <a:alpha val="43137"/>
                    </a:srgbClr>
                  </a:outerShdw>
                </a:effectLst>
              </a:rPr>
              <a:t>. </a:t>
            </a:r>
            <a:r>
              <a:rPr lang="en-GB" sz="2800" b="1" dirty="0">
                <a:effectLst>
                  <a:outerShdw blurRad="38100" dist="38100" dir="2700000" algn="tl">
                    <a:srgbClr val="000000">
                      <a:alpha val="43137"/>
                    </a:srgbClr>
                  </a:outerShdw>
                </a:effectLst>
              </a:rPr>
              <a:t>Branding </a:t>
            </a:r>
            <a:r>
              <a:rPr lang="en-GB" sz="2800" b="1">
                <a:effectLst>
                  <a:outerShdw blurRad="38100" dist="38100" dir="2700000" algn="tl">
                    <a:srgbClr val="000000">
                      <a:alpha val="43137"/>
                    </a:srgbClr>
                  </a:outerShdw>
                </a:effectLst>
              </a:rPr>
              <a:t>for Wellbeing</a:t>
            </a:r>
            <a:endParaRPr lang="en-GB" sz="2800" b="1" dirty="0">
              <a:effectLst>
                <a:outerShdw blurRad="38100" dist="38100" dir="2700000" algn="tl">
                  <a:srgbClr val="000000">
                    <a:alpha val="43137"/>
                  </a:srgbClr>
                </a:outerShdw>
              </a:effectLst>
            </a:endParaRPr>
          </a:p>
        </p:txBody>
      </p:sp>
      <p:pic>
        <p:nvPicPr>
          <p:cNvPr id="43" name="Imagem 42">
            <a:extLst>
              <a:ext uri="{FF2B5EF4-FFF2-40B4-BE49-F238E27FC236}">
                <a16:creationId xmlns:a16="http://schemas.microsoft.com/office/drawing/2014/main" id="{5556D81F-D41D-444B-8458-2AEB17BB7644}"/>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44" name="Imagem 43">
            <a:extLst>
              <a:ext uri="{FF2B5EF4-FFF2-40B4-BE49-F238E27FC236}">
                <a16:creationId xmlns:a16="http://schemas.microsoft.com/office/drawing/2014/main" id="{8A314966-81D6-4C7E-B4B9-F91D6DB7ADD7}"/>
              </a:ext>
            </a:extLst>
          </p:cNvPr>
          <p:cNvPicPr>
            <a:picLocks noChangeAspect="1"/>
          </p:cNvPicPr>
          <p:nvPr/>
        </p:nvPicPr>
        <p:blipFill>
          <a:blip r:embed="rId4"/>
          <a:stretch>
            <a:fillRect/>
          </a:stretch>
        </p:blipFill>
        <p:spPr>
          <a:xfrm>
            <a:off x="6897310" y="5733357"/>
            <a:ext cx="360000" cy="360000"/>
          </a:xfrm>
          <a:prstGeom prst="rect">
            <a:avLst/>
          </a:prstGeom>
        </p:spPr>
      </p:pic>
      <p:sp>
        <p:nvSpPr>
          <p:cNvPr id="46" name="Retângulo 45">
            <a:extLst>
              <a:ext uri="{FF2B5EF4-FFF2-40B4-BE49-F238E27FC236}">
                <a16:creationId xmlns:a16="http://schemas.microsoft.com/office/drawing/2014/main" id="{96086AF4-D303-4CB9-ACDA-ED892FA96E3F}"/>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Engineering Wellbeing Experiences</a:t>
            </a:r>
          </a:p>
        </p:txBody>
      </p:sp>
      <p:sp>
        <p:nvSpPr>
          <p:cNvPr id="47" name="Retângulo 46">
            <a:extLst>
              <a:ext uri="{FF2B5EF4-FFF2-40B4-BE49-F238E27FC236}">
                <a16:creationId xmlns:a16="http://schemas.microsoft.com/office/drawing/2014/main" id="{4B56B5BD-C661-4793-92BC-0A36C3482EF4}"/>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sp>
        <p:nvSpPr>
          <p:cNvPr id="48" name="Retângulo 47">
            <a:extLst>
              <a:ext uri="{FF2B5EF4-FFF2-40B4-BE49-F238E27FC236}">
                <a16:creationId xmlns:a16="http://schemas.microsoft.com/office/drawing/2014/main" id="{9A621812-B695-4268-B3EA-E588CE651BC6}"/>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Digital Marketing</a:t>
            </a:r>
          </a:p>
        </p:txBody>
      </p:sp>
      <p:pic>
        <p:nvPicPr>
          <p:cNvPr id="49" name="Imagem 48">
            <a:extLst>
              <a:ext uri="{FF2B5EF4-FFF2-40B4-BE49-F238E27FC236}">
                <a16:creationId xmlns:a16="http://schemas.microsoft.com/office/drawing/2014/main" id="{938297D9-94EB-4E1A-BB65-98CE91A88ECB}"/>
              </a:ext>
            </a:extLst>
          </p:cNvPr>
          <p:cNvPicPr>
            <a:picLocks noChangeAspect="1"/>
          </p:cNvPicPr>
          <p:nvPr/>
        </p:nvPicPr>
        <p:blipFill>
          <a:blip r:embed="rId3"/>
          <a:stretch>
            <a:fillRect/>
          </a:stretch>
        </p:blipFill>
        <p:spPr>
          <a:xfrm>
            <a:off x="6897310" y="1637038"/>
            <a:ext cx="360000" cy="360000"/>
          </a:xfrm>
          <a:prstGeom prst="rect">
            <a:avLst/>
          </a:prstGeom>
        </p:spPr>
      </p:pic>
      <p:pic>
        <p:nvPicPr>
          <p:cNvPr id="50" name="Imagem 49">
            <a:extLst>
              <a:ext uri="{FF2B5EF4-FFF2-40B4-BE49-F238E27FC236}">
                <a16:creationId xmlns:a16="http://schemas.microsoft.com/office/drawing/2014/main" id="{F64393CC-763A-422B-8C55-5363895FBC63}"/>
              </a:ext>
            </a:extLst>
          </p:cNvPr>
          <p:cNvPicPr>
            <a:picLocks noChangeAspect="1"/>
          </p:cNvPicPr>
          <p:nvPr/>
        </p:nvPicPr>
        <p:blipFill>
          <a:blip r:embed="rId3"/>
          <a:stretch>
            <a:fillRect/>
          </a:stretch>
        </p:blipFill>
        <p:spPr>
          <a:xfrm>
            <a:off x="6897680" y="2214498"/>
            <a:ext cx="360000" cy="360000"/>
          </a:xfrm>
          <a:prstGeom prst="rect">
            <a:avLst/>
          </a:prstGeom>
        </p:spPr>
      </p:pic>
      <p:pic>
        <p:nvPicPr>
          <p:cNvPr id="51" name="Imagem 50">
            <a:extLst>
              <a:ext uri="{FF2B5EF4-FFF2-40B4-BE49-F238E27FC236}">
                <a16:creationId xmlns:a16="http://schemas.microsoft.com/office/drawing/2014/main" id="{BA4DAFC6-3D42-4452-8058-1BBC5D27A625}"/>
              </a:ext>
            </a:extLst>
          </p:cNvPr>
          <p:cNvPicPr>
            <a:picLocks noChangeAspect="1"/>
          </p:cNvPicPr>
          <p:nvPr/>
        </p:nvPicPr>
        <p:blipFill>
          <a:blip r:embed="rId3"/>
          <a:stretch>
            <a:fillRect/>
          </a:stretch>
        </p:blipFill>
        <p:spPr>
          <a:xfrm>
            <a:off x="6897680" y="2808602"/>
            <a:ext cx="360000" cy="360000"/>
          </a:xfrm>
          <a:prstGeom prst="rect">
            <a:avLst/>
          </a:prstGeom>
        </p:spPr>
      </p:pic>
      <p:pic>
        <p:nvPicPr>
          <p:cNvPr id="52" name="Imagem 51">
            <a:extLst>
              <a:ext uri="{FF2B5EF4-FFF2-40B4-BE49-F238E27FC236}">
                <a16:creationId xmlns:a16="http://schemas.microsoft.com/office/drawing/2014/main" id="{41549927-1F45-4B18-8CED-B639405892BF}"/>
              </a:ext>
            </a:extLst>
          </p:cNvPr>
          <p:cNvPicPr>
            <a:picLocks noChangeAspect="1"/>
          </p:cNvPicPr>
          <p:nvPr/>
        </p:nvPicPr>
        <p:blipFill>
          <a:blip r:embed="rId3"/>
          <a:stretch>
            <a:fillRect/>
          </a:stretch>
        </p:blipFill>
        <p:spPr>
          <a:xfrm>
            <a:off x="6897680" y="3388145"/>
            <a:ext cx="360000" cy="360000"/>
          </a:xfrm>
          <a:prstGeom prst="rect">
            <a:avLst/>
          </a:prstGeom>
        </p:spPr>
      </p:pic>
      <p:pic>
        <p:nvPicPr>
          <p:cNvPr id="53" name="Imagem 52">
            <a:extLst>
              <a:ext uri="{FF2B5EF4-FFF2-40B4-BE49-F238E27FC236}">
                <a16:creationId xmlns:a16="http://schemas.microsoft.com/office/drawing/2014/main" id="{32D7F560-9B0E-4E8B-90B5-1BE43FF219B2}"/>
              </a:ext>
            </a:extLst>
          </p:cNvPr>
          <p:cNvPicPr>
            <a:picLocks noChangeAspect="1"/>
          </p:cNvPicPr>
          <p:nvPr/>
        </p:nvPicPr>
        <p:blipFill>
          <a:blip r:embed="rId3"/>
          <a:stretch>
            <a:fillRect/>
          </a:stretch>
        </p:blipFill>
        <p:spPr>
          <a:xfrm>
            <a:off x="6897680" y="3976010"/>
            <a:ext cx="360000" cy="360000"/>
          </a:xfrm>
          <a:prstGeom prst="rect">
            <a:avLst/>
          </a:prstGeom>
        </p:spPr>
      </p:pic>
      <p:pic>
        <p:nvPicPr>
          <p:cNvPr id="54" name="Imagem 53">
            <a:extLst>
              <a:ext uri="{FF2B5EF4-FFF2-40B4-BE49-F238E27FC236}">
                <a16:creationId xmlns:a16="http://schemas.microsoft.com/office/drawing/2014/main" id="{BF096D7F-6478-477C-8B66-0799BD57257F}"/>
              </a:ext>
            </a:extLst>
          </p:cNvPr>
          <p:cNvPicPr>
            <a:picLocks noChangeAspect="1"/>
          </p:cNvPicPr>
          <p:nvPr/>
        </p:nvPicPr>
        <p:blipFill>
          <a:blip r:embed="rId3"/>
          <a:stretch>
            <a:fillRect/>
          </a:stretch>
        </p:blipFill>
        <p:spPr>
          <a:xfrm>
            <a:off x="6897680" y="4561792"/>
            <a:ext cx="360000" cy="360000"/>
          </a:xfrm>
          <a:prstGeom prst="rect">
            <a:avLst/>
          </a:prstGeom>
        </p:spPr>
      </p:pic>
      <p:pic>
        <p:nvPicPr>
          <p:cNvPr id="56" name="Imagem 55">
            <a:extLst>
              <a:ext uri="{FF2B5EF4-FFF2-40B4-BE49-F238E27FC236}">
                <a16:creationId xmlns:a16="http://schemas.microsoft.com/office/drawing/2014/main" id="{2F96C935-3A77-43D5-9C4A-0A5E16566F50}"/>
              </a:ext>
            </a:extLst>
          </p:cNvPr>
          <p:cNvPicPr>
            <a:picLocks noChangeAspect="1"/>
          </p:cNvPicPr>
          <p:nvPr/>
        </p:nvPicPr>
        <p:blipFill>
          <a:blip r:embed="rId3"/>
          <a:stretch>
            <a:fillRect/>
          </a:stretch>
        </p:blipFill>
        <p:spPr>
          <a:xfrm>
            <a:off x="6897680" y="5147574"/>
            <a:ext cx="360000" cy="360000"/>
          </a:xfrm>
          <a:prstGeom prst="rect">
            <a:avLst/>
          </a:prstGeom>
        </p:spPr>
      </p:pic>
    </p:spTree>
    <p:extLst>
      <p:ext uri="{BB962C8B-B14F-4D97-AF65-F5344CB8AC3E}">
        <p14:creationId xmlns:p14="http://schemas.microsoft.com/office/powerpoint/2010/main" val="1068542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p:txBody>
          <a:bodyPr/>
          <a:lstStyle/>
          <a:p>
            <a:r>
              <a:rPr lang="en-US" dirty="0"/>
              <a:t>Thank You</a:t>
            </a:r>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en-US" dirty="0"/>
              <a:t>Any Questions?</a:t>
            </a:r>
          </a:p>
        </p:txBody>
      </p:sp>
      <p:sp>
        <p:nvSpPr>
          <p:cNvPr id="28" name="CaixaDeTexto 27">
            <a:extLst>
              <a:ext uri="{FF2B5EF4-FFF2-40B4-BE49-F238E27FC236}">
                <a16:creationId xmlns:a16="http://schemas.microsoft.com/office/drawing/2014/main" id="{2C0D170A-365B-4F3C-99F7-166850FC4E4E}"/>
              </a:ext>
            </a:extLst>
          </p:cNvPr>
          <p:cNvSpPr txBox="1"/>
          <p:nvPr/>
        </p:nvSpPr>
        <p:spPr>
          <a:xfrm>
            <a:off x="7866888" y="4077055"/>
            <a:ext cx="3965448" cy="2588529"/>
          </a:xfrm>
          <a:prstGeom prst="rect">
            <a:avLst/>
          </a:prstGeom>
          <a:noFill/>
        </p:spPr>
        <p:txBody>
          <a:bodyPr wrap="square">
            <a:spAutoFit/>
          </a:bodyPr>
          <a:lstStyle/>
          <a:p>
            <a:pPr algn="l">
              <a:lnSpc>
                <a:spcPct val="150000"/>
              </a:lnSpc>
              <a:spcAft>
                <a:spcPts val="1200"/>
              </a:spcAft>
            </a:pPr>
            <a:r>
              <a:rPr lang="en-US"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b="1" i="0" dirty="0">
              <a:solidFill>
                <a:srgbClr val="6ECECB"/>
              </a:solidFill>
              <a:effectLst/>
            </a:endParaRPr>
          </a:p>
          <a:p>
            <a:pPr algn="l">
              <a:lnSpc>
                <a:spcPct val="150000"/>
              </a:lnSpc>
              <a:spcAft>
                <a:spcPts val="1200"/>
              </a:spcAft>
            </a:pPr>
            <a:r>
              <a:rPr lang="en-US" b="1" i="0" dirty="0">
                <a:effectLst/>
              </a:rPr>
              <a:t>Detour </a:t>
            </a:r>
            <a:r>
              <a:rPr lang="en-US" b="1" dirty="0"/>
              <a:t>on Facebook</a:t>
            </a:r>
            <a:endParaRPr lang="en-US" b="1" i="0" dirty="0">
              <a:effectLst/>
            </a:endParaRPr>
          </a:p>
          <a:p>
            <a:pPr algn="l">
              <a:lnSpc>
                <a:spcPct val="150000"/>
              </a:lnSpc>
              <a:spcAft>
                <a:spcPts val="1200"/>
              </a:spcAft>
            </a:pPr>
            <a:r>
              <a:rPr lang="en-US" b="0" i="0" dirty="0">
                <a:effectLst/>
              </a:rPr>
              <a:t>@WellbeingTourismDestinations</a:t>
            </a:r>
          </a:p>
          <a:p>
            <a:pPr algn="l">
              <a:lnSpc>
                <a:spcPct val="150000"/>
              </a:lnSpc>
              <a:spcAft>
                <a:spcPts val="1200"/>
              </a:spcAft>
            </a:pPr>
            <a:r>
              <a:rPr lang="en-US" b="0" i="0" strike="noStrike" dirty="0">
                <a:effectLst/>
              </a:rPr>
              <a:t>#detourdestinations #erasmusplus #detour #wellbeing</a:t>
            </a:r>
            <a:endParaRPr lang="en-US"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7474283" y="4255526"/>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7475860" y="4748527"/>
            <a:ext cx="302400" cy="302400"/>
          </a:xfrm>
          <a:prstGeom prst="rect">
            <a:avLst/>
          </a:prstGeom>
        </p:spPr>
      </p:pic>
    </p:spTree>
    <p:extLst>
      <p:ext uri="{BB962C8B-B14F-4D97-AF65-F5344CB8AC3E}">
        <p14:creationId xmlns:p14="http://schemas.microsoft.com/office/powerpoint/2010/main" val="2956882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C0FA66F6-0518-439C-AF74-FD893BA95E2F}"/>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en-US" sz="3000" b="1" dirty="0">
                <a:solidFill>
                  <a:srgbClr val="6ECECB"/>
                </a:solidFill>
                <a:effectLst>
                  <a:outerShdw blurRad="38100" dist="38100" dir="2700000" algn="tl">
                    <a:srgbClr val="000000">
                      <a:alpha val="43137"/>
                    </a:srgbClr>
                  </a:outerShdw>
                </a:effectLst>
              </a:rPr>
              <a:t>Content</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8.1. </a:t>
            </a:r>
            <a:r>
              <a:rPr lang="en-US" sz="2400" dirty="0">
                <a:solidFill>
                  <a:schemeClr val="tx1"/>
                </a:solidFill>
              </a:rPr>
              <a:t>Brands &amp; Branding</a:t>
            </a:r>
          </a:p>
          <a:p>
            <a:pPr>
              <a:lnSpc>
                <a:spcPct val="150000"/>
              </a:lnSpc>
              <a:spcBef>
                <a:spcPts val="0"/>
              </a:spcBef>
              <a:spcAft>
                <a:spcPts val="1800"/>
              </a:spcAft>
            </a:pPr>
            <a:r>
              <a:rPr lang="en-US" sz="2400" b="1" dirty="0">
                <a:solidFill>
                  <a:srgbClr val="6ECECB"/>
                </a:solidFill>
              </a:rPr>
              <a:t>8.2. </a:t>
            </a:r>
            <a:r>
              <a:rPr lang="en-US" sz="2400" dirty="0">
                <a:solidFill>
                  <a:schemeClr val="tx1"/>
                </a:solidFill>
              </a:rPr>
              <a:t>Brand Identity and Personality</a:t>
            </a:r>
          </a:p>
          <a:p>
            <a:pPr>
              <a:lnSpc>
                <a:spcPct val="150000"/>
              </a:lnSpc>
              <a:spcBef>
                <a:spcPts val="0"/>
              </a:spcBef>
              <a:spcAft>
                <a:spcPts val="1800"/>
              </a:spcAft>
            </a:pPr>
            <a:r>
              <a:rPr lang="en-US" sz="2400" b="1" dirty="0">
                <a:solidFill>
                  <a:srgbClr val="6ECECB"/>
                </a:solidFill>
              </a:rPr>
              <a:t>8.3. </a:t>
            </a:r>
            <a:r>
              <a:rPr lang="en-US" sz="2400" dirty="0">
                <a:solidFill>
                  <a:schemeClr val="tx1"/>
                </a:solidFill>
              </a:rPr>
              <a:t>Brand Visual Identity</a:t>
            </a: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Content &amp; Resources</a:t>
            </a:r>
          </a:p>
        </p:txBody>
      </p:sp>
      <p:sp>
        <p:nvSpPr>
          <p:cNvPr id="12" name="Retângulo 11">
            <a:extLst>
              <a:ext uri="{FF2B5EF4-FFF2-40B4-BE49-F238E27FC236}">
                <a16:creationId xmlns:a16="http://schemas.microsoft.com/office/drawing/2014/main" id="{00E2A3F9-39B8-490C-AAAD-8C568D2A43EE}"/>
              </a:ext>
            </a:extLst>
          </p:cNvPr>
          <p:cNvSpPr/>
          <p:nvPr/>
        </p:nvSpPr>
        <p:spPr>
          <a:xfrm>
            <a:off x="6508777" y="1258539"/>
            <a:ext cx="5040000" cy="43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800"/>
              </a:spcAft>
            </a:pPr>
            <a:r>
              <a:rPr lang="en-US" sz="3000" b="1" dirty="0">
                <a:solidFill>
                  <a:srgbClr val="6ECECB"/>
                </a:solidFill>
                <a:effectLst>
                  <a:outerShdw blurRad="38100" dist="38100" dir="2700000" algn="tl">
                    <a:srgbClr val="000000">
                      <a:alpha val="43137"/>
                    </a:srgbClr>
                  </a:outerShdw>
                </a:effectLst>
              </a:rPr>
              <a:t>Resources</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a. </a:t>
            </a:r>
            <a:r>
              <a:rPr lang="en-US" sz="2400" dirty="0">
                <a:solidFill>
                  <a:schemeClr val="tx1"/>
                </a:solidFill>
              </a:rPr>
              <a:t>5 support videos</a:t>
            </a:r>
          </a:p>
          <a:p>
            <a:pPr>
              <a:lnSpc>
                <a:spcPct val="150000"/>
              </a:lnSpc>
              <a:spcBef>
                <a:spcPts val="0"/>
              </a:spcBef>
              <a:spcAft>
                <a:spcPts val="1800"/>
              </a:spcAft>
            </a:pPr>
            <a:r>
              <a:rPr lang="en-US" sz="2400" b="1" dirty="0">
                <a:solidFill>
                  <a:srgbClr val="6ECECB"/>
                </a:solidFill>
              </a:rPr>
              <a:t>b. </a:t>
            </a:r>
            <a:r>
              <a:rPr lang="en-US" sz="2400" dirty="0">
                <a:solidFill>
                  <a:schemeClr val="tx1"/>
                </a:solidFill>
              </a:rPr>
              <a:t>10 case studies</a:t>
            </a:r>
          </a:p>
          <a:p>
            <a:pPr>
              <a:lnSpc>
                <a:spcPct val="150000"/>
              </a:lnSpc>
              <a:spcBef>
                <a:spcPts val="0"/>
              </a:spcBef>
              <a:spcAft>
                <a:spcPts val="1800"/>
              </a:spcAft>
            </a:pPr>
            <a:r>
              <a:rPr lang="en-US" sz="2400" b="1" dirty="0">
                <a:solidFill>
                  <a:srgbClr val="6ECECB"/>
                </a:solidFill>
              </a:rPr>
              <a:t>c. </a:t>
            </a:r>
            <a:r>
              <a:rPr lang="en-US" sz="2400" dirty="0">
                <a:solidFill>
                  <a:schemeClr val="tx1"/>
                </a:solidFill>
              </a:rPr>
              <a:t>8 articles for additional reading</a:t>
            </a:r>
          </a:p>
          <a:p>
            <a:pPr>
              <a:lnSpc>
                <a:spcPct val="150000"/>
              </a:lnSpc>
              <a:spcBef>
                <a:spcPts val="0"/>
              </a:spcBef>
              <a:spcAft>
                <a:spcPts val="1800"/>
              </a:spcAft>
            </a:pPr>
            <a:r>
              <a:rPr lang="en-US" sz="2400" b="1" dirty="0">
                <a:solidFill>
                  <a:srgbClr val="6ECECB"/>
                </a:solidFill>
              </a:rPr>
              <a:t>d. </a:t>
            </a:r>
            <a:r>
              <a:rPr lang="en-US" sz="2400" dirty="0">
                <a:solidFill>
                  <a:schemeClr val="tx1"/>
                </a:solidFill>
              </a:rPr>
              <a:t>1 assignment</a:t>
            </a:r>
          </a:p>
        </p:txBody>
      </p:sp>
      <p:pic>
        <p:nvPicPr>
          <p:cNvPr id="7" name="Imagem 6">
            <a:extLst>
              <a:ext uri="{FF2B5EF4-FFF2-40B4-BE49-F238E27FC236}">
                <a16:creationId xmlns:a16="http://schemas.microsoft.com/office/drawing/2014/main" id="{6E9F6691-AA05-451D-9F7A-6990278511D4}"/>
              </a:ext>
            </a:extLst>
          </p:cNvPr>
          <p:cNvPicPr>
            <a:picLocks noChangeAspect="1"/>
          </p:cNvPicPr>
          <p:nvPr/>
        </p:nvPicPr>
        <p:blipFill>
          <a:blip r:embed="rId3"/>
          <a:stretch>
            <a:fillRect/>
          </a:stretch>
        </p:blipFill>
        <p:spPr>
          <a:xfrm>
            <a:off x="4501116" y="1342665"/>
            <a:ext cx="720000" cy="720000"/>
          </a:xfrm>
          <a:prstGeom prst="rect">
            <a:avLst/>
          </a:prstGeom>
        </p:spPr>
      </p:pic>
      <p:pic>
        <p:nvPicPr>
          <p:cNvPr id="8" name="Imagem 7">
            <a:extLst>
              <a:ext uri="{FF2B5EF4-FFF2-40B4-BE49-F238E27FC236}">
                <a16:creationId xmlns:a16="http://schemas.microsoft.com/office/drawing/2014/main" id="{4D837E26-F46A-4F34-836A-86575E1EF469}"/>
              </a:ext>
            </a:extLst>
          </p:cNvPr>
          <p:cNvPicPr>
            <a:picLocks noChangeAspect="1"/>
          </p:cNvPicPr>
          <p:nvPr/>
        </p:nvPicPr>
        <p:blipFill>
          <a:blip r:embed="rId4"/>
          <a:stretch>
            <a:fillRect/>
          </a:stretch>
        </p:blipFill>
        <p:spPr>
          <a:xfrm>
            <a:off x="10372094" y="1322912"/>
            <a:ext cx="720000" cy="720000"/>
          </a:xfrm>
          <a:prstGeom prst="rect">
            <a:avLst/>
          </a:prstGeom>
        </p:spPr>
      </p:pic>
    </p:spTree>
    <p:extLst>
      <p:ext uri="{BB962C8B-B14F-4D97-AF65-F5344CB8AC3E}">
        <p14:creationId xmlns:p14="http://schemas.microsoft.com/office/powerpoint/2010/main" val="15231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Marcador de Posição da Imagem 20">
            <a:extLst>
              <a:ext uri="{FF2B5EF4-FFF2-40B4-BE49-F238E27FC236}">
                <a16:creationId xmlns:a16="http://schemas.microsoft.com/office/drawing/2014/main" id="{BF1ECF79-AC9F-41D8-B51D-0D3C222FE83E}"/>
              </a:ext>
            </a:extLst>
          </p:cNvPr>
          <p:cNvPicPr>
            <a:picLocks noGrp="1" noChangeAspect="1"/>
          </p:cNvPicPr>
          <p:nvPr>
            <p:ph type="pic" sz="quarter" idx="19"/>
          </p:nvPr>
        </p:nvPicPr>
        <p:blipFill rotWithShape="1">
          <a:blip r:embed="rId2"/>
          <a:srcRect t="7899" b="7899"/>
          <a:stretch/>
        </p:blipFill>
        <p:spPr/>
      </p:pic>
      <p:sp>
        <p:nvSpPr>
          <p:cNvPr id="5" name="Text Placeholder 1">
            <a:extLst>
              <a:ext uri="{FF2B5EF4-FFF2-40B4-BE49-F238E27FC236}">
                <a16:creationId xmlns:a16="http://schemas.microsoft.com/office/drawing/2014/main" id="{9D649FE5-308A-4282-BAD0-9A951F235E42}"/>
              </a:ext>
            </a:extLst>
          </p:cNvPr>
          <p:cNvSpPr txBox="1">
            <a:spLocks/>
          </p:cNvSpPr>
          <p:nvPr/>
        </p:nvSpPr>
        <p:spPr>
          <a:xfrm>
            <a:off x="205213" y="936395"/>
            <a:ext cx="3058492" cy="3297980"/>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8.1.</a:t>
            </a:r>
          </a:p>
          <a:p>
            <a:r>
              <a:rPr lang="en-US" sz="4400" dirty="0">
                <a:solidFill>
                  <a:schemeClr val="bg1"/>
                </a:solidFill>
                <a:effectLst>
                  <a:outerShdw blurRad="38100" dist="38100" dir="2700000" algn="tl">
                    <a:srgbClr val="000000">
                      <a:alpha val="43137"/>
                    </a:srgbClr>
                  </a:outerShdw>
                </a:effectLst>
              </a:rPr>
              <a:t>Brands &amp; Branding</a:t>
            </a:r>
          </a:p>
        </p:txBody>
      </p:sp>
    </p:spTree>
    <p:extLst>
      <p:ext uri="{BB962C8B-B14F-4D97-AF65-F5344CB8AC3E}">
        <p14:creationId xmlns:p14="http://schemas.microsoft.com/office/powerpoint/2010/main" val="1680614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EF797687-CC79-49A8-B96A-D6C3F7C66AAE}"/>
              </a:ext>
            </a:extLst>
          </p:cNvPr>
          <p:cNvSpPr/>
          <p:nvPr/>
        </p:nvSpPr>
        <p:spPr>
          <a:xfrm>
            <a:off x="2036190" y="2815089"/>
            <a:ext cx="4094879" cy="404291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Brands &amp; Branding</a:t>
            </a:r>
          </a:p>
        </p:txBody>
      </p:sp>
      <p:sp>
        <p:nvSpPr>
          <p:cNvPr id="7" name="CaixaDeTexto 6">
            <a:extLst>
              <a:ext uri="{FF2B5EF4-FFF2-40B4-BE49-F238E27FC236}">
                <a16:creationId xmlns:a16="http://schemas.microsoft.com/office/drawing/2014/main" id="{3D336DB7-A665-47B2-BE9C-BE66BA50D49B}"/>
              </a:ext>
            </a:extLst>
          </p:cNvPr>
          <p:cNvSpPr txBox="1"/>
          <p:nvPr/>
        </p:nvSpPr>
        <p:spPr>
          <a:xfrm>
            <a:off x="1" y="1087565"/>
            <a:ext cx="12192000" cy="1861168"/>
          </a:xfrm>
          <a:prstGeom prst="rect">
            <a:avLst/>
          </a:prstGeom>
          <a:solidFill>
            <a:srgbClr val="FDDE00"/>
          </a:solidFill>
        </p:spPr>
        <p:txBody>
          <a:bodyPr wrap="square" lIns="540000" rIns="540000" anchor="ctr">
            <a:noAutofit/>
          </a:bodyPr>
          <a:lstStyle/>
          <a:p>
            <a:pPr algn="ctr">
              <a:lnSpc>
                <a:spcPct val="130000"/>
              </a:lnSpc>
            </a:pPr>
            <a:r>
              <a:rPr lang="en-US" sz="2400" b="1" dirty="0"/>
              <a:t>H</a:t>
            </a:r>
            <a:r>
              <a:rPr lang="en-US" sz="2400" b="1" i="0" dirty="0">
                <a:effectLst/>
              </a:rPr>
              <a:t>ow can different companies provide the same experience (e.g., hiking in the woods)  but still convince tourists to purchase their product instead of the one from the competition?</a:t>
            </a:r>
            <a:endParaRPr lang="en-GB" sz="2400" b="1" dirty="0"/>
          </a:p>
        </p:txBody>
      </p:sp>
      <p:sp>
        <p:nvSpPr>
          <p:cNvPr id="3" name="CaixaDeTexto 2">
            <a:extLst>
              <a:ext uri="{FF2B5EF4-FFF2-40B4-BE49-F238E27FC236}">
                <a16:creationId xmlns:a16="http://schemas.microsoft.com/office/drawing/2014/main" id="{1F87EAB9-915B-480A-8867-939E07C63E5E}"/>
              </a:ext>
            </a:extLst>
          </p:cNvPr>
          <p:cNvSpPr txBox="1"/>
          <p:nvPr/>
        </p:nvSpPr>
        <p:spPr>
          <a:xfrm>
            <a:off x="2031174" y="3638486"/>
            <a:ext cx="4094879" cy="1477328"/>
          </a:xfrm>
          <a:prstGeom prst="rect">
            <a:avLst/>
          </a:prstGeom>
          <a:noFill/>
        </p:spPr>
        <p:txBody>
          <a:bodyPr wrap="square" rtlCol="0">
            <a:spAutoFit/>
          </a:bodyPr>
          <a:lstStyle/>
          <a:p>
            <a:pPr algn="ctr"/>
            <a:r>
              <a:rPr lang="en-GB" sz="9000" b="1" dirty="0">
                <a:solidFill>
                  <a:schemeClr val="bg1"/>
                </a:solidFill>
                <a:effectLst>
                  <a:outerShdw blurRad="38100" dist="38100" dir="2700000" algn="tl">
                    <a:srgbClr val="000000">
                      <a:alpha val="43137"/>
                    </a:srgbClr>
                  </a:outerShdw>
                </a:effectLst>
              </a:rPr>
              <a:t>Brands</a:t>
            </a:r>
          </a:p>
        </p:txBody>
      </p:sp>
      <p:sp>
        <p:nvSpPr>
          <p:cNvPr id="8" name="CaixaDeTexto 7">
            <a:extLst>
              <a:ext uri="{FF2B5EF4-FFF2-40B4-BE49-F238E27FC236}">
                <a16:creationId xmlns:a16="http://schemas.microsoft.com/office/drawing/2014/main" id="{FED212D8-E854-436A-9D74-9CF3CBBF82A2}"/>
              </a:ext>
            </a:extLst>
          </p:cNvPr>
          <p:cNvSpPr txBox="1"/>
          <p:nvPr/>
        </p:nvSpPr>
        <p:spPr>
          <a:xfrm>
            <a:off x="6260054" y="3127343"/>
            <a:ext cx="5811332" cy="3174395"/>
          </a:xfrm>
          <a:prstGeom prst="rect">
            <a:avLst/>
          </a:prstGeom>
          <a:noFill/>
        </p:spPr>
        <p:txBody>
          <a:bodyPr wrap="square">
            <a:spAutoFit/>
          </a:bodyPr>
          <a:lstStyle/>
          <a:p>
            <a:pPr>
              <a:lnSpc>
                <a:spcPct val="150000"/>
              </a:lnSpc>
              <a:spcAft>
                <a:spcPts val="600"/>
              </a:spcAft>
            </a:pPr>
            <a:r>
              <a:rPr lang="en-US" sz="2800" b="0" i="1" dirty="0">
                <a:solidFill>
                  <a:schemeClr val="bg1">
                    <a:lumMod val="65000"/>
                  </a:schemeClr>
                </a:solidFill>
                <a:effectLst/>
              </a:rPr>
              <a:t>A brand is a name, term, design, symbol or any other feature that identifies one seller’s goods or service as distinct from those of other sellers.</a:t>
            </a:r>
          </a:p>
          <a:p>
            <a:pPr algn="r">
              <a:lnSpc>
                <a:spcPct val="150000"/>
              </a:lnSpc>
            </a:pPr>
            <a:r>
              <a:rPr lang="en-US" sz="2000" dirty="0"/>
              <a:t>American Marketing Association</a:t>
            </a:r>
            <a:endParaRPr lang="en-GB" sz="2000" dirty="0"/>
          </a:p>
        </p:txBody>
      </p:sp>
      <p:pic>
        <p:nvPicPr>
          <p:cNvPr id="13" name="Imagem 12">
            <a:extLst>
              <a:ext uri="{FF2B5EF4-FFF2-40B4-BE49-F238E27FC236}">
                <a16:creationId xmlns:a16="http://schemas.microsoft.com/office/drawing/2014/main" id="{670031C4-1A15-41C3-A63C-BE2D75E58055}"/>
              </a:ext>
            </a:extLst>
          </p:cNvPr>
          <p:cNvPicPr>
            <a:picLocks noChangeAspect="1"/>
          </p:cNvPicPr>
          <p:nvPr/>
        </p:nvPicPr>
        <p:blipFill>
          <a:blip r:embed="rId3"/>
          <a:stretch>
            <a:fillRect/>
          </a:stretch>
        </p:blipFill>
        <p:spPr>
          <a:xfrm rot="1506483" flipV="1">
            <a:off x="782410" y="2706930"/>
            <a:ext cx="1563090" cy="1563090"/>
          </a:xfrm>
          <a:prstGeom prst="rect">
            <a:avLst/>
          </a:prstGeom>
          <a:ln>
            <a:noFill/>
          </a:ln>
        </p:spPr>
      </p:pic>
    </p:spTree>
    <p:extLst>
      <p:ext uri="{BB962C8B-B14F-4D97-AF65-F5344CB8AC3E}">
        <p14:creationId xmlns:p14="http://schemas.microsoft.com/office/powerpoint/2010/main" val="68209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13430</TotalTime>
  <Words>5309</Words>
  <Application>Microsoft Office PowerPoint</Application>
  <PresentationFormat>Ecrã Panorâmico</PresentationFormat>
  <Paragraphs>538</Paragraphs>
  <Slides>62</Slides>
  <Notes>37</Notes>
  <HiddenSlides>0</HiddenSlides>
  <MMClips>9</MMClips>
  <ScaleCrop>false</ScaleCrop>
  <HeadingPairs>
    <vt:vector size="6" baseType="variant">
      <vt:variant>
        <vt:lpstr>Tipos de letra usados</vt:lpstr>
      </vt:variant>
      <vt:variant>
        <vt:i4>15</vt:i4>
      </vt:variant>
      <vt:variant>
        <vt:lpstr>Tema</vt:lpstr>
      </vt:variant>
      <vt:variant>
        <vt:i4>1</vt:i4>
      </vt:variant>
      <vt:variant>
        <vt:lpstr>Títulos dos diapositivos</vt:lpstr>
      </vt:variant>
      <vt:variant>
        <vt:i4>62</vt:i4>
      </vt:variant>
    </vt:vector>
  </HeadingPairs>
  <TitlesOfParts>
    <vt:vector size="78" baseType="lpstr">
      <vt:lpstr>Arial</vt:lpstr>
      <vt:lpstr>Avenir Next</vt:lpstr>
      <vt:lpstr>Bauhaus 93</vt:lpstr>
      <vt:lpstr>Brush Script MT</vt:lpstr>
      <vt:lpstr>Calibri</vt:lpstr>
      <vt:lpstr>Calibri Light</vt:lpstr>
      <vt:lpstr>Canto Roman</vt:lpstr>
      <vt:lpstr>Garamond</vt:lpstr>
      <vt:lpstr>Georgia</vt:lpstr>
      <vt:lpstr>Helvetica</vt:lpstr>
      <vt:lpstr>Jokerman</vt:lpstr>
      <vt:lpstr>Quattrocento Sans</vt:lpstr>
      <vt:lpstr>SF Pro Display</vt:lpstr>
      <vt:lpstr>StoneSerif</vt:lpstr>
      <vt:lpstr>Times New Roman</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jcrispim</cp:lastModifiedBy>
  <cp:revision>875</cp:revision>
  <dcterms:created xsi:type="dcterms:W3CDTF">2019-11-20T14:08:21Z</dcterms:created>
  <dcterms:modified xsi:type="dcterms:W3CDTF">2021-04-09T16:38:32Z</dcterms:modified>
</cp:coreProperties>
</file>