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sldIdLst>
    <p:sldId id="275" r:id="rId5"/>
    <p:sldId id="288" r:id="rId6"/>
    <p:sldId id="420" r:id="rId7"/>
    <p:sldId id="329" r:id="rId8"/>
    <p:sldId id="397" r:id="rId9"/>
    <p:sldId id="398" r:id="rId10"/>
    <p:sldId id="285" r:id="rId11"/>
    <p:sldId id="400" r:id="rId12"/>
    <p:sldId id="433" r:id="rId13"/>
    <p:sldId id="276" r:id="rId14"/>
    <p:sldId id="401" r:id="rId15"/>
    <p:sldId id="283" r:id="rId16"/>
    <p:sldId id="402" r:id="rId17"/>
    <p:sldId id="403" r:id="rId18"/>
    <p:sldId id="404" r:id="rId19"/>
    <p:sldId id="406" r:id="rId20"/>
    <p:sldId id="295" r:id="rId21"/>
    <p:sldId id="407" r:id="rId22"/>
    <p:sldId id="409" r:id="rId23"/>
    <p:sldId id="434" r:id="rId24"/>
    <p:sldId id="405" r:id="rId25"/>
    <p:sldId id="413" r:id="rId26"/>
    <p:sldId id="435" r:id="rId27"/>
    <p:sldId id="410" r:id="rId28"/>
    <p:sldId id="436" r:id="rId29"/>
    <p:sldId id="411" r:id="rId30"/>
    <p:sldId id="414" r:id="rId31"/>
    <p:sldId id="415" r:id="rId32"/>
    <p:sldId id="416" r:id="rId33"/>
    <p:sldId id="299" r:id="rId34"/>
    <p:sldId id="412" r:id="rId35"/>
    <p:sldId id="417" r:id="rId36"/>
    <p:sldId id="418" r:id="rId37"/>
    <p:sldId id="419" r:id="rId38"/>
    <p:sldId id="421" r:id="rId39"/>
    <p:sldId id="422" r:id="rId40"/>
    <p:sldId id="437" r:id="rId41"/>
    <p:sldId id="277" r:id="rId42"/>
    <p:sldId id="291" r:id="rId43"/>
    <p:sldId id="423" r:id="rId44"/>
    <p:sldId id="424" r:id="rId45"/>
    <p:sldId id="282" r:id="rId46"/>
    <p:sldId id="425" r:id="rId47"/>
    <p:sldId id="335" r:id="rId48"/>
    <p:sldId id="292" r:id="rId49"/>
    <p:sldId id="429" r:id="rId50"/>
    <p:sldId id="430" r:id="rId51"/>
    <p:sldId id="279" r:id="rId52"/>
    <p:sldId id="431" r:id="rId53"/>
    <p:sldId id="428" r:id="rId54"/>
    <p:sldId id="280" r:id="rId55"/>
    <p:sldId id="326" r:id="rId56"/>
    <p:sldId id="448" r:id="rId57"/>
    <p:sldId id="289" r:id="rId58"/>
    <p:sldId id="432" r:id="rId59"/>
    <p:sldId id="298" r:id="rId60"/>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6D2"/>
    <a:srgbClr val="6ECECB"/>
    <a:srgbClr val="FDDE00"/>
    <a:srgbClr val="F7981D"/>
    <a:srgbClr val="404040"/>
    <a:srgbClr val="F6BC67"/>
    <a:srgbClr val="A6377D"/>
    <a:srgbClr val="4D2B65"/>
    <a:srgbClr val="5E5E5E"/>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76" autoAdjust="0"/>
    <p:restoredTop sz="76113" autoAdjust="0"/>
  </p:normalViewPr>
  <p:slideViewPr>
    <p:cSldViewPr snapToGrid="0" snapToObjects="1">
      <p:cViewPr varScale="1">
        <p:scale>
          <a:sx n="47" d="100"/>
          <a:sy n="47" d="100"/>
        </p:scale>
        <p:origin x="784" y="52"/>
      </p:cViewPr>
      <p:guideLst/>
    </p:cSldViewPr>
  </p:slideViewPr>
  <p:notesTextViewPr>
    <p:cViewPr>
      <p:scale>
        <a:sx n="1" d="1"/>
        <a:sy n="1" d="1"/>
      </p:scale>
      <p:origin x="0" y="0"/>
    </p:cViewPr>
  </p:notesTextViewPr>
  <p:sorterViewPr>
    <p:cViewPr>
      <p:scale>
        <a:sx n="97" d="100"/>
        <a:sy n="97"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1C2BBE5-951B-7448-9280-3E5E86F1213F}" type="datetimeFigureOut">
              <a:rPr lang="en-US" smtClean="0"/>
              <a:t>7/26/2021</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GB" dirty="0"/>
              <a:t>Whatever the initial reason for starting your own business, what counts is not "why" or "how" you started your own business. What matters is your </a:t>
            </a:r>
            <a:r>
              <a:rPr lang="en-GB" b="1" dirty="0"/>
              <a:t>enthusiasm</a:t>
            </a:r>
            <a:r>
              <a:rPr lang="en-GB" dirty="0"/>
              <a:t> and </a:t>
            </a:r>
            <a:r>
              <a:rPr lang="en-GB" b="1" dirty="0"/>
              <a:t>dedication</a:t>
            </a:r>
            <a:r>
              <a:rPr lang="en-GB" dirty="0"/>
              <a:t> to doing business in order to succeed. </a:t>
            </a:r>
            <a:endParaRPr lang="sl-SI" dirty="0"/>
          </a:p>
          <a:p>
            <a:endParaRPr lang="sl-SI" dirty="0"/>
          </a:p>
          <a:p>
            <a:r>
              <a:rPr lang="en-GB" dirty="0"/>
              <a:t>Everyone defines success in their own way. For someone, success is having a company in which they manage to sell a service for e.g. € 10,000. For someone else it will be a success if the company sells products in the amount of € 1 million EUR. Someone will measure success by how many people he employs, others again by presence in foreign markets, while for someone it might be how much profit it generates. </a:t>
            </a:r>
          </a:p>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10</a:t>
            </a:fld>
            <a:endParaRPr lang="en-US"/>
          </a:p>
        </p:txBody>
      </p:sp>
    </p:spTree>
    <p:extLst>
      <p:ext uri="{BB962C8B-B14F-4D97-AF65-F5344CB8AC3E}">
        <p14:creationId xmlns:p14="http://schemas.microsoft.com/office/powerpoint/2010/main" val="3793266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gn="just">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Especially in the early stages, at the beginning of the business, there are no customers, no established deals, often no one knows you even exist. </a:t>
            </a:r>
            <a:endParaRPr lang="sl-SI"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You have to go step by step, find the first customer, do the work well, at the same time </a:t>
            </a:r>
            <a:r>
              <a:rPr lang="en-GB" b="1" dirty="0">
                <a:effectLst/>
                <a:latin typeface="Calibri" panose="020F0502020204030204" pitchFamily="34" charset="0"/>
                <a:ea typeface="Calibri" panose="020F0502020204030204" pitchFamily="34" charset="0"/>
                <a:cs typeface="Calibri" panose="020F0502020204030204" pitchFamily="34" charset="0"/>
              </a:rPr>
              <a:t>organize the team, gain trust, get confirmation of the idea and implementation on the market</a:t>
            </a:r>
            <a:r>
              <a:rPr lang="en-GB" dirty="0">
                <a:effectLst/>
                <a:latin typeface="Calibri" panose="020F0502020204030204" pitchFamily="34" charset="0"/>
                <a:ea typeface="Calibri" panose="020F0502020204030204" pitchFamily="34" charset="0"/>
                <a:cs typeface="Calibri" panose="020F0502020204030204" pitchFamily="34" charset="0"/>
              </a:rPr>
              <a:t>. </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GB" dirty="0">
                <a:effectLst/>
                <a:latin typeface="Calibri" panose="020F0502020204030204" pitchFamily="34" charset="0"/>
                <a:ea typeface="Calibri" panose="020F0502020204030204" pitchFamily="34" charset="0"/>
                <a:cs typeface="Calibri" panose="020F0502020204030204" pitchFamily="34" charset="0"/>
              </a:rPr>
              <a:t>There is also competition that the market already knows, that has an already established business and is a step ahead of you in in terms of business volume and brand.</a:t>
            </a:r>
            <a:endParaRPr lang="en-GB"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156773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52</a:t>
            </a:fld>
            <a:endParaRPr lang="en-US"/>
          </a:p>
        </p:txBody>
      </p:sp>
    </p:spTree>
    <p:extLst>
      <p:ext uri="{BB962C8B-B14F-4D97-AF65-F5344CB8AC3E}">
        <p14:creationId xmlns:p14="http://schemas.microsoft.com/office/powerpoint/2010/main" val="203479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9" name="Text Placeholder 23">
            <a:extLst>
              <a:ext uri="{FF2B5EF4-FFF2-40B4-BE49-F238E27FC236}">
                <a16:creationId xmlns:a16="http://schemas.microsoft.com/office/drawing/2014/main" id="{1BCC9B6C-4FB6-9848-9564-F52325E4A9CC}"/>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4" y="12700"/>
            <a:ext cx="6902683"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927725" y="10137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927725" y="18091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8052909" y="4129625"/>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8052909" y="4675556"/>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8052909" y="5242495"/>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2"/>
          <a:stretch>
            <a:fillRect/>
          </a:stretch>
        </p:blipFill>
        <p:spPr>
          <a:xfrm>
            <a:off x="-10844" y="657548"/>
            <a:ext cx="5639747" cy="2004208"/>
          </a:xfrm>
          <a:prstGeom prst="rect">
            <a:avLst/>
          </a:prstGeom>
        </p:spPr>
      </p:pic>
      <p:sp>
        <p:nvSpPr>
          <p:cNvPr id="12" name="Text Box 15">
            <a:extLst>
              <a:ext uri="{FF2B5EF4-FFF2-40B4-BE49-F238E27FC236}">
                <a16:creationId xmlns:a16="http://schemas.microsoft.com/office/drawing/2014/main" id="{9C039BE5-EBAE-A848-8772-423AA652624E}"/>
              </a:ext>
            </a:extLst>
          </p:cNvPr>
          <p:cNvSpPr txBox="1"/>
          <p:nvPr userDrawn="1"/>
        </p:nvSpPr>
        <p:spPr>
          <a:xfrm>
            <a:off x="2257427" y="5749926"/>
            <a:ext cx="4369063" cy="5238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000" kern="1200" dirty="0">
                <a:solidFill>
                  <a:schemeClr val="tx1"/>
                </a:solidFill>
                <a:effectLst/>
                <a:latin typeface="+mn-lt"/>
                <a:ea typeface="+mn-ea"/>
                <a:cs typeface="+mn-cs"/>
              </a:rPr>
              <a:t>This project has been funded with support from the European Commission. This publication [communication] reflects the views only of the author, and the Commission cannot be </a:t>
            </a:r>
            <a:r>
              <a:rPr lang="en-US" sz="900" kern="1200" dirty="0">
                <a:solidFill>
                  <a:schemeClr val="tx1"/>
                </a:solidFill>
                <a:effectLst/>
                <a:latin typeface="+mn-lt"/>
                <a:ea typeface="+mn-ea"/>
                <a:cs typeface="+mn-cs"/>
              </a:rPr>
              <a:t>held</a:t>
            </a:r>
            <a:r>
              <a:rPr lang="en-US" sz="1000" kern="1200" dirty="0">
                <a:solidFill>
                  <a:schemeClr val="tx1"/>
                </a:solidFill>
                <a:effectLst/>
                <a:latin typeface="+mn-lt"/>
                <a:ea typeface="+mn-ea"/>
                <a:cs typeface="+mn-cs"/>
              </a:rPr>
              <a:t> responsible for any use, which may be made of the information contained therein 2019-1-UK01-KA202-061904</a:t>
            </a:r>
            <a:endParaRPr lang="en-IE" sz="1000" kern="1200" dirty="0">
              <a:solidFill>
                <a:schemeClr val="tx1"/>
              </a:solidFill>
              <a:effectLst/>
              <a:latin typeface="+mn-lt"/>
              <a:ea typeface="+mn-ea"/>
              <a:cs typeface="+mn-cs"/>
            </a:endParaRPr>
          </a:p>
        </p:txBody>
      </p:sp>
      <p:sp>
        <p:nvSpPr>
          <p:cNvPr id="2" name="Rectangle 1">
            <a:extLst>
              <a:ext uri="{FF2B5EF4-FFF2-40B4-BE49-F238E27FC236}">
                <a16:creationId xmlns:a16="http://schemas.microsoft.com/office/drawing/2014/main" id="{3E2BDC00-289F-1A4C-BC42-1FC46F3632AA}"/>
              </a:ext>
            </a:extLst>
          </p:cNvPr>
          <p:cNvSpPr/>
          <p:nvPr userDrawn="1"/>
        </p:nvSpPr>
        <p:spPr>
          <a:xfrm>
            <a:off x="-10844" y="5749926"/>
            <a:ext cx="2125662" cy="726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6A437A9-1A48-4445-B0BE-8F4EF3221CC5}"/>
              </a:ext>
            </a:extLst>
          </p:cNvPr>
          <p:cNvPicPr>
            <a:picLocks noChangeAspect="1"/>
          </p:cNvPicPr>
          <p:nvPr userDrawn="1"/>
        </p:nvPicPr>
        <p:blipFill>
          <a:blip r:embed="rId3"/>
          <a:stretch>
            <a:fillRect/>
          </a:stretch>
        </p:blipFill>
        <p:spPr>
          <a:xfrm>
            <a:off x="19318" y="5833592"/>
            <a:ext cx="2095500" cy="5588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0.xml"/><Relationship Id="rId1" Type="http://schemas.openxmlformats.org/officeDocument/2006/relationships/video" Target="https://www.youtube.com/embed/hH9XwvWxExA?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scandinave.com/blue-mountain/en/experience-blue-mountain/" TargetMode="External"/><Relationship Id="rId2" Type="http://schemas.openxmlformats.org/officeDocument/2006/relationships/slideLayout" Target="../slideLayouts/slideLayout22.xml"/><Relationship Id="rId1" Type="http://schemas.openxmlformats.org/officeDocument/2006/relationships/video" Target="https://www.youtube.com/embed/XvMZtIK3VLw?feature=oembed" TargetMode="Externa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0.xml"/><Relationship Id="rId1" Type="http://schemas.openxmlformats.org/officeDocument/2006/relationships/video" Target="https://www.youtube.com/embed/Z-tWViGvrFc?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0.xml"/><Relationship Id="rId1" Type="http://schemas.openxmlformats.org/officeDocument/2006/relationships/video" Target="https://www.youtube.com/embed/QoAOzMTLP5s?feature=oembe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0.xml"/><Relationship Id="rId1" Type="http://schemas.openxmlformats.org/officeDocument/2006/relationships/video" Target="https://www.youtube.com/embed/9-NWhwskTO4?feature=oembed"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hyperlink" Target="https://www.forbes.com/sites/forbesagencycouncil/2018/02/20/three-steps-to-reinvent-your-marketing-to-compete-in-a-content-driven-world/" TargetMode="External"/><Relationship Id="rId3" Type="http://schemas.openxmlformats.org/officeDocument/2006/relationships/hyperlink" Target="https://www.businessnewsdaily.com/7275-entrepreneurship-defined.html" TargetMode="External"/><Relationship Id="rId7" Type="http://schemas.openxmlformats.org/officeDocument/2006/relationships/hyperlink" Target="https://www.glofox.com/blog/wellness-business/#el4" TargetMode="External"/><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hyperlink" Target="https://career.uconn.edu/blog/2020/07/02/25-quotes-from-entrepreneurs-to-help-you-get-your-idea-off-the-ground/" TargetMode="External"/><Relationship Id="rId5" Type="http://schemas.openxmlformats.org/officeDocument/2006/relationships/hyperlink" Target="https://www.thebalancesmb.com/swot-example-strengths-weaknesses-opportunities-threats-2947985" TargetMode="External"/><Relationship Id="rId4" Type="http://schemas.openxmlformats.org/officeDocument/2006/relationships/hyperlink" Target="https://www.businessnewsdaily.com/15229-reach-your-target-audience.html" TargetMode="External"/><Relationship Id="rId9" Type="http://schemas.openxmlformats.org/officeDocument/2006/relationships/hyperlink" Target="https://wavelength.asana.com/workstyle-peter-thiel/#clos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6.xml"/><Relationship Id="rId1" Type="http://schemas.openxmlformats.org/officeDocument/2006/relationships/video" Target="https://www.youtube.com/embed/m9OD9PIkBlM?feature=oembed" TargetMode="Externa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1.xml"/><Relationship Id="rId1" Type="http://schemas.openxmlformats.org/officeDocument/2006/relationships/video" Target="https://www.youtube.com/embed/6vhx-71sf7g?feature=oembed" TargetMode="External"/><Relationship Id="rId5" Type="http://schemas.openxmlformats.org/officeDocument/2006/relationships/image" Target="../media/image43.jpeg"/><Relationship Id="rId4" Type="http://schemas.openxmlformats.org/officeDocument/2006/relationships/hyperlink" Target="https://www.canyonranch.co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rancholapuerta.com/" TargetMode="External"/><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8.xml"/><Relationship Id="rId1" Type="http://schemas.openxmlformats.org/officeDocument/2006/relationships/video" Target="https://www.youtube.com/embed/TsEgWkGWp8Q?feature=oembed" TargetMode="Externa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6.jfi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4" Type="http://schemas.openxmlformats.org/officeDocument/2006/relationships/image" Target="../media/image1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investopedia.com/terms/e/entrepreneur.asp"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slideLayout" Target="../slideLayouts/slideLayout9.xml"/><Relationship Id="rId1" Type="http://schemas.openxmlformats.org/officeDocument/2006/relationships/video" Target="https://www.youtube.com/embed/uQPIRJqEsWQ?feature=oembed"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649118" y="4324224"/>
            <a:ext cx="7277589" cy="697353"/>
          </a:xfrm>
        </p:spPr>
        <p:txBody>
          <a:bodyPr/>
          <a:lstStyle/>
          <a:p>
            <a:r>
              <a:rPr lang="sl-SI" dirty="0"/>
              <a:t>SETTING UP A WELLBEING BUSINESS </a:t>
            </a:r>
            <a:endParaRPr lang="en-US" dirty="0"/>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WHAT DO I NEED TO START MY OWN BUSINESS?</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767797"/>
            <a:ext cx="10978262" cy="4038015"/>
          </a:xfrm>
        </p:spPr>
        <p:txBody>
          <a:bodyPr/>
          <a:lstStyle/>
          <a:p>
            <a:r>
              <a:rPr lang="en-GB" dirty="0"/>
              <a:t>As an entrepreneur, you need to have and master certain skills and qualities that you have listed below. Some are innate to you, some you will have to learn, </a:t>
            </a:r>
            <a:r>
              <a:rPr lang="sl-SI" dirty="0"/>
              <a:t>to </a:t>
            </a:r>
            <a:r>
              <a:rPr lang="en-GB" dirty="0"/>
              <a:t>be able to run your business successfully. </a:t>
            </a:r>
            <a:endParaRPr lang="sl-SI" dirty="0"/>
          </a:p>
          <a:p>
            <a:r>
              <a:rPr lang="en-GB" dirty="0"/>
              <a:t>The most important are: </a:t>
            </a:r>
            <a:endParaRPr lang="sl-SI" dirty="0"/>
          </a:p>
          <a:p>
            <a:pPr marL="342900" indent="-342900">
              <a:buFont typeface="Wingdings" panose="05000000000000000000" pitchFamily="2" charset="2"/>
              <a:buChar char="ü"/>
            </a:pPr>
            <a:r>
              <a:rPr lang="en-GB" dirty="0"/>
              <a:t>the ability to recognize opportunities, </a:t>
            </a:r>
            <a:endParaRPr lang="sl-SI" dirty="0"/>
          </a:p>
          <a:p>
            <a:pPr marL="342900" indent="-342900">
              <a:buFont typeface="Wingdings" panose="05000000000000000000" pitchFamily="2" charset="2"/>
              <a:buChar char="ü"/>
            </a:pPr>
            <a:r>
              <a:rPr lang="en-GB" dirty="0"/>
              <a:t>the ability to create values, </a:t>
            </a:r>
            <a:endParaRPr lang="sl-SI" dirty="0"/>
          </a:p>
          <a:p>
            <a:pPr marL="342900" indent="-342900">
              <a:buFont typeface="Wingdings" panose="05000000000000000000" pitchFamily="2" charset="2"/>
              <a:buChar char="ü"/>
            </a:pPr>
            <a:r>
              <a:rPr lang="en-GB" dirty="0"/>
              <a:t>creativity, </a:t>
            </a:r>
            <a:endParaRPr lang="sl-SI" dirty="0"/>
          </a:p>
          <a:p>
            <a:pPr marL="342900" indent="-342900">
              <a:buFont typeface="Wingdings" panose="05000000000000000000" pitchFamily="2" charset="2"/>
              <a:buChar char="ü"/>
            </a:pPr>
            <a:r>
              <a:rPr lang="en-GB" dirty="0"/>
              <a:t>problem solving and </a:t>
            </a:r>
            <a:endParaRPr lang="sl-SI" dirty="0"/>
          </a:p>
          <a:p>
            <a:pPr marL="342900" indent="-342900">
              <a:buFont typeface="Wingdings" panose="05000000000000000000" pitchFamily="2" charset="2"/>
              <a:buChar char="ü"/>
            </a:pPr>
            <a:r>
              <a:rPr lang="en-GB" dirty="0"/>
              <a:t>imagination.</a:t>
            </a:r>
          </a:p>
        </p:txBody>
      </p:sp>
    </p:spTree>
    <p:extLst>
      <p:ext uri="{BB962C8B-B14F-4D97-AF65-F5344CB8AC3E}">
        <p14:creationId xmlns:p14="http://schemas.microsoft.com/office/powerpoint/2010/main" val="2325829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514401"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623677" y="1061803"/>
            <a:ext cx="4369392" cy="4854600"/>
          </a:xfrm>
        </p:spPr>
        <p:txBody>
          <a:bodyPr>
            <a:normAutofit fontScale="77500" lnSpcReduction="20000"/>
          </a:bodyPr>
          <a:lstStyle/>
          <a:p>
            <a:r>
              <a:rPr lang="en-GB" dirty="0"/>
              <a:t>Entrepreneurship is the ability to recognize the bigger picture, find where there’s an opportunity to make someone’s life better, design hypotheses around these opportunities, and continually test your assumptions. It’s experimentation: Some experiments will work; many others will fail. It is not big exits, huge net worth, or living a life of glamour. It’s hard work and persistence to leave the world a better place once your time here is done.</a:t>
            </a:r>
            <a:endParaRPr lang="sl-SI" dirty="0"/>
          </a:p>
          <a:p>
            <a:r>
              <a:rPr lang="en-GB" sz="2200" dirty="0"/>
              <a:t>Konrad </a:t>
            </a:r>
            <a:r>
              <a:rPr lang="en-GB" sz="2200" dirty="0" err="1"/>
              <a:t>Billetz</a:t>
            </a:r>
            <a:r>
              <a:rPr lang="en-GB" sz="2200" dirty="0"/>
              <a:t>, co-founder and co-CEO of </a:t>
            </a:r>
            <a:endParaRPr lang="sl-SI" sz="2200" dirty="0"/>
          </a:p>
          <a:p>
            <a:r>
              <a:rPr lang="en-GB" sz="2200" dirty="0"/>
              <a:t>Offset Solar</a:t>
            </a:r>
            <a:endParaRPr lang="en-US" sz="2200" dirty="0"/>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571179"/>
            <a:ext cx="2613204" cy="1221666"/>
          </a:xfrm>
        </p:spPr>
        <p:txBody>
          <a:bodyPr>
            <a:normAutofit fontScale="92500" lnSpcReduction="10000"/>
          </a:bodyPr>
          <a:lstStyle/>
          <a:p>
            <a:r>
              <a:rPr lang="en-US" dirty="0"/>
              <a:t>“</a:t>
            </a:r>
          </a:p>
        </p:txBody>
      </p:sp>
      <p:pic>
        <p:nvPicPr>
          <p:cNvPr id="13" name="Označba mesta slike 12">
            <a:extLst>
              <a:ext uri="{FF2B5EF4-FFF2-40B4-BE49-F238E27FC236}">
                <a16:creationId xmlns:a16="http://schemas.microsoft.com/office/drawing/2014/main" id="{3E875818-BA0A-4B3F-B65E-15FAB588ECC6}"/>
              </a:ext>
            </a:extLst>
          </p:cNvPr>
          <p:cNvPicPr>
            <a:picLocks noGrp="1" noChangeAspect="1"/>
          </p:cNvPicPr>
          <p:nvPr>
            <p:ph type="pic" sz="quarter" idx="19"/>
          </p:nvPr>
        </p:nvPicPr>
        <p:blipFill rotWithShape="1">
          <a:blip r:embed="rId2"/>
          <a:srcRect l="791" r="791"/>
          <a:stretch/>
        </p:blipFill>
        <p:spPr>
          <a:xfrm rot="1328649">
            <a:off x="5982579" y="897299"/>
            <a:ext cx="5802428" cy="4075845"/>
          </a:xfrm>
        </p:spPr>
      </p:pic>
    </p:spTree>
    <p:extLst>
      <p:ext uri="{BB962C8B-B14F-4D97-AF65-F5344CB8AC3E}">
        <p14:creationId xmlns:p14="http://schemas.microsoft.com/office/powerpoint/2010/main" val="186974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sl-SI" dirty="0"/>
              <a:t>WHY WOULD YOU WANT TO BECOME ENTREPRENEUR? </a:t>
            </a:r>
            <a:r>
              <a:rPr lang="sl-SI" sz="3000" dirty="0"/>
              <a:t>AND START YOUR OWN WELLBEING BUSINESS?</a:t>
            </a:r>
            <a:endParaRPr lang="en-US" sz="3000"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067342"/>
            <a:ext cx="6374919" cy="4200120"/>
          </a:xfrm>
        </p:spPr>
        <p:txBody>
          <a:bodyPr/>
          <a:lstStyle/>
          <a:p>
            <a:pPr marL="342900" indent="-342900">
              <a:buFont typeface="Wingdings" panose="05000000000000000000" pitchFamily="2" charset="2"/>
              <a:buChar char="v"/>
            </a:pPr>
            <a:r>
              <a:rPr lang="en-GB" sz="2600" b="1" dirty="0"/>
              <a:t>Autonomy: </a:t>
            </a:r>
            <a:endParaRPr lang="sl-SI" sz="2600" b="1" dirty="0"/>
          </a:p>
          <a:p>
            <a:endParaRPr lang="sl-SI" dirty="0"/>
          </a:p>
          <a:p>
            <a:r>
              <a:rPr lang="en-GB" dirty="0"/>
              <a:t>Entrepreneurs want to be their own bosses, set their own goals, control their own progress and run their businesses how they see fit. They recognize that their business's success or failure rests with them, yet they don't view this responsibility as a burden but, instead, as a marker of their freedom. </a:t>
            </a:r>
            <a:endParaRPr lang="en-US" dirty="0"/>
          </a:p>
        </p:txBody>
      </p:sp>
      <p:pic>
        <p:nvPicPr>
          <p:cNvPr id="5" name="Slika 4">
            <a:extLst>
              <a:ext uri="{FF2B5EF4-FFF2-40B4-BE49-F238E27FC236}">
                <a16:creationId xmlns:a16="http://schemas.microsoft.com/office/drawing/2014/main" id="{35DCC1CB-1453-42BE-A9BD-86AF68DBE2B6}"/>
              </a:ext>
            </a:extLst>
          </p:cNvPr>
          <p:cNvPicPr>
            <a:picLocks noChangeAspect="1"/>
          </p:cNvPicPr>
          <p:nvPr/>
        </p:nvPicPr>
        <p:blipFill>
          <a:blip r:embed="rId2"/>
          <a:stretch>
            <a:fillRect/>
          </a:stretch>
        </p:blipFill>
        <p:spPr>
          <a:xfrm>
            <a:off x="6946232" y="2356099"/>
            <a:ext cx="5060001" cy="2843077"/>
          </a:xfrm>
          <a:prstGeom prst="rect">
            <a:avLst/>
          </a:prstGeom>
        </p:spPr>
      </p:pic>
    </p:spTree>
    <p:extLst>
      <p:ext uri="{BB962C8B-B14F-4D97-AF65-F5344CB8AC3E}">
        <p14:creationId xmlns:p14="http://schemas.microsoft.com/office/powerpoint/2010/main" val="3996082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sl-SI" dirty="0"/>
              <a:t>WHY WOULD YOU WANT TO BECOME ENTREPRENEUR? </a:t>
            </a:r>
            <a:r>
              <a:rPr lang="sl-SI" sz="3000" dirty="0"/>
              <a:t>AND START YOUR OWN WELLBEING BUSINESS?</a:t>
            </a:r>
            <a:endParaRPr lang="en-US" sz="3000" dirty="0"/>
          </a:p>
          <a:p>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062361" y="2411505"/>
            <a:ext cx="6374919" cy="4200120"/>
          </a:xfrm>
        </p:spPr>
        <p:txBody>
          <a:bodyPr/>
          <a:lstStyle/>
          <a:p>
            <a:pPr marL="342900" indent="-342900">
              <a:buFont typeface="Wingdings" panose="05000000000000000000" pitchFamily="2" charset="2"/>
              <a:buChar char="v"/>
            </a:pPr>
            <a:r>
              <a:rPr lang="en-GB" sz="2600" b="1" dirty="0"/>
              <a:t>Purpose: </a:t>
            </a:r>
            <a:endParaRPr lang="sl-SI" sz="2600" b="1" dirty="0"/>
          </a:p>
          <a:p>
            <a:r>
              <a:rPr lang="en-GB" dirty="0"/>
              <a:t>Many entrepreneurs have a clear vision of what they want to accomplish and will work tirelessly to make that happen. They genuinely believe they have a product or service that fills a void and are compelled by a single-minded commitment to that goal to keep pushing ahead. They abhor stagnation and would rather fail while moving forward than languish in inactivity. </a:t>
            </a:r>
            <a:endParaRPr lang="en-US" dirty="0"/>
          </a:p>
        </p:txBody>
      </p:sp>
      <p:pic>
        <p:nvPicPr>
          <p:cNvPr id="6" name="Slika 5" descr="Slika, ki vsebuje besede besedilo&#10;&#10;Opis je samodejno ustvarjen">
            <a:extLst>
              <a:ext uri="{FF2B5EF4-FFF2-40B4-BE49-F238E27FC236}">
                <a16:creationId xmlns:a16="http://schemas.microsoft.com/office/drawing/2014/main" id="{914FBA6E-FC10-4D16-932A-070D5F9D2C49}"/>
              </a:ext>
            </a:extLst>
          </p:cNvPr>
          <p:cNvPicPr>
            <a:picLocks noChangeAspect="1"/>
          </p:cNvPicPr>
          <p:nvPr/>
        </p:nvPicPr>
        <p:blipFill>
          <a:blip r:embed="rId2"/>
          <a:stretch>
            <a:fillRect/>
          </a:stretch>
        </p:blipFill>
        <p:spPr>
          <a:xfrm>
            <a:off x="1917531" y="1990160"/>
            <a:ext cx="2574257" cy="4497378"/>
          </a:xfrm>
          <a:prstGeom prst="rect">
            <a:avLst/>
          </a:prstGeom>
        </p:spPr>
      </p:pic>
    </p:spTree>
    <p:extLst>
      <p:ext uri="{BB962C8B-B14F-4D97-AF65-F5344CB8AC3E}">
        <p14:creationId xmlns:p14="http://schemas.microsoft.com/office/powerpoint/2010/main" val="219753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sl-SI" dirty="0"/>
              <a:t>WHY WOULD YOU WANT TO BECOME ENTREPRENEUR? </a:t>
            </a:r>
            <a:r>
              <a:rPr lang="sl-SI" sz="3000" dirty="0"/>
              <a:t>AND START YOUR OWN WELLBEING BUSINESS?</a:t>
            </a:r>
            <a:endParaRPr lang="en-US" sz="3000" dirty="0"/>
          </a:p>
          <a:p>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067342"/>
            <a:ext cx="6374919" cy="4200120"/>
          </a:xfrm>
        </p:spPr>
        <p:txBody>
          <a:bodyPr/>
          <a:lstStyle/>
          <a:p>
            <a:pPr marL="342900" indent="-342900">
              <a:buFont typeface="Wingdings" panose="05000000000000000000" pitchFamily="2" charset="2"/>
              <a:buChar char="v"/>
            </a:pPr>
            <a:r>
              <a:rPr lang="sl-SI" sz="2600" b="1" dirty="0"/>
              <a:t> </a:t>
            </a:r>
            <a:r>
              <a:rPr lang="en-GB" sz="2600" b="1" dirty="0"/>
              <a:t>Flexibility: </a:t>
            </a:r>
            <a:endParaRPr lang="sl-SI" sz="2600" b="1" dirty="0"/>
          </a:p>
          <a:p>
            <a:r>
              <a:rPr lang="en-GB" dirty="0"/>
              <a:t>Not everyone fits into the rigidity of traditional corporate culture. Entrepreneurs are often looking to free themselves from these constraints, find a better work-life balance or work at times and in ways that may be unconventional. This doesn't mean they are working fewer hours – often, especially in the early stages of growing a business, they work longer and harder – but, rather, they're working in a way that is instinctual for them. </a:t>
            </a:r>
            <a:endParaRPr lang="en-US" dirty="0"/>
          </a:p>
        </p:txBody>
      </p:sp>
      <p:pic>
        <p:nvPicPr>
          <p:cNvPr id="1026" name="Picture 2" descr="Market Flexibility Word Cloud Concept Stock Illustration - Illustration of  diversity, brainstorming: 183114438">
            <a:extLst>
              <a:ext uri="{FF2B5EF4-FFF2-40B4-BE49-F238E27FC236}">
                <a16:creationId xmlns:a16="http://schemas.microsoft.com/office/drawing/2014/main" id="{B299D048-9A00-410D-B2A8-C8D4EAEC3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6232" y="2334072"/>
            <a:ext cx="4362728" cy="2906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42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sl-SI" dirty="0"/>
              <a:t>WHY WOULD YOU WANT TO BECOME ENTREPRENEUR? </a:t>
            </a:r>
            <a:r>
              <a:rPr lang="sl-SI" sz="3000" dirty="0"/>
              <a:t>AND START YOUR OWN WELLBEING BUSINESS?</a:t>
            </a:r>
            <a:endParaRPr lang="en-US" sz="3000" dirty="0"/>
          </a:p>
          <a:p>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067342"/>
            <a:ext cx="6374919" cy="4200120"/>
          </a:xfrm>
        </p:spPr>
        <p:txBody>
          <a:bodyPr/>
          <a:lstStyle/>
          <a:p>
            <a:pPr marL="342900" indent="-342900">
              <a:buFont typeface="Wingdings" panose="05000000000000000000" pitchFamily="2" charset="2"/>
              <a:buChar char="v"/>
            </a:pPr>
            <a:r>
              <a:rPr lang="en-GB" sz="2600" b="1" dirty="0"/>
              <a:t>Financial success: </a:t>
            </a:r>
            <a:endParaRPr lang="sl-SI" sz="2600" b="1" dirty="0"/>
          </a:p>
          <a:p>
            <a:endParaRPr lang="sl-SI" dirty="0"/>
          </a:p>
          <a:p>
            <a:r>
              <a:rPr lang="en-GB" dirty="0"/>
              <a:t>Most entrepreneurs realize they aren't going to be overnight billionaires, but that doesn't mean they aren't interested in the potential of making a ton of money from a hugely successful business over which they have full control. Some want to establish a financial safety net for themselves and their families, while others are looking to make a huge profit by creating the next big thing. </a:t>
            </a:r>
            <a:endParaRPr lang="en-US" dirty="0"/>
          </a:p>
        </p:txBody>
      </p:sp>
      <p:pic>
        <p:nvPicPr>
          <p:cNvPr id="6" name="Slika 5">
            <a:extLst>
              <a:ext uri="{FF2B5EF4-FFF2-40B4-BE49-F238E27FC236}">
                <a16:creationId xmlns:a16="http://schemas.microsoft.com/office/drawing/2014/main" id="{BBD9EE52-3285-4C35-8EB4-6F20CE219C2A}"/>
              </a:ext>
            </a:extLst>
          </p:cNvPr>
          <p:cNvPicPr>
            <a:picLocks noChangeAspect="1"/>
          </p:cNvPicPr>
          <p:nvPr/>
        </p:nvPicPr>
        <p:blipFill>
          <a:blip r:embed="rId2"/>
          <a:stretch>
            <a:fillRect/>
          </a:stretch>
        </p:blipFill>
        <p:spPr>
          <a:xfrm rot="20206563">
            <a:off x="7328032" y="2468688"/>
            <a:ext cx="4484642" cy="2426118"/>
          </a:xfrm>
          <a:prstGeom prst="rect">
            <a:avLst/>
          </a:prstGeom>
        </p:spPr>
      </p:pic>
    </p:spTree>
    <p:extLst>
      <p:ext uri="{BB962C8B-B14F-4D97-AF65-F5344CB8AC3E}">
        <p14:creationId xmlns:p14="http://schemas.microsoft.com/office/powerpoint/2010/main" val="2483457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sl-SI" dirty="0"/>
              <a:t>WHY WOULD YOU WANT TO BECOME ENTREPRENEUR? </a:t>
            </a:r>
            <a:r>
              <a:rPr lang="sl-SI" sz="3000" dirty="0"/>
              <a:t>AND START YOUR OWN WELLBEING BUSINESS?</a:t>
            </a:r>
            <a:endParaRPr lang="en-US" sz="3000"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3429000"/>
            <a:ext cx="10978262" cy="2838462"/>
          </a:xfrm>
        </p:spPr>
        <p:txBody>
          <a:bodyPr/>
          <a:lstStyle/>
          <a:p>
            <a:pPr marL="342900" indent="-342900">
              <a:buFont typeface="Wingdings" panose="05000000000000000000" pitchFamily="2" charset="2"/>
              <a:buChar char="v"/>
            </a:pPr>
            <a:r>
              <a:rPr lang="en-GB" sz="2600" b="1" dirty="0"/>
              <a:t>Legacy: </a:t>
            </a:r>
            <a:endParaRPr lang="sl-SI" sz="2600" b="1" dirty="0"/>
          </a:p>
          <a:p>
            <a:endParaRPr lang="sl-SI" dirty="0"/>
          </a:p>
          <a:p>
            <a:r>
              <a:rPr lang="en-GB" dirty="0"/>
              <a:t>Entrepreneurs are often guided by a desire to create something that outlasts them. Others want to create a brand that has longevity and becomes an institution. Another group wants to pass on a source of income and security to their heirs. There are also those entrepreneurs who hope to make a lasting impression on the world and leave behind an innovation that improves people's lives in some tangible way. </a:t>
            </a:r>
            <a:endParaRPr lang="en-US" dirty="0"/>
          </a:p>
        </p:txBody>
      </p:sp>
      <p:pic>
        <p:nvPicPr>
          <p:cNvPr id="8" name="Slika 7" descr="Slika, ki vsebuje besede rastlina&#10;&#10;Opis je samodejno ustvarjen">
            <a:extLst>
              <a:ext uri="{FF2B5EF4-FFF2-40B4-BE49-F238E27FC236}">
                <a16:creationId xmlns:a16="http://schemas.microsoft.com/office/drawing/2014/main" id="{0F6C07A0-94B3-4596-B5E1-13397F6BEFB0}"/>
              </a:ext>
            </a:extLst>
          </p:cNvPr>
          <p:cNvPicPr>
            <a:picLocks noChangeAspect="1"/>
          </p:cNvPicPr>
          <p:nvPr/>
        </p:nvPicPr>
        <p:blipFill>
          <a:blip r:embed="rId2"/>
          <a:stretch>
            <a:fillRect/>
          </a:stretch>
        </p:blipFill>
        <p:spPr>
          <a:xfrm>
            <a:off x="6753726" y="1842753"/>
            <a:ext cx="4575510" cy="2287755"/>
          </a:xfrm>
          <a:prstGeom prst="rect">
            <a:avLst/>
          </a:prstGeom>
        </p:spPr>
      </p:pic>
    </p:spTree>
    <p:extLst>
      <p:ext uri="{BB962C8B-B14F-4D97-AF65-F5344CB8AC3E}">
        <p14:creationId xmlns:p14="http://schemas.microsoft.com/office/powerpoint/2010/main" val="2051167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89897E-61F9-8843-8C7C-A33A6266F497}"/>
              </a:ext>
            </a:extLst>
          </p:cNvPr>
          <p:cNvSpPr>
            <a:spLocks noGrp="1"/>
          </p:cNvSpPr>
          <p:nvPr>
            <p:ph type="pic" sz="quarter" idx="15"/>
          </p:nvPr>
        </p:nvSpPr>
        <p:spPr/>
      </p:sp>
      <p:sp>
        <p:nvSpPr>
          <p:cNvPr id="2" name="Text Placeholder 1">
            <a:extLst>
              <a:ext uri="{FF2B5EF4-FFF2-40B4-BE49-F238E27FC236}">
                <a16:creationId xmlns:a16="http://schemas.microsoft.com/office/drawing/2014/main" id="{7A484173-8F4C-284E-86AA-6886262FE234}"/>
              </a:ext>
            </a:extLst>
          </p:cNvPr>
          <p:cNvSpPr>
            <a:spLocks noGrp="1"/>
          </p:cNvSpPr>
          <p:nvPr>
            <p:ph type="body" sz="quarter" idx="13"/>
          </p:nvPr>
        </p:nvSpPr>
        <p:spPr/>
        <p:txBody>
          <a:bodyPr/>
          <a:lstStyle/>
          <a:p>
            <a:r>
              <a:rPr lang="sl-SI" dirty="0"/>
              <a:t>HEALTH AND WELLNESS BUSINESS IN 2021</a:t>
            </a:r>
          </a:p>
          <a:p>
            <a:r>
              <a:rPr lang="sl-SI" dirty="0"/>
              <a:t> </a:t>
            </a:r>
            <a:endParaRPr lang="en-US" dirty="0"/>
          </a:p>
        </p:txBody>
      </p:sp>
      <p:pic>
        <p:nvPicPr>
          <p:cNvPr id="6" name="Predstavnost v spletu 5" title="How to Start a Wellness Business on the Side in Less Than 5 Hours per Week">
            <a:hlinkClick r:id="" action="ppaction://media"/>
            <a:extLst>
              <a:ext uri="{FF2B5EF4-FFF2-40B4-BE49-F238E27FC236}">
                <a16:creationId xmlns:a16="http://schemas.microsoft.com/office/drawing/2014/main" id="{AFA3CFAB-32CF-41E0-BD0A-493A3E3569CF}"/>
              </a:ext>
            </a:extLst>
          </p:cNvPr>
          <p:cNvPicPr>
            <a:picLocks noRot="1" noChangeAspect="1"/>
          </p:cNvPicPr>
          <p:nvPr>
            <a:videoFile r:link="rId1"/>
          </p:nvPr>
        </p:nvPicPr>
        <p:blipFill>
          <a:blip r:embed="rId3"/>
          <a:stretch>
            <a:fillRect/>
          </a:stretch>
        </p:blipFill>
        <p:spPr>
          <a:xfrm>
            <a:off x="3379338" y="1993900"/>
            <a:ext cx="5384290" cy="3042124"/>
          </a:xfrm>
          <a:prstGeom prst="rect">
            <a:avLst/>
          </a:prstGeom>
        </p:spPr>
      </p:pic>
    </p:spTree>
    <p:extLst>
      <p:ext uri="{BB962C8B-B14F-4D97-AF65-F5344CB8AC3E}">
        <p14:creationId xmlns:p14="http://schemas.microsoft.com/office/powerpoint/2010/main" val="39244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388093" y="936395"/>
            <a:ext cx="3028875" cy="3297980"/>
          </a:xfrm>
        </p:spPr>
        <p:txBody>
          <a:bodyPr/>
          <a:lstStyle/>
          <a:p>
            <a:r>
              <a:rPr lang="sl-SI" dirty="0"/>
              <a:t>CHALLENGES OF </a:t>
            </a:r>
          </a:p>
          <a:p>
            <a:r>
              <a:rPr lang="sl-SI" dirty="0"/>
              <a:t>SETTING-UP YOUR OWN BUSINESS</a:t>
            </a:r>
            <a:endParaRPr lang="en-US" dirty="0"/>
          </a:p>
        </p:txBody>
      </p:sp>
      <p:sp>
        <p:nvSpPr>
          <p:cNvPr id="3" name="Text Placeholder 2">
            <a:extLst>
              <a:ext uri="{FF2B5EF4-FFF2-40B4-BE49-F238E27FC236}">
                <a16:creationId xmlns:a16="http://schemas.microsoft.com/office/drawing/2014/main" id="{C48EC496-FB11-C347-99B6-CFA5D61BD0E1}"/>
              </a:ext>
            </a:extLst>
          </p:cNvPr>
          <p:cNvSpPr>
            <a:spLocks noGrp="1"/>
          </p:cNvSpPr>
          <p:nvPr>
            <p:ph type="body" sz="quarter" idx="14"/>
          </p:nvPr>
        </p:nvSpPr>
        <p:spPr>
          <a:xfrm>
            <a:off x="625491" y="4879543"/>
            <a:ext cx="10475645" cy="1042062"/>
          </a:xfrm>
        </p:spPr>
        <p:txBody>
          <a:bodyPr/>
          <a:lstStyle/>
          <a:p>
            <a:pPr algn="ctr"/>
            <a:r>
              <a:rPr lang="en-GB" sz="3000" i="1" dirty="0"/>
              <a:t> You have more potential than you think, but you will never know your full potential unless you keep challenging yourself and pushing beyond your own self</a:t>
            </a:r>
            <a:r>
              <a:rPr lang="sl-SI" sz="3000" i="1" dirty="0"/>
              <a:t>-</a:t>
            </a:r>
            <a:r>
              <a:rPr lang="en-GB" sz="3000" i="1" dirty="0"/>
              <a:t>imposed limits</a:t>
            </a:r>
            <a:r>
              <a:rPr lang="sl-SI" sz="3000" i="1" dirty="0"/>
              <a:t>.</a:t>
            </a:r>
            <a:endParaRPr lang="en-US" sz="3000" i="1" dirty="0"/>
          </a:p>
        </p:txBody>
      </p:sp>
      <p:sp>
        <p:nvSpPr>
          <p:cNvPr id="5" name="Označba mesta slike 4">
            <a:extLst>
              <a:ext uri="{FF2B5EF4-FFF2-40B4-BE49-F238E27FC236}">
                <a16:creationId xmlns:a16="http://schemas.microsoft.com/office/drawing/2014/main" id="{B26AE838-AF98-49CD-8BD0-9F2B77B41F63}"/>
              </a:ext>
            </a:extLst>
          </p:cNvPr>
          <p:cNvSpPr>
            <a:spLocks noGrp="1"/>
          </p:cNvSpPr>
          <p:nvPr>
            <p:ph type="pic" sz="quarter" idx="19"/>
          </p:nvPr>
        </p:nvSpPr>
        <p:spPr/>
      </p:sp>
      <p:pic>
        <p:nvPicPr>
          <p:cNvPr id="2050" name="Picture 2">
            <a:extLst>
              <a:ext uri="{FF2B5EF4-FFF2-40B4-BE49-F238E27FC236}">
                <a16:creationId xmlns:a16="http://schemas.microsoft.com/office/drawing/2014/main" id="{09FDB43F-ABF6-4735-A76E-6DDB5312D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34" y="-770528"/>
            <a:ext cx="8775031" cy="549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401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TAKE ON THE CHALLENGE – START YOUR OWN BUSINESS</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810668"/>
            <a:ext cx="10978262" cy="4038015"/>
          </a:xfrm>
        </p:spPr>
        <p:txBody>
          <a:bodyPr/>
          <a:lstStyle/>
          <a:p>
            <a:r>
              <a:rPr lang="en-GB" dirty="0"/>
              <a:t>Entering the market today means entering a saturated environment where ads are screaming from hundreds of online pages, networks, mobile devices, where each product is immediately compared in price. Everything is moving fast.</a:t>
            </a:r>
            <a:endParaRPr lang="sl-SI" dirty="0"/>
          </a:p>
          <a:p>
            <a:endParaRPr lang="en-GB" dirty="0"/>
          </a:p>
          <a:p>
            <a:r>
              <a:rPr lang="en-GB" dirty="0"/>
              <a:t>People refresh the news on the phone on average every four hours, no longer waiting for the evening to log-in, this is a six times shorter information retrieval cycle. There are many events, providers, networking, promotion, digital marketing as well. </a:t>
            </a:r>
            <a:endParaRPr lang="sl-SI" dirty="0"/>
          </a:p>
          <a:p>
            <a:r>
              <a:rPr lang="sl-SI" dirty="0">
                <a:effectLst/>
                <a:latin typeface="Calibri" panose="020F0502020204030204" pitchFamily="34" charset="0"/>
                <a:ea typeface="Calibri" panose="020F0502020204030204" pitchFamily="34" charset="0"/>
                <a:cs typeface="Calibri" panose="020F0502020204030204" pitchFamily="34" charset="0"/>
              </a:rPr>
              <a:t> </a:t>
            </a:r>
          </a:p>
          <a:p>
            <a:pPr algn="ctr"/>
            <a:r>
              <a:rPr lang="en-GB" b="1" dirty="0">
                <a:effectLst/>
                <a:latin typeface="Calibri" panose="020F0502020204030204" pitchFamily="34" charset="0"/>
                <a:ea typeface="Calibri" panose="020F0502020204030204" pitchFamily="34" charset="0"/>
                <a:cs typeface="Calibri" panose="020F0502020204030204" pitchFamily="34" charset="0"/>
              </a:rPr>
              <a:t>When you enter a market that is saturated, where there is a lot of competition, how will you sell your products? </a:t>
            </a:r>
            <a:endParaRPr lang="en-GB" b="1" dirty="0">
              <a:effectLst/>
              <a:latin typeface="Calibri" panose="020F0502020204030204" pitchFamily="34" charset="0"/>
              <a:ea typeface="Calibri" panose="020F0502020204030204" pitchFamily="34" charset="0"/>
              <a:cs typeface="Arial" panose="020B0604020202020204" pitchFamily="34" charset="0"/>
            </a:endParaRPr>
          </a:p>
          <a:p>
            <a:endParaRPr lang="sl-SI" dirty="0"/>
          </a:p>
        </p:txBody>
      </p:sp>
    </p:spTree>
    <p:extLst>
      <p:ext uri="{BB962C8B-B14F-4D97-AF65-F5344CB8AC3E}">
        <p14:creationId xmlns:p14="http://schemas.microsoft.com/office/powerpoint/2010/main" val="13223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a:xfrm>
            <a:off x="4296157" y="4859417"/>
            <a:ext cx="785328" cy="1056986"/>
          </a:xfrm>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a:xfrm>
            <a:off x="712093" y="1182012"/>
            <a:ext cx="4369392" cy="4493975"/>
          </a:xfrm>
        </p:spPr>
        <p:txBody>
          <a:bodyPr/>
          <a:lstStyle/>
          <a:p>
            <a:r>
              <a:rPr lang="en-GB" dirty="0"/>
              <a:t>What does it mean to be an entrepreneur? It's more than being a business owner; it's a perspective and a lifestyle.</a:t>
            </a:r>
            <a:endParaRPr lang="sl-SI" dirty="0"/>
          </a:p>
          <a:p>
            <a:endParaRPr lang="sl-SI" dirty="0"/>
          </a:p>
          <a:p>
            <a:r>
              <a:rPr lang="sl-SI" sz="2200" dirty="0"/>
              <a:t>Max </a:t>
            </a:r>
            <a:r>
              <a:rPr lang="en-US" sz="2200" dirty="0"/>
              <a:t>Freedman</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a:xfrm>
            <a:off x="623677" y="984694"/>
            <a:ext cx="2613204" cy="1221666"/>
          </a:xfrm>
        </p:spPr>
        <p:txBody>
          <a:bodyPr>
            <a:normAutofit fontScale="92500" lnSpcReduction="10000"/>
          </a:bodyPr>
          <a:lstStyle/>
          <a:p>
            <a:r>
              <a:rPr lang="en-US" dirty="0"/>
              <a:t>“</a:t>
            </a:r>
          </a:p>
        </p:txBody>
      </p:sp>
      <p:pic>
        <p:nvPicPr>
          <p:cNvPr id="8" name="Označba mesta slike 7" descr="Slika, ki vsebuje besede voda, nebo, zunanje, jezero&#10;&#10;Opis je samodejno ustvarjen">
            <a:extLst>
              <a:ext uri="{FF2B5EF4-FFF2-40B4-BE49-F238E27FC236}">
                <a16:creationId xmlns:a16="http://schemas.microsoft.com/office/drawing/2014/main" id="{3375B31E-3618-44DD-9765-BAC094016149}"/>
              </a:ext>
            </a:extLst>
          </p:cNvPr>
          <p:cNvPicPr>
            <a:picLocks noGrp="1" noChangeAspect="1"/>
          </p:cNvPicPr>
          <p:nvPr>
            <p:ph type="pic" sz="quarter" idx="19"/>
          </p:nvPr>
        </p:nvPicPr>
        <p:blipFill>
          <a:blip r:embed="rId2"/>
          <a:srcRect l="26102" r="26102"/>
          <a:stretch>
            <a:fillRect/>
          </a:stretch>
        </p:blipFill>
        <p:spPr>
          <a:xfrm>
            <a:off x="5422558" y="0"/>
            <a:ext cx="6769442" cy="6858001"/>
          </a:xfrm>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značba mesta slike 4">
            <a:extLst>
              <a:ext uri="{FF2B5EF4-FFF2-40B4-BE49-F238E27FC236}">
                <a16:creationId xmlns:a16="http://schemas.microsoft.com/office/drawing/2014/main" id="{18130CF9-D173-4AD1-AB3A-82B45FA8E7DA}"/>
              </a:ext>
            </a:extLst>
          </p:cNvPr>
          <p:cNvSpPr>
            <a:spLocks noGrp="1"/>
          </p:cNvSpPr>
          <p:nvPr>
            <p:ph type="pic" sz="quarter" idx="18"/>
          </p:nvPr>
        </p:nvSpPr>
        <p:spPr>
          <a:xfrm>
            <a:off x="3731480" y="2335212"/>
            <a:ext cx="4098925" cy="2496095"/>
          </a:xfrm>
        </p:spPr>
      </p:sp>
      <p:sp>
        <p:nvSpPr>
          <p:cNvPr id="4" name="Označba mesta besedila 3">
            <a:extLst>
              <a:ext uri="{FF2B5EF4-FFF2-40B4-BE49-F238E27FC236}">
                <a16:creationId xmlns:a16="http://schemas.microsoft.com/office/drawing/2014/main" id="{53E8ED67-D1A9-4B0C-A294-1F2DBEA81EF3}"/>
              </a:ext>
            </a:extLst>
          </p:cNvPr>
          <p:cNvSpPr>
            <a:spLocks noGrp="1"/>
          </p:cNvSpPr>
          <p:nvPr>
            <p:ph type="body" sz="quarter" idx="13"/>
          </p:nvPr>
        </p:nvSpPr>
        <p:spPr>
          <a:xfrm>
            <a:off x="447066" y="430522"/>
            <a:ext cx="11222614" cy="5929335"/>
          </a:xfrm>
        </p:spPr>
        <p:txBody>
          <a:bodyPr/>
          <a:lstStyle/>
          <a:p>
            <a:r>
              <a:rPr lang="sl-SI" dirty="0"/>
              <a:t>STICK TO YOUR CONCEPT</a:t>
            </a:r>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endParaRPr lang="sl-SI" sz="2400" dirty="0"/>
          </a:p>
          <a:p>
            <a:pPr algn="l"/>
            <a:r>
              <a:rPr lang="sl-SI" sz="2400" dirty="0" err="1"/>
              <a:t>Case</a:t>
            </a:r>
            <a:r>
              <a:rPr lang="sl-SI" sz="2400" dirty="0"/>
              <a:t>: </a:t>
            </a:r>
            <a:r>
              <a:rPr lang="sl-SI" sz="2400" dirty="0">
                <a:hlinkClick r:id="rId3"/>
              </a:rPr>
              <a:t>https://www.scandinave.com/blue-mountain/en/experience-blue-mountain/</a:t>
            </a:r>
            <a:r>
              <a:rPr lang="sl-SI" sz="2400" dirty="0"/>
              <a:t> </a:t>
            </a:r>
            <a:endParaRPr lang="en-US" sz="2400" dirty="0"/>
          </a:p>
        </p:txBody>
      </p:sp>
      <p:pic>
        <p:nvPicPr>
          <p:cNvPr id="6" name="Predstavnost v spletu 5" title="ENTREPRENEUR'S TIPS - Scandinave Spa">
            <a:hlinkClick r:id="" action="ppaction://media"/>
            <a:extLst>
              <a:ext uri="{FF2B5EF4-FFF2-40B4-BE49-F238E27FC236}">
                <a16:creationId xmlns:a16="http://schemas.microsoft.com/office/drawing/2014/main" id="{92302B45-20F4-4ECD-926A-5B801972CA71}"/>
              </a:ext>
            </a:extLst>
          </p:cNvPr>
          <p:cNvPicPr>
            <a:picLocks noRot="1" noChangeAspect="1"/>
          </p:cNvPicPr>
          <p:nvPr>
            <a:videoFile r:link="rId1"/>
          </p:nvPr>
        </p:nvPicPr>
        <p:blipFill>
          <a:blip r:embed="rId4"/>
          <a:stretch>
            <a:fillRect/>
          </a:stretch>
        </p:blipFill>
        <p:spPr>
          <a:xfrm>
            <a:off x="3731480" y="2516533"/>
            <a:ext cx="4196901" cy="2371250"/>
          </a:xfrm>
          <a:prstGeom prst="rect">
            <a:avLst/>
          </a:prstGeom>
        </p:spPr>
      </p:pic>
    </p:spTree>
    <p:extLst>
      <p:ext uri="{BB962C8B-B14F-4D97-AF65-F5344CB8AC3E}">
        <p14:creationId xmlns:p14="http://schemas.microsoft.com/office/powerpoint/2010/main" val="114191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TAKE ON THE CHALLENGE – START YOUR OWN BUSINESS</a:t>
            </a:r>
            <a:endParaRPr lang="en-US" sz="3600" b="1" dirty="0"/>
          </a:p>
        </p:txBody>
      </p:sp>
      <p:sp>
        <p:nvSpPr>
          <p:cNvPr id="5" name="CaixaDeTexto 4">
            <a:extLst>
              <a:ext uri="{FF2B5EF4-FFF2-40B4-BE49-F238E27FC236}">
                <a16:creationId xmlns:a16="http://schemas.microsoft.com/office/drawing/2014/main" id="{6CF65DCC-27E9-41C8-8990-EA68619AF1EE}"/>
              </a:ext>
            </a:extLst>
          </p:cNvPr>
          <p:cNvSpPr txBox="1"/>
          <p:nvPr/>
        </p:nvSpPr>
        <p:spPr>
          <a:xfrm>
            <a:off x="350901" y="2096193"/>
            <a:ext cx="11490578" cy="994588"/>
          </a:xfrm>
          <a:prstGeom prst="rect">
            <a:avLst/>
          </a:prstGeom>
          <a:solidFill>
            <a:srgbClr val="F7981D"/>
          </a:solidFill>
        </p:spPr>
        <p:txBody>
          <a:bodyPr wrap="square" rtlCol="0">
            <a:noAutofit/>
          </a:bodyPr>
          <a:lstStyle/>
          <a:p>
            <a:pPr>
              <a:lnSpc>
                <a:spcPct val="150000"/>
              </a:lnSpc>
            </a:pPr>
            <a:r>
              <a:rPr lang="en-GB" sz="2400" b="1" dirty="0">
                <a:solidFill>
                  <a:schemeClr val="bg1"/>
                </a:solidFill>
                <a:effectLst>
                  <a:outerShdw blurRad="38100" dist="38100" dir="2700000" algn="tl">
                    <a:srgbClr val="000000">
                      <a:alpha val="43137"/>
                    </a:srgbClr>
                  </a:outerShdw>
                </a:effectLst>
              </a:rPr>
              <a:t>1)</a:t>
            </a:r>
            <a:r>
              <a:rPr lang="sl-SI" sz="2400" b="1" dirty="0">
                <a:solidFill>
                  <a:schemeClr val="bg1"/>
                </a:solidFill>
                <a:effectLst>
                  <a:outerShdw blurRad="38100" dist="38100" dir="2700000" algn="tl">
                    <a:srgbClr val="000000">
                      <a:alpha val="43137"/>
                    </a:srgbClr>
                  </a:outerShdw>
                </a:effectLst>
              </a:rPr>
              <a:t> </a:t>
            </a:r>
            <a:r>
              <a:rPr lang="en-GB" sz="2400" b="1" dirty="0">
                <a:solidFill>
                  <a:schemeClr val="bg1"/>
                </a:solidFill>
                <a:effectLst>
                  <a:outerShdw blurRad="38100" dist="38100" dir="2700000" algn="tl">
                    <a:srgbClr val="000000">
                      <a:alpha val="43137"/>
                    </a:srgbClr>
                  </a:outerShdw>
                </a:effectLst>
              </a:rPr>
              <a:t>What are the entrepreneurial pitfalls and risks on starting to run your business ideas?</a:t>
            </a:r>
            <a:endParaRPr lang="en-GB" sz="2400" b="1" dirty="0"/>
          </a:p>
        </p:txBody>
      </p:sp>
      <p:sp>
        <p:nvSpPr>
          <p:cNvPr id="9" name="CaixaDeTexto 8">
            <a:extLst>
              <a:ext uri="{FF2B5EF4-FFF2-40B4-BE49-F238E27FC236}">
                <a16:creationId xmlns:a16="http://schemas.microsoft.com/office/drawing/2014/main" id="{DA403091-7DAA-45D9-86E3-E51B5FC6A0AB}"/>
              </a:ext>
            </a:extLst>
          </p:cNvPr>
          <p:cNvSpPr txBox="1"/>
          <p:nvPr/>
        </p:nvSpPr>
        <p:spPr>
          <a:xfrm>
            <a:off x="350901" y="3346816"/>
            <a:ext cx="11490578" cy="1035399"/>
          </a:xfrm>
          <a:prstGeom prst="rect">
            <a:avLst/>
          </a:prstGeom>
          <a:solidFill>
            <a:srgbClr val="6ECECB"/>
          </a:solidFill>
        </p:spPr>
        <p:txBody>
          <a:bodyPr wrap="square" rtlCol="0">
            <a:noAutofit/>
          </a:bodyPr>
          <a:lstStyle/>
          <a:p>
            <a:pPr>
              <a:lnSpc>
                <a:spcPct val="120000"/>
              </a:lnSpc>
              <a:spcAft>
                <a:spcPts val="600"/>
              </a:spcAft>
            </a:pPr>
            <a:r>
              <a:rPr lang="en-GB" sz="2400" b="1" dirty="0">
                <a:solidFill>
                  <a:schemeClr val="bg1"/>
                </a:solidFill>
                <a:effectLst>
                  <a:outerShdw blurRad="38100" dist="38100" dir="2700000" algn="tl">
                    <a:srgbClr val="000000">
                      <a:alpha val="43137"/>
                    </a:srgbClr>
                  </a:outerShdw>
                </a:effectLst>
              </a:rPr>
              <a:t>2)</a:t>
            </a:r>
            <a:r>
              <a:rPr lang="sl-SI" sz="2400" b="1" dirty="0">
                <a:solidFill>
                  <a:schemeClr val="bg1"/>
                </a:solidFill>
                <a:effectLst>
                  <a:outerShdw blurRad="38100" dist="38100" dir="2700000" algn="tl">
                    <a:srgbClr val="000000">
                      <a:alpha val="43137"/>
                    </a:srgbClr>
                  </a:outerShdw>
                </a:effectLst>
              </a:rPr>
              <a:t> </a:t>
            </a:r>
            <a:r>
              <a:rPr lang="en-GB" sz="2400" b="1" dirty="0">
                <a:solidFill>
                  <a:schemeClr val="bg1"/>
                </a:solidFill>
                <a:effectLst>
                  <a:outerShdw blurRad="38100" dist="38100" dir="2700000" algn="tl">
                    <a:srgbClr val="000000">
                      <a:alpha val="43137"/>
                    </a:srgbClr>
                  </a:outerShdw>
                </a:effectLst>
              </a:rPr>
              <a:t>What are the entrepreneurial pitfalls and risks you recognize in your environment and what they are those that are likely to be affected to start your business</a:t>
            </a:r>
            <a:r>
              <a:rPr lang="sl-SI" sz="2400" b="1" dirty="0">
                <a:solidFill>
                  <a:schemeClr val="bg1"/>
                </a:solidFill>
                <a:effectLst>
                  <a:outerShdw blurRad="38100" dist="38100" dir="2700000" algn="tl">
                    <a:srgbClr val="000000">
                      <a:alpha val="43137"/>
                    </a:srgbClr>
                  </a:outerShdw>
                </a:effectLst>
              </a:rPr>
              <a:t>?</a:t>
            </a:r>
            <a:endParaRPr lang="en-GB" sz="2400" b="1" spc="-20" dirty="0"/>
          </a:p>
        </p:txBody>
      </p:sp>
      <p:sp>
        <p:nvSpPr>
          <p:cNvPr id="16" name="CaixaDeTexto 15">
            <a:extLst>
              <a:ext uri="{FF2B5EF4-FFF2-40B4-BE49-F238E27FC236}">
                <a16:creationId xmlns:a16="http://schemas.microsoft.com/office/drawing/2014/main" id="{06D1BE5B-7382-4897-B230-65869AFAF336}"/>
              </a:ext>
            </a:extLst>
          </p:cNvPr>
          <p:cNvSpPr txBox="1"/>
          <p:nvPr/>
        </p:nvSpPr>
        <p:spPr>
          <a:xfrm>
            <a:off x="1215749" y="1210453"/>
            <a:ext cx="10451643" cy="553998"/>
          </a:xfrm>
          <a:prstGeom prst="rect">
            <a:avLst/>
          </a:prstGeom>
          <a:noFill/>
        </p:spPr>
        <p:txBody>
          <a:bodyPr wrap="square" rtlCol="0">
            <a:spAutoFit/>
          </a:bodyPr>
          <a:lstStyle/>
          <a:p>
            <a:r>
              <a:rPr lang="sl-SI" sz="3000" b="1" spc="-20" dirty="0">
                <a:solidFill>
                  <a:srgbClr val="6ECECB"/>
                </a:solidFill>
              </a:rPr>
              <a:t>BRAINSTORMING QUESTIONS</a:t>
            </a:r>
            <a:r>
              <a:rPr lang="en-GB" sz="3000" b="1" spc="-20" dirty="0">
                <a:solidFill>
                  <a:srgbClr val="6ECECB"/>
                </a:solidFill>
              </a:rPr>
              <a:t>:</a:t>
            </a:r>
          </a:p>
        </p:txBody>
      </p:sp>
      <p:sp>
        <p:nvSpPr>
          <p:cNvPr id="7" name="CaixaDeTexto 6">
            <a:extLst>
              <a:ext uri="{FF2B5EF4-FFF2-40B4-BE49-F238E27FC236}">
                <a16:creationId xmlns:a16="http://schemas.microsoft.com/office/drawing/2014/main" id="{9C18DD2F-2930-4ECE-AB53-2828A11B443E}"/>
              </a:ext>
            </a:extLst>
          </p:cNvPr>
          <p:cNvSpPr txBox="1"/>
          <p:nvPr/>
        </p:nvSpPr>
        <p:spPr>
          <a:xfrm>
            <a:off x="350901" y="4638251"/>
            <a:ext cx="11490578" cy="1260000"/>
          </a:xfrm>
          <a:prstGeom prst="rect">
            <a:avLst/>
          </a:prstGeom>
          <a:solidFill>
            <a:srgbClr val="FDDE00"/>
          </a:solidFill>
        </p:spPr>
        <p:txBody>
          <a:bodyPr wrap="square" rtlCol="0">
            <a:noAutofit/>
          </a:bodyPr>
          <a:lstStyle/>
          <a:p>
            <a:pPr>
              <a:lnSpc>
                <a:spcPct val="150000"/>
              </a:lnSpc>
            </a:pPr>
            <a:r>
              <a:rPr lang="en-GB" sz="2400" b="1" spc="-20" dirty="0">
                <a:solidFill>
                  <a:schemeClr val="bg1"/>
                </a:solidFill>
                <a:effectLst>
                  <a:outerShdw blurRad="38100" dist="38100" dir="2700000" algn="tl">
                    <a:srgbClr val="000000">
                      <a:alpha val="43137"/>
                    </a:srgbClr>
                  </a:outerShdw>
                </a:effectLst>
              </a:rPr>
              <a:t>3)</a:t>
            </a:r>
            <a:r>
              <a:rPr lang="sl-SI" sz="2400" b="1" spc="-20" dirty="0">
                <a:solidFill>
                  <a:schemeClr val="bg1"/>
                </a:solidFill>
                <a:effectLst>
                  <a:outerShdw blurRad="38100" dist="38100" dir="2700000" algn="tl">
                    <a:srgbClr val="000000">
                      <a:alpha val="43137"/>
                    </a:srgbClr>
                  </a:outerShdw>
                </a:effectLst>
              </a:rPr>
              <a:t> </a:t>
            </a:r>
            <a:r>
              <a:rPr lang="en-GB" sz="2400" b="1" spc="-20" dirty="0">
                <a:solidFill>
                  <a:schemeClr val="bg1"/>
                </a:solidFill>
                <a:effectLst>
                  <a:outerShdw blurRad="38100" dist="38100" dir="2700000" algn="tl">
                    <a:srgbClr val="000000">
                      <a:alpha val="43137"/>
                    </a:srgbClr>
                  </a:outerShdw>
                </a:effectLst>
              </a:rPr>
              <a:t>How would you rate whether you are interesting as entrepreneur for the market or  how you could become interesting?</a:t>
            </a:r>
            <a:endParaRPr lang="en-GB" sz="2400" b="1" spc="-20" dirty="0"/>
          </a:p>
        </p:txBody>
      </p:sp>
      <p:pic>
        <p:nvPicPr>
          <p:cNvPr id="10" name="Imagem 9">
            <a:extLst>
              <a:ext uri="{FF2B5EF4-FFF2-40B4-BE49-F238E27FC236}">
                <a16:creationId xmlns:a16="http://schemas.microsoft.com/office/drawing/2014/main" id="{AF3869D7-BF3F-4CFC-9E0B-C15E0E202BF8}"/>
              </a:ext>
            </a:extLst>
          </p:cNvPr>
          <p:cNvPicPr>
            <a:picLocks/>
          </p:cNvPicPr>
          <p:nvPr/>
        </p:nvPicPr>
        <p:blipFill>
          <a:blip r:embed="rId2"/>
          <a:stretch>
            <a:fillRect/>
          </a:stretch>
        </p:blipFill>
        <p:spPr>
          <a:xfrm flipH="1">
            <a:off x="891749" y="1365638"/>
            <a:ext cx="324000" cy="324000"/>
          </a:xfrm>
          <a:prstGeom prst="rect">
            <a:avLst/>
          </a:prstGeom>
        </p:spPr>
      </p:pic>
    </p:spTree>
    <p:extLst>
      <p:ext uri="{BB962C8B-B14F-4D97-AF65-F5344CB8AC3E}">
        <p14:creationId xmlns:p14="http://schemas.microsoft.com/office/powerpoint/2010/main" val="3661693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89897E-61F9-8843-8C7C-A33A6266F497}"/>
              </a:ext>
            </a:extLst>
          </p:cNvPr>
          <p:cNvSpPr>
            <a:spLocks noGrp="1"/>
          </p:cNvSpPr>
          <p:nvPr>
            <p:ph type="pic" sz="quarter" idx="15"/>
          </p:nvPr>
        </p:nvSpPr>
        <p:spPr/>
      </p:sp>
      <p:sp>
        <p:nvSpPr>
          <p:cNvPr id="2" name="Text Placeholder 1">
            <a:extLst>
              <a:ext uri="{FF2B5EF4-FFF2-40B4-BE49-F238E27FC236}">
                <a16:creationId xmlns:a16="http://schemas.microsoft.com/office/drawing/2014/main" id="{7A484173-8F4C-284E-86AA-6886262FE234}"/>
              </a:ext>
            </a:extLst>
          </p:cNvPr>
          <p:cNvSpPr>
            <a:spLocks noGrp="1"/>
          </p:cNvSpPr>
          <p:nvPr>
            <p:ph type="body" sz="quarter" idx="13"/>
          </p:nvPr>
        </p:nvSpPr>
        <p:spPr/>
        <p:txBody>
          <a:bodyPr/>
          <a:lstStyle/>
          <a:p>
            <a:r>
              <a:rPr lang="sl-SI" dirty="0"/>
              <a:t>HOW TO START YOUR OWN BUSINESS?</a:t>
            </a:r>
            <a:endParaRPr lang="en-US" dirty="0"/>
          </a:p>
        </p:txBody>
      </p:sp>
      <p:pic>
        <p:nvPicPr>
          <p:cNvPr id="5" name="Predstavnost v spletu 4" title="How to Start Your Own Business in 2021 | Episode 1 - Small Business 101">
            <a:hlinkClick r:id="" action="ppaction://media"/>
            <a:extLst>
              <a:ext uri="{FF2B5EF4-FFF2-40B4-BE49-F238E27FC236}">
                <a16:creationId xmlns:a16="http://schemas.microsoft.com/office/drawing/2014/main" id="{D4D24FE5-BA53-45D4-B3E0-594CBA7F8F68}"/>
              </a:ext>
            </a:extLst>
          </p:cNvPr>
          <p:cNvPicPr>
            <a:picLocks noRot="1" noChangeAspect="1"/>
          </p:cNvPicPr>
          <p:nvPr>
            <a:videoFile r:link="rId1"/>
          </p:nvPr>
        </p:nvPicPr>
        <p:blipFill>
          <a:blip r:embed="rId3"/>
          <a:stretch>
            <a:fillRect/>
          </a:stretch>
        </p:blipFill>
        <p:spPr>
          <a:xfrm>
            <a:off x="4064082" y="2515223"/>
            <a:ext cx="3978486" cy="2247845"/>
          </a:xfrm>
          <a:prstGeom prst="rect">
            <a:avLst/>
          </a:prstGeom>
        </p:spPr>
      </p:pic>
    </p:spTree>
    <p:extLst>
      <p:ext uri="{BB962C8B-B14F-4D97-AF65-F5344CB8AC3E}">
        <p14:creationId xmlns:p14="http://schemas.microsoft.com/office/powerpoint/2010/main" val="73497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id="{18599506-8212-4C31-ABA1-01A99233F11E}"/>
              </a:ext>
            </a:extLst>
          </p:cNvPr>
          <p:cNvSpPr>
            <a:spLocks noGrp="1"/>
          </p:cNvSpPr>
          <p:nvPr>
            <p:ph type="body" sz="quarter" idx="15"/>
          </p:nvPr>
        </p:nvSpPr>
        <p:spPr/>
        <p:txBody>
          <a:bodyPr/>
          <a:lstStyle/>
          <a:p>
            <a:r>
              <a:rPr lang="sl-SI" dirty="0"/>
              <a:t>BUSINESS MODEL CANVAS</a:t>
            </a:r>
            <a:endParaRPr lang="en-US" dirty="0"/>
          </a:p>
        </p:txBody>
      </p:sp>
      <p:sp>
        <p:nvSpPr>
          <p:cNvPr id="5" name="Označba mesta besedila 4">
            <a:extLst>
              <a:ext uri="{FF2B5EF4-FFF2-40B4-BE49-F238E27FC236}">
                <a16:creationId xmlns:a16="http://schemas.microsoft.com/office/drawing/2014/main" id="{3AA60A4D-B5B8-452E-8F72-A114040A56EC}"/>
              </a:ext>
            </a:extLst>
          </p:cNvPr>
          <p:cNvSpPr>
            <a:spLocks noGrp="1"/>
          </p:cNvSpPr>
          <p:nvPr>
            <p:ph type="body" sz="quarter" idx="16"/>
          </p:nvPr>
        </p:nvSpPr>
        <p:spPr/>
        <p:txBody>
          <a:bodyPr/>
          <a:lstStyle/>
          <a:p>
            <a:pPr marL="342900" indent="-342900">
              <a:buFont typeface="Wingdings" panose="05000000000000000000" pitchFamily="2" charset="2"/>
              <a:buChar char="q"/>
            </a:pPr>
            <a:r>
              <a:rPr lang="en-GB" dirty="0"/>
              <a:t>The Business Model Canvas (BMC) is a strategic management tool to quickly and easily define and communicate a business idea or concept. </a:t>
            </a:r>
            <a:endParaRPr lang="sl-SI" dirty="0"/>
          </a:p>
          <a:p>
            <a:pPr marL="342900" indent="-342900">
              <a:buFont typeface="Wingdings" panose="05000000000000000000" pitchFamily="2" charset="2"/>
              <a:buChar char="q"/>
            </a:pPr>
            <a:r>
              <a:rPr lang="en-GB" dirty="0"/>
              <a:t>It is a one</a:t>
            </a:r>
            <a:r>
              <a:rPr lang="sl-SI" dirty="0"/>
              <a:t>-</a:t>
            </a:r>
            <a:r>
              <a:rPr lang="en-GB" dirty="0"/>
              <a:t>page document which works through the fundamental elements of a business or product, structuring an idea in a coherent way.</a:t>
            </a:r>
            <a:endParaRPr lang="sl-SI" dirty="0"/>
          </a:p>
          <a:p>
            <a:pPr marL="342900" indent="-342900">
              <a:buFont typeface="Wingdings" panose="05000000000000000000" pitchFamily="2" charset="2"/>
              <a:buChar char="q"/>
            </a:pPr>
            <a:r>
              <a:rPr lang="en-GB" dirty="0"/>
              <a:t>The business model canvas helps you with the execution steps requirement to take your idea to market. </a:t>
            </a:r>
            <a:endParaRPr lang="sl-SI" dirty="0"/>
          </a:p>
          <a:p>
            <a:pPr marL="342900" indent="-342900">
              <a:buFont typeface="Wingdings" panose="05000000000000000000" pitchFamily="2" charset="2"/>
              <a:buChar char="q"/>
            </a:pPr>
            <a:r>
              <a:rPr lang="en-GB" dirty="0"/>
              <a:t>Connecting the dots between your value proposition + customer segments + revenue streams, is a good input to your marketing strategy, positioning statement as well as your Sales strategy</a:t>
            </a:r>
            <a:endParaRPr lang="en-US" dirty="0"/>
          </a:p>
        </p:txBody>
      </p:sp>
    </p:spTree>
    <p:extLst>
      <p:ext uri="{BB962C8B-B14F-4D97-AF65-F5344CB8AC3E}">
        <p14:creationId xmlns:p14="http://schemas.microsoft.com/office/powerpoint/2010/main" val="1460936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427748"/>
            <a:ext cx="10978262" cy="4677610"/>
          </a:xfrm>
        </p:spPr>
        <p:txBody>
          <a:bodyPr/>
          <a:lstStyle/>
          <a:p>
            <a:pPr marL="342900" lvl="0" indent="-342900">
              <a:lnSpc>
                <a:spcPct val="107000"/>
              </a:lnSpc>
              <a:buFont typeface="+mj-lt"/>
              <a:buAutoNum type="arabicParenR"/>
            </a:pPr>
            <a:r>
              <a:rPr lang="en-GB" dirty="0">
                <a:effectLst/>
                <a:latin typeface="Calibri" panose="020F0502020204030204" pitchFamily="34" charset="0"/>
                <a:ea typeface="Calibri" panose="020F0502020204030204" pitchFamily="34" charset="0"/>
                <a:cs typeface="Arial" panose="020B0604020202020204" pitchFamily="34" charset="0"/>
              </a:rPr>
              <a:t>KEY PARTNERS</a:t>
            </a:r>
          </a:p>
          <a:p>
            <a:pPr marL="342900" lvl="0" indent="-342900">
              <a:lnSpc>
                <a:spcPct val="107000"/>
              </a:lnSpc>
              <a:buFont typeface="+mj-lt"/>
              <a:buAutoNum type="arabicParenR"/>
            </a:pPr>
            <a:r>
              <a:rPr lang="en-GB" dirty="0">
                <a:effectLst/>
                <a:latin typeface="Calibri" panose="020F0502020204030204" pitchFamily="34" charset="0"/>
                <a:ea typeface="Calibri" panose="020F0502020204030204" pitchFamily="34" charset="0"/>
                <a:cs typeface="Arial" panose="020B0604020202020204" pitchFamily="34" charset="0"/>
              </a:rPr>
              <a:t>KEY ACTIVITIES</a:t>
            </a:r>
          </a:p>
          <a:p>
            <a:pPr marL="342900" lvl="0" indent="-342900">
              <a:lnSpc>
                <a:spcPct val="107000"/>
              </a:lnSpc>
              <a:buFont typeface="+mj-lt"/>
              <a:buAutoNum type="arabicParenR"/>
            </a:pPr>
            <a:r>
              <a:rPr lang="en-GB" dirty="0">
                <a:effectLst/>
                <a:latin typeface="Calibri" panose="020F0502020204030204" pitchFamily="34" charset="0"/>
                <a:ea typeface="Calibri" panose="020F0502020204030204" pitchFamily="34" charset="0"/>
                <a:cs typeface="Arial" panose="020B0604020202020204" pitchFamily="34" charset="0"/>
              </a:rPr>
              <a:t>VALUE PROPOSITION</a:t>
            </a:r>
          </a:p>
          <a:p>
            <a:pPr marL="342900" lvl="0" indent="-342900">
              <a:lnSpc>
                <a:spcPct val="107000"/>
              </a:lnSpc>
              <a:buFont typeface="+mj-lt"/>
              <a:buAutoNum type="arabicParenR"/>
            </a:pPr>
            <a:r>
              <a:rPr lang="en-GB" dirty="0">
                <a:effectLst/>
                <a:latin typeface="Calibri" panose="020F0502020204030204" pitchFamily="34" charset="0"/>
                <a:ea typeface="Calibri" panose="020F0502020204030204" pitchFamily="34" charset="0"/>
                <a:cs typeface="Arial" panose="020B0604020202020204" pitchFamily="34" charset="0"/>
              </a:rPr>
              <a:t>CUSTOMER RELATIONSHIP</a:t>
            </a:r>
          </a:p>
          <a:p>
            <a:pPr marL="342900" lvl="0" indent="-342900">
              <a:lnSpc>
                <a:spcPct val="107000"/>
              </a:lnSpc>
              <a:buFont typeface="+mj-lt"/>
              <a:buAutoNum type="arabicParenR"/>
            </a:pPr>
            <a:r>
              <a:rPr lang="en-GB" dirty="0">
                <a:effectLst/>
                <a:latin typeface="Calibri" panose="020F0502020204030204" pitchFamily="34" charset="0"/>
                <a:ea typeface="Calibri" panose="020F0502020204030204" pitchFamily="34" charset="0"/>
                <a:cs typeface="Arial" panose="020B0604020202020204" pitchFamily="34" charset="0"/>
              </a:rPr>
              <a:t>CUSTOMER SEGMENT</a:t>
            </a:r>
          </a:p>
          <a:p>
            <a:pPr marL="342900" lvl="0" indent="-342900">
              <a:lnSpc>
                <a:spcPct val="107000"/>
              </a:lnSpc>
              <a:buFont typeface="+mj-lt"/>
              <a:buAutoNum type="arabicParenR"/>
            </a:pPr>
            <a:r>
              <a:rPr lang="en-GB" dirty="0">
                <a:effectLst/>
                <a:latin typeface="Calibri" panose="020F0502020204030204" pitchFamily="34" charset="0"/>
                <a:ea typeface="Calibri" panose="020F0502020204030204" pitchFamily="34" charset="0"/>
                <a:cs typeface="Arial" panose="020B0604020202020204" pitchFamily="34" charset="0"/>
              </a:rPr>
              <a:t>KEY RESOURCE</a:t>
            </a:r>
            <a:r>
              <a:rPr lang="sl-SI" dirty="0">
                <a:effectLst/>
                <a:latin typeface="Calibri" panose="020F0502020204030204" pitchFamily="34" charset="0"/>
                <a:ea typeface="Calibri" panose="020F0502020204030204" pitchFamily="34" charset="0"/>
                <a:cs typeface="Arial" panose="020B0604020202020204" pitchFamily="34" charset="0"/>
              </a:rPr>
              <a:t>S</a:t>
            </a:r>
            <a:endParaRPr lang="en-GB"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arenR"/>
            </a:pPr>
            <a:r>
              <a:rPr lang="en-GB" dirty="0">
                <a:effectLst/>
                <a:latin typeface="Calibri" panose="020F0502020204030204" pitchFamily="34" charset="0"/>
                <a:ea typeface="Calibri" panose="020F0502020204030204" pitchFamily="34" charset="0"/>
                <a:cs typeface="Arial" panose="020B0604020202020204" pitchFamily="34" charset="0"/>
              </a:rPr>
              <a:t>DISTRIBUTION CHANNEL</a:t>
            </a:r>
          </a:p>
          <a:p>
            <a:pPr marL="342900" lvl="0" indent="-342900">
              <a:lnSpc>
                <a:spcPct val="107000"/>
              </a:lnSpc>
              <a:buFont typeface="+mj-lt"/>
              <a:buAutoNum type="arabicParenR"/>
            </a:pPr>
            <a:r>
              <a:rPr lang="en-GB" dirty="0">
                <a:effectLst/>
                <a:latin typeface="Calibri" panose="020F0502020204030204" pitchFamily="34" charset="0"/>
                <a:ea typeface="Calibri" panose="020F0502020204030204" pitchFamily="34" charset="0"/>
                <a:cs typeface="Arial" panose="020B0604020202020204" pitchFamily="34" charset="0"/>
              </a:rPr>
              <a:t>COST STRUCTURE</a:t>
            </a:r>
          </a:p>
          <a:p>
            <a:pPr marL="342900" lvl="0" indent="-342900">
              <a:lnSpc>
                <a:spcPct val="107000"/>
              </a:lnSpc>
              <a:spcAft>
                <a:spcPts val="800"/>
              </a:spcAft>
              <a:buFont typeface="+mj-lt"/>
              <a:buAutoNum type="arabicParenR"/>
            </a:pPr>
            <a:r>
              <a:rPr lang="en-GB" dirty="0">
                <a:effectLst/>
                <a:latin typeface="Calibri" panose="020F0502020204030204" pitchFamily="34" charset="0"/>
                <a:ea typeface="Calibri" panose="020F0502020204030204" pitchFamily="34" charset="0"/>
                <a:cs typeface="Arial" panose="020B0604020202020204" pitchFamily="34" charset="0"/>
              </a:rPr>
              <a:t>REVENUE STREAM</a:t>
            </a:r>
          </a:p>
        </p:txBody>
      </p:sp>
      <p:pic>
        <p:nvPicPr>
          <p:cNvPr id="3" name="Slika 2">
            <a:extLst>
              <a:ext uri="{FF2B5EF4-FFF2-40B4-BE49-F238E27FC236}">
                <a16:creationId xmlns:a16="http://schemas.microsoft.com/office/drawing/2014/main" id="{22AA12EB-B46C-4CDF-BD0B-50813FC20F13}"/>
              </a:ext>
            </a:extLst>
          </p:cNvPr>
          <p:cNvPicPr>
            <a:picLocks noChangeAspect="1"/>
          </p:cNvPicPr>
          <p:nvPr/>
        </p:nvPicPr>
        <p:blipFill>
          <a:blip r:embed="rId2"/>
          <a:stretch>
            <a:fillRect/>
          </a:stretch>
        </p:blipFill>
        <p:spPr>
          <a:xfrm>
            <a:off x="4519999" y="1657216"/>
            <a:ext cx="7276402" cy="4218673"/>
          </a:xfrm>
          <a:prstGeom prst="rect">
            <a:avLst/>
          </a:prstGeom>
        </p:spPr>
      </p:pic>
    </p:spTree>
    <p:extLst>
      <p:ext uri="{BB962C8B-B14F-4D97-AF65-F5344CB8AC3E}">
        <p14:creationId xmlns:p14="http://schemas.microsoft.com/office/powerpoint/2010/main" val="3708934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DEF05EDC-D2A9-4E69-B50B-E08E8FAC4195}"/>
              </a:ext>
            </a:extLst>
          </p:cNvPr>
          <p:cNvSpPr>
            <a:spLocks noGrp="1"/>
          </p:cNvSpPr>
          <p:nvPr>
            <p:ph type="pic" sz="quarter" idx="15"/>
          </p:nvPr>
        </p:nvSpPr>
        <p:spPr/>
      </p:sp>
      <p:sp>
        <p:nvSpPr>
          <p:cNvPr id="3" name="Označba mesta besedila 2">
            <a:extLst>
              <a:ext uri="{FF2B5EF4-FFF2-40B4-BE49-F238E27FC236}">
                <a16:creationId xmlns:a16="http://schemas.microsoft.com/office/drawing/2014/main" id="{AAA3F2C9-61B1-4A67-A4C5-2025DDF8AB12}"/>
              </a:ext>
            </a:extLst>
          </p:cNvPr>
          <p:cNvSpPr>
            <a:spLocks noGrp="1"/>
          </p:cNvSpPr>
          <p:nvPr>
            <p:ph type="body" sz="quarter" idx="13"/>
          </p:nvPr>
        </p:nvSpPr>
        <p:spPr/>
        <p:txBody>
          <a:bodyPr/>
          <a:lstStyle/>
          <a:p>
            <a:r>
              <a:rPr lang="sl-SI" dirty="0"/>
              <a:t>BUSINESS MODEL CANVAS</a:t>
            </a:r>
            <a:endParaRPr lang="en-US" dirty="0"/>
          </a:p>
        </p:txBody>
      </p:sp>
      <p:pic>
        <p:nvPicPr>
          <p:cNvPr id="4" name="Predstavnost v spletu 3" title="Business Model Canvas Explained">
            <a:hlinkClick r:id="" action="ppaction://media"/>
            <a:extLst>
              <a:ext uri="{FF2B5EF4-FFF2-40B4-BE49-F238E27FC236}">
                <a16:creationId xmlns:a16="http://schemas.microsoft.com/office/drawing/2014/main" id="{F0ADA46F-B3EC-411C-A2AA-352648D9C4A7}"/>
              </a:ext>
            </a:extLst>
          </p:cNvPr>
          <p:cNvPicPr>
            <a:picLocks noRot="1" noChangeAspect="1"/>
          </p:cNvPicPr>
          <p:nvPr>
            <a:videoFile r:link="rId1"/>
          </p:nvPr>
        </p:nvPicPr>
        <p:blipFill>
          <a:blip r:embed="rId3"/>
          <a:stretch>
            <a:fillRect/>
          </a:stretch>
        </p:blipFill>
        <p:spPr>
          <a:xfrm>
            <a:off x="3365690" y="1993900"/>
            <a:ext cx="5360135" cy="3219545"/>
          </a:xfrm>
          <a:prstGeom prst="rect">
            <a:avLst/>
          </a:prstGeom>
        </p:spPr>
      </p:pic>
    </p:spTree>
    <p:extLst>
      <p:ext uri="{BB962C8B-B14F-4D97-AF65-F5344CB8AC3E}">
        <p14:creationId xmlns:p14="http://schemas.microsoft.com/office/powerpoint/2010/main" val="46112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886984"/>
            <a:ext cx="11490578" cy="1834784"/>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KEY PARTNERS</a:t>
            </a: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
                <a:ea typeface="Times New Roman" panose="02020603050405020304" pitchFamily="18" charset="0"/>
                <a:cs typeface="Times New Roman" panose="02020603050405020304" pitchFamily="18" charset="0"/>
              </a:rPr>
              <a:t>Who are your key partners/suppliers?</a:t>
            </a:r>
            <a:endParaRPr lang="en-GB" sz="2400" dirty="0">
              <a:effectLst/>
              <a:latin typeface="Calibri  "/>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
                <a:ea typeface="Times New Roman" panose="02020603050405020304" pitchFamily="18" charset="0"/>
                <a:cs typeface="Times New Roman" panose="02020603050405020304" pitchFamily="18" charset="0"/>
              </a:rPr>
              <a:t>What are the motivations for the partnerships?</a:t>
            </a:r>
            <a:endParaRPr lang="en-GB" sz="2400" dirty="0">
              <a:effectLst/>
              <a:latin typeface="Calibri  "/>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DA0E1799-19F2-437E-B859-C12167768F65}"/>
              </a:ext>
            </a:extLst>
          </p:cNvPr>
          <p:cNvSpPr txBox="1"/>
          <p:nvPr/>
        </p:nvSpPr>
        <p:spPr>
          <a:xfrm>
            <a:off x="350901" y="3935118"/>
            <a:ext cx="11490578" cy="1963133"/>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KEY ACTIVITIES</a:t>
            </a: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
                <a:ea typeface="Times New Roman" panose="02020603050405020304" pitchFamily="18" charset="0"/>
                <a:cs typeface="Times New Roman" panose="02020603050405020304" pitchFamily="18" charset="0"/>
              </a:rPr>
              <a:t>What key activities does your value proposition require?</a:t>
            </a:r>
            <a:endParaRPr lang="en-GB" sz="2400" dirty="0">
              <a:effectLst/>
              <a:latin typeface="Calibri  "/>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
                <a:ea typeface="Times New Roman" panose="02020603050405020304" pitchFamily="18" charset="0"/>
                <a:cs typeface="Times New Roman" panose="02020603050405020304" pitchFamily="18" charset="0"/>
              </a:rPr>
              <a:t>What activities are </a:t>
            </a:r>
            <a:r>
              <a:rPr lang="en-GB" sz="2400" dirty="0">
                <a:solidFill>
                  <a:srgbClr val="000000"/>
                </a:solidFill>
                <a:latin typeface="Calibri  "/>
                <a:ea typeface="Times New Roman" panose="02020603050405020304" pitchFamily="18" charset="0"/>
                <a:cs typeface="Times New Roman" panose="02020603050405020304" pitchFamily="18" charset="0"/>
              </a:rPr>
              <a:t>the most</a:t>
            </a:r>
            <a:r>
              <a:rPr lang="sl-SI" sz="2400" dirty="0">
                <a:solidFill>
                  <a:srgbClr val="000000"/>
                </a:solidFill>
                <a:latin typeface="Calibri  "/>
                <a:ea typeface="Times New Roman" panose="02020603050405020304" pitchFamily="18" charset="0"/>
                <a:cs typeface="Times New Roman" panose="02020603050405020304" pitchFamily="18" charset="0"/>
              </a:rPr>
              <a:t> </a:t>
            </a:r>
            <a:r>
              <a:rPr lang="en-GB" sz="2400" dirty="0">
                <a:solidFill>
                  <a:srgbClr val="000000"/>
                </a:solidFill>
                <a:latin typeface="Calibri  "/>
                <a:ea typeface="Times New Roman" panose="02020603050405020304" pitchFamily="18" charset="0"/>
                <a:cs typeface="Times New Roman" panose="02020603050405020304" pitchFamily="18" charset="0"/>
              </a:rPr>
              <a:t>important </a:t>
            </a:r>
            <a:r>
              <a:rPr lang="sl-SI" sz="2400" dirty="0">
                <a:solidFill>
                  <a:srgbClr val="000000"/>
                </a:solidFill>
                <a:latin typeface="Calibri  "/>
                <a:ea typeface="Times New Roman" panose="02020603050405020304" pitchFamily="18" charset="0"/>
                <a:cs typeface="Times New Roman" panose="02020603050405020304" pitchFamily="18" charset="0"/>
              </a:rPr>
              <a:t>in</a:t>
            </a:r>
            <a:r>
              <a:rPr lang="en-GB" sz="2400" dirty="0">
                <a:solidFill>
                  <a:srgbClr val="000000"/>
                </a:solidFill>
                <a:effectLst/>
                <a:latin typeface="Calibri  "/>
                <a:ea typeface="Times New Roman" panose="02020603050405020304" pitchFamily="18" charset="0"/>
                <a:cs typeface="Times New Roman" panose="02020603050405020304" pitchFamily="18" charset="0"/>
              </a:rPr>
              <a:t> distribution channels, customer relationships, revenue stream…?</a:t>
            </a:r>
            <a:endParaRPr lang="en-GB" sz="2400" dirty="0">
              <a:effectLst/>
              <a:latin typeface="Calibri  "/>
              <a:ea typeface="Calibri" panose="020F0502020204030204" pitchFamily="34" charset="0"/>
              <a:cs typeface="Arial" panose="020B0604020202020204" pitchFamily="34" charset="0"/>
            </a:endParaRPr>
          </a:p>
          <a:p>
            <a:pPr>
              <a:lnSpc>
                <a:spcPct val="150000"/>
              </a:lnSpc>
            </a:pPr>
            <a:endParaRPr lang="en-GB" sz="2600" b="1" spc="-20" dirty="0"/>
          </a:p>
        </p:txBody>
      </p:sp>
    </p:spTree>
    <p:extLst>
      <p:ext uri="{BB962C8B-B14F-4D97-AF65-F5344CB8AC3E}">
        <p14:creationId xmlns:p14="http://schemas.microsoft.com/office/powerpoint/2010/main" val="1770425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886984"/>
            <a:ext cx="11490578" cy="1834784"/>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VALUE PROPOSITION</a:t>
            </a: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core value do you deliver to the customer?</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customer needs are you satisfying?</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DA0E1799-19F2-437E-B859-C12167768F65}"/>
              </a:ext>
            </a:extLst>
          </p:cNvPr>
          <p:cNvSpPr txBox="1"/>
          <p:nvPr/>
        </p:nvSpPr>
        <p:spPr>
          <a:xfrm>
            <a:off x="350901" y="3935118"/>
            <a:ext cx="11490578" cy="1963133"/>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CUSTOMER RELATIONSHIP</a:t>
            </a: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relationship</a:t>
            </a: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sl-SI"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does</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 target customer expect</a:t>
            </a:r>
            <a:r>
              <a:rPr lang="sl-SI"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you to establish?</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 can you integrate that into your business in terms of cost and format?</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en-GB" sz="2600" b="1" spc="-20" dirty="0"/>
          </a:p>
        </p:txBody>
      </p:sp>
    </p:spTree>
    <p:extLst>
      <p:ext uri="{BB962C8B-B14F-4D97-AF65-F5344CB8AC3E}">
        <p14:creationId xmlns:p14="http://schemas.microsoft.com/office/powerpoint/2010/main" val="1037674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886984"/>
            <a:ext cx="11490578" cy="1834784"/>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CUSTOMER SEGMENT</a:t>
            </a: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a:t>
            </a:r>
            <a:r>
              <a:rPr lang="sl-SI"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groups</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are you creating values for?</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Who is your most important customer?</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DA0E1799-19F2-437E-B859-C12167768F65}"/>
              </a:ext>
            </a:extLst>
          </p:cNvPr>
          <p:cNvSpPr txBox="1"/>
          <p:nvPr/>
        </p:nvSpPr>
        <p:spPr>
          <a:xfrm>
            <a:off x="350901" y="3935118"/>
            <a:ext cx="11490578" cy="1963133"/>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KEY RESOURCES</a:t>
            </a: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key resources does your value proposition require?</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resources are </a:t>
            </a:r>
            <a:r>
              <a:rPr lang="en-GB"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most important  </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distribution channels, customer relationships, revenue stream…?</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en-GB" sz="2600" b="1" spc="-20" dirty="0"/>
          </a:p>
        </p:txBody>
      </p:sp>
    </p:spTree>
    <p:extLst>
      <p:ext uri="{BB962C8B-B14F-4D97-AF65-F5344CB8AC3E}">
        <p14:creationId xmlns:p14="http://schemas.microsoft.com/office/powerpoint/2010/main" val="2915123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8">
            <a:extLst>
              <a:ext uri="{FF2B5EF4-FFF2-40B4-BE49-F238E27FC236}">
                <a16:creationId xmlns:a16="http://schemas.microsoft.com/office/drawing/2014/main" id="{DF4720CB-9475-4186-B2CF-ABC8EC48903A}"/>
              </a:ext>
            </a:extLst>
          </p:cNvPr>
          <p:cNvSpPr txBox="1"/>
          <p:nvPr/>
        </p:nvSpPr>
        <p:spPr>
          <a:xfrm>
            <a:off x="315155" y="5087261"/>
            <a:ext cx="11490578" cy="1160940"/>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REVENUE STREAM</a:t>
            </a:r>
          </a:p>
          <a:p>
            <a:pPr marL="342900" lvl="0" indent="-342900" algn="just">
              <a:lnSpc>
                <a:spcPct val="107000"/>
              </a:lnSpc>
              <a:spcAft>
                <a:spcPts val="800"/>
              </a:spcAft>
              <a:buFont typeface="+mj-lt"/>
              <a:buAutoNum type="romanLcPeriod"/>
              <a:tabLst>
                <a:tab pos="457200" algn="l"/>
              </a:tabLst>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are they willing to pay for? Product? Service?</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BUSINESS MODEL CANVAS</a:t>
            </a:r>
            <a:endParaRPr lang="en-US" dirty="0"/>
          </a:p>
        </p:txBody>
      </p:sp>
      <p:sp>
        <p:nvSpPr>
          <p:cNvPr id="6" name="CaixaDeTexto 8">
            <a:extLst>
              <a:ext uri="{FF2B5EF4-FFF2-40B4-BE49-F238E27FC236}">
                <a16:creationId xmlns:a16="http://schemas.microsoft.com/office/drawing/2014/main" id="{3D600FCB-5217-4DC6-85FD-C4E8694031B0}"/>
              </a:ext>
            </a:extLst>
          </p:cNvPr>
          <p:cNvSpPr txBox="1"/>
          <p:nvPr/>
        </p:nvSpPr>
        <p:spPr>
          <a:xfrm>
            <a:off x="350901" y="1190269"/>
            <a:ext cx="11490578" cy="1963133"/>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DISTRIBUTION CHANNELS</a:t>
            </a: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Through which channels that your customers want to be reached?</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channels work best? How much do they cost? How can they be integrated into your and your customers’ routines?</a:t>
            </a:r>
            <a:endParaRPr lang="en-GB"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DA0E1799-19F2-437E-B859-C12167768F65}"/>
              </a:ext>
            </a:extLst>
          </p:cNvPr>
          <p:cNvSpPr txBox="1"/>
          <p:nvPr/>
        </p:nvSpPr>
        <p:spPr>
          <a:xfrm>
            <a:off x="1627645" y="3323813"/>
            <a:ext cx="8865598" cy="1593037"/>
          </a:xfrm>
          <a:prstGeom prst="rect">
            <a:avLst/>
          </a:prstGeom>
          <a:solidFill>
            <a:srgbClr val="FDDE00"/>
          </a:solidFill>
        </p:spPr>
        <p:txBody>
          <a:bodyPr wrap="square" rtlCol="0">
            <a:noAutofit/>
          </a:bodyPr>
          <a:lstStyle/>
          <a:p>
            <a:pPr>
              <a:lnSpc>
                <a:spcPct val="150000"/>
              </a:lnSpc>
            </a:pPr>
            <a:r>
              <a:rPr lang="sl-SI" sz="2600" b="1" spc="-20" dirty="0">
                <a:solidFill>
                  <a:schemeClr val="bg1"/>
                </a:solidFill>
                <a:effectLst>
                  <a:outerShdw blurRad="38100" dist="38100" dir="2700000" algn="tl">
                    <a:srgbClr val="000000">
                      <a:alpha val="43137"/>
                    </a:srgbClr>
                  </a:outerShdw>
                </a:effectLst>
              </a:rPr>
              <a:t>COST STRUCTURE</a:t>
            </a: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cost </a:t>
            </a: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groups will be required </a:t>
            </a: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your business?</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romanLcPeriod"/>
              <a:tabLst>
                <a:tab pos="457200" algn="l"/>
              </a:tabLs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Which key resources/ activities are most expensive?</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pPr>
            <a:endParaRPr lang="en-GB" sz="2600" b="1" spc="-20" dirty="0"/>
          </a:p>
        </p:txBody>
      </p:sp>
    </p:spTree>
    <p:extLst>
      <p:ext uri="{BB962C8B-B14F-4D97-AF65-F5344CB8AC3E}">
        <p14:creationId xmlns:p14="http://schemas.microsoft.com/office/powerpoint/2010/main" val="3188955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en-US" sz="2400" b="1" dirty="0">
                <a:solidFill>
                  <a:schemeClr val="bg1">
                    <a:lumMod val="65000"/>
                  </a:schemeClr>
                </a:solidFill>
                <a:effectLst>
                  <a:outerShdw blurRad="38100" dist="38100" dir="2700000" algn="tl">
                    <a:srgbClr val="000000">
                      <a:alpha val="43137"/>
                    </a:srgbClr>
                  </a:outerShdw>
                </a:effectLst>
              </a:rPr>
              <a:t>Storytelling in Culinary </a:t>
            </a:r>
            <a:r>
              <a:rPr lang="sl-SI" sz="2400" b="1" dirty="0">
                <a:solidFill>
                  <a:schemeClr val="bg1">
                    <a:lumMod val="65000"/>
                  </a:schemeClr>
                </a:solidFill>
                <a:effectLst>
                  <a:outerShdw blurRad="38100" dist="38100" dir="2700000" algn="tl">
                    <a:srgbClr val="000000">
                      <a:alpha val="43137"/>
                    </a:srgbClr>
                  </a:outerShdw>
                </a:effectLst>
              </a:rPr>
              <a:t>Tourism</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VIII. Branding for Wellbeing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2"/>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3"/>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2"/>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2"/>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2"/>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2"/>
          <a:stretch>
            <a:fillRect/>
          </a:stretch>
        </p:blipFill>
        <p:spPr>
          <a:xfrm>
            <a:off x="6897680" y="3388145"/>
            <a:ext cx="360000" cy="360000"/>
          </a:xfrm>
          <a:prstGeom prst="rect">
            <a:avLst/>
          </a:prstGeom>
        </p:spPr>
      </p:pic>
      <p:pic>
        <p:nvPicPr>
          <p:cNvPr id="5" name="Označba mesta slike 4" descr="Slika, ki vsebuje besede drevo, postelja, notranji, polaganje&#10;&#10;Opis je samodejno ustvarjen">
            <a:extLst>
              <a:ext uri="{FF2B5EF4-FFF2-40B4-BE49-F238E27FC236}">
                <a16:creationId xmlns:a16="http://schemas.microsoft.com/office/drawing/2014/main" id="{42D9C135-ED2F-46F1-8A69-4D3EE00C82A2}"/>
              </a:ext>
            </a:extLst>
          </p:cNvPr>
          <p:cNvPicPr>
            <a:picLocks noGrp="1" noChangeAspect="1"/>
          </p:cNvPicPr>
          <p:nvPr>
            <p:ph type="pic" sz="quarter" idx="15"/>
          </p:nvPr>
        </p:nvPicPr>
        <p:blipFill>
          <a:blip r:embed="rId4"/>
          <a:srcRect t="10328" b="10328"/>
          <a:stretch>
            <a:fillRect/>
          </a:stretch>
        </p:blipFill>
        <p:spPr/>
      </p:pic>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en-US" sz="2400" b="1" dirty="0">
                <a:solidFill>
                  <a:schemeClr val="bg1">
                    <a:lumMod val="65000"/>
                  </a:schemeClr>
                </a:solidFill>
                <a:effectLst>
                  <a:outerShdw blurRad="38100" dist="38100" dir="2700000" algn="tl">
                    <a:srgbClr val="000000">
                      <a:alpha val="43137"/>
                    </a:srgbClr>
                  </a:outerShdw>
                </a:effectLst>
              </a:rPr>
              <a:t>Digital </a:t>
            </a:r>
            <a:r>
              <a:rPr lang="sl-SI" sz="2400" b="1" dirty="0">
                <a:solidFill>
                  <a:schemeClr val="bg1">
                    <a:lumMod val="65000"/>
                  </a:schemeClr>
                </a:solidFill>
                <a:effectLst>
                  <a:outerShdw blurRad="38100" dist="38100" dir="2700000" algn="tl">
                    <a:srgbClr val="000000">
                      <a:alpha val="43137"/>
                    </a:srgbClr>
                  </a:outerShdw>
                </a:effectLst>
              </a:rPr>
              <a:t>Marketing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3"/>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3"/>
          <a:stretch>
            <a:fillRect/>
          </a:stretch>
        </p:blipFill>
        <p:spPr>
          <a:xfrm>
            <a:off x="6869710" y="4500963"/>
            <a:ext cx="360000" cy="360000"/>
          </a:xfrm>
          <a:prstGeom prst="rect">
            <a:avLst/>
          </a:prstGeom>
        </p:spPr>
      </p:pic>
      <p:sp>
        <p:nvSpPr>
          <p:cNvPr id="23" name="Seta: Pentágono 49">
            <a:extLst>
              <a:ext uri="{FF2B5EF4-FFF2-40B4-BE49-F238E27FC236}">
                <a16:creationId xmlns:a16="http://schemas.microsoft.com/office/drawing/2014/main" id="{4F888448-C680-461C-9601-4EC9FC2D6CC5}"/>
              </a:ext>
            </a:extLst>
          </p:cNvPr>
          <p:cNvSpPr/>
          <p:nvPr/>
        </p:nvSpPr>
        <p:spPr>
          <a:xfrm>
            <a:off x="360420" y="4478092"/>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VII</a:t>
            </a:r>
            <a:r>
              <a:rPr lang="en-GB" sz="2800" b="1"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Setting up a Wellbeing Business</a:t>
            </a:r>
          </a:p>
        </p:txBody>
      </p:sp>
      <p:pic>
        <p:nvPicPr>
          <p:cNvPr id="31" name="Imagem 63">
            <a:extLst>
              <a:ext uri="{FF2B5EF4-FFF2-40B4-BE49-F238E27FC236}">
                <a16:creationId xmlns:a16="http://schemas.microsoft.com/office/drawing/2014/main" id="{42E00ACA-22BC-4BDC-B3B3-618C3EFD073A}"/>
              </a:ext>
            </a:extLst>
          </p:cNvPr>
          <p:cNvPicPr>
            <a:picLocks noChangeAspect="1"/>
          </p:cNvPicPr>
          <p:nvPr/>
        </p:nvPicPr>
        <p:blipFill>
          <a:blip r:embed="rId2"/>
          <a:stretch>
            <a:fillRect/>
          </a:stretch>
        </p:blipFill>
        <p:spPr>
          <a:xfrm>
            <a:off x="6880800" y="3935648"/>
            <a:ext cx="360000" cy="360000"/>
          </a:xfrm>
          <a:prstGeom prst="rect">
            <a:avLst/>
          </a:prstGeom>
        </p:spPr>
      </p:pic>
    </p:spTree>
    <p:extLst>
      <p:ext uri="{BB962C8B-B14F-4D97-AF65-F5344CB8AC3E}">
        <p14:creationId xmlns:p14="http://schemas.microsoft.com/office/powerpoint/2010/main" val="1305505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0E0ACD-A482-E74B-A38A-A0A06497F43B}"/>
              </a:ext>
            </a:extLst>
          </p:cNvPr>
          <p:cNvSpPr>
            <a:spLocks noGrp="1"/>
          </p:cNvSpPr>
          <p:nvPr>
            <p:ph type="body" sz="quarter" idx="15"/>
          </p:nvPr>
        </p:nvSpPr>
        <p:spPr/>
        <p:txBody>
          <a:bodyPr/>
          <a:lstStyle/>
          <a:p>
            <a:r>
              <a:rPr lang="sl-SI" dirty="0"/>
              <a:t>MAKE YOUR CASE</a:t>
            </a:r>
          </a:p>
          <a:p>
            <a:endParaRPr lang="sl-SI" dirty="0"/>
          </a:p>
          <a:p>
            <a:r>
              <a:rPr lang="sl-SI" dirty="0"/>
              <a:t>CREATE YOUR OWN BUSINESS CANVAS</a:t>
            </a:r>
            <a:endParaRPr lang="en-US" dirty="0"/>
          </a:p>
        </p:txBody>
      </p:sp>
      <p:sp>
        <p:nvSpPr>
          <p:cNvPr id="5" name="Text Placeholder 4">
            <a:extLst>
              <a:ext uri="{FF2B5EF4-FFF2-40B4-BE49-F238E27FC236}">
                <a16:creationId xmlns:a16="http://schemas.microsoft.com/office/drawing/2014/main" id="{A6ABCEDF-00CA-3440-8A44-B085D0B5B2F3}"/>
              </a:ext>
            </a:extLst>
          </p:cNvPr>
          <p:cNvSpPr>
            <a:spLocks noGrp="1"/>
          </p:cNvSpPr>
          <p:nvPr>
            <p:ph type="body" sz="quarter" idx="16"/>
          </p:nvPr>
        </p:nvSpPr>
        <p:spPr>
          <a:xfrm>
            <a:off x="6871993" y="875545"/>
            <a:ext cx="4677581" cy="4883986"/>
          </a:xfrm>
        </p:spPr>
        <p:txBody>
          <a:bodyPr/>
          <a:lstStyle/>
          <a:p>
            <a:pPr marL="342900" indent="-342900">
              <a:lnSpc>
                <a:spcPct val="107000"/>
              </a:lnSpc>
              <a:buFont typeface="+mj-lt"/>
              <a:buAutoNum type="arabicParenR"/>
            </a:pPr>
            <a:r>
              <a:rPr lang="en-GB" b="1" dirty="0">
                <a:latin typeface="Calibri" panose="020F0502020204030204" pitchFamily="34" charset="0"/>
                <a:ea typeface="Calibri" panose="020F0502020204030204" pitchFamily="34" charset="0"/>
                <a:cs typeface="Arial" panose="020B0604020202020204" pitchFamily="34" charset="0"/>
              </a:rPr>
              <a:t>VALUE PROPOSITION</a:t>
            </a:r>
          </a:p>
          <a:p>
            <a:pPr marL="342900" lvl="0" indent="-342900">
              <a:lnSpc>
                <a:spcPct val="107000"/>
              </a:lnSpc>
              <a:buFont typeface="+mj-lt"/>
              <a:buAutoNum type="arabicParenR"/>
            </a:pPr>
            <a:r>
              <a:rPr lang="en-GB" b="1" dirty="0">
                <a:effectLst/>
                <a:latin typeface="Calibri" panose="020F0502020204030204" pitchFamily="34" charset="0"/>
                <a:ea typeface="Calibri" panose="020F0502020204030204" pitchFamily="34" charset="0"/>
                <a:cs typeface="Arial" panose="020B0604020202020204" pitchFamily="34" charset="0"/>
              </a:rPr>
              <a:t>KEY PARTNERS</a:t>
            </a:r>
          </a:p>
          <a:p>
            <a:pPr marL="342900" lvl="0" indent="-342900">
              <a:lnSpc>
                <a:spcPct val="107000"/>
              </a:lnSpc>
              <a:buFont typeface="+mj-lt"/>
              <a:buAutoNum type="arabicParenR"/>
            </a:pPr>
            <a:r>
              <a:rPr lang="en-GB" b="1" dirty="0">
                <a:effectLst/>
                <a:latin typeface="Calibri" panose="020F0502020204030204" pitchFamily="34" charset="0"/>
                <a:ea typeface="Calibri" panose="020F0502020204030204" pitchFamily="34" charset="0"/>
                <a:cs typeface="Arial" panose="020B0604020202020204" pitchFamily="34" charset="0"/>
              </a:rPr>
              <a:t>KEY ACTIVITIES</a:t>
            </a:r>
          </a:p>
          <a:p>
            <a:pPr marL="342900" lvl="0" indent="-342900">
              <a:lnSpc>
                <a:spcPct val="107000"/>
              </a:lnSpc>
              <a:buFont typeface="+mj-lt"/>
              <a:buAutoNum type="arabicParenR"/>
            </a:pPr>
            <a:r>
              <a:rPr lang="en-GB" b="1" dirty="0">
                <a:effectLst/>
                <a:latin typeface="Calibri" panose="020F0502020204030204" pitchFamily="34" charset="0"/>
                <a:ea typeface="Calibri" panose="020F0502020204030204" pitchFamily="34" charset="0"/>
                <a:cs typeface="Arial" panose="020B0604020202020204" pitchFamily="34" charset="0"/>
              </a:rPr>
              <a:t>CUSTOMER RELATIONSHIP</a:t>
            </a:r>
          </a:p>
          <a:p>
            <a:pPr marL="342900" lvl="0" indent="-342900">
              <a:lnSpc>
                <a:spcPct val="107000"/>
              </a:lnSpc>
              <a:buFont typeface="+mj-lt"/>
              <a:buAutoNum type="arabicParenR"/>
            </a:pPr>
            <a:r>
              <a:rPr lang="en-GB" b="1" dirty="0">
                <a:effectLst/>
                <a:latin typeface="Calibri" panose="020F0502020204030204" pitchFamily="34" charset="0"/>
                <a:ea typeface="Calibri" panose="020F0502020204030204" pitchFamily="34" charset="0"/>
                <a:cs typeface="Arial" panose="020B0604020202020204" pitchFamily="34" charset="0"/>
              </a:rPr>
              <a:t>CUSTOMER SEGMENT</a:t>
            </a:r>
          </a:p>
          <a:p>
            <a:pPr marL="342900" lvl="0" indent="-342900">
              <a:lnSpc>
                <a:spcPct val="107000"/>
              </a:lnSpc>
              <a:buFont typeface="+mj-lt"/>
              <a:buAutoNum type="arabicParenR"/>
            </a:pPr>
            <a:r>
              <a:rPr lang="en-GB" b="1" dirty="0">
                <a:effectLst/>
                <a:latin typeface="Calibri" panose="020F0502020204030204" pitchFamily="34" charset="0"/>
                <a:ea typeface="Calibri" panose="020F0502020204030204" pitchFamily="34" charset="0"/>
                <a:cs typeface="Arial" panose="020B0604020202020204" pitchFamily="34" charset="0"/>
              </a:rPr>
              <a:t>KEY RESOURCE</a:t>
            </a:r>
          </a:p>
          <a:p>
            <a:pPr marL="342900" lvl="0" indent="-342900">
              <a:lnSpc>
                <a:spcPct val="107000"/>
              </a:lnSpc>
              <a:buFont typeface="+mj-lt"/>
              <a:buAutoNum type="arabicParenR"/>
            </a:pPr>
            <a:r>
              <a:rPr lang="en-GB" b="1" dirty="0">
                <a:effectLst/>
                <a:latin typeface="Calibri" panose="020F0502020204030204" pitchFamily="34" charset="0"/>
                <a:ea typeface="Calibri" panose="020F0502020204030204" pitchFamily="34" charset="0"/>
                <a:cs typeface="Arial" panose="020B0604020202020204" pitchFamily="34" charset="0"/>
              </a:rPr>
              <a:t>DISTRIBUTION CHANNEL</a:t>
            </a:r>
          </a:p>
          <a:p>
            <a:pPr marL="342900" lvl="0" indent="-342900">
              <a:lnSpc>
                <a:spcPct val="107000"/>
              </a:lnSpc>
              <a:buFont typeface="+mj-lt"/>
              <a:buAutoNum type="arabicParenR"/>
            </a:pPr>
            <a:r>
              <a:rPr lang="en-GB" b="1" dirty="0">
                <a:effectLst/>
                <a:latin typeface="Calibri" panose="020F0502020204030204" pitchFamily="34" charset="0"/>
                <a:ea typeface="Calibri" panose="020F0502020204030204" pitchFamily="34" charset="0"/>
                <a:cs typeface="Arial" panose="020B0604020202020204" pitchFamily="34" charset="0"/>
              </a:rPr>
              <a:t>COST STRUCTURE</a:t>
            </a:r>
          </a:p>
          <a:p>
            <a:pPr marL="342900" lvl="0" indent="-342900">
              <a:lnSpc>
                <a:spcPct val="107000"/>
              </a:lnSpc>
              <a:spcAft>
                <a:spcPts val="800"/>
              </a:spcAft>
              <a:buFont typeface="+mj-lt"/>
              <a:buAutoNum type="arabicParenR"/>
            </a:pPr>
            <a:r>
              <a:rPr lang="en-GB" b="1" dirty="0">
                <a:effectLst/>
                <a:latin typeface="Calibri" panose="020F0502020204030204" pitchFamily="34" charset="0"/>
                <a:ea typeface="Calibri" panose="020F0502020204030204" pitchFamily="34" charset="0"/>
                <a:cs typeface="Arial" panose="020B0604020202020204" pitchFamily="34" charset="0"/>
              </a:rPr>
              <a:t>REVENUE STREAM</a:t>
            </a:r>
          </a:p>
          <a:p>
            <a:endParaRPr lang="en-US" dirty="0"/>
          </a:p>
        </p:txBody>
      </p:sp>
      <p:grpSp>
        <p:nvGrpSpPr>
          <p:cNvPr id="6" name="Google Shape;448;p39">
            <a:extLst>
              <a:ext uri="{FF2B5EF4-FFF2-40B4-BE49-F238E27FC236}">
                <a16:creationId xmlns:a16="http://schemas.microsoft.com/office/drawing/2014/main" id="{E1B07AB4-58A0-4EA7-A443-4B11F74B81D9}"/>
              </a:ext>
            </a:extLst>
          </p:cNvPr>
          <p:cNvGrpSpPr/>
          <p:nvPr/>
        </p:nvGrpSpPr>
        <p:grpSpPr>
          <a:xfrm>
            <a:off x="10433140" y="301603"/>
            <a:ext cx="1398819" cy="1900111"/>
            <a:chOff x="590250" y="244200"/>
            <a:chExt cx="407975" cy="532175"/>
          </a:xfrm>
        </p:grpSpPr>
        <p:sp>
          <p:nvSpPr>
            <p:cNvPr id="7" name="Google Shape;449;p39">
              <a:extLst>
                <a:ext uri="{FF2B5EF4-FFF2-40B4-BE49-F238E27FC236}">
                  <a16:creationId xmlns:a16="http://schemas.microsoft.com/office/drawing/2014/main" id="{304F2120-FF48-476F-814A-2D35636644DF}"/>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0;p39">
              <a:extLst>
                <a:ext uri="{FF2B5EF4-FFF2-40B4-BE49-F238E27FC236}">
                  <a16:creationId xmlns:a16="http://schemas.microsoft.com/office/drawing/2014/main" id="{93FAF050-2F7D-437B-B951-5D09827A6E0D}"/>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1;p39">
              <a:extLst>
                <a:ext uri="{FF2B5EF4-FFF2-40B4-BE49-F238E27FC236}">
                  <a16:creationId xmlns:a16="http://schemas.microsoft.com/office/drawing/2014/main" id="{AA8A2791-4220-4A47-9EC5-7E0F7C14D84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2;p39">
              <a:extLst>
                <a:ext uri="{FF2B5EF4-FFF2-40B4-BE49-F238E27FC236}">
                  <a16:creationId xmlns:a16="http://schemas.microsoft.com/office/drawing/2014/main" id="{41607315-0384-45A3-8523-1AE1B9B226C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3;p39">
              <a:extLst>
                <a:ext uri="{FF2B5EF4-FFF2-40B4-BE49-F238E27FC236}">
                  <a16:creationId xmlns:a16="http://schemas.microsoft.com/office/drawing/2014/main" id="{9F2FC8B5-E915-45E5-9068-7EA2CF893408}"/>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4;p39">
              <a:extLst>
                <a:ext uri="{FF2B5EF4-FFF2-40B4-BE49-F238E27FC236}">
                  <a16:creationId xmlns:a16="http://schemas.microsoft.com/office/drawing/2014/main" id="{9FD70754-E30C-4E03-84C9-756BEE9C5604}"/>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5;p39">
              <a:extLst>
                <a:ext uri="{FF2B5EF4-FFF2-40B4-BE49-F238E27FC236}">
                  <a16:creationId xmlns:a16="http://schemas.microsoft.com/office/drawing/2014/main" id="{6EE84AA3-1F95-421A-AFAD-9EA42792CEA4}"/>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6;p39">
              <a:extLst>
                <a:ext uri="{FF2B5EF4-FFF2-40B4-BE49-F238E27FC236}">
                  <a16:creationId xmlns:a16="http://schemas.microsoft.com/office/drawing/2014/main" id="{2443250A-06D2-4C6F-B197-310758DA599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7;p39">
              <a:extLst>
                <a:ext uri="{FF2B5EF4-FFF2-40B4-BE49-F238E27FC236}">
                  <a16:creationId xmlns:a16="http://schemas.microsoft.com/office/drawing/2014/main" id="{6BCF55C1-BA33-4476-807D-1D58D16DAE49}"/>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8;p39">
              <a:extLst>
                <a:ext uri="{FF2B5EF4-FFF2-40B4-BE49-F238E27FC236}">
                  <a16:creationId xmlns:a16="http://schemas.microsoft.com/office/drawing/2014/main" id="{88BC80BC-04FD-47A1-8177-80D69C0CC557}"/>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9;p39">
              <a:extLst>
                <a:ext uri="{FF2B5EF4-FFF2-40B4-BE49-F238E27FC236}">
                  <a16:creationId xmlns:a16="http://schemas.microsoft.com/office/drawing/2014/main" id="{0DCC3022-A7C0-4025-8B22-3B36731D4E28}"/>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0;p39">
              <a:extLst>
                <a:ext uri="{FF2B5EF4-FFF2-40B4-BE49-F238E27FC236}">
                  <a16:creationId xmlns:a16="http://schemas.microsoft.com/office/drawing/2014/main" id="{CD0107FA-EA57-4A0A-8BFD-8E4E7EC14A60}"/>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p39">
              <a:extLst>
                <a:ext uri="{FF2B5EF4-FFF2-40B4-BE49-F238E27FC236}">
                  <a16:creationId xmlns:a16="http://schemas.microsoft.com/office/drawing/2014/main" id="{93C9D2E9-642A-4B38-B81F-41725D995FEB}"/>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9">
              <a:extLst>
                <a:ext uri="{FF2B5EF4-FFF2-40B4-BE49-F238E27FC236}">
                  <a16:creationId xmlns:a16="http://schemas.microsoft.com/office/drawing/2014/main" id="{3C8F2939-35DD-46D1-AD41-117663F55876}"/>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7734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YOUR CASE:  MY OWN BUSINESS MODEL CANVAS</a:t>
            </a:r>
            <a:endParaRPr lang="en-US" dirty="0"/>
          </a:p>
        </p:txBody>
      </p:sp>
      <p:pic>
        <p:nvPicPr>
          <p:cNvPr id="3" name="Slika 2">
            <a:extLst>
              <a:ext uri="{FF2B5EF4-FFF2-40B4-BE49-F238E27FC236}">
                <a16:creationId xmlns:a16="http://schemas.microsoft.com/office/drawing/2014/main" id="{2CE2E6E2-48D7-469A-BD70-2E12E1902289}"/>
              </a:ext>
            </a:extLst>
          </p:cNvPr>
          <p:cNvPicPr>
            <a:picLocks noChangeAspect="1"/>
          </p:cNvPicPr>
          <p:nvPr/>
        </p:nvPicPr>
        <p:blipFill>
          <a:blip r:embed="rId2"/>
          <a:stretch>
            <a:fillRect/>
          </a:stretch>
        </p:blipFill>
        <p:spPr>
          <a:xfrm>
            <a:off x="2076480" y="1198156"/>
            <a:ext cx="8504949" cy="5069306"/>
          </a:xfrm>
          <a:prstGeom prst="rect">
            <a:avLst/>
          </a:prstGeom>
        </p:spPr>
      </p:pic>
    </p:spTree>
    <p:extLst>
      <p:ext uri="{BB962C8B-B14F-4D97-AF65-F5344CB8AC3E}">
        <p14:creationId xmlns:p14="http://schemas.microsoft.com/office/powerpoint/2010/main" val="828554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5BA129-AE08-4A47-A769-CBF6DA82FA99}"/>
              </a:ext>
            </a:extLst>
          </p:cNvPr>
          <p:cNvSpPr>
            <a:spLocks noGrp="1"/>
          </p:cNvSpPr>
          <p:nvPr>
            <p:ph type="body" sz="quarter" idx="13"/>
          </p:nvPr>
        </p:nvSpPr>
        <p:spPr/>
        <p:txBody>
          <a:bodyPr>
            <a:normAutofit lnSpcReduction="10000"/>
          </a:bodyPr>
          <a:lstStyle/>
          <a:p>
            <a:r>
              <a:rPr lang="sl-SI" dirty="0"/>
              <a:t>LOOKING FOR ADDITIONAL IDEAS TO CREATE YOUR OWN BUSINESS MODEL?</a:t>
            </a:r>
            <a:endParaRPr lang="en-US" dirty="0"/>
          </a:p>
        </p:txBody>
      </p:sp>
      <p:sp>
        <p:nvSpPr>
          <p:cNvPr id="3" name="Text Placeholder 2">
            <a:extLst>
              <a:ext uri="{FF2B5EF4-FFF2-40B4-BE49-F238E27FC236}">
                <a16:creationId xmlns:a16="http://schemas.microsoft.com/office/drawing/2014/main" id="{1459F201-3A0F-974C-9D90-6CC5D2D97B1B}"/>
              </a:ext>
            </a:extLst>
          </p:cNvPr>
          <p:cNvSpPr>
            <a:spLocks noGrp="1"/>
          </p:cNvSpPr>
          <p:nvPr>
            <p:ph type="body" sz="quarter" idx="14"/>
          </p:nvPr>
        </p:nvSpPr>
        <p:spPr/>
        <p:txBody>
          <a:bodyPr/>
          <a:lstStyle/>
          <a:p>
            <a:r>
              <a:rPr lang="sl-SI" dirty="0"/>
              <a:t>TRY THESE…</a:t>
            </a:r>
            <a:endParaRPr lang="en-US" dirty="0"/>
          </a:p>
        </p:txBody>
      </p:sp>
      <p:pic>
        <p:nvPicPr>
          <p:cNvPr id="8" name="Picture Placeholder 7" descr="A group of people on a rock&#10;&#10;Description automatically generated">
            <a:extLst>
              <a:ext uri="{FF2B5EF4-FFF2-40B4-BE49-F238E27FC236}">
                <a16:creationId xmlns:a16="http://schemas.microsoft.com/office/drawing/2014/main" id="{43EA02E3-3C4F-7D4A-990C-F7251CDFB5C5}"/>
              </a:ext>
            </a:extLst>
          </p:cNvPr>
          <p:cNvPicPr>
            <a:picLocks noGrp="1" noChangeAspect="1"/>
          </p:cNvPicPr>
          <p:nvPr>
            <p:ph type="pic" sz="quarter" idx="19"/>
          </p:nvPr>
        </p:nvPicPr>
        <p:blipFill>
          <a:blip r:embed="rId2"/>
          <a:srcRect t="30111" b="30111"/>
          <a:stretch>
            <a:fillRect/>
          </a:stretch>
        </p:blipFill>
        <p:spPr/>
      </p:pic>
    </p:spTree>
    <p:extLst>
      <p:ext uri="{BB962C8B-B14F-4D97-AF65-F5344CB8AC3E}">
        <p14:creationId xmlns:p14="http://schemas.microsoft.com/office/powerpoint/2010/main" val="819085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fontScale="92500" lnSpcReduction="10000"/>
          </a:bodyPr>
          <a:lstStyle/>
          <a:p>
            <a:r>
              <a:rPr lang="sl-SI" dirty="0"/>
              <a:t>CUSTOMER SEGMENTATION </a:t>
            </a:r>
          </a:p>
          <a:p>
            <a:r>
              <a:rPr lang="sl-SI" dirty="0"/>
              <a:t>BRAINSTORMING</a:t>
            </a:r>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2593075"/>
            <a:ext cx="11123382" cy="3390630"/>
          </a:xfrm>
        </p:spPr>
        <p:txBody>
          <a:bodyPr/>
          <a:lstStyle/>
          <a:p>
            <a:pPr marL="342900" indent="-342900">
              <a:lnSpc>
                <a:spcPct val="107000"/>
              </a:lnSpc>
              <a:spcAft>
                <a:spcPts val="800"/>
              </a:spcAft>
              <a:buFont typeface="Wingdings" panose="05000000000000000000" pitchFamily="2" charset="2"/>
              <a:buChar char="Ø"/>
            </a:pPr>
            <a:r>
              <a:rPr lang="en-GB" dirty="0">
                <a:effectLst/>
                <a:latin typeface="Calibri" panose="020F0502020204030204" pitchFamily="34" charset="0"/>
                <a:ea typeface="Calibri" panose="020F0502020204030204" pitchFamily="34" charset="0"/>
                <a:cs typeface="Arial" panose="020B0604020202020204" pitchFamily="34" charset="0"/>
              </a:rPr>
              <a:t>Which ones are your most important customer segments? </a:t>
            </a:r>
            <a:endParaRPr lang="sl-SI"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Ø"/>
            </a:pPr>
            <a:r>
              <a:rPr lang="sl-SI" dirty="0">
                <a:latin typeface="Calibri" panose="020F0502020204030204" pitchFamily="34" charset="0"/>
                <a:ea typeface="Calibri" panose="020F0502020204030204" pitchFamily="34" charset="0"/>
                <a:cs typeface="Arial" panose="020B0604020202020204" pitchFamily="34" charset="0"/>
              </a:rPr>
              <a:t>Do y</a:t>
            </a:r>
            <a:r>
              <a:rPr lang="en-GB" dirty="0" err="1">
                <a:effectLst/>
                <a:latin typeface="Calibri" panose="020F0502020204030204" pitchFamily="34" charset="0"/>
                <a:ea typeface="Calibri" panose="020F0502020204030204" pitchFamily="34" charset="0"/>
                <a:cs typeface="Arial" panose="020B0604020202020204" pitchFamily="34" charset="0"/>
              </a:rPr>
              <a:t>ou</a:t>
            </a:r>
            <a:r>
              <a:rPr lang="en-GB" dirty="0">
                <a:effectLst/>
                <a:latin typeface="Calibri" panose="020F0502020204030204" pitchFamily="34" charset="0"/>
                <a:ea typeface="Calibri" panose="020F0502020204030204" pitchFamily="34" charset="0"/>
                <a:cs typeface="Arial" panose="020B0604020202020204" pitchFamily="34" charset="0"/>
              </a:rPr>
              <a:t> want to reach the general public, the mass market or the very a specific niche market? </a:t>
            </a:r>
            <a:endParaRPr lang="sl-SI"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dirty="0">
                <a:effectLst/>
                <a:latin typeface="Calibri" panose="020F0502020204030204" pitchFamily="34" charset="0"/>
                <a:ea typeface="Calibri" panose="020F0502020204030204" pitchFamily="34" charset="0"/>
                <a:cs typeface="Arial" panose="020B0604020202020204" pitchFamily="34" charset="0"/>
              </a:rPr>
              <a:t>The mass market is a large group of consumers with similar needs and problems. Niche markets are specialized, specific segments. Segmented market means different supply of value to slightly different market segments, a diversified market means market diversity, different market segments that have nothing in common.</a:t>
            </a:r>
          </a:p>
        </p:txBody>
      </p:sp>
      <p:pic>
        <p:nvPicPr>
          <p:cNvPr id="2050" name="Picture 2" descr="Keys to Successful Customer Segmentation: CMB Insights | ITA Group">
            <a:extLst>
              <a:ext uri="{FF2B5EF4-FFF2-40B4-BE49-F238E27FC236}">
                <a16:creationId xmlns:a16="http://schemas.microsoft.com/office/drawing/2014/main" id="{1A78F379-B4A8-4DF3-8C80-A8C92E434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769" y="313899"/>
            <a:ext cx="3541847" cy="218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3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sl-SI" dirty="0"/>
              <a:t>USP – UNIQUE SELLING PROPOSITION</a:t>
            </a:r>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1737802"/>
            <a:ext cx="11123382" cy="3994484"/>
          </a:xfrm>
        </p:spPr>
        <p:txBody>
          <a:bodyPr/>
          <a:lstStyle/>
          <a:p>
            <a:pPr>
              <a:lnSpc>
                <a:spcPct val="107000"/>
              </a:lnSpc>
              <a:spcAft>
                <a:spcPts val="800"/>
              </a:spcAft>
            </a:pPr>
            <a:r>
              <a:rPr lang="en-GB" dirty="0">
                <a:solidFill>
                  <a:srgbClr val="202124"/>
                </a:solidFill>
                <a:effectLst/>
                <a:latin typeface="Calibri  "/>
                <a:ea typeface="Calibri" panose="020F0502020204030204" pitchFamily="34" charset="0"/>
                <a:cs typeface="Arial" panose="020B0604020202020204" pitchFamily="34" charset="0"/>
              </a:rPr>
              <a:t>A </a:t>
            </a:r>
            <a:r>
              <a:rPr lang="en-GB" b="1" dirty="0">
                <a:effectLst/>
                <a:latin typeface="Calibri  "/>
                <a:ea typeface="Calibri" panose="020F0502020204030204" pitchFamily="34" charset="0"/>
                <a:cs typeface="Arial" panose="020B0604020202020204" pitchFamily="34" charset="0"/>
              </a:rPr>
              <a:t>unique selling proposition</a:t>
            </a:r>
            <a:r>
              <a:rPr lang="en-GB" dirty="0">
                <a:effectLst/>
                <a:latin typeface="Calibri  "/>
                <a:ea typeface="Calibri" panose="020F0502020204030204" pitchFamily="34" charset="0"/>
                <a:cs typeface="Arial" panose="020B0604020202020204" pitchFamily="34" charset="0"/>
              </a:rPr>
              <a:t>  refers to the unique benefit exhibited by a company, service, product or brand that enables it to stand out from competitors. </a:t>
            </a:r>
            <a:endParaRPr lang="sl-SI" dirty="0">
              <a:effectLst/>
              <a:latin typeface="Calibri  "/>
              <a:ea typeface="Calibri" panose="020F0502020204030204" pitchFamily="34" charset="0"/>
              <a:cs typeface="Arial" panose="020B0604020202020204" pitchFamily="34" charset="0"/>
            </a:endParaRPr>
          </a:p>
          <a:p>
            <a:pPr>
              <a:lnSpc>
                <a:spcPct val="107000"/>
              </a:lnSpc>
              <a:spcAft>
                <a:spcPts val="800"/>
              </a:spcAft>
            </a:pPr>
            <a:r>
              <a:rPr lang="en-GB" dirty="0">
                <a:effectLst/>
                <a:latin typeface="Calibri  "/>
                <a:ea typeface="Calibri" panose="020F0502020204030204" pitchFamily="34" charset="0"/>
                <a:cs typeface="Arial" panose="020B0604020202020204" pitchFamily="34" charset="0"/>
              </a:rPr>
              <a:t>The </a:t>
            </a:r>
            <a:r>
              <a:rPr lang="en-GB" b="1" dirty="0">
                <a:effectLst/>
                <a:latin typeface="Calibri  "/>
                <a:ea typeface="Calibri" panose="020F0502020204030204" pitchFamily="34" charset="0"/>
                <a:cs typeface="Arial" panose="020B0604020202020204" pitchFamily="34" charset="0"/>
              </a:rPr>
              <a:t>unique selling proposition</a:t>
            </a:r>
            <a:r>
              <a:rPr lang="en-GB" dirty="0">
                <a:effectLst/>
                <a:latin typeface="Calibri  "/>
                <a:ea typeface="Calibri" panose="020F0502020204030204" pitchFamily="34" charset="0"/>
                <a:cs typeface="Arial" panose="020B0604020202020204" pitchFamily="34" charset="0"/>
              </a:rPr>
              <a:t> must be a feature that highlights product benefits that are meaningful to consumers.</a:t>
            </a:r>
          </a:p>
          <a:p>
            <a:pPr>
              <a:lnSpc>
                <a:spcPct val="107000"/>
              </a:lnSpc>
              <a:spcAft>
                <a:spcPts val="800"/>
              </a:spcAft>
            </a:pPr>
            <a:r>
              <a:rPr lang="en-GB" dirty="0">
                <a:solidFill>
                  <a:srgbClr val="202124"/>
                </a:solidFill>
                <a:effectLst/>
                <a:latin typeface="Calibri  "/>
                <a:ea typeface="Calibri" panose="020F0502020204030204" pitchFamily="34" charset="0"/>
                <a:cs typeface="Arial" panose="020B0604020202020204" pitchFamily="34" charset="0"/>
              </a:rPr>
              <a:t>A </a:t>
            </a:r>
            <a:r>
              <a:rPr lang="en-GB" b="1" dirty="0">
                <a:effectLst/>
                <a:latin typeface="Calibri  "/>
                <a:ea typeface="Calibri" panose="020F0502020204030204" pitchFamily="34" charset="0"/>
                <a:cs typeface="Arial" panose="020B0604020202020204" pitchFamily="34" charset="0"/>
              </a:rPr>
              <a:t>Unique Selling Proposition</a:t>
            </a:r>
            <a:r>
              <a:rPr lang="en-GB" dirty="0">
                <a:effectLst/>
                <a:latin typeface="Calibri  "/>
                <a:ea typeface="Calibri" panose="020F0502020204030204" pitchFamily="34" charset="0"/>
                <a:cs typeface="Arial" panose="020B0604020202020204" pitchFamily="34" charset="0"/>
              </a:rPr>
              <a:t> is a </a:t>
            </a:r>
            <a:r>
              <a:rPr lang="en-GB" b="1" dirty="0">
                <a:effectLst/>
                <a:latin typeface="Calibri  "/>
                <a:ea typeface="Calibri" panose="020F0502020204030204" pitchFamily="34" charset="0"/>
                <a:cs typeface="Arial" panose="020B0604020202020204" pitchFamily="34" charset="0"/>
              </a:rPr>
              <a:t>unique selling point</a:t>
            </a:r>
            <a:r>
              <a:rPr lang="en-GB" dirty="0">
                <a:effectLst/>
                <a:latin typeface="Calibri  "/>
                <a:ea typeface="Calibri" panose="020F0502020204030204" pitchFamily="34" charset="0"/>
                <a:cs typeface="Arial" panose="020B0604020202020204" pitchFamily="34" charset="0"/>
              </a:rPr>
              <a:t> or slogan that differentiates a product or service from its competitors. A </a:t>
            </a:r>
            <a:r>
              <a:rPr lang="en-GB" b="1" dirty="0">
                <a:effectLst/>
                <a:latin typeface="Calibri  "/>
                <a:ea typeface="Calibri" panose="020F0502020204030204" pitchFamily="34" charset="0"/>
                <a:cs typeface="Arial" panose="020B0604020202020204" pitchFamily="34" charset="0"/>
              </a:rPr>
              <a:t>USP</a:t>
            </a:r>
            <a:r>
              <a:rPr lang="en-GB" dirty="0">
                <a:effectLst/>
                <a:latin typeface="Calibri  "/>
                <a:ea typeface="Calibri" panose="020F0502020204030204" pitchFamily="34" charset="0"/>
                <a:cs typeface="Arial" panose="020B0604020202020204" pitchFamily="34" charset="0"/>
              </a:rPr>
              <a:t> may include words such as </a:t>
            </a:r>
            <a:r>
              <a:rPr lang="en-GB" b="1" dirty="0">
                <a:effectLst/>
                <a:latin typeface="Calibri  "/>
                <a:ea typeface="Calibri" panose="020F0502020204030204" pitchFamily="34" charset="0"/>
                <a:cs typeface="Arial" panose="020B0604020202020204" pitchFamily="34" charset="0"/>
              </a:rPr>
              <a:t>the</a:t>
            </a:r>
            <a:r>
              <a:rPr lang="en-GB" dirty="0">
                <a:effectLst/>
                <a:latin typeface="Calibri  "/>
                <a:ea typeface="Calibri" panose="020F0502020204030204" pitchFamily="34" charset="0"/>
                <a:cs typeface="Arial" panose="020B0604020202020204" pitchFamily="34" charset="0"/>
              </a:rPr>
              <a:t> "lowest cost," "</a:t>
            </a:r>
            <a:r>
              <a:rPr lang="en-GB" b="1" dirty="0">
                <a:effectLst/>
                <a:latin typeface="Calibri  "/>
                <a:ea typeface="Calibri" panose="020F0502020204030204" pitchFamily="34" charset="0"/>
                <a:cs typeface="Arial" panose="020B0604020202020204" pitchFamily="34" charset="0"/>
              </a:rPr>
              <a:t>the</a:t>
            </a:r>
            <a:r>
              <a:rPr lang="en-GB" dirty="0">
                <a:effectLst/>
                <a:latin typeface="Calibri  "/>
                <a:ea typeface="Calibri" panose="020F0502020204030204" pitchFamily="34" charset="0"/>
                <a:cs typeface="Arial" panose="020B0604020202020204" pitchFamily="34" charset="0"/>
              </a:rPr>
              <a:t> highest quality," or "</a:t>
            </a:r>
            <a:r>
              <a:rPr lang="en-GB" b="1" dirty="0">
                <a:effectLst/>
                <a:latin typeface="Calibri  "/>
                <a:ea typeface="Calibri" panose="020F0502020204030204" pitchFamily="34" charset="0"/>
                <a:cs typeface="Arial" panose="020B0604020202020204" pitchFamily="34" charset="0"/>
              </a:rPr>
              <a:t>the</a:t>
            </a:r>
            <a:r>
              <a:rPr lang="en-GB" dirty="0">
                <a:effectLst/>
                <a:latin typeface="Calibri  "/>
                <a:ea typeface="Calibri" panose="020F0502020204030204" pitchFamily="34" charset="0"/>
                <a:cs typeface="Arial" panose="020B0604020202020204" pitchFamily="34" charset="0"/>
              </a:rPr>
              <a:t> first-ever," which indicates to customers what </a:t>
            </a:r>
            <a:r>
              <a:rPr lang="en-GB" b="1" dirty="0">
                <a:effectLst/>
                <a:latin typeface="Calibri  "/>
                <a:ea typeface="Calibri" panose="020F0502020204030204" pitchFamily="34" charset="0"/>
                <a:cs typeface="Arial" panose="020B0604020202020204" pitchFamily="34" charset="0"/>
              </a:rPr>
              <a:t>your</a:t>
            </a:r>
            <a:r>
              <a:rPr lang="en-GB" dirty="0">
                <a:effectLst/>
                <a:latin typeface="Calibri  "/>
                <a:ea typeface="Calibri" panose="020F0502020204030204" pitchFamily="34" charset="0"/>
                <a:cs typeface="Arial" panose="020B0604020202020204" pitchFamily="34" charset="0"/>
              </a:rPr>
              <a:t> product or service has that </a:t>
            </a:r>
            <a:r>
              <a:rPr lang="en-GB" b="1" dirty="0">
                <a:effectLst/>
                <a:latin typeface="Calibri  "/>
                <a:ea typeface="Calibri" panose="020F0502020204030204" pitchFamily="34" charset="0"/>
                <a:cs typeface="Arial" panose="020B0604020202020204" pitchFamily="34" charset="0"/>
              </a:rPr>
              <a:t>your</a:t>
            </a:r>
            <a:r>
              <a:rPr lang="en-GB" dirty="0">
                <a:effectLst/>
                <a:latin typeface="Calibri  "/>
                <a:ea typeface="Calibri" panose="020F0502020204030204" pitchFamily="34" charset="0"/>
                <a:cs typeface="Arial" panose="020B0604020202020204" pitchFamily="34" charset="0"/>
              </a:rPr>
              <a:t> competitors do not.</a:t>
            </a:r>
          </a:p>
        </p:txBody>
      </p:sp>
      <p:sp>
        <p:nvSpPr>
          <p:cNvPr id="4" name="CaixaDeTexto 8">
            <a:extLst>
              <a:ext uri="{FF2B5EF4-FFF2-40B4-BE49-F238E27FC236}">
                <a16:creationId xmlns:a16="http://schemas.microsoft.com/office/drawing/2014/main" id="{4AC38A00-E26E-4201-953C-38950487ED6C}"/>
              </a:ext>
            </a:extLst>
          </p:cNvPr>
          <p:cNvSpPr txBox="1"/>
          <p:nvPr/>
        </p:nvSpPr>
        <p:spPr>
          <a:xfrm>
            <a:off x="3940670" y="5594889"/>
            <a:ext cx="3759540" cy="672573"/>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WHAT WILL BE YOURS ?</a:t>
            </a:r>
          </a:p>
        </p:txBody>
      </p:sp>
      <p:pic>
        <p:nvPicPr>
          <p:cNvPr id="6" name="Slika 5">
            <a:extLst>
              <a:ext uri="{FF2B5EF4-FFF2-40B4-BE49-F238E27FC236}">
                <a16:creationId xmlns:a16="http://schemas.microsoft.com/office/drawing/2014/main" id="{A24C066F-CD8A-44ED-95AD-C7CAE1FDEF38}"/>
              </a:ext>
            </a:extLst>
          </p:cNvPr>
          <p:cNvPicPr>
            <a:picLocks noChangeAspect="1"/>
          </p:cNvPicPr>
          <p:nvPr/>
        </p:nvPicPr>
        <p:blipFill>
          <a:blip r:embed="rId2"/>
          <a:stretch>
            <a:fillRect/>
          </a:stretch>
        </p:blipFill>
        <p:spPr>
          <a:xfrm>
            <a:off x="8480547" y="258143"/>
            <a:ext cx="3419526" cy="1311350"/>
          </a:xfrm>
          <a:prstGeom prst="rect">
            <a:avLst/>
          </a:prstGeom>
        </p:spPr>
      </p:pic>
    </p:spTree>
    <p:extLst>
      <p:ext uri="{BB962C8B-B14F-4D97-AF65-F5344CB8AC3E}">
        <p14:creationId xmlns:p14="http://schemas.microsoft.com/office/powerpoint/2010/main" val="3651869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a:xfrm>
            <a:off x="770022" y="567593"/>
            <a:ext cx="7129420" cy="3664001"/>
          </a:xfrm>
        </p:spPr>
        <p:txBody>
          <a:bodyPr/>
          <a:lstStyle/>
          <a:p>
            <a:pPr marL="0" indent="0" algn="l">
              <a:buNone/>
            </a:pPr>
            <a:r>
              <a:rPr lang="sl-SI" dirty="0"/>
              <a:t>MY </a:t>
            </a:r>
            <a:r>
              <a:rPr lang="en-US" dirty="0"/>
              <a:t>USP‘s</a:t>
            </a:r>
            <a:r>
              <a:rPr lang="sl-SI" dirty="0"/>
              <a:t>: BUILD YOUR CASE</a:t>
            </a:r>
            <a:endParaRPr lang="en-US" dirty="0"/>
          </a:p>
        </p:txBody>
      </p:sp>
      <p:pic>
        <p:nvPicPr>
          <p:cNvPr id="5" name="Slika 4">
            <a:extLst>
              <a:ext uri="{FF2B5EF4-FFF2-40B4-BE49-F238E27FC236}">
                <a16:creationId xmlns:a16="http://schemas.microsoft.com/office/drawing/2014/main" id="{51F0617E-4E7C-4407-8CB9-9FF5A8299D50}"/>
              </a:ext>
            </a:extLst>
          </p:cNvPr>
          <p:cNvPicPr>
            <a:picLocks noChangeAspect="1"/>
          </p:cNvPicPr>
          <p:nvPr/>
        </p:nvPicPr>
        <p:blipFill>
          <a:blip r:embed="rId2"/>
          <a:stretch>
            <a:fillRect/>
          </a:stretch>
        </p:blipFill>
        <p:spPr>
          <a:xfrm>
            <a:off x="2334583" y="1427747"/>
            <a:ext cx="7522834" cy="4231594"/>
          </a:xfrm>
          <a:prstGeom prst="rect">
            <a:avLst/>
          </a:prstGeom>
        </p:spPr>
      </p:pic>
      <p:grpSp>
        <p:nvGrpSpPr>
          <p:cNvPr id="6" name="Google Shape;448;p39">
            <a:extLst>
              <a:ext uri="{FF2B5EF4-FFF2-40B4-BE49-F238E27FC236}">
                <a16:creationId xmlns:a16="http://schemas.microsoft.com/office/drawing/2014/main" id="{5778D8DA-E91C-42DD-B899-A3C4716670D4}"/>
              </a:ext>
            </a:extLst>
          </p:cNvPr>
          <p:cNvGrpSpPr/>
          <p:nvPr/>
        </p:nvGrpSpPr>
        <p:grpSpPr>
          <a:xfrm>
            <a:off x="10433140" y="301603"/>
            <a:ext cx="1398819" cy="1900111"/>
            <a:chOff x="590250" y="244200"/>
            <a:chExt cx="407975" cy="532175"/>
          </a:xfrm>
        </p:grpSpPr>
        <p:sp>
          <p:nvSpPr>
            <p:cNvPr id="7" name="Google Shape;449;p39">
              <a:extLst>
                <a:ext uri="{FF2B5EF4-FFF2-40B4-BE49-F238E27FC236}">
                  <a16:creationId xmlns:a16="http://schemas.microsoft.com/office/drawing/2014/main" id="{C0A498E8-BBD9-4E0F-9EEB-7281D01F6A50}"/>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0;p39">
              <a:extLst>
                <a:ext uri="{FF2B5EF4-FFF2-40B4-BE49-F238E27FC236}">
                  <a16:creationId xmlns:a16="http://schemas.microsoft.com/office/drawing/2014/main" id="{2F3CF960-390E-427F-A938-08A4FADFD1C9}"/>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1;p39">
              <a:extLst>
                <a:ext uri="{FF2B5EF4-FFF2-40B4-BE49-F238E27FC236}">
                  <a16:creationId xmlns:a16="http://schemas.microsoft.com/office/drawing/2014/main" id="{30DF3971-B2B4-4ECD-B5CA-68498D4D887A}"/>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2;p39">
              <a:extLst>
                <a:ext uri="{FF2B5EF4-FFF2-40B4-BE49-F238E27FC236}">
                  <a16:creationId xmlns:a16="http://schemas.microsoft.com/office/drawing/2014/main" id="{89D140F3-7212-4226-BD2C-2CD01C4D9C51}"/>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3;p39">
              <a:extLst>
                <a:ext uri="{FF2B5EF4-FFF2-40B4-BE49-F238E27FC236}">
                  <a16:creationId xmlns:a16="http://schemas.microsoft.com/office/drawing/2014/main" id="{1DA3698A-727C-456E-8245-E291519D585C}"/>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4;p39">
              <a:extLst>
                <a:ext uri="{FF2B5EF4-FFF2-40B4-BE49-F238E27FC236}">
                  <a16:creationId xmlns:a16="http://schemas.microsoft.com/office/drawing/2014/main" id="{EA4DC520-3F7D-4942-97BA-215AC727004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5;p39">
              <a:extLst>
                <a:ext uri="{FF2B5EF4-FFF2-40B4-BE49-F238E27FC236}">
                  <a16:creationId xmlns:a16="http://schemas.microsoft.com/office/drawing/2014/main" id="{14136E1B-C9DC-435E-A409-6ED4F3E75637}"/>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6;p39">
              <a:extLst>
                <a:ext uri="{FF2B5EF4-FFF2-40B4-BE49-F238E27FC236}">
                  <a16:creationId xmlns:a16="http://schemas.microsoft.com/office/drawing/2014/main" id="{BA9A7D0F-FC01-4ADB-9F57-0E74E2136357}"/>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7;p39">
              <a:extLst>
                <a:ext uri="{FF2B5EF4-FFF2-40B4-BE49-F238E27FC236}">
                  <a16:creationId xmlns:a16="http://schemas.microsoft.com/office/drawing/2014/main" id="{596A527B-2136-4216-AA81-AC5CFEB92B3B}"/>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8;p39">
              <a:extLst>
                <a:ext uri="{FF2B5EF4-FFF2-40B4-BE49-F238E27FC236}">
                  <a16:creationId xmlns:a16="http://schemas.microsoft.com/office/drawing/2014/main" id="{170B8640-B515-4945-8F4B-B2143B4AAF3F}"/>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9;p39">
              <a:extLst>
                <a:ext uri="{FF2B5EF4-FFF2-40B4-BE49-F238E27FC236}">
                  <a16:creationId xmlns:a16="http://schemas.microsoft.com/office/drawing/2014/main" id="{C91D8DF6-D887-4CB3-82B9-ED5D2A44BAD4}"/>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0;p39">
              <a:extLst>
                <a:ext uri="{FF2B5EF4-FFF2-40B4-BE49-F238E27FC236}">
                  <a16:creationId xmlns:a16="http://schemas.microsoft.com/office/drawing/2014/main" id="{3D0C860C-140F-464E-95D6-AAD9B6F3D772}"/>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p39">
              <a:extLst>
                <a:ext uri="{FF2B5EF4-FFF2-40B4-BE49-F238E27FC236}">
                  <a16:creationId xmlns:a16="http://schemas.microsoft.com/office/drawing/2014/main" id="{7C8E1AF2-F363-4283-B122-5F938D30A2D0}"/>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2;p39">
              <a:extLst>
                <a:ext uri="{FF2B5EF4-FFF2-40B4-BE49-F238E27FC236}">
                  <a16:creationId xmlns:a16="http://schemas.microsoft.com/office/drawing/2014/main" id="{8DD94A40-EA6E-4050-8CCD-F8F1DEFB1A29}"/>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74039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26579-DBDE-5646-BE47-782ECC77E041}"/>
              </a:ext>
            </a:extLst>
          </p:cNvPr>
          <p:cNvSpPr>
            <a:spLocks noGrp="1"/>
          </p:cNvSpPr>
          <p:nvPr>
            <p:ph type="body" sz="quarter" idx="15"/>
          </p:nvPr>
        </p:nvSpPr>
        <p:spPr/>
        <p:txBody>
          <a:bodyPr>
            <a:normAutofit/>
          </a:bodyPr>
          <a:lstStyle/>
          <a:p>
            <a:r>
              <a:rPr lang="sl-SI" dirty="0"/>
              <a:t>SWOT ANALYSIS</a:t>
            </a:r>
            <a:endParaRPr lang="en-US" dirty="0"/>
          </a:p>
          <a:p>
            <a:endParaRPr lang="en-US" dirty="0"/>
          </a:p>
        </p:txBody>
      </p:sp>
      <p:sp>
        <p:nvSpPr>
          <p:cNvPr id="3" name="Text Placeholder 2">
            <a:extLst>
              <a:ext uri="{FF2B5EF4-FFF2-40B4-BE49-F238E27FC236}">
                <a16:creationId xmlns:a16="http://schemas.microsoft.com/office/drawing/2014/main" id="{AE56EAF5-5B84-784E-AB7B-CA46AC6C7050}"/>
              </a:ext>
            </a:extLst>
          </p:cNvPr>
          <p:cNvSpPr>
            <a:spLocks noGrp="1"/>
          </p:cNvSpPr>
          <p:nvPr>
            <p:ph type="body" sz="quarter" idx="16"/>
          </p:nvPr>
        </p:nvSpPr>
        <p:spPr>
          <a:xfrm>
            <a:off x="571313" y="1459832"/>
            <a:ext cx="11123382" cy="4272454"/>
          </a:xfrm>
        </p:spPr>
        <p:txBody>
          <a:bodyPr/>
          <a:lstStyle/>
          <a:p>
            <a:pPr>
              <a:lnSpc>
                <a:spcPct val="107000"/>
              </a:lnSpc>
              <a:spcAft>
                <a:spcPts val="800"/>
              </a:spcAft>
            </a:pPr>
            <a:r>
              <a:rPr lang="en-GB" dirty="0">
                <a:solidFill>
                  <a:srgbClr val="222222"/>
                </a:solidFill>
                <a:effectLst/>
                <a:latin typeface="Calibri  "/>
                <a:ea typeface="Calibri" panose="020F0502020204030204" pitchFamily="34" charset="0"/>
                <a:cs typeface="Arial" panose="020B0604020202020204" pitchFamily="34" charset="0"/>
              </a:rPr>
              <a:t>Learn how to apply a SWOT analysis to your business and position yourself ahead of competitors.</a:t>
            </a:r>
            <a:r>
              <a:rPr lang="en-GB" dirty="0">
                <a:effectLst/>
                <a:latin typeface="Calibri  "/>
                <a:ea typeface="Calibri" panose="020F0502020204030204" pitchFamily="34" charset="0"/>
                <a:cs typeface="Arial" panose="020B0604020202020204" pitchFamily="34" charset="0"/>
              </a:rPr>
              <a:t> A SWOT simply stands for: </a:t>
            </a:r>
            <a:r>
              <a:rPr lang="en-GB" b="1" dirty="0">
                <a:effectLst/>
                <a:latin typeface="Calibri  "/>
                <a:ea typeface="Calibri" panose="020F0502020204030204" pitchFamily="34" charset="0"/>
                <a:cs typeface="Arial" panose="020B0604020202020204" pitchFamily="34" charset="0"/>
              </a:rPr>
              <a:t>Strengths, Weaknesses, Opportunities and Threats</a:t>
            </a:r>
            <a:r>
              <a:rPr lang="en-GB" dirty="0">
                <a:effectLst/>
                <a:latin typeface="Calibri  "/>
                <a:ea typeface="Calibri" panose="020F0502020204030204" pitchFamily="34" charset="0"/>
                <a:cs typeface="Arial" panose="020B0604020202020204" pitchFamily="34" charset="0"/>
              </a:rPr>
              <a:t>. </a:t>
            </a:r>
            <a:endParaRPr lang="sl-SI" dirty="0">
              <a:effectLst/>
              <a:latin typeface="Calibri  "/>
              <a:ea typeface="Calibri" panose="020F0502020204030204" pitchFamily="34" charset="0"/>
              <a:cs typeface="Arial" panose="020B0604020202020204" pitchFamily="34" charset="0"/>
            </a:endParaRPr>
          </a:p>
          <a:p>
            <a:pPr>
              <a:lnSpc>
                <a:spcPct val="107000"/>
              </a:lnSpc>
              <a:spcAft>
                <a:spcPts val="800"/>
              </a:spcAft>
            </a:pPr>
            <a:r>
              <a:rPr lang="sl-SI" dirty="0">
                <a:effectLst/>
                <a:latin typeface="Calibri  "/>
                <a:ea typeface="Calibri" panose="020F0502020204030204" pitchFamily="34" charset="0"/>
                <a:cs typeface="Arial" panose="020B0604020202020204" pitchFamily="34" charset="0"/>
              </a:rPr>
              <a:t>A </a:t>
            </a:r>
            <a:r>
              <a:rPr lang="en-GB" dirty="0">
                <a:effectLst/>
                <a:latin typeface="Calibri  "/>
                <a:ea typeface="Calibri" panose="020F0502020204030204" pitchFamily="34" charset="0"/>
                <a:cs typeface="Arial" panose="020B0604020202020204" pitchFamily="34" charset="0"/>
              </a:rPr>
              <a:t>SWOT can provide multiple benefits to your small business</a:t>
            </a:r>
            <a:r>
              <a:rPr lang="sl-SI" dirty="0">
                <a:effectLst/>
                <a:latin typeface="Calibri  "/>
                <a:ea typeface="Calibri" panose="020F0502020204030204" pitchFamily="34" charset="0"/>
                <a:cs typeface="Arial" panose="020B0604020202020204" pitchFamily="34" charset="0"/>
              </a:rPr>
              <a:t>: </a:t>
            </a:r>
          </a:p>
          <a:p>
            <a:pPr marL="342900" indent="-342900">
              <a:lnSpc>
                <a:spcPct val="100000"/>
              </a:lnSpc>
              <a:spcBef>
                <a:spcPts val="0"/>
              </a:spcBef>
              <a:spcAft>
                <a:spcPts val="800"/>
              </a:spcAft>
              <a:buFont typeface="Wingdings" panose="05000000000000000000" pitchFamily="2" charset="2"/>
              <a:buChar char="Ø"/>
            </a:pPr>
            <a:r>
              <a:rPr lang="en-GB" dirty="0">
                <a:solidFill>
                  <a:srgbClr val="222222"/>
                </a:solidFill>
                <a:effectLst/>
                <a:latin typeface="Calibri  "/>
                <a:ea typeface="Calibri" panose="020F0502020204030204" pitchFamily="34" charset="0"/>
                <a:cs typeface="Arial" panose="020B0604020202020204" pitchFamily="34" charset="0"/>
              </a:rPr>
              <a:t>Insight into where your business can focus to grow </a:t>
            </a:r>
            <a:endParaRPr lang="en-GB" dirty="0">
              <a:effectLst/>
              <a:latin typeface="Calibri  "/>
              <a:ea typeface="Calibri" panose="020F0502020204030204" pitchFamily="34" charset="0"/>
              <a:cs typeface="Arial" panose="020B0604020202020204" pitchFamily="34" charset="0"/>
            </a:endParaRPr>
          </a:p>
          <a:p>
            <a:pPr marL="342900" lvl="0" indent="-342900">
              <a:lnSpc>
                <a:spcPct val="100000"/>
              </a:lnSpc>
              <a:spcBef>
                <a:spcPts val="0"/>
              </a:spcBef>
              <a:buFont typeface="Wingdings" panose="05000000000000000000" pitchFamily="2" charset="2"/>
              <a:buChar char="Ø"/>
            </a:pPr>
            <a:r>
              <a:rPr lang="en-GB" dirty="0">
                <a:solidFill>
                  <a:srgbClr val="222222"/>
                </a:solidFill>
                <a:effectLst/>
                <a:latin typeface="Calibri  "/>
                <a:ea typeface="Calibri" panose="020F0502020204030204" pitchFamily="34" charset="0"/>
                <a:cs typeface="Arial" panose="020B0604020202020204" pitchFamily="34" charset="0"/>
              </a:rPr>
              <a:t>Increased understanding of the industry</a:t>
            </a:r>
            <a:endParaRPr lang="en-GB" dirty="0">
              <a:effectLst/>
              <a:latin typeface="Calibri  "/>
              <a:ea typeface="Calibri" panose="020F0502020204030204" pitchFamily="34" charset="0"/>
              <a:cs typeface="Arial" panose="020B0604020202020204" pitchFamily="34" charset="0"/>
            </a:endParaRPr>
          </a:p>
          <a:p>
            <a:pPr marL="342900" lvl="0" indent="-342900">
              <a:lnSpc>
                <a:spcPct val="100000"/>
              </a:lnSpc>
              <a:spcBef>
                <a:spcPts val="0"/>
              </a:spcBef>
              <a:buFont typeface="Wingdings" panose="05000000000000000000" pitchFamily="2" charset="2"/>
              <a:buChar char="Ø"/>
            </a:pPr>
            <a:r>
              <a:rPr lang="en-GB" dirty="0">
                <a:solidFill>
                  <a:srgbClr val="222222"/>
                </a:solidFill>
                <a:effectLst/>
                <a:latin typeface="Calibri  "/>
                <a:ea typeface="Calibri" panose="020F0502020204030204" pitchFamily="34" charset="0"/>
                <a:cs typeface="Arial" panose="020B0604020202020204" pitchFamily="34" charset="0"/>
              </a:rPr>
              <a:t>Focus on advertising and marketing that give you a competitive advantage in the marketplace</a:t>
            </a:r>
            <a:endParaRPr lang="en-GB" dirty="0">
              <a:effectLst/>
              <a:latin typeface="Calibri  "/>
              <a:ea typeface="Calibri" panose="020F0502020204030204" pitchFamily="34" charset="0"/>
              <a:cs typeface="Arial" panose="020B0604020202020204" pitchFamily="34" charset="0"/>
            </a:endParaRPr>
          </a:p>
          <a:p>
            <a:pPr marL="342900" lvl="0" indent="-342900">
              <a:lnSpc>
                <a:spcPct val="100000"/>
              </a:lnSpc>
              <a:spcBef>
                <a:spcPts val="0"/>
              </a:spcBef>
              <a:spcAft>
                <a:spcPts val="800"/>
              </a:spcAft>
              <a:buFont typeface="Wingdings" panose="05000000000000000000" pitchFamily="2" charset="2"/>
              <a:buChar char="Ø"/>
            </a:pPr>
            <a:r>
              <a:rPr lang="en-GB" dirty="0">
                <a:solidFill>
                  <a:srgbClr val="222222"/>
                </a:solidFill>
                <a:effectLst/>
                <a:latin typeface="Calibri  "/>
                <a:ea typeface="Calibri" panose="020F0502020204030204" pitchFamily="34" charset="0"/>
                <a:cs typeface="Arial" panose="020B0604020202020204" pitchFamily="34" charset="0"/>
              </a:rPr>
              <a:t>Foresight to see looming threats and react proactively</a:t>
            </a:r>
            <a:endParaRPr lang="en-GB" dirty="0">
              <a:effectLst/>
              <a:latin typeface="Calibri  "/>
              <a:ea typeface="Calibri" panose="020F0502020204030204" pitchFamily="34" charset="0"/>
              <a:cs typeface="Arial" panose="020B0604020202020204" pitchFamily="34" charset="0"/>
            </a:endParaRPr>
          </a:p>
          <a:p>
            <a:pPr>
              <a:lnSpc>
                <a:spcPct val="107000"/>
              </a:lnSpc>
              <a:spcAft>
                <a:spcPts val="800"/>
              </a:spcAft>
            </a:pPr>
            <a:endParaRPr lang="en-GB" dirty="0">
              <a:effectLst/>
              <a:latin typeface="Calibri  "/>
              <a:ea typeface="Calibri" panose="020F0502020204030204" pitchFamily="34" charset="0"/>
              <a:cs typeface="Arial" panose="020B0604020202020204" pitchFamily="34" charset="0"/>
            </a:endParaRPr>
          </a:p>
        </p:txBody>
      </p:sp>
      <p:sp>
        <p:nvSpPr>
          <p:cNvPr id="4" name="CaixaDeTexto 8">
            <a:extLst>
              <a:ext uri="{FF2B5EF4-FFF2-40B4-BE49-F238E27FC236}">
                <a16:creationId xmlns:a16="http://schemas.microsoft.com/office/drawing/2014/main" id="{4AC38A00-E26E-4201-953C-38950487ED6C}"/>
              </a:ext>
            </a:extLst>
          </p:cNvPr>
          <p:cNvSpPr txBox="1"/>
          <p:nvPr/>
        </p:nvSpPr>
        <p:spPr>
          <a:xfrm>
            <a:off x="3940670" y="5594889"/>
            <a:ext cx="3759540" cy="672573"/>
          </a:xfrm>
          <a:prstGeom prst="rect">
            <a:avLst/>
          </a:prstGeom>
          <a:solidFill>
            <a:srgbClr val="6ECECB"/>
          </a:solidFill>
        </p:spPr>
        <p:txBody>
          <a:bodyPr wrap="square" rtlCol="0">
            <a:noAutofit/>
          </a:bodyPr>
          <a:lstStyle/>
          <a:p>
            <a:pPr>
              <a:lnSpc>
                <a:spcPct val="120000"/>
              </a:lnSpc>
              <a:spcAft>
                <a:spcPts val="600"/>
              </a:spcAft>
            </a:pPr>
            <a:r>
              <a:rPr lang="sl-SI" sz="2600" b="1" dirty="0">
                <a:solidFill>
                  <a:schemeClr val="bg1"/>
                </a:solidFill>
                <a:effectLst>
                  <a:outerShdw blurRad="38100" dist="38100" dir="2700000" algn="tl">
                    <a:srgbClr val="000000">
                      <a:alpha val="43137"/>
                    </a:srgbClr>
                  </a:outerShdw>
                </a:effectLst>
              </a:rPr>
              <a:t>WHAT WILL BE YOURS ?</a:t>
            </a:r>
          </a:p>
        </p:txBody>
      </p:sp>
    </p:spTree>
    <p:extLst>
      <p:ext uri="{BB962C8B-B14F-4D97-AF65-F5344CB8AC3E}">
        <p14:creationId xmlns:p14="http://schemas.microsoft.com/office/powerpoint/2010/main" val="4141959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like 1">
            <a:extLst>
              <a:ext uri="{FF2B5EF4-FFF2-40B4-BE49-F238E27FC236}">
                <a16:creationId xmlns:a16="http://schemas.microsoft.com/office/drawing/2014/main" id="{280E5854-04A2-432A-8919-E6A6B5F01ADA}"/>
              </a:ext>
            </a:extLst>
          </p:cNvPr>
          <p:cNvSpPr>
            <a:spLocks noGrp="1"/>
          </p:cNvSpPr>
          <p:nvPr>
            <p:ph type="pic" sz="quarter" idx="15"/>
          </p:nvPr>
        </p:nvSpPr>
        <p:spPr/>
      </p:sp>
      <p:sp>
        <p:nvSpPr>
          <p:cNvPr id="3" name="Označba mesta besedila 2">
            <a:extLst>
              <a:ext uri="{FF2B5EF4-FFF2-40B4-BE49-F238E27FC236}">
                <a16:creationId xmlns:a16="http://schemas.microsoft.com/office/drawing/2014/main" id="{374F5B5E-D684-4436-80C8-A61BDDD15FDF}"/>
              </a:ext>
            </a:extLst>
          </p:cNvPr>
          <p:cNvSpPr>
            <a:spLocks noGrp="1"/>
          </p:cNvSpPr>
          <p:nvPr>
            <p:ph type="body" sz="quarter" idx="13"/>
          </p:nvPr>
        </p:nvSpPr>
        <p:spPr/>
        <p:txBody>
          <a:bodyPr/>
          <a:lstStyle/>
          <a:p>
            <a:r>
              <a:rPr lang="sl-SI" dirty="0"/>
              <a:t>SWOT ANALYSIS</a:t>
            </a:r>
            <a:endParaRPr lang="en-US" dirty="0"/>
          </a:p>
        </p:txBody>
      </p:sp>
      <p:pic>
        <p:nvPicPr>
          <p:cNvPr id="4" name="Predstavnost v spletu 3" title="Business strategy - SWOT analysis">
            <a:hlinkClick r:id="" action="ppaction://media"/>
            <a:extLst>
              <a:ext uri="{FF2B5EF4-FFF2-40B4-BE49-F238E27FC236}">
                <a16:creationId xmlns:a16="http://schemas.microsoft.com/office/drawing/2014/main" id="{E0A9FAD1-537E-4FE0-86C0-78D32F0C7187}"/>
              </a:ext>
            </a:extLst>
          </p:cNvPr>
          <p:cNvPicPr>
            <a:picLocks noRot="1" noChangeAspect="1"/>
          </p:cNvPicPr>
          <p:nvPr>
            <a:videoFile r:link="rId1"/>
          </p:nvPr>
        </p:nvPicPr>
        <p:blipFill>
          <a:blip r:embed="rId3"/>
          <a:stretch>
            <a:fillRect/>
          </a:stretch>
        </p:blipFill>
        <p:spPr>
          <a:xfrm>
            <a:off x="4109715" y="2402006"/>
            <a:ext cx="3968970" cy="2361063"/>
          </a:xfrm>
          <a:prstGeom prst="rect">
            <a:avLst/>
          </a:prstGeom>
        </p:spPr>
      </p:pic>
    </p:spTree>
    <p:extLst>
      <p:ext uri="{BB962C8B-B14F-4D97-AF65-F5344CB8AC3E}">
        <p14:creationId xmlns:p14="http://schemas.microsoft.com/office/powerpoint/2010/main" val="41098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2B808E-6A76-3049-A422-31CDB7828DAE}"/>
              </a:ext>
            </a:extLst>
          </p:cNvPr>
          <p:cNvSpPr>
            <a:spLocks noGrp="1"/>
          </p:cNvSpPr>
          <p:nvPr>
            <p:ph type="body" sz="quarter" idx="15"/>
          </p:nvPr>
        </p:nvSpPr>
        <p:spPr/>
        <p:txBody>
          <a:bodyPr/>
          <a:lstStyle/>
          <a:p>
            <a:r>
              <a:rPr lang="sl-SI" dirty="0"/>
              <a:t>SWOT ANALYSIS – THINK AND PLAN</a:t>
            </a:r>
            <a:endParaRPr lang="en-US" dirty="0"/>
          </a:p>
        </p:txBody>
      </p:sp>
      <p:pic>
        <p:nvPicPr>
          <p:cNvPr id="9" name="Slika 8">
            <a:extLst>
              <a:ext uri="{FF2B5EF4-FFF2-40B4-BE49-F238E27FC236}">
                <a16:creationId xmlns:a16="http://schemas.microsoft.com/office/drawing/2014/main" id="{3BE11BD5-C944-410F-A8C3-D8FBCB180B6C}"/>
              </a:ext>
            </a:extLst>
          </p:cNvPr>
          <p:cNvPicPr>
            <a:picLocks noChangeAspect="1"/>
          </p:cNvPicPr>
          <p:nvPr/>
        </p:nvPicPr>
        <p:blipFill>
          <a:blip r:embed="rId2"/>
          <a:stretch>
            <a:fillRect/>
          </a:stretch>
        </p:blipFill>
        <p:spPr>
          <a:xfrm>
            <a:off x="1697964" y="1434997"/>
            <a:ext cx="8796072" cy="4949761"/>
          </a:xfrm>
          <a:prstGeom prst="rect">
            <a:avLst/>
          </a:prstGeom>
        </p:spPr>
      </p:pic>
      <p:grpSp>
        <p:nvGrpSpPr>
          <p:cNvPr id="10" name="Google Shape;448;p39">
            <a:extLst>
              <a:ext uri="{FF2B5EF4-FFF2-40B4-BE49-F238E27FC236}">
                <a16:creationId xmlns:a16="http://schemas.microsoft.com/office/drawing/2014/main" id="{7434E6D6-8914-429F-AA93-1C1341939BB1}"/>
              </a:ext>
            </a:extLst>
          </p:cNvPr>
          <p:cNvGrpSpPr/>
          <p:nvPr/>
        </p:nvGrpSpPr>
        <p:grpSpPr>
          <a:xfrm>
            <a:off x="10433140" y="301603"/>
            <a:ext cx="1398819" cy="1900111"/>
            <a:chOff x="590250" y="244200"/>
            <a:chExt cx="407975" cy="532175"/>
          </a:xfrm>
        </p:grpSpPr>
        <p:sp>
          <p:nvSpPr>
            <p:cNvPr id="11" name="Google Shape;449;p39">
              <a:extLst>
                <a:ext uri="{FF2B5EF4-FFF2-40B4-BE49-F238E27FC236}">
                  <a16:creationId xmlns:a16="http://schemas.microsoft.com/office/drawing/2014/main" id="{C07B1DA0-E8DF-48B9-850E-52CC7CC38351}"/>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0;p39">
              <a:extLst>
                <a:ext uri="{FF2B5EF4-FFF2-40B4-BE49-F238E27FC236}">
                  <a16:creationId xmlns:a16="http://schemas.microsoft.com/office/drawing/2014/main" id="{6CE02C04-0AB8-47FC-B955-9D4454D263C7}"/>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1;p39">
              <a:extLst>
                <a:ext uri="{FF2B5EF4-FFF2-40B4-BE49-F238E27FC236}">
                  <a16:creationId xmlns:a16="http://schemas.microsoft.com/office/drawing/2014/main" id="{B2DFB640-2908-4814-BFFC-6F0736B65CD9}"/>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2;p39">
              <a:extLst>
                <a:ext uri="{FF2B5EF4-FFF2-40B4-BE49-F238E27FC236}">
                  <a16:creationId xmlns:a16="http://schemas.microsoft.com/office/drawing/2014/main" id="{C5AAC014-F819-4255-B66D-BF99F516EBF4}"/>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3;p39">
              <a:extLst>
                <a:ext uri="{FF2B5EF4-FFF2-40B4-BE49-F238E27FC236}">
                  <a16:creationId xmlns:a16="http://schemas.microsoft.com/office/drawing/2014/main" id="{37FDABF7-FD28-45F3-AC82-097DA61F9284}"/>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4;p39">
              <a:extLst>
                <a:ext uri="{FF2B5EF4-FFF2-40B4-BE49-F238E27FC236}">
                  <a16:creationId xmlns:a16="http://schemas.microsoft.com/office/drawing/2014/main" id="{8F8BFD08-1220-4F15-ABDA-892F08E8510F}"/>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5;p39">
              <a:extLst>
                <a:ext uri="{FF2B5EF4-FFF2-40B4-BE49-F238E27FC236}">
                  <a16:creationId xmlns:a16="http://schemas.microsoft.com/office/drawing/2014/main" id="{816377F5-0A92-47FD-9743-262FEE7B23CA}"/>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6;p39">
              <a:extLst>
                <a:ext uri="{FF2B5EF4-FFF2-40B4-BE49-F238E27FC236}">
                  <a16:creationId xmlns:a16="http://schemas.microsoft.com/office/drawing/2014/main" id="{289BD0E5-78C5-478E-A4A7-DBFF75B0C0CE}"/>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7;p39">
              <a:extLst>
                <a:ext uri="{FF2B5EF4-FFF2-40B4-BE49-F238E27FC236}">
                  <a16:creationId xmlns:a16="http://schemas.microsoft.com/office/drawing/2014/main" id="{278A3C43-8853-41CF-A6A6-91945F182E37}"/>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8;p39">
              <a:extLst>
                <a:ext uri="{FF2B5EF4-FFF2-40B4-BE49-F238E27FC236}">
                  <a16:creationId xmlns:a16="http://schemas.microsoft.com/office/drawing/2014/main" id="{0613C261-1EBA-4249-B508-601D57B27A39}"/>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9;p39">
              <a:extLst>
                <a:ext uri="{FF2B5EF4-FFF2-40B4-BE49-F238E27FC236}">
                  <a16:creationId xmlns:a16="http://schemas.microsoft.com/office/drawing/2014/main" id="{57CB4AEF-437F-425A-BBD7-004188C467E6}"/>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0;p39">
              <a:extLst>
                <a:ext uri="{FF2B5EF4-FFF2-40B4-BE49-F238E27FC236}">
                  <a16:creationId xmlns:a16="http://schemas.microsoft.com/office/drawing/2014/main" id="{19940E2C-0B1E-49B7-A36C-72947E50090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1;p39">
              <a:extLst>
                <a:ext uri="{FF2B5EF4-FFF2-40B4-BE49-F238E27FC236}">
                  <a16:creationId xmlns:a16="http://schemas.microsoft.com/office/drawing/2014/main" id="{8F4D7943-BFED-4D8D-AE27-3AB7E90D5D62}"/>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p39">
              <a:extLst>
                <a:ext uri="{FF2B5EF4-FFF2-40B4-BE49-F238E27FC236}">
                  <a16:creationId xmlns:a16="http://schemas.microsoft.com/office/drawing/2014/main" id="{79613455-6543-4E53-B00E-EB235BCBBFCE}"/>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27614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CDDBE3C4-9818-4E91-8372-B1C001F527E3}"/>
              </a:ext>
            </a:extLst>
          </p:cNvPr>
          <p:cNvPicPr>
            <a:picLocks noChangeAspect="1"/>
          </p:cNvPicPr>
          <p:nvPr/>
        </p:nvPicPr>
        <p:blipFill>
          <a:blip r:embed="rId2"/>
          <a:stretch>
            <a:fillRect/>
          </a:stretch>
        </p:blipFill>
        <p:spPr>
          <a:xfrm>
            <a:off x="1347538" y="1038010"/>
            <a:ext cx="9657346" cy="4997832"/>
          </a:xfrm>
          <a:prstGeom prst="rect">
            <a:avLst/>
          </a:prstGeom>
        </p:spPr>
      </p:pic>
      <p:sp>
        <p:nvSpPr>
          <p:cNvPr id="4" name="Text Placeholder 3">
            <a:extLst>
              <a:ext uri="{FF2B5EF4-FFF2-40B4-BE49-F238E27FC236}">
                <a16:creationId xmlns:a16="http://schemas.microsoft.com/office/drawing/2014/main" id="{FAAADB4F-3CB0-704E-B050-064BC36D8D29}"/>
              </a:ext>
            </a:extLst>
          </p:cNvPr>
          <p:cNvSpPr>
            <a:spLocks noGrp="1"/>
          </p:cNvSpPr>
          <p:nvPr>
            <p:ph type="body" sz="quarter" idx="13"/>
          </p:nvPr>
        </p:nvSpPr>
        <p:spPr>
          <a:xfrm>
            <a:off x="770021" y="567593"/>
            <a:ext cx="10651957" cy="603481"/>
          </a:xfrm>
        </p:spPr>
        <p:txBody>
          <a:bodyPr/>
          <a:lstStyle/>
          <a:p>
            <a:pPr marL="0" indent="0" algn="l">
              <a:buNone/>
            </a:pPr>
            <a:r>
              <a:rPr lang="sl-SI" dirty="0"/>
              <a:t>YOUR CASE: CREATE YOUR OWN SWOT ANALYSIS</a:t>
            </a:r>
            <a:endParaRPr lang="en-US" dirty="0"/>
          </a:p>
        </p:txBody>
      </p:sp>
    </p:spTree>
    <p:extLst>
      <p:ext uri="{BB962C8B-B14F-4D97-AF65-F5344CB8AC3E}">
        <p14:creationId xmlns:p14="http://schemas.microsoft.com/office/powerpoint/2010/main" val="4232368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Module Introduction</a:t>
            </a:r>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gn="just"/>
            <a:r>
              <a:rPr lang="en-GB" sz="2400" dirty="0">
                <a:solidFill>
                  <a:srgbClr val="2D2D2D"/>
                </a:solidFill>
                <a:effectLst/>
                <a:latin typeface="Calibri  "/>
                <a:ea typeface="Times New Roman" panose="02020603050405020304" pitchFamily="18" charset="0"/>
              </a:rPr>
              <a:t>The road to entrepreneurship is often a treacherous one filled with unexpected detours, roadblocks and dead ends. There are lots of sleepless nights, plans that don't work out, funding that doesn't come through and customers that never materialize. </a:t>
            </a:r>
            <a:endParaRPr lang="sl-SI" sz="2400" dirty="0">
              <a:solidFill>
                <a:srgbClr val="2D2D2D"/>
              </a:solidFill>
              <a:effectLst/>
              <a:latin typeface="Calibri  "/>
              <a:ea typeface="Times New Roman" panose="02020603050405020304" pitchFamily="18" charset="0"/>
            </a:endParaRPr>
          </a:p>
          <a:p>
            <a:pPr algn="just"/>
            <a:r>
              <a:rPr lang="en-GB" sz="2400" dirty="0">
                <a:solidFill>
                  <a:srgbClr val="2D2D2D"/>
                </a:solidFill>
                <a:effectLst/>
                <a:latin typeface="Calibri  "/>
                <a:ea typeface="Times New Roman" panose="02020603050405020304" pitchFamily="18" charset="0"/>
              </a:rPr>
              <a:t>It can be so challenging to launch a business that it may make you wonder why anyone willingly sets out on such a path.</a:t>
            </a:r>
            <a:r>
              <a:rPr lang="sl-SI" sz="2400" dirty="0">
                <a:solidFill>
                  <a:srgbClr val="2D2D2D"/>
                </a:solidFill>
                <a:effectLst/>
                <a:latin typeface="Calibri  "/>
                <a:ea typeface="Times New Roman" panose="02020603050405020304" pitchFamily="18" charset="0"/>
              </a:rPr>
              <a:t> </a:t>
            </a:r>
            <a:r>
              <a:rPr lang="en-GB" sz="2400" dirty="0">
                <a:solidFill>
                  <a:srgbClr val="2D2D2D"/>
                </a:solidFill>
                <a:effectLst/>
                <a:latin typeface="Calibri  "/>
                <a:ea typeface="Times New Roman" panose="02020603050405020304" pitchFamily="18" charset="0"/>
              </a:rPr>
              <a:t>Despite all of these hardships, every year, thousands of entrepreneurs embark on this journey determined to bring their vision to fruition and fill a need they see in society. They open brick-and-mortar businesses, launch tech start-ups or bring a new product or service into the marketplace.</a:t>
            </a:r>
            <a:endParaRPr lang="sl-SI" sz="2400" dirty="0">
              <a:solidFill>
                <a:srgbClr val="2D2D2D"/>
              </a:solidFill>
              <a:effectLst/>
              <a:latin typeface="Calibri  "/>
              <a:ea typeface="Times New Roman" panose="02020603050405020304" pitchFamily="18" charset="0"/>
            </a:endParaRPr>
          </a:p>
          <a:p>
            <a:pPr algn="just"/>
            <a:endParaRPr lang="sl-SI" sz="2400" dirty="0">
              <a:solidFill>
                <a:srgbClr val="2D2D2D"/>
              </a:solidFill>
              <a:effectLst/>
              <a:latin typeface="Calibri  "/>
              <a:ea typeface="Times New Roman" panose="02020603050405020304" pitchFamily="18" charset="0"/>
            </a:endParaRPr>
          </a:p>
          <a:p>
            <a:pPr algn="just"/>
            <a:r>
              <a:rPr lang="en-GB" sz="2400" dirty="0">
                <a:solidFill>
                  <a:srgbClr val="2D2D2D"/>
                </a:solidFill>
                <a:effectLst/>
                <a:latin typeface="Calibri  "/>
                <a:ea typeface="Times New Roman" panose="02020603050405020304" pitchFamily="18" charset="0"/>
              </a:rPr>
              <a:t>As the future entrepreneur </a:t>
            </a:r>
            <a:r>
              <a:rPr lang="sl-SI" sz="2400" dirty="0" err="1">
                <a:solidFill>
                  <a:srgbClr val="2D2D2D"/>
                </a:solidFill>
                <a:effectLst/>
                <a:latin typeface="Calibri  "/>
                <a:ea typeface="Times New Roman" panose="02020603050405020304" pitchFamily="18" charset="0"/>
              </a:rPr>
              <a:t>you</a:t>
            </a:r>
            <a:r>
              <a:rPr lang="sl-SI" sz="2400" dirty="0">
                <a:solidFill>
                  <a:srgbClr val="2D2D2D"/>
                </a:solidFill>
                <a:effectLst/>
                <a:latin typeface="Calibri  "/>
                <a:ea typeface="Times New Roman" panose="02020603050405020304" pitchFamily="18" charset="0"/>
              </a:rPr>
              <a:t> </a:t>
            </a:r>
            <a:r>
              <a:rPr lang="en-GB" sz="2400" dirty="0">
                <a:solidFill>
                  <a:srgbClr val="2D2D2D"/>
                </a:solidFill>
                <a:effectLst/>
                <a:latin typeface="Calibri  "/>
                <a:ea typeface="Times New Roman" panose="02020603050405020304" pitchFamily="18" charset="0"/>
              </a:rPr>
              <a:t>must therefore have a desire to start </a:t>
            </a:r>
            <a:r>
              <a:rPr lang="sl-SI" sz="2400" dirty="0" err="1">
                <a:solidFill>
                  <a:srgbClr val="2D2D2D"/>
                </a:solidFill>
                <a:effectLst/>
                <a:latin typeface="Calibri  "/>
                <a:ea typeface="Times New Roman" panose="02020603050405020304" pitchFamily="18" charset="0"/>
              </a:rPr>
              <a:t>your</a:t>
            </a:r>
            <a:r>
              <a:rPr lang="sl-SI" sz="2400" dirty="0">
                <a:solidFill>
                  <a:srgbClr val="2D2D2D"/>
                </a:solidFill>
                <a:effectLst/>
                <a:latin typeface="Calibri  "/>
                <a:ea typeface="Times New Roman" panose="02020603050405020304" pitchFamily="18" charset="0"/>
              </a:rPr>
              <a:t> </a:t>
            </a:r>
            <a:r>
              <a:rPr lang="en-GB" sz="2400" dirty="0">
                <a:solidFill>
                  <a:srgbClr val="2D2D2D"/>
                </a:solidFill>
                <a:effectLst/>
                <a:latin typeface="Calibri  "/>
                <a:ea typeface="Times New Roman" panose="02020603050405020304" pitchFamily="18" charset="0"/>
              </a:rPr>
              <a:t>own business and be prepared assume the risk associated with this business. </a:t>
            </a:r>
            <a:endParaRPr lang="sl-SI" sz="2400" dirty="0">
              <a:solidFill>
                <a:srgbClr val="2D2D2D"/>
              </a:solidFill>
              <a:effectLst/>
              <a:latin typeface="Calibri  "/>
              <a:ea typeface="Times New Roman" panose="02020603050405020304" pitchFamily="18" charset="0"/>
            </a:endParaRPr>
          </a:p>
          <a:p>
            <a:pPr algn="just"/>
            <a:endParaRPr lang="sl-SI" sz="2400" dirty="0">
              <a:solidFill>
                <a:srgbClr val="2D2D2D"/>
              </a:solidFill>
              <a:effectLst/>
              <a:latin typeface="Calibri  "/>
              <a:ea typeface="Times New Roman" panose="02020603050405020304" pitchFamily="18" charset="0"/>
            </a:endParaRPr>
          </a:p>
          <a:p>
            <a:pPr algn="just"/>
            <a:r>
              <a:rPr lang="en-GB" sz="2400" dirty="0">
                <a:solidFill>
                  <a:srgbClr val="2D2D2D"/>
                </a:solidFill>
                <a:effectLst/>
                <a:latin typeface="Calibri  "/>
                <a:ea typeface="Times New Roman" panose="02020603050405020304" pitchFamily="18" charset="0"/>
              </a:rPr>
              <a:t>There are risks that entrepreneurs take when deciding for their entrepreneurial path. But you can reduce it with good preparation and by possessing and mastering certain skills that will help you deal with the risks that arise in doing business. </a:t>
            </a:r>
            <a:endParaRPr lang="en-GB" sz="2400" dirty="0">
              <a:effectLst/>
              <a:latin typeface="Calibri  "/>
              <a:ea typeface="Times New Roman" panose="02020603050405020304" pitchFamily="18" charset="0"/>
            </a:endParaRP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CFB303D3-E5C0-423D-BE7A-A0F8696BEB5A}"/>
              </a:ext>
            </a:extLst>
          </p:cNvPr>
          <p:cNvSpPr>
            <a:spLocks noGrp="1"/>
          </p:cNvSpPr>
          <p:nvPr>
            <p:ph type="body" sz="quarter" idx="13"/>
          </p:nvPr>
        </p:nvSpPr>
        <p:spPr/>
        <p:txBody>
          <a:bodyPr/>
          <a:lstStyle/>
          <a:p>
            <a:r>
              <a:rPr lang="sl-SI" dirty="0"/>
              <a:t>NOTES AND REMARKS</a:t>
            </a:r>
            <a:endParaRPr lang="en-GB" dirty="0"/>
          </a:p>
        </p:txBody>
      </p:sp>
      <p:grpSp>
        <p:nvGrpSpPr>
          <p:cNvPr id="3" name="Google Shape;448;p39">
            <a:extLst>
              <a:ext uri="{FF2B5EF4-FFF2-40B4-BE49-F238E27FC236}">
                <a16:creationId xmlns:a16="http://schemas.microsoft.com/office/drawing/2014/main" id="{B9AF1784-D33C-4EA0-8926-A775776D1D03}"/>
              </a:ext>
            </a:extLst>
          </p:cNvPr>
          <p:cNvGrpSpPr/>
          <p:nvPr/>
        </p:nvGrpSpPr>
        <p:grpSpPr>
          <a:xfrm>
            <a:off x="679540" y="476421"/>
            <a:ext cx="1398819" cy="1900111"/>
            <a:chOff x="590250" y="244200"/>
            <a:chExt cx="407975" cy="532175"/>
          </a:xfrm>
        </p:grpSpPr>
        <p:sp>
          <p:nvSpPr>
            <p:cNvPr id="4" name="Google Shape;449;p39">
              <a:extLst>
                <a:ext uri="{FF2B5EF4-FFF2-40B4-BE49-F238E27FC236}">
                  <a16:creationId xmlns:a16="http://schemas.microsoft.com/office/drawing/2014/main" id="{1ABA4B6C-5A2A-474C-8B5F-3B46197B025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50;p39">
              <a:extLst>
                <a:ext uri="{FF2B5EF4-FFF2-40B4-BE49-F238E27FC236}">
                  <a16:creationId xmlns:a16="http://schemas.microsoft.com/office/drawing/2014/main" id="{E9AEA6E8-73A2-466F-B74E-8D7877D68F81}"/>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1;p39">
              <a:extLst>
                <a:ext uri="{FF2B5EF4-FFF2-40B4-BE49-F238E27FC236}">
                  <a16:creationId xmlns:a16="http://schemas.microsoft.com/office/drawing/2014/main" id="{F36D4E14-97FF-45EC-BACF-8B75AF6A07BE}"/>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52;p39">
              <a:extLst>
                <a:ext uri="{FF2B5EF4-FFF2-40B4-BE49-F238E27FC236}">
                  <a16:creationId xmlns:a16="http://schemas.microsoft.com/office/drawing/2014/main" id="{ECE09DCE-B21C-40E3-9F4B-7B92E1BEE70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3;p39">
              <a:extLst>
                <a:ext uri="{FF2B5EF4-FFF2-40B4-BE49-F238E27FC236}">
                  <a16:creationId xmlns:a16="http://schemas.microsoft.com/office/drawing/2014/main" id="{DF7ADF8F-32A1-4479-9574-0E06F001E328}"/>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4;p39">
              <a:extLst>
                <a:ext uri="{FF2B5EF4-FFF2-40B4-BE49-F238E27FC236}">
                  <a16:creationId xmlns:a16="http://schemas.microsoft.com/office/drawing/2014/main" id="{83C1C6E6-D9E9-4501-A3E0-CB1DF29E3CA5}"/>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5;p39">
              <a:extLst>
                <a:ext uri="{FF2B5EF4-FFF2-40B4-BE49-F238E27FC236}">
                  <a16:creationId xmlns:a16="http://schemas.microsoft.com/office/drawing/2014/main" id="{38777A69-C29A-4156-9E43-33905AB54433}"/>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6;p39">
              <a:extLst>
                <a:ext uri="{FF2B5EF4-FFF2-40B4-BE49-F238E27FC236}">
                  <a16:creationId xmlns:a16="http://schemas.microsoft.com/office/drawing/2014/main" id="{08536261-1682-425B-98B7-B42C7A852048}"/>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7;p39">
              <a:extLst>
                <a:ext uri="{FF2B5EF4-FFF2-40B4-BE49-F238E27FC236}">
                  <a16:creationId xmlns:a16="http://schemas.microsoft.com/office/drawing/2014/main" id="{7F78CC90-A049-479E-80E6-0D2D81EC440E}"/>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8;p39">
              <a:extLst>
                <a:ext uri="{FF2B5EF4-FFF2-40B4-BE49-F238E27FC236}">
                  <a16:creationId xmlns:a16="http://schemas.microsoft.com/office/drawing/2014/main" id="{CA3A648D-21C7-4819-B39A-B0E6DBAA3AE5}"/>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9;p39">
              <a:extLst>
                <a:ext uri="{FF2B5EF4-FFF2-40B4-BE49-F238E27FC236}">
                  <a16:creationId xmlns:a16="http://schemas.microsoft.com/office/drawing/2014/main" id="{C10FFDE0-5F8F-48D2-A759-20742E3F9214}"/>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60;p39">
              <a:extLst>
                <a:ext uri="{FF2B5EF4-FFF2-40B4-BE49-F238E27FC236}">
                  <a16:creationId xmlns:a16="http://schemas.microsoft.com/office/drawing/2014/main" id="{B70F586D-16C4-4115-9130-CBD666CEF53C}"/>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1;p39">
              <a:extLst>
                <a:ext uri="{FF2B5EF4-FFF2-40B4-BE49-F238E27FC236}">
                  <a16:creationId xmlns:a16="http://schemas.microsoft.com/office/drawing/2014/main" id="{49B7F8A2-F1C4-430E-87E9-F05F26155F24}"/>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2;p39">
              <a:extLst>
                <a:ext uri="{FF2B5EF4-FFF2-40B4-BE49-F238E27FC236}">
                  <a16:creationId xmlns:a16="http://schemas.microsoft.com/office/drawing/2014/main" id="{FBAD3127-24DE-4852-BA59-F49B88E0CAC7}"/>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2582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4CD18742-26E3-4F10-95A5-229E85F5684A}"/>
              </a:ext>
            </a:extLst>
          </p:cNvPr>
          <p:cNvSpPr>
            <a:spLocks noGrp="1"/>
          </p:cNvSpPr>
          <p:nvPr>
            <p:ph type="body" sz="quarter" idx="15"/>
          </p:nvPr>
        </p:nvSpPr>
        <p:spPr/>
        <p:txBody>
          <a:bodyPr/>
          <a:lstStyle/>
          <a:p>
            <a:r>
              <a:rPr lang="sl-SI" sz="3600" b="1" dirty="0"/>
              <a:t>ARE YOU THERE YET?</a:t>
            </a:r>
            <a:endParaRPr lang="en-US" sz="3600" b="1" dirty="0"/>
          </a:p>
          <a:p>
            <a:endParaRPr lang="en-GB" dirty="0"/>
          </a:p>
        </p:txBody>
      </p:sp>
      <p:pic>
        <p:nvPicPr>
          <p:cNvPr id="7" name="Slika 6">
            <a:extLst>
              <a:ext uri="{FF2B5EF4-FFF2-40B4-BE49-F238E27FC236}">
                <a16:creationId xmlns:a16="http://schemas.microsoft.com/office/drawing/2014/main" id="{7F947125-0F3A-486F-BBDA-4D4A77B6DE5D}"/>
              </a:ext>
            </a:extLst>
          </p:cNvPr>
          <p:cNvPicPr>
            <a:picLocks noChangeAspect="1"/>
          </p:cNvPicPr>
          <p:nvPr/>
        </p:nvPicPr>
        <p:blipFill>
          <a:blip r:embed="rId2"/>
          <a:stretch>
            <a:fillRect/>
          </a:stretch>
        </p:blipFill>
        <p:spPr>
          <a:xfrm>
            <a:off x="691075" y="1272339"/>
            <a:ext cx="10858500" cy="4762500"/>
          </a:xfrm>
          <a:prstGeom prst="rect">
            <a:avLst/>
          </a:prstGeom>
        </p:spPr>
      </p:pic>
    </p:spTree>
    <p:extLst>
      <p:ext uri="{BB962C8B-B14F-4D97-AF65-F5344CB8AC3E}">
        <p14:creationId xmlns:p14="http://schemas.microsoft.com/office/powerpoint/2010/main" val="24968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E4DD7A-273F-0B4E-893D-7F3FC07F0189}"/>
              </a:ext>
            </a:extLst>
          </p:cNvPr>
          <p:cNvSpPr>
            <a:spLocks noGrp="1"/>
          </p:cNvSpPr>
          <p:nvPr>
            <p:ph type="body" sz="quarter" idx="15"/>
          </p:nvPr>
        </p:nvSpPr>
        <p:spPr/>
        <p:txBody>
          <a:bodyPr/>
          <a:lstStyle/>
          <a:p>
            <a:r>
              <a:rPr lang="sl-SI" dirty="0"/>
              <a:t>A FEW MORE STEPS</a:t>
            </a:r>
            <a:endParaRPr lang="en-US" dirty="0"/>
          </a:p>
        </p:txBody>
      </p:sp>
      <p:sp>
        <p:nvSpPr>
          <p:cNvPr id="3" name="Text Placeholder 2">
            <a:extLst>
              <a:ext uri="{FF2B5EF4-FFF2-40B4-BE49-F238E27FC236}">
                <a16:creationId xmlns:a16="http://schemas.microsoft.com/office/drawing/2014/main" id="{5F0989E8-AC0E-5F44-92E2-F7C7ED332BB5}"/>
              </a:ext>
            </a:extLst>
          </p:cNvPr>
          <p:cNvSpPr>
            <a:spLocks noGrp="1"/>
          </p:cNvSpPr>
          <p:nvPr>
            <p:ph type="body" sz="quarter" idx="16"/>
          </p:nvPr>
        </p:nvSpPr>
        <p:spPr>
          <a:xfrm>
            <a:off x="433137" y="1844841"/>
            <a:ext cx="11160255" cy="786063"/>
          </a:xfrm>
        </p:spPr>
        <p:txBody>
          <a:bodyPr/>
          <a:lstStyle/>
          <a:p>
            <a:r>
              <a:rPr lang="sl-SI" dirty="0"/>
              <a:t>GET TO KNOW YOUR CUSTOMERS			          DESIGN AN ATTRACTIVE OFFER</a:t>
            </a:r>
          </a:p>
          <a:p>
            <a:r>
              <a:rPr lang="sl-SI" dirty="0"/>
              <a:t>                                                                  MAKE A PLAN</a:t>
            </a:r>
            <a:endParaRPr lang="en-US" dirty="0"/>
          </a:p>
          <a:p>
            <a:endParaRPr lang="en-US" dirty="0"/>
          </a:p>
        </p:txBody>
      </p:sp>
      <p:pic>
        <p:nvPicPr>
          <p:cNvPr id="10" name="Picture Placeholder 9" descr="A person in a pool of water in front of a rocky mountain&#10;&#10;Description automatically generated">
            <a:extLst>
              <a:ext uri="{FF2B5EF4-FFF2-40B4-BE49-F238E27FC236}">
                <a16:creationId xmlns:a16="http://schemas.microsoft.com/office/drawing/2014/main" id="{580BED4F-5C5D-5042-B958-864FF7747C1E}"/>
              </a:ext>
            </a:extLst>
          </p:cNvPr>
          <p:cNvPicPr>
            <a:picLocks noGrp="1" noChangeAspect="1"/>
          </p:cNvPicPr>
          <p:nvPr>
            <p:ph type="pic" sz="quarter" idx="24"/>
          </p:nvPr>
        </p:nvPicPr>
        <p:blipFill>
          <a:blip r:embed="rId2"/>
          <a:srcRect l="10251" r="10251"/>
          <a:stretch>
            <a:fillRect/>
          </a:stretch>
        </p:blipFill>
        <p:spPr/>
      </p:pic>
      <p:pic>
        <p:nvPicPr>
          <p:cNvPr id="12" name="Picture Placeholder 11" descr="A person holding a sign&#10;&#10;Description automatically generated">
            <a:extLst>
              <a:ext uri="{FF2B5EF4-FFF2-40B4-BE49-F238E27FC236}">
                <a16:creationId xmlns:a16="http://schemas.microsoft.com/office/drawing/2014/main" id="{29EB905F-4AC5-3E46-8B4F-A2C68A1D33E4}"/>
              </a:ext>
            </a:extLst>
          </p:cNvPr>
          <p:cNvPicPr>
            <a:picLocks noGrp="1" noChangeAspect="1"/>
          </p:cNvPicPr>
          <p:nvPr>
            <p:ph type="pic" sz="quarter" idx="25"/>
          </p:nvPr>
        </p:nvPicPr>
        <p:blipFill>
          <a:blip r:embed="rId3"/>
          <a:srcRect l="14674" r="14674"/>
          <a:stretch>
            <a:fillRect/>
          </a:stretch>
        </p:blipFill>
        <p:spPr/>
      </p:pic>
      <p:pic>
        <p:nvPicPr>
          <p:cNvPr id="16" name="Picture Placeholder 15" descr="A group of people on a rock&#10;&#10;Description automatically generated">
            <a:extLst>
              <a:ext uri="{FF2B5EF4-FFF2-40B4-BE49-F238E27FC236}">
                <a16:creationId xmlns:a16="http://schemas.microsoft.com/office/drawing/2014/main" id="{C8EE4FD4-9EA9-F442-B549-50A518615391}"/>
              </a:ext>
            </a:extLst>
          </p:cNvPr>
          <p:cNvPicPr>
            <a:picLocks noGrp="1" noChangeAspect="1"/>
          </p:cNvPicPr>
          <p:nvPr>
            <p:ph type="pic" sz="quarter" idx="19"/>
          </p:nvPr>
        </p:nvPicPr>
        <p:blipFill>
          <a:blip r:embed="rId4"/>
          <a:srcRect t="14343" b="14343"/>
          <a:stretch>
            <a:fillRect/>
          </a:stretch>
        </p:blipFill>
        <p:spPr/>
      </p:pic>
      <p:grpSp>
        <p:nvGrpSpPr>
          <p:cNvPr id="7" name="Google Shape;448;p39">
            <a:extLst>
              <a:ext uri="{FF2B5EF4-FFF2-40B4-BE49-F238E27FC236}">
                <a16:creationId xmlns:a16="http://schemas.microsoft.com/office/drawing/2014/main" id="{DB592BFB-EE3B-4B47-981C-93FACA56ED19}"/>
              </a:ext>
            </a:extLst>
          </p:cNvPr>
          <p:cNvGrpSpPr/>
          <p:nvPr/>
        </p:nvGrpSpPr>
        <p:grpSpPr>
          <a:xfrm>
            <a:off x="10839374" y="155978"/>
            <a:ext cx="975033" cy="1459694"/>
            <a:chOff x="590250" y="244200"/>
            <a:chExt cx="407975" cy="532175"/>
          </a:xfrm>
        </p:grpSpPr>
        <p:sp>
          <p:nvSpPr>
            <p:cNvPr id="8" name="Google Shape;449;p39">
              <a:extLst>
                <a:ext uri="{FF2B5EF4-FFF2-40B4-BE49-F238E27FC236}">
                  <a16:creationId xmlns:a16="http://schemas.microsoft.com/office/drawing/2014/main" id="{FD123AB4-3A3C-41D1-AEE7-C9342CD730AE}"/>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0;p39">
              <a:extLst>
                <a:ext uri="{FF2B5EF4-FFF2-40B4-BE49-F238E27FC236}">
                  <a16:creationId xmlns:a16="http://schemas.microsoft.com/office/drawing/2014/main" id="{5E2DD257-77D9-4C60-907A-267E4C24D826}"/>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1;p39">
              <a:extLst>
                <a:ext uri="{FF2B5EF4-FFF2-40B4-BE49-F238E27FC236}">
                  <a16:creationId xmlns:a16="http://schemas.microsoft.com/office/drawing/2014/main" id="{5B9C5CB1-0B6D-4F27-98F3-E13A0EB3A42C}"/>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2;p39">
              <a:extLst>
                <a:ext uri="{FF2B5EF4-FFF2-40B4-BE49-F238E27FC236}">
                  <a16:creationId xmlns:a16="http://schemas.microsoft.com/office/drawing/2014/main" id="{BCEBEA09-1BDA-42A6-B27F-11ED53A12F5F}"/>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3;p39">
              <a:extLst>
                <a:ext uri="{FF2B5EF4-FFF2-40B4-BE49-F238E27FC236}">
                  <a16:creationId xmlns:a16="http://schemas.microsoft.com/office/drawing/2014/main" id="{43D82211-8B5A-4667-8CDC-85F931E57B8C}"/>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4;p39">
              <a:extLst>
                <a:ext uri="{FF2B5EF4-FFF2-40B4-BE49-F238E27FC236}">
                  <a16:creationId xmlns:a16="http://schemas.microsoft.com/office/drawing/2014/main" id="{B955A5CF-D91C-4CF3-B788-A19C855D0E3A}"/>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5;p39">
              <a:extLst>
                <a:ext uri="{FF2B5EF4-FFF2-40B4-BE49-F238E27FC236}">
                  <a16:creationId xmlns:a16="http://schemas.microsoft.com/office/drawing/2014/main" id="{596EDEE1-9D94-4B9F-92E3-A77B7AA5971D}"/>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6;p39">
              <a:extLst>
                <a:ext uri="{FF2B5EF4-FFF2-40B4-BE49-F238E27FC236}">
                  <a16:creationId xmlns:a16="http://schemas.microsoft.com/office/drawing/2014/main" id="{08946BDB-B878-493F-B612-6976A163788D}"/>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7;p39">
              <a:extLst>
                <a:ext uri="{FF2B5EF4-FFF2-40B4-BE49-F238E27FC236}">
                  <a16:creationId xmlns:a16="http://schemas.microsoft.com/office/drawing/2014/main" id="{42D84BDA-E096-4043-88CA-3457704CF5AC}"/>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8;p39">
              <a:extLst>
                <a:ext uri="{FF2B5EF4-FFF2-40B4-BE49-F238E27FC236}">
                  <a16:creationId xmlns:a16="http://schemas.microsoft.com/office/drawing/2014/main" id="{1FB4475E-4006-40F1-9E5D-5A7C3F332400}"/>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9;p39">
              <a:extLst>
                <a:ext uri="{FF2B5EF4-FFF2-40B4-BE49-F238E27FC236}">
                  <a16:creationId xmlns:a16="http://schemas.microsoft.com/office/drawing/2014/main" id="{268B503C-01E0-4F8D-BF63-C4EC59C8E63E}"/>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0;p39">
              <a:extLst>
                <a:ext uri="{FF2B5EF4-FFF2-40B4-BE49-F238E27FC236}">
                  <a16:creationId xmlns:a16="http://schemas.microsoft.com/office/drawing/2014/main" id="{A764907B-7AE5-4C1D-B886-8682187B087F}"/>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1;p39">
              <a:extLst>
                <a:ext uri="{FF2B5EF4-FFF2-40B4-BE49-F238E27FC236}">
                  <a16:creationId xmlns:a16="http://schemas.microsoft.com/office/drawing/2014/main" id="{6B1801D7-0A18-4DB4-840A-8A969A7637F5}"/>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p39">
              <a:extLst>
                <a:ext uri="{FF2B5EF4-FFF2-40B4-BE49-F238E27FC236}">
                  <a16:creationId xmlns:a16="http://schemas.microsoft.com/office/drawing/2014/main" id="{12A4CDF0-DC6D-491E-9706-D8102BCC4355}"/>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2752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BD17755-F977-834F-B07D-3C21EECE5002}"/>
              </a:ext>
            </a:extLst>
          </p:cNvPr>
          <p:cNvSpPr>
            <a:spLocks noGrp="1"/>
          </p:cNvSpPr>
          <p:nvPr>
            <p:ph type="body" sz="quarter" idx="13"/>
          </p:nvPr>
        </p:nvSpPr>
        <p:spPr/>
        <p:txBody>
          <a:bodyPr/>
          <a:lstStyle/>
          <a:p>
            <a:r>
              <a:rPr lang="sl-SI" dirty="0"/>
              <a:t>ALMOST THERE…</a:t>
            </a:r>
            <a:endParaRPr lang="en-US" dirty="0"/>
          </a:p>
        </p:txBody>
      </p:sp>
      <p:sp>
        <p:nvSpPr>
          <p:cNvPr id="12" name="Text Placeholder 11">
            <a:extLst>
              <a:ext uri="{FF2B5EF4-FFF2-40B4-BE49-F238E27FC236}">
                <a16:creationId xmlns:a16="http://schemas.microsoft.com/office/drawing/2014/main" id="{9B2F9B7D-1431-F343-848F-886203057865}"/>
              </a:ext>
            </a:extLst>
          </p:cNvPr>
          <p:cNvSpPr>
            <a:spLocks noGrp="1"/>
          </p:cNvSpPr>
          <p:nvPr>
            <p:ph type="body" sz="quarter" idx="15"/>
          </p:nvPr>
        </p:nvSpPr>
        <p:spPr>
          <a:xfrm>
            <a:off x="461765" y="4780881"/>
            <a:ext cx="2644883" cy="561140"/>
          </a:xfrm>
        </p:spPr>
        <p:txBody>
          <a:bodyPr/>
          <a:lstStyle/>
          <a:p>
            <a:r>
              <a:rPr lang="sl-SI" dirty="0"/>
              <a:t>GET TO KNOW YOUR CUSTOMERS</a:t>
            </a:r>
            <a:endParaRPr lang="en-US" dirty="0"/>
          </a:p>
        </p:txBody>
      </p:sp>
      <p:sp>
        <p:nvSpPr>
          <p:cNvPr id="13" name="Text Placeholder 12">
            <a:extLst>
              <a:ext uri="{FF2B5EF4-FFF2-40B4-BE49-F238E27FC236}">
                <a16:creationId xmlns:a16="http://schemas.microsoft.com/office/drawing/2014/main" id="{A208138D-4359-3046-8514-8559FD59E78E}"/>
              </a:ext>
            </a:extLst>
          </p:cNvPr>
          <p:cNvSpPr>
            <a:spLocks noGrp="1"/>
          </p:cNvSpPr>
          <p:nvPr>
            <p:ph type="body" sz="quarter" idx="16"/>
          </p:nvPr>
        </p:nvSpPr>
        <p:spPr>
          <a:xfrm>
            <a:off x="447066" y="1347537"/>
            <a:ext cx="2659582" cy="2951747"/>
          </a:xfrm>
        </p:spPr>
        <p:txBody>
          <a:bodyPr/>
          <a:lstStyle/>
          <a:p>
            <a:pPr>
              <a:lnSpc>
                <a:spcPct val="107000"/>
              </a:lnSpc>
              <a:spcAft>
                <a:spcPts val="800"/>
              </a:spcAft>
            </a:pPr>
            <a:r>
              <a:rPr lang="en-GB" sz="2000" dirty="0">
                <a:effectLst/>
                <a:latin typeface="Calibri" panose="020F0502020204030204" pitchFamily="34" charset="0"/>
                <a:ea typeface="Calibri" panose="020F0502020204030204" pitchFamily="34" charset="0"/>
                <a:cs typeface="Arial" panose="020B0604020202020204" pitchFamily="34" charset="0"/>
              </a:rPr>
              <a:t>Find out who needs your product and when. Focus on the problem your product solves. Obtain permission to communicate, combine knowledge from different sources and contact points.</a:t>
            </a:r>
          </a:p>
        </p:txBody>
      </p:sp>
      <p:sp>
        <p:nvSpPr>
          <p:cNvPr id="14" name="Text Placeholder 13">
            <a:extLst>
              <a:ext uri="{FF2B5EF4-FFF2-40B4-BE49-F238E27FC236}">
                <a16:creationId xmlns:a16="http://schemas.microsoft.com/office/drawing/2014/main" id="{8F365178-59F5-0D45-844D-539329E2EB14}"/>
              </a:ext>
            </a:extLst>
          </p:cNvPr>
          <p:cNvSpPr>
            <a:spLocks noGrp="1"/>
          </p:cNvSpPr>
          <p:nvPr>
            <p:ph type="body" sz="quarter" idx="17"/>
          </p:nvPr>
        </p:nvSpPr>
        <p:spPr/>
        <p:txBody>
          <a:bodyPr/>
          <a:lstStyle/>
          <a:p>
            <a:r>
              <a:rPr lang="sl-SI" dirty="0"/>
              <a:t>MAKE A PLAN</a:t>
            </a:r>
            <a:endParaRPr lang="en-US" dirty="0"/>
          </a:p>
        </p:txBody>
      </p:sp>
      <p:sp>
        <p:nvSpPr>
          <p:cNvPr id="15" name="Text Placeholder 14">
            <a:extLst>
              <a:ext uri="{FF2B5EF4-FFF2-40B4-BE49-F238E27FC236}">
                <a16:creationId xmlns:a16="http://schemas.microsoft.com/office/drawing/2014/main" id="{616F4418-1E71-C448-8AE4-BCD77F1BC3D4}"/>
              </a:ext>
            </a:extLst>
          </p:cNvPr>
          <p:cNvSpPr>
            <a:spLocks noGrp="1"/>
          </p:cNvSpPr>
          <p:nvPr>
            <p:ph type="body" sz="quarter" idx="18"/>
          </p:nvPr>
        </p:nvSpPr>
        <p:spPr>
          <a:xfrm>
            <a:off x="3287916" y="1347537"/>
            <a:ext cx="2659582" cy="2727158"/>
          </a:xfrm>
        </p:spPr>
        <p:txBody>
          <a:bodyPr/>
          <a:lstStyle/>
          <a:p>
            <a:r>
              <a:rPr lang="en-GB" sz="2000" dirty="0">
                <a:effectLst/>
                <a:latin typeface="Calibri" panose="020F0502020204030204" pitchFamily="34" charset="0"/>
                <a:ea typeface="Calibri" panose="020F0502020204030204" pitchFamily="34" charset="0"/>
                <a:cs typeface="Arial" panose="020B0604020202020204" pitchFamily="34" charset="0"/>
              </a:rPr>
              <a:t>If you don’t have clearly defined goals, you’ll have a hard time finding the right path. Only then design a customer acquisition and retention strategy, incorporate tools and activities to create closer customer relationships </a:t>
            </a:r>
            <a:endParaRPr lang="en-US" sz="2000" dirty="0"/>
          </a:p>
        </p:txBody>
      </p:sp>
      <p:sp>
        <p:nvSpPr>
          <p:cNvPr id="16" name="Text Placeholder 15">
            <a:extLst>
              <a:ext uri="{FF2B5EF4-FFF2-40B4-BE49-F238E27FC236}">
                <a16:creationId xmlns:a16="http://schemas.microsoft.com/office/drawing/2014/main" id="{979035F4-01B6-AE49-B7F5-4427476BFA35}"/>
              </a:ext>
            </a:extLst>
          </p:cNvPr>
          <p:cNvSpPr>
            <a:spLocks noGrp="1"/>
          </p:cNvSpPr>
          <p:nvPr>
            <p:ph type="body" sz="quarter" idx="19"/>
          </p:nvPr>
        </p:nvSpPr>
        <p:spPr/>
        <p:txBody>
          <a:bodyPr/>
          <a:lstStyle/>
          <a:p>
            <a:r>
              <a:rPr lang="sl-SI" dirty="0"/>
              <a:t>DESIGN YOUR OFFER</a:t>
            </a:r>
            <a:endParaRPr lang="en-US" dirty="0"/>
          </a:p>
        </p:txBody>
      </p:sp>
      <p:sp>
        <p:nvSpPr>
          <p:cNvPr id="17" name="Text Placeholder 16">
            <a:extLst>
              <a:ext uri="{FF2B5EF4-FFF2-40B4-BE49-F238E27FC236}">
                <a16:creationId xmlns:a16="http://schemas.microsoft.com/office/drawing/2014/main" id="{3A0DB347-3449-074D-B4DE-035BC1D2BF99}"/>
              </a:ext>
            </a:extLst>
          </p:cNvPr>
          <p:cNvSpPr>
            <a:spLocks noGrp="1"/>
          </p:cNvSpPr>
          <p:nvPr>
            <p:ph type="body" sz="quarter" idx="20"/>
          </p:nvPr>
        </p:nvSpPr>
        <p:spPr>
          <a:xfrm>
            <a:off x="6184888" y="1347537"/>
            <a:ext cx="2659582" cy="2951747"/>
          </a:xfrm>
        </p:spPr>
        <p:txBody>
          <a:bodyPr/>
          <a:lstStyle/>
          <a:p>
            <a:r>
              <a:rPr lang="sl-SI" sz="2000" dirty="0"/>
              <a:t> </a:t>
            </a:r>
            <a:r>
              <a:rPr lang="en-GB" sz="2000" dirty="0">
                <a:effectLst/>
                <a:latin typeface="Calibri" panose="020F0502020204030204" pitchFamily="34" charset="0"/>
                <a:ea typeface="Calibri" panose="020F0502020204030204" pitchFamily="34" charset="0"/>
                <a:cs typeface="Arial" panose="020B0604020202020204" pitchFamily="34" charset="0"/>
              </a:rPr>
              <a:t>Ask yourself, where can you add value, exceed customer expectations? What can you do better, differently, faster, easier than the competition? Why should someone decide to buy right now?</a:t>
            </a:r>
            <a:endParaRPr lang="en-US" sz="2000" dirty="0"/>
          </a:p>
          <a:p>
            <a:endParaRPr lang="en-US" dirty="0"/>
          </a:p>
        </p:txBody>
      </p:sp>
      <p:sp>
        <p:nvSpPr>
          <p:cNvPr id="18" name="Text Placeholder 17">
            <a:extLst>
              <a:ext uri="{FF2B5EF4-FFF2-40B4-BE49-F238E27FC236}">
                <a16:creationId xmlns:a16="http://schemas.microsoft.com/office/drawing/2014/main" id="{4AF18937-CD4F-B64D-933F-03CC8DB43EA3}"/>
              </a:ext>
            </a:extLst>
          </p:cNvPr>
          <p:cNvSpPr>
            <a:spLocks noGrp="1"/>
          </p:cNvSpPr>
          <p:nvPr>
            <p:ph type="body" sz="quarter" idx="21"/>
          </p:nvPr>
        </p:nvSpPr>
        <p:spPr/>
        <p:txBody>
          <a:bodyPr/>
          <a:lstStyle/>
          <a:p>
            <a:r>
              <a:rPr lang="sl-SI" dirty="0"/>
              <a:t>COMMUNICATE</a:t>
            </a:r>
            <a:endParaRPr lang="en-US" dirty="0"/>
          </a:p>
        </p:txBody>
      </p:sp>
      <p:sp>
        <p:nvSpPr>
          <p:cNvPr id="19" name="Text Placeholder 18">
            <a:extLst>
              <a:ext uri="{FF2B5EF4-FFF2-40B4-BE49-F238E27FC236}">
                <a16:creationId xmlns:a16="http://schemas.microsoft.com/office/drawing/2014/main" id="{48CD2284-D4BF-1C4A-B81C-1A962A78F9F0}"/>
              </a:ext>
            </a:extLst>
          </p:cNvPr>
          <p:cNvSpPr>
            <a:spLocks noGrp="1"/>
          </p:cNvSpPr>
          <p:nvPr>
            <p:ph type="body" sz="quarter" idx="22"/>
          </p:nvPr>
        </p:nvSpPr>
        <p:spPr>
          <a:xfrm>
            <a:off x="9021352" y="1347537"/>
            <a:ext cx="2659582" cy="3320716"/>
          </a:xfrm>
        </p:spPr>
        <p:txBody>
          <a:bodyPr/>
          <a:lstStyle/>
          <a:p>
            <a:r>
              <a:rPr lang="en-GB" sz="2000" dirty="0">
                <a:effectLst/>
                <a:latin typeface="Calibri" panose="020F0502020204030204" pitchFamily="34" charset="0"/>
                <a:ea typeface="Calibri" panose="020F0502020204030204" pitchFamily="34" charset="0"/>
                <a:cs typeface="Arial" panose="020B0604020202020204" pitchFamily="34" charset="0"/>
              </a:rPr>
              <a:t> Don't talk about yourself, your product, your company - the customer is not interested in that at all. Talk about the customer, his problem and how your product solves his problem (better than the competition).</a:t>
            </a:r>
            <a:endParaRPr lang="en-US" sz="2000" dirty="0"/>
          </a:p>
        </p:txBody>
      </p:sp>
    </p:spTree>
    <p:extLst>
      <p:ext uri="{BB962C8B-B14F-4D97-AF65-F5344CB8AC3E}">
        <p14:creationId xmlns:p14="http://schemas.microsoft.com/office/powerpoint/2010/main" val="719626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0933490">
            <a:off x="900876" y="1509012"/>
            <a:ext cx="3114362" cy="138926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Why become an entrepreneur</a:t>
            </a:r>
            <a:r>
              <a:rPr lang="sl-SI" sz="2400" b="1" dirty="0">
                <a:solidFill>
                  <a:schemeClr val="tx1"/>
                </a:solidFill>
              </a:rPr>
              <a:t>?</a:t>
            </a:r>
            <a:endParaRPr lang="en-GB" sz="2400" b="1" dirty="0">
              <a:solidFill>
                <a:schemeClr val="tx1"/>
              </a:solidFill>
            </a:endParaRPr>
          </a:p>
          <a:p>
            <a:pPr>
              <a:spcAft>
                <a:spcPts val="600"/>
              </a:spcAft>
            </a:pPr>
            <a:r>
              <a:rPr lang="en-GB" sz="2400" b="1" dirty="0">
                <a:solidFill>
                  <a:schemeClr val="tx1"/>
                </a:solidFill>
              </a:rPr>
              <a:t>[</a:t>
            </a:r>
            <a:r>
              <a:rPr lang="en-GB" sz="2400" b="1" dirty="0">
                <a:solidFill>
                  <a:schemeClr val="tx1"/>
                </a:solidFill>
                <a:hlinkClick r:id="rId3"/>
              </a:rPr>
              <a:t>CLICK HERE</a:t>
            </a:r>
            <a:r>
              <a:rPr lang="en-GB"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289691">
            <a:off x="4873918" y="4716340"/>
            <a:ext cx="3472674" cy="1465527"/>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HOW TO REACH YOUR TARGET CUSTOMERS?</a:t>
            </a:r>
            <a:endParaRPr lang="en-GB" sz="2400" b="1" dirty="0">
              <a:solidFill>
                <a:schemeClr val="tx1"/>
              </a:solidFill>
            </a:endParaRPr>
          </a:p>
          <a:p>
            <a:r>
              <a:rPr lang="en-GB" sz="2400" b="1" dirty="0">
                <a:solidFill>
                  <a:schemeClr val="tx1"/>
                </a:solidFill>
              </a:rPr>
              <a:t>[</a:t>
            </a:r>
            <a:r>
              <a:rPr lang="en-GB" sz="2400" b="1" dirty="0">
                <a:solidFill>
                  <a:schemeClr val="tx1"/>
                </a:solidFill>
                <a:hlinkClick r:id="rId4"/>
              </a:rPr>
              <a:t>CLICK HERE</a:t>
            </a:r>
            <a:r>
              <a:rPr lang="en-GB" sz="2400" b="1" dirty="0">
                <a:solidFill>
                  <a:schemeClr val="tx1"/>
                </a:solidFill>
              </a:rPr>
              <a:t>]</a:t>
            </a: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569171">
            <a:off x="4170539" y="2664804"/>
            <a:ext cx="3163297" cy="142332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SWOT ANALYSIS – How to?</a:t>
            </a:r>
            <a:endParaRPr lang="en-US" sz="2400" b="1" dirty="0">
              <a:solidFill>
                <a:schemeClr val="tx1"/>
              </a:solidFill>
            </a:endParaRPr>
          </a:p>
          <a:p>
            <a:r>
              <a:rPr lang="en-US" sz="2400" b="1" dirty="0">
                <a:solidFill>
                  <a:schemeClr val="tx1"/>
                </a:solidFill>
              </a:rPr>
              <a:t>[</a:t>
            </a:r>
            <a:r>
              <a:rPr lang="en-US" sz="2400" b="1" dirty="0">
                <a:solidFill>
                  <a:schemeClr val="tx1"/>
                </a:solidFill>
                <a:hlinkClick r:id="rId5"/>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5137">
            <a:off x="4887458" y="844659"/>
            <a:ext cx="2935336" cy="1406817"/>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Dare to be </a:t>
            </a:r>
            <a:r>
              <a:rPr lang="sl-SI" sz="2400" b="1" dirty="0" err="1">
                <a:solidFill>
                  <a:schemeClr val="tx1"/>
                </a:solidFill>
              </a:rPr>
              <a:t>an</a:t>
            </a:r>
            <a:r>
              <a:rPr lang="sl-SI" sz="2400" b="1" dirty="0">
                <a:solidFill>
                  <a:schemeClr val="tx1"/>
                </a:solidFill>
              </a:rPr>
              <a:t> </a:t>
            </a:r>
            <a:r>
              <a:rPr lang="sl-SI" sz="2400" b="1" dirty="0" err="1">
                <a:solidFill>
                  <a:schemeClr val="tx1"/>
                </a:solidFill>
              </a:rPr>
              <a:t>entrepreneur</a:t>
            </a:r>
            <a:endParaRPr lang="en-GB" sz="2400" b="1" dirty="0">
              <a:solidFill>
                <a:schemeClr val="tx1"/>
              </a:solidFill>
            </a:endParaRPr>
          </a:p>
          <a:p>
            <a:r>
              <a:rPr lang="en-GB" sz="2400" b="1" dirty="0">
                <a:solidFill>
                  <a:schemeClr val="tx1"/>
                </a:solidFill>
              </a:rPr>
              <a:t>[</a:t>
            </a:r>
            <a:r>
              <a:rPr lang="en-GB" sz="2400" b="1" dirty="0">
                <a:solidFill>
                  <a:schemeClr val="tx1"/>
                </a:solidFill>
                <a:hlinkClick r:id="rId6"/>
              </a:rPr>
              <a:t>CLICK HERE</a:t>
            </a:r>
            <a:r>
              <a:rPr lang="en-GB" sz="2400" b="1" dirty="0">
                <a:solidFill>
                  <a:schemeClr val="tx1"/>
                </a:solidFill>
              </a:rPr>
              <a:t>]</a:t>
            </a: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1416325">
            <a:off x="7887068" y="3663648"/>
            <a:ext cx="3944748" cy="135084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8 TIPS FOR STARTING A WELLNESS BUSINESS</a:t>
            </a:r>
            <a:endParaRPr lang="en-US" sz="2400" b="1" dirty="0">
              <a:solidFill>
                <a:schemeClr val="tx1"/>
              </a:solidFill>
            </a:endParaRPr>
          </a:p>
          <a:p>
            <a:r>
              <a:rPr lang="en-US" sz="2400" b="1" dirty="0">
                <a:solidFill>
                  <a:schemeClr val="tx1"/>
                </a:solidFill>
                <a:hlinkClick r:id="rId7"/>
              </a:rPr>
              <a:t>[CLICK HERE</a:t>
            </a:r>
            <a:r>
              <a:rPr lang="en-US" sz="2400" b="1" dirty="0">
                <a:solidFill>
                  <a:schemeClr val="tx1"/>
                </a:solidFill>
              </a:rPr>
              <a:t>]</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621851">
            <a:off x="255847" y="3811001"/>
            <a:ext cx="3657915" cy="205294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07000"/>
              </a:lnSpc>
              <a:spcAft>
                <a:spcPts val="800"/>
              </a:spcAft>
            </a:pPr>
            <a:r>
              <a:rPr lang="en-GB" sz="2400" b="1" dirty="0">
                <a:solidFill>
                  <a:schemeClr val="tx1"/>
                </a:solidFill>
                <a:effectLst/>
                <a:latin typeface="Calibri" panose="020F0502020204030204" pitchFamily="34" charset="0"/>
                <a:ea typeface="Calibri" panose="020F0502020204030204" pitchFamily="34" charset="0"/>
                <a:cs typeface="Arial" panose="020B0604020202020204" pitchFamily="34" charset="0"/>
              </a:rPr>
              <a:t>REINVENT YOUR MARKETING TO COMPETE IN A CONTENT-DRIVEN WORLD</a:t>
            </a:r>
          </a:p>
          <a:p>
            <a:r>
              <a:rPr lang="en-US" sz="2400" b="1" dirty="0">
                <a:solidFill>
                  <a:schemeClr val="tx1"/>
                </a:solidFill>
              </a:rPr>
              <a:t>[</a:t>
            </a:r>
            <a:r>
              <a:rPr lang="en-US" sz="2400" b="1" dirty="0">
                <a:solidFill>
                  <a:schemeClr val="tx1"/>
                </a:solidFill>
                <a:hlinkClick r:id="rId8"/>
              </a:rPr>
              <a:t>CLICK HERE</a:t>
            </a:r>
            <a:r>
              <a:rPr lang="en-US"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377471">
            <a:off x="8360020" y="1168373"/>
            <a:ext cx="3590223" cy="125360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chemeClr val="tx1"/>
                </a:solidFill>
              </a:rPr>
              <a:t>Peter </a:t>
            </a:r>
            <a:r>
              <a:rPr lang="sl-SI" sz="2400" b="1" dirty="0" err="1">
                <a:solidFill>
                  <a:schemeClr val="tx1"/>
                </a:solidFill>
              </a:rPr>
              <a:t>Thiel</a:t>
            </a:r>
            <a:r>
              <a:rPr lang="sl-SI" sz="2400" b="1" dirty="0">
                <a:solidFill>
                  <a:schemeClr val="tx1"/>
                </a:solidFill>
              </a:rPr>
              <a:t> on “</a:t>
            </a:r>
            <a:r>
              <a:rPr lang="en-US" sz="2400" b="1" dirty="0">
                <a:solidFill>
                  <a:schemeClr val="tx1"/>
                </a:solidFill>
              </a:rPr>
              <a:t>Success </a:t>
            </a:r>
            <a:r>
              <a:rPr lang="sl-SI" sz="2400" b="1" dirty="0">
                <a:solidFill>
                  <a:schemeClr val="tx1"/>
                </a:solidFill>
              </a:rPr>
              <a:t>in Business“</a:t>
            </a:r>
            <a:endParaRPr lang="en-US" sz="2400" b="1" dirty="0">
              <a:solidFill>
                <a:schemeClr val="tx1"/>
              </a:solidFill>
            </a:endParaRPr>
          </a:p>
          <a:p>
            <a:r>
              <a:rPr lang="en-US" sz="2400" b="1" dirty="0">
                <a:solidFill>
                  <a:schemeClr val="tx1"/>
                </a:solidFill>
                <a:hlinkClick r:id="rId9"/>
              </a:rPr>
              <a:t>[CLICK HERE</a:t>
            </a:r>
            <a:r>
              <a:rPr lang="en-US" sz="2400" b="1" dirty="0">
                <a:solidFill>
                  <a:schemeClr val="tx1"/>
                </a:solidFill>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Further Reading</a:t>
            </a:r>
          </a:p>
        </p:txBody>
      </p:sp>
    </p:spTree>
    <p:extLst>
      <p:ext uri="{BB962C8B-B14F-4D97-AF65-F5344CB8AC3E}">
        <p14:creationId xmlns:p14="http://schemas.microsoft.com/office/powerpoint/2010/main" val="3838101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3112A-FA11-2F4B-8FDC-A0E88B4B04ED}"/>
              </a:ext>
            </a:extLst>
          </p:cNvPr>
          <p:cNvSpPr>
            <a:spLocks noGrp="1"/>
          </p:cNvSpPr>
          <p:nvPr>
            <p:ph type="body" sz="quarter" idx="13"/>
          </p:nvPr>
        </p:nvSpPr>
        <p:spPr>
          <a:xfrm>
            <a:off x="401053" y="609601"/>
            <a:ext cx="5791200" cy="4651400"/>
          </a:xfrm>
        </p:spPr>
        <p:txBody>
          <a:bodyPr/>
          <a:lstStyle/>
          <a:p>
            <a:pPr algn="ctr"/>
            <a:r>
              <a:rPr lang="sl-SI" dirty="0"/>
              <a:t>SUCCESSFUL WELLNESS </a:t>
            </a:r>
          </a:p>
          <a:p>
            <a:pPr algn="ctr"/>
            <a:r>
              <a:rPr lang="sl-SI" dirty="0"/>
              <a:t>AND </a:t>
            </a:r>
          </a:p>
          <a:p>
            <a:pPr algn="ctr"/>
            <a:r>
              <a:rPr lang="sl-SI" dirty="0"/>
              <a:t>WELLBEING BUSINESSES</a:t>
            </a:r>
          </a:p>
          <a:p>
            <a:pPr algn="l"/>
            <a:endParaRPr lang="sl-SI" sz="3000" dirty="0"/>
          </a:p>
          <a:p>
            <a:pPr algn="l"/>
            <a:r>
              <a:rPr lang="sl-SI" sz="3000" dirty="0"/>
              <a:t>5 STUNNING WELLNESS RETREATS</a:t>
            </a:r>
            <a:endParaRPr lang="en-US" sz="3000" dirty="0"/>
          </a:p>
        </p:txBody>
      </p:sp>
      <p:pic>
        <p:nvPicPr>
          <p:cNvPr id="4" name="Slika 3">
            <a:extLst>
              <a:ext uri="{FF2B5EF4-FFF2-40B4-BE49-F238E27FC236}">
                <a16:creationId xmlns:a16="http://schemas.microsoft.com/office/drawing/2014/main" id="{7EB72443-9CF6-4A1B-9ECE-BC4F4CCD1409}"/>
              </a:ext>
            </a:extLst>
          </p:cNvPr>
          <p:cNvPicPr>
            <a:picLocks noChangeAspect="1"/>
          </p:cNvPicPr>
          <p:nvPr/>
        </p:nvPicPr>
        <p:blipFill>
          <a:blip r:embed="rId3"/>
          <a:stretch>
            <a:fillRect/>
          </a:stretch>
        </p:blipFill>
        <p:spPr>
          <a:xfrm>
            <a:off x="6096000" y="-395958"/>
            <a:ext cx="6192252" cy="8011225"/>
          </a:xfrm>
          <a:prstGeom prst="rect">
            <a:avLst/>
          </a:prstGeom>
        </p:spPr>
      </p:pic>
      <p:grpSp>
        <p:nvGrpSpPr>
          <p:cNvPr id="7" name="Google Shape;605;p39">
            <a:extLst>
              <a:ext uri="{FF2B5EF4-FFF2-40B4-BE49-F238E27FC236}">
                <a16:creationId xmlns:a16="http://schemas.microsoft.com/office/drawing/2014/main" id="{2C82605C-838B-4EA3-93E6-BEB4FB965125}"/>
              </a:ext>
            </a:extLst>
          </p:cNvPr>
          <p:cNvGrpSpPr/>
          <p:nvPr/>
        </p:nvGrpSpPr>
        <p:grpSpPr>
          <a:xfrm>
            <a:off x="2167021" y="3760176"/>
            <a:ext cx="2919663" cy="2342148"/>
            <a:chOff x="2583100" y="2973775"/>
            <a:chExt cx="461550" cy="437200"/>
          </a:xfrm>
        </p:grpSpPr>
        <p:sp>
          <p:nvSpPr>
            <p:cNvPr id="8" name="Google Shape;606;p39">
              <a:extLst>
                <a:ext uri="{FF2B5EF4-FFF2-40B4-BE49-F238E27FC236}">
                  <a16:creationId xmlns:a16="http://schemas.microsoft.com/office/drawing/2014/main" id="{E001213E-36F8-46B3-A0B7-87006F9F3594}"/>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a16="http://schemas.microsoft.com/office/drawing/2014/main" id="{68C671B7-6DFA-4F37-A656-A25EB9634BA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redstavnost v spletu 9" title="5 Stunning Health &amp; Wellness Retreats">
            <a:hlinkClick r:id="" action="ppaction://media"/>
            <a:extLst>
              <a:ext uri="{FF2B5EF4-FFF2-40B4-BE49-F238E27FC236}">
                <a16:creationId xmlns:a16="http://schemas.microsoft.com/office/drawing/2014/main" id="{AD5E55CF-A647-49B5-88C1-E2D2000203D1}"/>
              </a:ext>
            </a:extLst>
          </p:cNvPr>
          <p:cNvPicPr>
            <a:picLocks noRot="1" noChangeAspect="1"/>
          </p:cNvPicPr>
          <p:nvPr>
            <a:videoFile r:link="rId1"/>
          </p:nvPr>
        </p:nvPicPr>
        <p:blipFill>
          <a:blip r:embed="rId4"/>
          <a:stretch>
            <a:fillRect/>
          </a:stretch>
        </p:blipFill>
        <p:spPr>
          <a:xfrm>
            <a:off x="2356852" y="3942963"/>
            <a:ext cx="2540000" cy="1435100"/>
          </a:xfrm>
          <a:prstGeom prst="rect">
            <a:avLst/>
          </a:prstGeom>
        </p:spPr>
      </p:pic>
    </p:spTree>
    <p:extLst>
      <p:ext uri="{BB962C8B-B14F-4D97-AF65-F5344CB8AC3E}">
        <p14:creationId xmlns:p14="http://schemas.microsoft.com/office/powerpoint/2010/main" val="3354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p:txBody>
          <a:bodyPr/>
          <a:lstStyle/>
          <a:p>
            <a:r>
              <a:rPr lang="sl-SI" dirty="0"/>
              <a:t>CASE – CANYONRANCH</a:t>
            </a:r>
          </a:p>
          <a:p>
            <a:endParaRPr lang="en-US" dirty="0"/>
          </a:p>
        </p:txBody>
      </p:sp>
      <p:pic>
        <p:nvPicPr>
          <p:cNvPr id="7" name="Slika 6">
            <a:extLst>
              <a:ext uri="{FF2B5EF4-FFF2-40B4-BE49-F238E27FC236}">
                <a16:creationId xmlns:a16="http://schemas.microsoft.com/office/drawing/2014/main" id="{281F1F63-A4E7-468A-9A67-940DA031FC5B}"/>
              </a:ext>
            </a:extLst>
          </p:cNvPr>
          <p:cNvPicPr/>
          <p:nvPr/>
        </p:nvPicPr>
        <p:blipFill>
          <a:blip r:embed="rId3"/>
          <a:stretch>
            <a:fillRect/>
          </a:stretch>
        </p:blipFill>
        <p:spPr>
          <a:xfrm>
            <a:off x="315781" y="2383036"/>
            <a:ext cx="7881734" cy="3201602"/>
          </a:xfrm>
          <a:prstGeom prst="rect">
            <a:avLst/>
          </a:prstGeom>
        </p:spPr>
      </p:pic>
      <p:sp>
        <p:nvSpPr>
          <p:cNvPr id="9" name="PoljeZBesedilom 8">
            <a:extLst>
              <a:ext uri="{FF2B5EF4-FFF2-40B4-BE49-F238E27FC236}">
                <a16:creationId xmlns:a16="http://schemas.microsoft.com/office/drawing/2014/main" id="{E792BD4D-75CA-4611-B45B-78EEFC6716B1}"/>
              </a:ext>
            </a:extLst>
          </p:cNvPr>
          <p:cNvSpPr txBox="1"/>
          <p:nvPr/>
        </p:nvSpPr>
        <p:spPr>
          <a:xfrm>
            <a:off x="2101515" y="5584638"/>
            <a:ext cx="6096000"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https://www.canyonranch.com/</a:t>
            </a:r>
            <a:endParaRPr lang="en-GB" dirty="0"/>
          </a:p>
        </p:txBody>
      </p:sp>
      <p:sp>
        <p:nvSpPr>
          <p:cNvPr id="11" name="Označba mesta slike 10">
            <a:extLst>
              <a:ext uri="{FF2B5EF4-FFF2-40B4-BE49-F238E27FC236}">
                <a16:creationId xmlns:a16="http://schemas.microsoft.com/office/drawing/2014/main" id="{FAC86A6B-68D0-4596-A534-54323146BA2B}"/>
              </a:ext>
            </a:extLst>
          </p:cNvPr>
          <p:cNvSpPr>
            <a:spLocks noGrp="1"/>
          </p:cNvSpPr>
          <p:nvPr>
            <p:ph type="pic" sz="quarter" idx="15"/>
          </p:nvPr>
        </p:nvSpPr>
        <p:spPr/>
      </p:sp>
      <p:pic>
        <p:nvPicPr>
          <p:cNvPr id="12" name="Predstavnost v spletu 11" title="A journey through all Canyon Ranch properties">
            <a:hlinkClick r:id="" action="ppaction://media"/>
            <a:extLst>
              <a:ext uri="{FF2B5EF4-FFF2-40B4-BE49-F238E27FC236}">
                <a16:creationId xmlns:a16="http://schemas.microsoft.com/office/drawing/2014/main" id="{2FE51953-45BE-4F22-8BAE-1DD1AEEEAFC6}"/>
              </a:ext>
            </a:extLst>
          </p:cNvPr>
          <p:cNvPicPr>
            <a:picLocks noRot="1" noChangeAspect="1"/>
          </p:cNvPicPr>
          <p:nvPr>
            <a:videoFile r:link="rId1"/>
          </p:nvPr>
        </p:nvPicPr>
        <p:blipFill>
          <a:blip r:embed="rId5"/>
          <a:stretch>
            <a:fillRect/>
          </a:stretch>
        </p:blipFill>
        <p:spPr>
          <a:xfrm>
            <a:off x="8233743" y="1798222"/>
            <a:ext cx="3958257" cy="2236415"/>
          </a:xfrm>
          <a:prstGeom prst="rect">
            <a:avLst/>
          </a:prstGeom>
        </p:spPr>
      </p:pic>
    </p:spTree>
    <p:extLst>
      <p:ext uri="{BB962C8B-B14F-4D97-AF65-F5344CB8AC3E}">
        <p14:creationId xmlns:p14="http://schemas.microsoft.com/office/powerpoint/2010/main" val="385849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71E54A-2F82-A14E-AFD6-586E90366DAD}"/>
              </a:ext>
            </a:extLst>
          </p:cNvPr>
          <p:cNvSpPr>
            <a:spLocks noGrp="1"/>
          </p:cNvSpPr>
          <p:nvPr>
            <p:ph type="body" sz="quarter" idx="15"/>
          </p:nvPr>
        </p:nvSpPr>
        <p:spPr/>
        <p:txBody>
          <a:bodyPr/>
          <a:lstStyle/>
          <a:p>
            <a:r>
              <a:rPr lang="sl-SI" dirty="0"/>
              <a:t>CASE: RANCHO LA PUERTA</a:t>
            </a:r>
            <a:endParaRPr lang="en-US" dirty="0"/>
          </a:p>
        </p:txBody>
      </p:sp>
      <p:pic>
        <p:nvPicPr>
          <p:cNvPr id="6" name="Slika 5">
            <a:extLst>
              <a:ext uri="{FF2B5EF4-FFF2-40B4-BE49-F238E27FC236}">
                <a16:creationId xmlns:a16="http://schemas.microsoft.com/office/drawing/2014/main" id="{64EC4795-08FA-4AB0-AC19-08BC6C1DA110}"/>
              </a:ext>
            </a:extLst>
          </p:cNvPr>
          <p:cNvPicPr/>
          <p:nvPr/>
        </p:nvPicPr>
        <p:blipFill>
          <a:blip r:embed="rId2"/>
          <a:stretch>
            <a:fillRect/>
          </a:stretch>
        </p:blipFill>
        <p:spPr>
          <a:xfrm>
            <a:off x="5454714" y="1748999"/>
            <a:ext cx="6472185" cy="3848601"/>
          </a:xfrm>
          <a:prstGeom prst="rect">
            <a:avLst/>
          </a:prstGeom>
        </p:spPr>
      </p:pic>
      <p:sp>
        <p:nvSpPr>
          <p:cNvPr id="8" name="PoljeZBesedilom 7">
            <a:extLst>
              <a:ext uri="{FF2B5EF4-FFF2-40B4-BE49-F238E27FC236}">
                <a16:creationId xmlns:a16="http://schemas.microsoft.com/office/drawing/2014/main" id="{67EDF227-5D46-4B76-B271-638E366D3B65}"/>
              </a:ext>
            </a:extLst>
          </p:cNvPr>
          <p:cNvSpPr txBox="1"/>
          <p:nvPr/>
        </p:nvSpPr>
        <p:spPr>
          <a:xfrm>
            <a:off x="4003309" y="6207204"/>
            <a:ext cx="6096000" cy="369332"/>
          </a:xfrm>
          <a:prstGeom prst="rect">
            <a:avLst/>
          </a:prstGeom>
          <a:noFill/>
        </p:spPr>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https://rancholapuerta.com/</a:t>
            </a:r>
            <a:endParaRPr lang="en-GB" dirty="0"/>
          </a:p>
        </p:txBody>
      </p:sp>
      <p:pic>
        <p:nvPicPr>
          <p:cNvPr id="10" name="Slika 9">
            <a:extLst>
              <a:ext uri="{FF2B5EF4-FFF2-40B4-BE49-F238E27FC236}">
                <a16:creationId xmlns:a16="http://schemas.microsoft.com/office/drawing/2014/main" id="{F5F4596B-2634-416E-8EFF-28C1B3634590}"/>
              </a:ext>
            </a:extLst>
          </p:cNvPr>
          <p:cNvPicPr>
            <a:picLocks noChangeAspect="1"/>
          </p:cNvPicPr>
          <p:nvPr/>
        </p:nvPicPr>
        <p:blipFill>
          <a:blip r:embed="rId4"/>
          <a:stretch>
            <a:fillRect/>
          </a:stretch>
        </p:blipFill>
        <p:spPr>
          <a:xfrm>
            <a:off x="394850" y="3063695"/>
            <a:ext cx="4883401" cy="2038455"/>
          </a:xfrm>
          <a:prstGeom prst="rect">
            <a:avLst/>
          </a:prstGeom>
        </p:spPr>
      </p:pic>
    </p:spTree>
    <p:extLst>
      <p:ext uri="{BB962C8B-B14F-4D97-AF65-F5344CB8AC3E}">
        <p14:creationId xmlns:p14="http://schemas.microsoft.com/office/powerpoint/2010/main" val="671335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55E6E7-7A31-DC44-9B60-27AA6EBABF0E}"/>
              </a:ext>
            </a:extLst>
          </p:cNvPr>
          <p:cNvSpPr>
            <a:spLocks noGrp="1"/>
          </p:cNvSpPr>
          <p:nvPr>
            <p:ph type="body" sz="quarter" idx="15"/>
          </p:nvPr>
        </p:nvSpPr>
        <p:spPr/>
        <p:txBody>
          <a:bodyPr>
            <a:normAutofit fontScale="92500" lnSpcReduction="10000"/>
          </a:bodyPr>
          <a:lstStyle/>
          <a:p>
            <a:r>
              <a:rPr lang="sl-SI" dirty="0"/>
              <a:t>CASE:</a:t>
            </a:r>
          </a:p>
          <a:p>
            <a:r>
              <a:rPr lang="sl-SI" dirty="0"/>
              <a:t>KRIPALU</a:t>
            </a:r>
            <a:endParaRPr lang="en-US" dirty="0"/>
          </a:p>
        </p:txBody>
      </p:sp>
      <p:pic>
        <p:nvPicPr>
          <p:cNvPr id="7" name="Slika 6">
            <a:extLst>
              <a:ext uri="{FF2B5EF4-FFF2-40B4-BE49-F238E27FC236}">
                <a16:creationId xmlns:a16="http://schemas.microsoft.com/office/drawing/2014/main" id="{5C7C7DE0-D95A-4030-A592-E80F34390719}"/>
              </a:ext>
            </a:extLst>
          </p:cNvPr>
          <p:cNvPicPr/>
          <p:nvPr/>
        </p:nvPicPr>
        <p:blipFill>
          <a:blip r:embed="rId2"/>
          <a:stretch>
            <a:fillRect/>
          </a:stretch>
        </p:blipFill>
        <p:spPr>
          <a:xfrm>
            <a:off x="4363453" y="117287"/>
            <a:ext cx="7562034" cy="2654436"/>
          </a:xfrm>
          <a:prstGeom prst="rect">
            <a:avLst/>
          </a:prstGeom>
        </p:spPr>
      </p:pic>
      <p:pic>
        <p:nvPicPr>
          <p:cNvPr id="9" name="Slika 8">
            <a:extLst>
              <a:ext uri="{FF2B5EF4-FFF2-40B4-BE49-F238E27FC236}">
                <a16:creationId xmlns:a16="http://schemas.microsoft.com/office/drawing/2014/main" id="{69CA519A-AA57-44FE-AD1B-F8CCA367DB60}"/>
              </a:ext>
            </a:extLst>
          </p:cNvPr>
          <p:cNvPicPr>
            <a:picLocks noChangeAspect="1"/>
          </p:cNvPicPr>
          <p:nvPr/>
        </p:nvPicPr>
        <p:blipFill>
          <a:blip r:embed="rId3"/>
          <a:stretch>
            <a:fillRect/>
          </a:stretch>
        </p:blipFill>
        <p:spPr>
          <a:xfrm>
            <a:off x="1046134" y="3074601"/>
            <a:ext cx="5209913" cy="3197861"/>
          </a:xfrm>
          <a:prstGeom prst="rect">
            <a:avLst/>
          </a:prstGeom>
        </p:spPr>
      </p:pic>
      <p:sp>
        <p:nvSpPr>
          <p:cNvPr id="11" name="PoljeZBesedilom 10">
            <a:extLst>
              <a:ext uri="{FF2B5EF4-FFF2-40B4-BE49-F238E27FC236}">
                <a16:creationId xmlns:a16="http://schemas.microsoft.com/office/drawing/2014/main" id="{698BD17A-7C9A-4512-882C-3ED79F0759F5}"/>
              </a:ext>
            </a:extLst>
          </p:cNvPr>
          <p:cNvSpPr txBox="1"/>
          <p:nvPr/>
        </p:nvSpPr>
        <p:spPr>
          <a:xfrm>
            <a:off x="5096470" y="6272462"/>
            <a:ext cx="6096000" cy="369332"/>
          </a:xfrm>
          <a:prstGeom prst="rect">
            <a:avLst/>
          </a:prstGeom>
          <a:noFill/>
        </p:spPr>
        <p:txBody>
          <a:bodyPr wrap="square">
            <a:spAutoFit/>
          </a:bodyPr>
          <a:lstStyle/>
          <a:p>
            <a:r>
              <a:rPr lang="en-GB" dirty="0"/>
              <a:t>https://kripalu.org/</a:t>
            </a:r>
          </a:p>
        </p:txBody>
      </p:sp>
    </p:spTree>
    <p:extLst>
      <p:ext uri="{BB962C8B-B14F-4D97-AF65-F5344CB8AC3E}">
        <p14:creationId xmlns:p14="http://schemas.microsoft.com/office/powerpoint/2010/main" val="2795670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55E6E7-7A31-DC44-9B60-27AA6EBABF0E}"/>
              </a:ext>
            </a:extLst>
          </p:cNvPr>
          <p:cNvSpPr>
            <a:spLocks noGrp="1"/>
          </p:cNvSpPr>
          <p:nvPr>
            <p:ph type="body" sz="quarter" idx="15"/>
          </p:nvPr>
        </p:nvSpPr>
        <p:spPr/>
        <p:txBody>
          <a:bodyPr/>
          <a:lstStyle/>
          <a:p>
            <a:r>
              <a:rPr lang="sl-SI" dirty="0"/>
              <a:t>CASE: SENSEI</a:t>
            </a:r>
            <a:endParaRPr lang="en-US" dirty="0"/>
          </a:p>
        </p:txBody>
      </p:sp>
      <p:pic>
        <p:nvPicPr>
          <p:cNvPr id="5" name="Slika 4">
            <a:extLst>
              <a:ext uri="{FF2B5EF4-FFF2-40B4-BE49-F238E27FC236}">
                <a16:creationId xmlns:a16="http://schemas.microsoft.com/office/drawing/2014/main" id="{011B76AE-BF7A-4FD4-80BA-BD518CBF5B01}"/>
              </a:ext>
            </a:extLst>
          </p:cNvPr>
          <p:cNvPicPr/>
          <p:nvPr/>
        </p:nvPicPr>
        <p:blipFill>
          <a:blip r:embed="rId2"/>
          <a:stretch>
            <a:fillRect/>
          </a:stretch>
        </p:blipFill>
        <p:spPr>
          <a:xfrm>
            <a:off x="4194207" y="451687"/>
            <a:ext cx="7612781" cy="4363452"/>
          </a:xfrm>
          <a:prstGeom prst="rect">
            <a:avLst/>
          </a:prstGeom>
        </p:spPr>
      </p:pic>
      <p:pic>
        <p:nvPicPr>
          <p:cNvPr id="6" name="Slika 5">
            <a:extLst>
              <a:ext uri="{FF2B5EF4-FFF2-40B4-BE49-F238E27FC236}">
                <a16:creationId xmlns:a16="http://schemas.microsoft.com/office/drawing/2014/main" id="{0ED0A2F5-174F-497C-83D1-C2C5817EB442}"/>
              </a:ext>
            </a:extLst>
          </p:cNvPr>
          <p:cNvPicPr>
            <a:picLocks noChangeAspect="1"/>
          </p:cNvPicPr>
          <p:nvPr/>
        </p:nvPicPr>
        <p:blipFill>
          <a:blip r:embed="rId3"/>
          <a:stretch>
            <a:fillRect/>
          </a:stretch>
        </p:blipFill>
        <p:spPr>
          <a:xfrm>
            <a:off x="593572" y="4811128"/>
            <a:ext cx="7201270" cy="1130358"/>
          </a:xfrm>
          <a:prstGeom prst="rect">
            <a:avLst/>
          </a:prstGeom>
        </p:spPr>
      </p:pic>
      <p:pic>
        <p:nvPicPr>
          <p:cNvPr id="8" name="Slika 7">
            <a:extLst>
              <a:ext uri="{FF2B5EF4-FFF2-40B4-BE49-F238E27FC236}">
                <a16:creationId xmlns:a16="http://schemas.microsoft.com/office/drawing/2014/main" id="{5D3F860C-ABD7-408F-B33B-96BA244F11C1}"/>
              </a:ext>
            </a:extLst>
          </p:cNvPr>
          <p:cNvPicPr>
            <a:picLocks noChangeAspect="1"/>
          </p:cNvPicPr>
          <p:nvPr/>
        </p:nvPicPr>
        <p:blipFill>
          <a:blip r:embed="rId4"/>
          <a:stretch>
            <a:fillRect/>
          </a:stretch>
        </p:blipFill>
        <p:spPr>
          <a:xfrm>
            <a:off x="642425" y="1702225"/>
            <a:ext cx="3321221" cy="2940201"/>
          </a:xfrm>
          <a:prstGeom prst="rect">
            <a:avLst/>
          </a:prstGeom>
        </p:spPr>
      </p:pic>
      <p:pic>
        <p:nvPicPr>
          <p:cNvPr id="10" name="Slika 9">
            <a:extLst>
              <a:ext uri="{FF2B5EF4-FFF2-40B4-BE49-F238E27FC236}">
                <a16:creationId xmlns:a16="http://schemas.microsoft.com/office/drawing/2014/main" id="{5B239012-49F8-4158-A46B-AD52AC7A891C}"/>
              </a:ext>
            </a:extLst>
          </p:cNvPr>
          <p:cNvPicPr>
            <a:picLocks noChangeAspect="1"/>
          </p:cNvPicPr>
          <p:nvPr/>
        </p:nvPicPr>
        <p:blipFill>
          <a:blip r:embed="rId5"/>
          <a:stretch>
            <a:fillRect/>
          </a:stretch>
        </p:blipFill>
        <p:spPr>
          <a:xfrm>
            <a:off x="8621594" y="4923423"/>
            <a:ext cx="2373751" cy="1130358"/>
          </a:xfrm>
          <a:prstGeom prst="rect">
            <a:avLst/>
          </a:prstGeom>
        </p:spPr>
      </p:pic>
      <p:sp>
        <p:nvSpPr>
          <p:cNvPr id="12" name="PoljeZBesedilom 11">
            <a:extLst>
              <a:ext uri="{FF2B5EF4-FFF2-40B4-BE49-F238E27FC236}">
                <a16:creationId xmlns:a16="http://schemas.microsoft.com/office/drawing/2014/main" id="{E274FBF7-F353-4034-BDAA-560D28D902F0}"/>
              </a:ext>
            </a:extLst>
          </p:cNvPr>
          <p:cNvSpPr txBox="1"/>
          <p:nvPr/>
        </p:nvSpPr>
        <p:spPr>
          <a:xfrm>
            <a:off x="4952597" y="6056716"/>
            <a:ext cx="6096000" cy="369332"/>
          </a:xfrm>
          <a:prstGeom prst="rect">
            <a:avLst/>
          </a:prstGeom>
          <a:noFill/>
        </p:spPr>
        <p:txBody>
          <a:bodyPr wrap="square">
            <a:spAutoFit/>
          </a:bodyPr>
          <a:lstStyle/>
          <a:p>
            <a:r>
              <a:rPr lang="en-GB" dirty="0"/>
              <a:t>https://sensei.com/</a:t>
            </a:r>
          </a:p>
        </p:txBody>
      </p:sp>
    </p:spTree>
    <p:extLst>
      <p:ext uri="{BB962C8B-B14F-4D97-AF65-F5344CB8AC3E}">
        <p14:creationId xmlns:p14="http://schemas.microsoft.com/office/powerpoint/2010/main" val="3788074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Goals</a:t>
            </a:r>
          </a:p>
        </p:txBody>
      </p:sp>
      <p:sp>
        <p:nvSpPr>
          <p:cNvPr id="7" name="Retângulo 6">
            <a:extLst>
              <a:ext uri="{FF2B5EF4-FFF2-40B4-BE49-F238E27FC236}">
                <a16:creationId xmlns:a16="http://schemas.microsoft.com/office/drawing/2014/main" id="{606DCFB3-64B7-488A-B947-C31A018AA38D}"/>
              </a:ext>
            </a:extLst>
          </p:cNvPr>
          <p:cNvSpPr/>
          <p:nvPr/>
        </p:nvSpPr>
        <p:spPr>
          <a:xfrm>
            <a:off x="331470" y="1046457"/>
            <a:ext cx="11518408"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US" sz="2400" dirty="0">
                <a:solidFill>
                  <a:schemeClr val="tx1"/>
                </a:solidFill>
              </a:rPr>
              <a:t> Understand entrepreneurship</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Plan the steps of setting up your own business</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Use tools that can help you plan (business canvas, SWOT analysis</a:t>
            </a:r>
            <a:r>
              <a:rPr lang="sl-SI" sz="2400" dirty="0">
                <a:solidFill>
                  <a:schemeClr val="tx1"/>
                </a:solidFill>
              </a:rPr>
              <a:t>, </a:t>
            </a:r>
            <a:r>
              <a:rPr lang="sl-SI" sz="2400" dirty="0" err="1">
                <a:solidFill>
                  <a:schemeClr val="tx1"/>
                </a:solidFill>
              </a:rPr>
              <a:t>USPs</a:t>
            </a:r>
            <a:r>
              <a:rPr lang="en-US" sz="2400" dirty="0">
                <a:solidFill>
                  <a:schemeClr val="tx1"/>
                </a:solidFill>
              </a:rPr>
              <a:t>)</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a:t>
            </a:r>
            <a:r>
              <a:rPr lang="sl-SI" sz="2400" dirty="0" err="1">
                <a:solidFill>
                  <a:schemeClr val="tx1"/>
                </a:solidFill>
              </a:rPr>
              <a:t>Understand</a:t>
            </a:r>
            <a:r>
              <a:rPr lang="sl-SI" sz="2400" dirty="0">
                <a:solidFill>
                  <a:schemeClr val="tx1"/>
                </a:solidFill>
              </a:rPr>
              <a:t> </a:t>
            </a:r>
            <a:r>
              <a:rPr lang="en-US" sz="2400" dirty="0">
                <a:solidFill>
                  <a:schemeClr val="tx1"/>
                </a:solidFill>
              </a:rPr>
              <a:t>the 2021 wellness and wellbeing trends</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Check-out the global examples</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Take a look at regional we</a:t>
            </a:r>
            <a:r>
              <a:rPr lang="sl-SI" sz="2400" dirty="0">
                <a:solidFill>
                  <a:schemeClr val="tx1"/>
                </a:solidFill>
              </a:rPr>
              <a:t>l</a:t>
            </a:r>
            <a:r>
              <a:rPr lang="en-US" sz="2400" dirty="0" err="1">
                <a:solidFill>
                  <a:schemeClr val="tx1"/>
                </a:solidFill>
              </a:rPr>
              <a:t>lbeing</a:t>
            </a:r>
            <a:r>
              <a:rPr lang="en-US" sz="2400" dirty="0">
                <a:solidFill>
                  <a:schemeClr val="tx1"/>
                </a:solidFill>
              </a:rPr>
              <a:t> business ventures</a:t>
            </a:r>
          </a:p>
        </p:txBody>
      </p:sp>
      <p:grpSp>
        <p:nvGrpSpPr>
          <p:cNvPr id="4" name="Google Shape;448;p39">
            <a:extLst>
              <a:ext uri="{FF2B5EF4-FFF2-40B4-BE49-F238E27FC236}">
                <a16:creationId xmlns:a16="http://schemas.microsoft.com/office/drawing/2014/main" id="{82D14AAA-100B-4746-B075-24BB631CB956}"/>
              </a:ext>
            </a:extLst>
          </p:cNvPr>
          <p:cNvGrpSpPr/>
          <p:nvPr/>
        </p:nvGrpSpPr>
        <p:grpSpPr>
          <a:xfrm>
            <a:off x="9911130" y="1234774"/>
            <a:ext cx="342903" cy="447293"/>
            <a:chOff x="590250" y="244200"/>
            <a:chExt cx="407975" cy="532175"/>
          </a:xfrm>
        </p:grpSpPr>
        <p:sp>
          <p:nvSpPr>
            <p:cNvPr id="5" name="Google Shape;449;p39">
              <a:extLst>
                <a:ext uri="{FF2B5EF4-FFF2-40B4-BE49-F238E27FC236}">
                  <a16:creationId xmlns:a16="http://schemas.microsoft.com/office/drawing/2014/main" id="{A9F413BE-56C4-464B-97BF-AB8E80256809}"/>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0;p39">
              <a:extLst>
                <a:ext uri="{FF2B5EF4-FFF2-40B4-BE49-F238E27FC236}">
                  <a16:creationId xmlns:a16="http://schemas.microsoft.com/office/drawing/2014/main" id="{5706D955-BE40-45ED-90AC-5091342DEE9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1;p39">
              <a:extLst>
                <a:ext uri="{FF2B5EF4-FFF2-40B4-BE49-F238E27FC236}">
                  <a16:creationId xmlns:a16="http://schemas.microsoft.com/office/drawing/2014/main" id="{5C764E76-F661-4E35-B4B1-E6033F1A294E}"/>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2;p39">
              <a:extLst>
                <a:ext uri="{FF2B5EF4-FFF2-40B4-BE49-F238E27FC236}">
                  <a16:creationId xmlns:a16="http://schemas.microsoft.com/office/drawing/2014/main" id="{B439EF40-EA8E-4B8C-BCE1-6CA13357C4F5}"/>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3;p39">
              <a:extLst>
                <a:ext uri="{FF2B5EF4-FFF2-40B4-BE49-F238E27FC236}">
                  <a16:creationId xmlns:a16="http://schemas.microsoft.com/office/drawing/2014/main" id="{624F4997-CEAB-4750-BB4A-E2ACB8418A00}"/>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4;p39">
              <a:extLst>
                <a:ext uri="{FF2B5EF4-FFF2-40B4-BE49-F238E27FC236}">
                  <a16:creationId xmlns:a16="http://schemas.microsoft.com/office/drawing/2014/main" id="{0FB91D00-31DC-4362-B635-938421680F07}"/>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5;p39">
              <a:extLst>
                <a:ext uri="{FF2B5EF4-FFF2-40B4-BE49-F238E27FC236}">
                  <a16:creationId xmlns:a16="http://schemas.microsoft.com/office/drawing/2014/main" id="{3755A69C-8AEE-44A8-B40D-1F6F380BADDA}"/>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6;p39">
              <a:extLst>
                <a:ext uri="{FF2B5EF4-FFF2-40B4-BE49-F238E27FC236}">
                  <a16:creationId xmlns:a16="http://schemas.microsoft.com/office/drawing/2014/main" id="{B7FD9D87-57FA-44BD-9AC2-42725E54F0F3}"/>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7;p39">
              <a:extLst>
                <a:ext uri="{FF2B5EF4-FFF2-40B4-BE49-F238E27FC236}">
                  <a16:creationId xmlns:a16="http://schemas.microsoft.com/office/drawing/2014/main" id="{8DDF7318-4CAD-4E79-8789-D175E3FF8CEE}"/>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8;p39">
              <a:extLst>
                <a:ext uri="{FF2B5EF4-FFF2-40B4-BE49-F238E27FC236}">
                  <a16:creationId xmlns:a16="http://schemas.microsoft.com/office/drawing/2014/main" id="{13DD9288-4F24-49BF-9BB4-D4A0D2CC457E}"/>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9;p39">
              <a:extLst>
                <a:ext uri="{FF2B5EF4-FFF2-40B4-BE49-F238E27FC236}">
                  <a16:creationId xmlns:a16="http://schemas.microsoft.com/office/drawing/2014/main" id="{C67DF0FE-875B-4505-8DFA-C06DCBF02C2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0;p39">
              <a:extLst>
                <a:ext uri="{FF2B5EF4-FFF2-40B4-BE49-F238E27FC236}">
                  <a16:creationId xmlns:a16="http://schemas.microsoft.com/office/drawing/2014/main" id="{1C466C5B-7589-47C2-8B09-535BA944ED12}"/>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61;p39">
              <a:extLst>
                <a:ext uri="{FF2B5EF4-FFF2-40B4-BE49-F238E27FC236}">
                  <a16:creationId xmlns:a16="http://schemas.microsoft.com/office/drawing/2014/main" id="{EA52422D-7B87-43E9-A2DC-4A9E3D58351D}"/>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2;p39">
              <a:extLst>
                <a:ext uri="{FF2B5EF4-FFF2-40B4-BE49-F238E27FC236}">
                  <a16:creationId xmlns:a16="http://schemas.microsoft.com/office/drawing/2014/main" id="{39D8D050-E3F4-4967-83A1-9B87CD225EE5}"/>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25;p39">
            <a:extLst>
              <a:ext uri="{FF2B5EF4-FFF2-40B4-BE49-F238E27FC236}">
                <a16:creationId xmlns:a16="http://schemas.microsoft.com/office/drawing/2014/main" id="{E5DB7357-B2CA-499E-9B62-7E26682AB70E}"/>
              </a:ext>
            </a:extLst>
          </p:cNvPr>
          <p:cNvGrpSpPr/>
          <p:nvPr/>
        </p:nvGrpSpPr>
        <p:grpSpPr>
          <a:xfrm>
            <a:off x="9860323" y="1994642"/>
            <a:ext cx="369505" cy="369505"/>
            <a:chOff x="2594050" y="1631825"/>
            <a:chExt cx="439625" cy="439625"/>
          </a:xfrm>
        </p:grpSpPr>
        <p:sp>
          <p:nvSpPr>
            <p:cNvPr id="21" name="Google Shape;526;p39">
              <a:extLst>
                <a:ext uri="{FF2B5EF4-FFF2-40B4-BE49-F238E27FC236}">
                  <a16:creationId xmlns:a16="http://schemas.microsoft.com/office/drawing/2014/main" id="{BEC34F9C-60F0-4AF0-9368-2938A84F28E0}"/>
                </a:ext>
              </a:extLst>
            </p:cNvPr>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7;p39">
              <a:extLst>
                <a:ext uri="{FF2B5EF4-FFF2-40B4-BE49-F238E27FC236}">
                  <a16:creationId xmlns:a16="http://schemas.microsoft.com/office/drawing/2014/main" id="{4E142E4E-EECB-466D-B794-7CD08CD6D897}"/>
                </a:ext>
              </a:extLst>
            </p:cNvPr>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8;p39">
              <a:extLst>
                <a:ext uri="{FF2B5EF4-FFF2-40B4-BE49-F238E27FC236}">
                  <a16:creationId xmlns:a16="http://schemas.microsoft.com/office/drawing/2014/main" id="{FBFB59FA-937C-437A-8893-BDF06C1D993F}"/>
                </a:ext>
              </a:extLst>
            </p:cNvPr>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9;p39">
              <a:extLst>
                <a:ext uri="{FF2B5EF4-FFF2-40B4-BE49-F238E27FC236}">
                  <a16:creationId xmlns:a16="http://schemas.microsoft.com/office/drawing/2014/main" id="{69BFE018-C883-4D0E-98E4-EEB09492109B}"/>
                </a:ext>
              </a:extLst>
            </p:cNvPr>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787;p39">
            <a:extLst>
              <a:ext uri="{FF2B5EF4-FFF2-40B4-BE49-F238E27FC236}">
                <a16:creationId xmlns:a16="http://schemas.microsoft.com/office/drawing/2014/main" id="{A910C3E9-28EF-4E95-B535-24D1334A9A01}"/>
              </a:ext>
            </a:extLst>
          </p:cNvPr>
          <p:cNvGrpSpPr/>
          <p:nvPr/>
        </p:nvGrpSpPr>
        <p:grpSpPr>
          <a:xfrm>
            <a:off x="9913684" y="2768471"/>
            <a:ext cx="337797" cy="319873"/>
            <a:chOff x="5973900" y="318475"/>
            <a:chExt cx="401900" cy="380575"/>
          </a:xfrm>
        </p:grpSpPr>
        <p:sp>
          <p:nvSpPr>
            <p:cNvPr id="26" name="Google Shape;788;p39">
              <a:extLst>
                <a:ext uri="{FF2B5EF4-FFF2-40B4-BE49-F238E27FC236}">
                  <a16:creationId xmlns:a16="http://schemas.microsoft.com/office/drawing/2014/main" id="{7B9406EC-7319-4F9D-8B52-F29808306F51}"/>
                </a:ext>
              </a:extLst>
            </p:cNvPr>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89;p39">
              <a:extLst>
                <a:ext uri="{FF2B5EF4-FFF2-40B4-BE49-F238E27FC236}">
                  <a16:creationId xmlns:a16="http://schemas.microsoft.com/office/drawing/2014/main" id="{C9566258-01BB-42D2-81D3-B7C581A974BC}"/>
                </a:ext>
              </a:extLst>
            </p:cNvPr>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0;p39">
              <a:extLst>
                <a:ext uri="{FF2B5EF4-FFF2-40B4-BE49-F238E27FC236}">
                  <a16:creationId xmlns:a16="http://schemas.microsoft.com/office/drawing/2014/main" id="{59E40A5E-E85D-488D-840A-19353376D1C7}"/>
                </a:ext>
              </a:extLst>
            </p:cNvPr>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1;p39">
              <a:extLst>
                <a:ext uri="{FF2B5EF4-FFF2-40B4-BE49-F238E27FC236}">
                  <a16:creationId xmlns:a16="http://schemas.microsoft.com/office/drawing/2014/main" id="{160ED147-D356-4300-9348-E5B48E3700C4}"/>
                </a:ext>
              </a:extLst>
            </p:cNvPr>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2;p39">
              <a:extLst>
                <a:ext uri="{FF2B5EF4-FFF2-40B4-BE49-F238E27FC236}">
                  <a16:creationId xmlns:a16="http://schemas.microsoft.com/office/drawing/2014/main" id="{0CD793C7-868D-435F-907F-FAE0BD33C0D8}"/>
                </a:ext>
              </a:extLst>
            </p:cNvPr>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3;p39">
              <a:extLst>
                <a:ext uri="{FF2B5EF4-FFF2-40B4-BE49-F238E27FC236}">
                  <a16:creationId xmlns:a16="http://schemas.microsoft.com/office/drawing/2014/main" id="{296A29C8-9B6A-425C-A51B-4E2A0048AF92}"/>
                </a:ext>
              </a:extLst>
            </p:cNvPr>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4;p39">
              <a:extLst>
                <a:ext uri="{FF2B5EF4-FFF2-40B4-BE49-F238E27FC236}">
                  <a16:creationId xmlns:a16="http://schemas.microsoft.com/office/drawing/2014/main" id="{D660FEF1-7A64-4207-AB33-E66472AE4C81}"/>
                </a:ext>
              </a:extLst>
            </p:cNvPr>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5;p39">
              <a:extLst>
                <a:ext uri="{FF2B5EF4-FFF2-40B4-BE49-F238E27FC236}">
                  <a16:creationId xmlns:a16="http://schemas.microsoft.com/office/drawing/2014/main" id="{37C85C41-EB64-4BE4-B5A6-0B94A039BCC0}"/>
                </a:ext>
              </a:extLst>
            </p:cNvPr>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6;p39">
              <a:extLst>
                <a:ext uri="{FF2B5EF4-FFF2-40B4-BE49-F238E27FC236}">
                  <a16:creationId xmlns:a16="http://schemas.microsoft.com/office/drawing/2014/main" id="{964199F2-AAA3-44F6-8AE1-1DBD78E35D2F}"/>
                </a:ext>
              </a:extLst>
            </p:cNvPr>
            <p:cNvSpPr/>
            <p:nvPr/>
          </p:nvSpPr>
          <p:spPr>
            <a:xfrm>
              <a:off x="6024450" y="573000"/>
              <a:ext cx="300800" cy="25"/>
            </a:xfrm>
            <a:custGeom>
              <a:avLst/>
              <a:gdLst/>
              <a:ahLst/>
              <a:cxnLst/>
              <a:rect l="l" t="t" r="r" b="b"/>
              <a:pathLst>
                <a:path w="12032" h="1" fill="none" extrusionOk="0">
                  <a:moveTo>
                    <a:pt x="0" y="0"/>
                  </a:moveTo>
                  <a:lnTo>
                    <a:pt x="12032"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7;p39">
              <a:extLst>
                <a:ext uri="{FF2B5EF4-FFF2-40B4-BE49-F238E27FC236}">
                  <a16:creationId xmlns:a16="http://schemas.microsoft.com/office/drawing/2014/main" id="{86E232CD-5110-46B7-8EC0-E1E2AEAE287B}"/>
                </a:ext>
              </a:extLst>
            </p:cNvPr>
            <p:cNvSpPr/>
            <p:nvPr/>
          </p:nvSpPr>
          <p:spPr>
            <a:xfrm>
              <a:off x="6024450" y="514550"/>
              <a:ext cx="300800" cy="25"/>
            </a:xfrm>
            <a:custGeom>
              <a:avLst/>
              <a:gdLst/>
              <a:ahLst/>
              <a:cxnLst/>
              <a:rect l="l" t="t" r="r" b="b"/>
              <a:pathLst>
                <a:path w="12032" h="1" fill="none" extrusionOk="0">
                  <a:moveTo>
                    <a:pt x="0" y="0"/>
                  </a:moveTo>
                  <a:lnTo>
                    <a:pt x="12032"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8;p39">
              <a:extLst>
                <a:ext uri="{FF2B5EF4-FFF2-40B4-BE49-F238E27FC236}">
                  <a16:creationId xmlns:a16="http://schemas.microsoft.com/office/drawing/2014/main" id="{E5EF0D28-277E-441C-922C-0A6CE780BBCE}"/>
                </a:ext>
              </a:extLst>
            </p:cNvPr>
            <p:cNvSpPr/>
            <p:nvPr/>
          </p:nvSpPr>
          <p:spPr>
            <a:xfrm>
              <a:off x="6264950" y="456100"/>
              <a:ext cx="25" cy="175375"/>
            </a:xfrm>
            <a:custGeom>
              <a:avLst/>
              <a:gdLst/>
              <a:ahLst/>
              <a:cxnLst/>
              <a:rect l="l" t="t" r="r" b="b"/>
              <a:pathLst>
                <a:path w="1" h="7015" fill="none" extrusionOk="0">
                  <a:moveTo>
                    <a:pt x="1" y="0"/>
                  </a:moveTo>
                  <a:lnTo>
                    <a:pt x="1"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9;p39">
              <a:extLst>
                <a:ext uri="{FF2B5EF4-FFF2-40B4-BE49-F238E27FC236}">
                  <a16:creationId xmlns:a16="http://schemas.microsoft.com/office/drawing/2014/main" id="{6A37B2E0-ACBB-4D14-81F6-7540B1EFCE9B}"/>
                </a:ext>
              </a:extLst>
            </p:cNvPr>
            <p:cNvSpPr/>
            <p:nvPr/>
          </p:nvSpPr>
          <p:spPr>
            <a:xfrm>
              <a:off x="6204675" y="456100"/>
              <a:ext cx="25" cy="175375"/>
            </a:xfrm>
            <a:custGeom>
              <a:avLst/>
              <a:gdLst/>
              <a:ahLst/>
              <a:cxnLst/>
              <a:rect l="l" t="t" r="r" b="b"/>
              <a:pathLst>
                <a:path w="1" h="7015" fill="none" extrusionOk="0">
                  <a:moveTo>
                    <a:pt x="0" y="0"/>
                  </a:moveTo>
                  <a:lnTo>
                    <a:pt x="0"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0;p39">
              <a:extLst>
                <a:ext uri="{FF2B5EF4-FFF2-40B4-BE49-F238E27FC236}">
                  <a16:creationId xmlns:a16="http://schemas.microsoft.com/office/drawing/2014/main" id="{03DDE021-9030-4C6C-97D9-9D035693A99F}"/>
                </a:ext>
              </a:extLst>
            </p:cNvPr>
            <p:cNvSpPr/>
            <p:nvPr/>
          </p:nvSpPr>
          <p:spPr>
            <a:xfrm>
              <a:off x="6145000" y="456100"/>
              <a:ext cx="25" cy="175375"/>
            </a:xfrm>
            <a:custGeom>
              <a:avLst/>
              <a:gdLst/>
              <a:ahLst/>
              <a:cxnLst/>
              <a:rect l="l" t="t" r="r" b="b"/>
              <a:pathLst>
                <a:path w="1" h="7015" fill="none" extrusionOk="0">
                  <a:moveTo>
                    <a:pt x="1" y="0"/>
                  </a:moveTo>
                  <a:lnTo>
                    <a:pt x="1"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p39">
              <a:extLst>
                <a:ext uri="{FF2B5EF4-FFF2-40B4-BE49-F238E27FC236}">
                  <a16:creationId xmlns:a16="http://schemas.microsoft.com/office/drawing/2014/main" id="{7FF2243B-8FAD-4FAE-AC6F-F6B977D2487A}"/>
                </a:ext>
              </a:extLst>
            </p:cNvPr>
            <p:cNvSpPr/>
            <p:nvPr/>
          </p:nvSpPr>
          <p:spPr>
            <a:xfrm>
              <a:off x="6084725" y="456100"/>
              <a:ext cx="25" cy="175375"/>
            </a:xfrm>
            <a:custGeom>
              <a:avLst/>
              <a:gdLst/>
              <a:ahLst/>
              <a:cxnLst/>
              <a:rect l="l" t="t" r="r" b="b"/>
              <a:pathLst>
                <a:path w="1" h="7015" fill="none" extrusionOk="0">
                  <a:moveTo>
                    <a:pt x="1" y="0"/>
                  </a:moveTo>
                  <a:lnTo>
                    <a:pt x="1" y="701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653;p39">
            <a:extLst>
              <a:ext uri="{FF2B5EF4-FFF2-40B4-BE49-F238E27FC236}">
                <a16:creationId xmlns:a16="http://schemas.microsoft.com/office/drawing/2014/main" id="{C7217803-3D7A-4C7D-8B3F-5FF69B4B3464}"/>
              </a:ext>
            </a:extLst>
          </p:cNvPr>
          <p:cNvGrpSpPr/>
          <p:nvPr/>
        </p:nvGrpSpPr>
        <p:grpSpPr>
          <a:xfrm>
            <a:off x="9937763" y="3535586"/>
            <a:ext cx="369505" cy="268183"/>
            <a:chOff x="4604550" y="3714775"/>
            <a:chExt cx="439625" cy="319075"/>
          </a:xfrm>
        </p:grpSpPr>
        <p:sp>
          <p:nvSpPr>
            <p:cNvPr id="42" name="Google Shape;654;p39">
              <a:extLst>
                <a:ext uri="{FF2B5EF4-FFF2-40B4-BE49-F238E27FC236}">
                  <a16:creationId xmlns:a16="http://schemas.microsoft.com/office/drawing/2014/main" id="{C4BDE30F-19CA-4613-806C-C0DCE4559B63}"/>
                </a:ext>
              </a:extLst>
            </p:cNvPr>
            <p:cNvSpPr/>
            <p:nvPr/>
          </p:nvSpPr>
          <p:spPr>
            <a:xfrm>
              <a:off x="4604550" y="3714775"/>
              <a:ext cx="439625" cy="319075"/>
            </a:xfrm>
            <a:custGeom>
              <a:avLst/>
              <a:gdLst/>
              <a:ahLst/>
              <a:cxnLst/>
              <a:rect l="l" t="t" r="r" b="b"/>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55;p39">
              <a:extLst>
                <a:ext uri="{FF2B5EF4-FFF2-40B4-BE49-F238E27FC236}">
                  <a16:creationId xmlns:a16="http://schemas.microsoft.com/office/drawing/2014/main" id="{A4A463B8-A427-4EFB-9F39-F8C31655763B}"/>
                </a:ext>
              </a:extLst>
            </p:cNvPr>
            <p:cNvSpPr/>
            <p:nvPr/>
          </p:nvSpPr>
          <p:spPr>
            <a:xfrm>
              <a:off x="4647175" y="3761675"/>
              <a:ext cx="354400" cy="213725"/>
            </a:xfrm>
            <a:custGeom>
              <a:avLst/>
              <a:gdLst/>
              <a:ahLst/>
              <a:cxnLst/>
              <a:rect l="l" t="t" r="r" b="b"/>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664;p39">
            <a:extLst>
              <a:ext uri="{FF2B5EF4-FFF2-40B4-BE49-F238E27FC236}">
                <a16:creationId xmlns:a16="http://schemas.microsoft.com/office/drawing/2014/main" id="{017E74D3-C42D-4D72-88FF-B8D6469AC950}"/>
              </a:ext>
            </a:extLst>
          </p:cNvPr>
          <p:cNvGrpSpPr/>
          <p:nvPr/>
        </p:nvGrpSpPr>
        <p:grpSpPr>
          <a:xfrm>
            <a:off x="9911120" y="4171196"/>
            <a:ext cx="393060" cy="393060"/>
            <a:chOff x="5941025" y="3634400"/>
            <a:chExt cx="467650" cy="467650"/>
          </a:xfrm>
        </p:grpSpPr>
        <p:sp>
          <p:nvSpPr>
            <p:cNvPr id="45" name="Google Shape;665;p39">
              <a:extLst>
                <a:ext uri="{FF2B5EF4-FFF2-40B4-BE49-F238E27FC236}">
                  <a16:creationId xmlns:a16="http://schemas.microsoft.com/office/drawing/2014/main" id="{6FD731D1-67C6-452C-BBB1-72DAF17538DF}"/>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6;p39">
              <a:extLst>
                <a:ext uri="{FF2B5EF4-FFF2-40B4-BE49-F238E27FC236}">
                  <a16:creationId xmlns:a16="http://schemas.microsoft.com/office/drawing/2014/main" id="{7094B171-86B8-4575-B17D-9A3A3CC15E7A}"/>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7;p39">
              <a:extLst>
                <a:ext uri="{FF2B5EF4-FFF2-40B4-BE49-F238E27FC236}">
                  <a16:creationId xmlns:a16="http://schemas.microsoft.com/office/drawing/2014/main" id="{A2F1B5C6-2824-44A2-9E95-E8650B07B379}"/>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8;p39">
              <a:extLst>
                <a:ext uri="{FF2B5EF4-FFF2-40B4-BE49-F238E27FC236}">
                  <a16:creationId xmlns:a16="http://schemas.microsoft.com/office/drawing/2014/main" id="{FB498F12-1A01-485B-9254-24D76EDD77DB}"/>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69;p39">
              <a:extLst>
                <a:ext uri="{FF2B5EF4-FFF2-40B4-BE49-F238E27FC236}">
                  <a16:creationId xmlns:a16="http://schemas.microsoft.com/office/drawing/2014/main" id="{C17DEA77-D5B1-401A-8266-63C9DC94353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0;p39">
              <a:extLst>
                <a:ext uri="{FF2B5EF4-FFF2-40B4-BE49-F238E27FC236}">
                  <a16:creationId xmlns:a16="http://schemas.microsoft.com/office/drawing/2014/main" id="{5CE4677F-70A8-44FD-BB48-F330D510E96E}"/>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832;p39">
            <a:extLst>
              <a:ext uri="{FF2B5EF4-FFF2-40B4-BE49-F238E27FC236}">
                <a16:creationId xmlns:a16="http://schemas.microsoft.com/office/drawing/2014/main" id="{8D91BA36-D217-4DA4-ADDE-44B3EBDE1900}"/>
              </a:ext>
            </a:extLst>
          </p:cNvPr>
          <p:cNvGrpSpPr/>
          <p:nvPr/>
        </p:nvGrpSpPr>
        <p:grpSpPr>
          <a:xfrm>
            <a:off x="9983308" y="5054341"/>
            <a:ext cx="256416" cy="414535"/>
            <a:chOff x="1988225" y="4286525"/>
            <a:chExt cx="305075" cy="493200"/>
          </a:xfrm>
        </p:grpSpPr>
        <p:sp>
          <p:nvSpPr>
            <p:cNvPr id="52" name="Google Shape;833;p39">
              <a:extLst>
                <a:ext uri="{FF2B5EF4-FFF2-40B4-BE49-F238E27FC236}">
                  <a16:creationId xmlns:a16="http://schemas.microsoft.com/office/drawing/2014/main" id="{EB84FC53-A970-451B-B724-3E3A26B11326}"/>
                </a:ext>
              </a:extLst>
            </p:cNvPr>
            <p:cNvSpPr/>
            <p:nvPr/>
          </p:nvSpPr>
          <p:spPr>
            <a:xfrm>
              <a:off x="2178800" y="4519725"/>
              <a:ext cx="114500" cy="114475"/>
            </a:xfrm>
            <a:custGeom>
              <a:avLst/>
              <a:gdLst/>
              <a:ahLst/>
              <a:cxnLst/>
              <a:rect l="l" t="t" r="r" b="b"/>
              <a:pathLst>
                <a:path w="4580" h="4579" fill="none" extrusionOk="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34;p39">
              <a:extLst>
                <a:ext uri="{FF2B5EF4-FFF2-40B4-BE49-F238E27FC236}">
                  <a16:creationId xmlns:a16="http://schemas.microsoft.com/office/drawing/2014/main" id="{E6C00DA5-E821-49F7-8BF3-189730DCC02D}"/>
                </a:ext>
              </a:extLst>
            </p:cNvPr>
            <p:cNvSpPr/>
            <p:nvPr/>
          </p:nvSpPr>
          <p:spPr>
            <a:xfrm>
              <a:off x="1988225" y="4539200"/>
              <a:ext cx="156500" cy="156500"/>
            </a:xfrm>
            <a:custGeom>
              <a:avLst/>
              <a:gdLst/>
              <a:ahLst/>
              <a:cxnLst/>
              <a:rect l="l" t="t" r="r" b="b"/>
              <a:pathLst>
                <a:path w="6260" h="6260" fill="none" extrusionOk="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35;p39">
              <a:extLst>
                <a:ext uri="{FF2B5EF4-FFF2-40B4-BE49-F238E27FC236}">
                  <a16:creationId xmlns:a16="http://schemas.microsoft.com/office/drawing/2014/main" id="{8590D0D7-C88E-4601-9A4E-FEB9F02D4514}"/>
                </a:ext>
              </a:extLst>
            </p:cNvPr>
            <p:cNvSpPr/>
            <p:nvPr/>
          </p:nvSpPr>
          <p:spPr>
            <a:xfrm>
              <a:off x="2042425" y="4286525"/>
              <a:ext cx="239300" cy="236250"/>
            </a:xfrm>
            <a:custGeom>
              <a:avLst/>
              <a:gdLst/>
              <a:ahLst/>
              <a:cxnLst/>
              <a:rect l="l" t="t" r="r" b="b"/>
              <a:pathLst>
                <a:path w="9572" h="9450" fill="none" extrusionOk="0">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36;p39">
              <a:extLst>
                <a:ext uri="{FF2B5EF4-FFF2-40B4-BE49-F238E27FC236}">
                  <a16:creationId xmlns:a16="http://schemas.microsoft.com/office/drawing/2014/main" id="{DFF56173-DC6A-466F-8374-B29E7BEEC0B2}"/>
                </a:ext>
              </a:extLst>
            </p:cNvPr>
            <p:cNvSpPr/>
            <p:nvPr/>
          </p:nvSpPr>
          <p:spPr>
            <a:xfrm>
              <a:off x="2161750" y="4522750"/>
              <a:ext cx="25" cy="256975"/>
            </a:xfrm>
            <a:custGeom>
              <a:avLst/>
              <a:gdLst/>
              <a:ahLst/>
              <a:cxnLst/>
              <a:rect l="l" t="t" r="r" b="b"/>
              <a:pathLst>
                <a:path w="1" h="10279" fill="none" extrusionOk="0">
                  <a:moveTo>
                    <a:pt x="1" y="10279"/>
                  </a:moveTo>
                  <a:lnTo>
                    <a:pt x="1"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37;p39">
              <a:extLst>
                <a:ext uri="{FF2B5EF4-FFF2-40B4-BE49-F238E27FC236}">
                  <a16:creationId xmlns:a16="http://schemas.microsoft.com/office/drawing/2014/main" id="{B871ED3D-59FD-485C-A26B-00845EE46DB4}"/>
                </a:ext>
              </a:extLst>
            </p:cNvPr>
            <p:cNvSpPr/>
            <p:nvPr/>
          </p:nvSpPr>
          <p:spPr>
            <a:xfrm>
              <a:off x="2133750" y="4377850"/>
              <a:ext cx="56050" cy="56025"/>
            </a:xfrm>
            <a:custGeom>
              <a:avLst/>
              <a:gdLst/>
              <a:ahLst/>
              <a:cxnLst/>
              <a:rect l="l" t="t" r="r" b="b"/>
              <a:pathLst>
                <a:path w="2242" h="2241" fill="none" extrusionOk="0">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38;p39">
              <a:extLst>
                <a:ext uri="{FF2B5EF4-FFF2-40B4-BE49-F238E27FC236}">
                  <a16:creationId xmlns:a16="http://schemas.microsoft.com/office/drawing/2014/main" id="{A55CE92E-4275-4A59-AE7E-172BDC5A21F6}"/>
                </a:ext>
              </a:extLst>
            </p:cNvPr>
            <p:cNvSpPr/>
            <p:nvPr/>
          </p:nvSpPr>
          <p:spPr>
            <a:xfrm>
              <a:off x="2038150" y="4589125"/>
              <a:ext cx="87100" cy="87100"/>
            </a:xfrm>
            <a:custGeom>
              <a:avLst/>
              <a:gdLst/>
              <a:ahLst/>
              <a:cxnLst/>
              <a:rect l="l" t="t" r="r" b="b"/>
              <a:pathLst>
                <a:path w="3484" h="3484" fill="none" extrusionOk="0">
                  <a:moveTo>
                    <a:pt x="1" y="0"/>
                  </a:moveTo>
                  <a:lnTo>
                    <a:pt x="3483" y="348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39;p39">
              <a:extLst>
                <a:ext uri="{FF2B5EF4-FFF2-40B4-BE49-F238E27FC236}">
                  <a16:creationId xmlns:a16="http://schemas.microsoft.com/office/drawing/2014/main" id="{922F96BB-A3E8-4ADC-BF52-386895AFEE50}"/>
                </a:ext>
              </a:extLst>
            </p:cNvPr>
            <p:cNvSpPr/>
            <p:nvPr/>
          </p:nvSpPr>
          <p:spPr>
            <a:xfrm>
              <a:off x="2194025" y="4564150"/>
              <a:ext cx="54825" cy="54825"/>
            </a:xfrm>
            <a:custGeom>
              <a:avLst/>
              <a:gdLst/>
              <a:ahLst/>
              <a:cxnLst/>
              <a:rect l="l" t="t" r="r" b="b"/>
              <a:pathLst>
                <a:path w="2193" h="2193" fill="none" extrusionOk="0">
                  <a:moveTo>
                    <a:pt x="2192" y="1"/>
                  </a:moveTo>
                  <a:lnTo>
                    <a:pt x="1" y="219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54224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71E54A-2F82-A14E-AFD6-586E90366DAD}"/>
              </a:ext>
            </a:extLst>
          </p:cNvPr>
          <p:cNvSpPr>
            <a:spLocks noGrp="1"/>
          </p:cNvSpPr>
          <p:nvPr>
            <p:ph type="body" sz="quarter" idx="15"/>
          </p:nvPr>
        </p:nvSpPr>
        <p:spPr>
          <a:xfrm>
            <a:off x="571313" y="272716"/>
            <a:ext cx="10978262" cy="1685925"/>
          </a:xfrm>
        </p:spPr>
        <p:txBody>
          <a:bodyPr>
            <a:normAutofit/>
          </a:bodyPr>
          <a:lstStyle/>
          <a:p>
            <a:r>
              <a:rPr lang="sl-SI" dirty="0"/>
              <a:t>WELLBEING DESTINATION SLOVENIA</a:t>
            </a:r>
          </a:p>
          <a:p>
            <a:pPr algn="r"/>
            <a:r>
              <a:rPr lang="sl-SI" sz="3000" dirty="0"/>
              <a:t>SOMETHING </a:t>
            </a:r>
          </a:p>
          <a:p>
            <a:pPr algn="r"/>
            <a:r>
              <a:rPr lang="sl-SI" sz="3000" dirty="0"/>
              <a:t>DIFFERENT</a:t>
            </a:r>
            <a:endParaRPr lang="en-US" sz="3000" dirty="0"/>
          </a:p>
        </p:txBody>
      </p:sp>
      <p:pic>
        <p:nvPicPr>
          <p:cNvPr id="6" name="Slika 5">
            <a:extLst>
              <a:ext uri="{FF2B5EF4-FFF2-40B4-BE49-F238E27FC236}">
                <a16:creationId xmlns:a16="http://schemas.microsoft.com/office/drawing/2014/main" id="{C2DF4AB5-BCDE-4BCB-8D3E-26FF0866D13C}"/>
              </a:ext>
            </a:extLst>
          </p:cNvPr>
          <p:cNvPicPr/>
          <p:nvPr/>
        </p:nvPicPr>
        <p:blipFill>
          <a:blip r:embed="rId2"/>
          <a:stretch>
            <a:fillRect/>
          </a:stretch>
        </p:blipFill>
        <p:spPr>
          <a:xfrm>
            <a:off x="571313" y="1203157"/>
            <a:ext cx="8668940" cy="5005137"/>
          </a:xfrm>
          <a:prstGeom prst="rect">
            <a:avLst/>
          </a:prstGeom>
        </p:spPr>
      </p:pic>
    </p:spTree>
    <p:extLst>
      <p:ext uri="{BB962C8B-B14F-4D97-AF65-F5344CB8AC3E}">
        <p14:creationId xmlns:p14="http://schemas.microsoft.com/office/powerpoint/2010/main" val="1959121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avokotnik 9">
            <a:extLst>
              <a:ext uri="{FF2B5EF4-FFF2-40B4-BE49-F238E27FC236}">
                <a16:creationId xmlns:a16="http://schemas.microsoft.com/office/drawing/2014/main" id="{4A246EA9-B1CE-46AE-9860-F7522C007532}"/>
              </a:ext>
            </a:extLst>
          </p:cNvPr>
          <p:cNvSpPr/>
          <p:nvPr/>
        </p:nvSpPr>
        <p:spPr>
          <a:xfrm>
            <a:off x="8502316" y="0"/>
            <a:ext cx="3689683" cy="6858000"/>
          </a:xfrm>
          <a:prstGeom prst="rect">
            <a:avLst/>
          </a:prstGeom>
          <a:solidFill>
            <a:srgbClr val="76C6D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8271E54A-2F82-A14E-AFD6-586E90366DAD}"/>
              </a:ext>
            </a:extLst>
          </p:cNvPr>
          <p:cNvSpPr>
            <a:spLocks noGrp="1"/>
          </p:cNvSpPr>
          <p:nvPr>
            <p:ph type="body" sz="quarter" idx="15"/>
          </p:nvPr>
        </p:nvSpPr>
        <p:spPr/>
        <p:txBody>
          <a:bodyPr>
            <a:normAutofit fontScale="92500" lnSpcReduction="10000"/>
          </a:bodyPr>
          <a:lstStyle/>
          <a:p>
            <a:r>
              <a:rPr lang="sl-SI" dirty="0"/>
              <a:t>CASE: CULINARY WELLBEING IN </a:t>
            </a:r>
          </a:p>
          <a:p>
            <a:r>
              <a:rPr lang="en-US" dirty="0" err="1"/>
              <a:t>sLOVEnia</a:t>
            </a:r>
            <a:r>
              <a:rPr lang="en-US" dirty="0"/>
              <a:t> </a:t>
            </a:r>
          </a:p>
        </p:txBody>
      </p:sp>
      <p:pic>
        <p:nvPicPr>
          <p:cNvPr id="7" name="Slika 6">
            <a:extLst>
              <a:ext uri="{FF2B5EF4-FFF2-40B4-BE49-F238E27FC236}">
                <a16:creationId xmlns:a16="http://schemas.microsoft.com/office/drawing/2014/main" id="{A97D4B14-6442-410F-9B7C-735762D2D390}"/>
              </a:ext>
            </a:extLst>
          </p:cNvPr>
          <p:cNvPicPr>
            <a:picLocks noChangeAspect="1"/>
          </p:cNvPicPr>
          <p:nvPr/>
        </p:nvPicPr>
        <p:blipFill>
          <a:blip r:embed="rId3"/>
          <a:stretch>
            <a:fillRect/>
          </a:stretch>
        </p:blipFill>
        <p:spPr>
          <a:xfrm>
            <a:off x="426934" y="2593554"/>
            <a:ext cx="8540603" cy="3247835"/>
          </a:xfrm>
          <a:prstGeom prst="rect">
            <a:avLst/>
          </a:prstGeom>
        </p:spPr>
      </p:pic>
      <p:sp>
        <p:nvSpPr>
          <p:cNvPr id="9" name="PoljeZBesedilom 8">
            <a:extLst>
              <a:ext uri="{FF2B5EF4-FFF2-40B4-BE49-F238E27FC236}">
                <a16:creationId xmlns:a16="http://schemas.microsoft.com/office/drawing/2014/main" id="{91294D12-724D-41BC-83E8-8D91B551371B}"/>
              </a:ext>
            </a:extLst>
          </p:cNvPr>
          <p:cNvSpPr txBox="1"/>
          <p:nvPr/>
        </p:nvSpPr>
        <p:spPr>
          <a:xfrm>
            <a:off x="2871537" y="5965979"/>
            <a:ext cx="6096000" cy="369332"/>
          </a:xfrm>
          <a:prstGeom prst="rect">
            <a:avLst/>
          </a:prstGeom>
          <a:noFill/>
        </p:spPr>
        <p:txBody>
          <a:bodyPr wrap="square">
            <a:spAutoFit/>
          </a:bodyPr>
          <a:lstStyle/>
          <a:p>
            <a:r>
              <a:rPr lang="en-GB" dirty="0"/>
              <a:t>https://www.sloveniaeat.com/tours-wellness-in-slovenia/</a:t>
            </a:r>
          </a:p>
        </p:txBody>
      </p:sp>
      <p:pic>
        <p:nvPicPr>
          <p:cNvPr id="11" name="Predstavnost v spletu 10" title="Slovenia - Why It's Southeast Europe's New Gourmet Nation">
            <a:hlinkClick r:id="" action="ppaction://media"/>
            <a:extLst>
              <a:ext uri="{FF2B5EF4-FFF2-40B4-BE49-F238E27FC236}">
                <a16:creationId xmlns:a16="http://schemas.microsoft.com/office/drawing/2014/main" id="{0B06A5FE-DE95-45E4-B118-B910C6E59493}"/>
              </a:ext>
            </a:extLst>
          </p:cNvPr>
          <p:cNvPicPr>
            <a:picLocks noRot="1" noChangeAspect="1"/>
          </p:cNvPicPr>
          <p:nvPr>
            <a:videoFile r:link="rId1"/>
          </p:nvPr>
        </p:nvPicPr>
        <p:blipFill>
          <a:blip r:embed="rId4"/>
          <a:stretch>
            <a:fillRect/>
          </a:stretch>
        </p:blipFill>
        <p:spPr>
          <a:xfrm>
            <a:off x="8678779" y="172338"/>
            <a:ext cx="3329482" cy="2025430"/>
          </a:xfrm>
          <a:prstGeom prst="rect">
            <a:avLst/>
          </a:prstGeom>
        </p:spPr>
      </p:pic>
    </p:spTree>
    <p:extLst>
      <p:ext uri="{BB962C8B-B14F-4D97-AF65-F5344CB8AC3E}">
        <p14:creationId xmlns:p14="http://schemas.microsoft.com/office/powerpoint/2010/main" val="31198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en-US" sz="5400" dirty="0">
                <a:solidFill>
                  <a:schemeClr val="bg1"/>
                </a:solidFill>
                <a:effectLst>
                  <a:outerShdw blurRad="38100" dist="38100" dir="2700000" algn="tl">
                    <a:srgbClr val="000000">
                      <a:alpha val="43137"/>
                    </a:srgbClr>
                  </a:outerShdw>
                </a:effectLst>
              </a:rPr>
              <a:t>Module Summary</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4" name="Text Placeholder 2">
            <a:extLst>
              <a:ext uri="{FF2B5EF4-FFF2-40B4-BE49-F238E27FC236}">
                <a16:creationId xmlns:a16="http://schemas.microsoft.com/office/drawing/2014/main" id="{C90E217A-EA26-4CCA-B6E5-E42E4B3F48EE}"/>
              </a:ext>
            </a:extLst>
          </p:cNvPr>
          <p:cNvSpPr>
            <a:spLocks noGrp="1"/>
          </p:cNvSpPr>
          <p:nvPr>
            <p:ph type="body" sz="quarter" idx="14"/>
          </p:nvPr>
        </p:nvSpPr>
        <p:spPr>
          <a:xfrm>
            <a:off x="497155" y="4662192"/>
            <a:ext cx="9000157" cy="469184"/>
          </a:xfrm>
        </p:spPr>
        <p:txBody>
          <a:bodyPr/>
          <a:lstStyle/>
          <a:p>
            <a:r>
              <a:rPr lang="en-US" sz="2800" b="1" dirty="0"/>
              <a:t>Module </a:t>
            </a:r>
            <a:r>
              <a:rPr lang="sl-SI" sz="2800" b="1" dirty="0"/>
              <a:t>VII</a:t>
            </a:r>
            <a:r>
              <a:rPr lang="en-US" sz="2800" b="1" dirty="0"/>
              <a:t>. </a:t>
            </a:r>
            <a:r>
              <a:rPr lang="sl-SI" sz="2800" b="1" dirty="0"/>
              <a:t>SETTING UP YOUR OWN WELLBEING BUSINESS</a:t>
            </a:r>
            <a:endParaRPr lang="en-US" sz="2800" b="1" dirty="0"/>
          </a:p>
        </p:txBody>
      </p:sp>
    </p:spTree>
    <p:extLst>
      <p:ext uri="{BB962C8B-B14F-4D97-AF65-F5344CB8AC3E}">
        <p14:creationId xmlns:p14="http://schemas.microsoft.com/office/powerpoint/2010/main" val="365369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en-US" sz="2400" dirty="0">
                <a:solidFill>
                  <a:schemeClr val="tx1"/>
                </a:solidFill>
              </a:rPr>
              <a:t>looked at entrepreneurship</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en-US" sz="2400" dirty="0">
                <a:solidFill>
                  <a:schemeClr val="tx1"/>
                </a:solidFill>
              </a:rPr>
              <a:t>defined steps in setting up your own wellbeing </a:t>
            </a:r>
            <a:r>
              <a:rPr lang="sl-SI" sz="2400" dirty="0">
                <a:solidFill>
                  <a:schemeClr val="tx1"/>
                </a:solidFill>
              </a:rPr>
              <a:t>business</a:t>
            </a:r>
            <a:endParaRPr lang="en-GB" sz="2400" dirty="0">
              <a:solidFill>
                <a:schemeClr val="tx1"/>
              </a:solidFill>
            </a:endParaRPr>
          </a:p>
          <a:p>
            <a:pPr>
              <a:lnSpc>
                <a:spcPct val="150000"/>
              </a:lnSpc>
              <a:spcAft>
                <a:spcPts val="600"/>
              </a:spcAft>
              <a:buClr>
                <a:srgbClr val="6ECECB"/>
              </a:buClr>
              <a:buFont typeface="Arial" panose="020B0604020202020204" pitchFamily="34" charset="0"/>
              <a:buChar char="•"/>
            </a:pPr>
            <a:r>
              <a:rPr lang="en-GB" sz="2400" dirty="0">
                <a:solidFill>
                  <a:schemeClr val="tx1"/>
                </a:solidFill>
              </a:rPr>
              <a:t> … </a:t>
            </a:r>
            <a:r>
              <a:rPr lang="en-US" sz="2400" dirty="0">
                <a:solidFill>
                  <a:schemeClr val="tx1"/>
                </a:solidFill>
              </a:rPr>
              <a:t>looked at characteristics of an entrepreneur</a:t>
            </a:r>
            <a:endParaRPr lang="sl-SI" sz="2400" dirty="0">
              <a:solidFill>
                <a:schemeClr val="tx1"/>
              </a:solidFill>
            </a:endParaRPr>
          </a:p>
          <a:p>
            <a:pPr>
              <a:lnSpc>
                <a:spcPct val="150000"/>
              </a:lnSpc>
              <a:spcAft>
                <a:spcPts val="600"/>
              </a:spcAft>
              <a:buClr>
                <a:srgbClr val="6ECECB"/>
              </a:buClr>
              <a:buFont typeface="Arial" panose="020B0604020202020204" pitchFamily="34" charset="0"/>
              <a:buChar char="•"/>
            </a:pPr>
            <a:r>
              <a:rPr lang="sl-SI" sz="2400" dirty="0">
                <a:solidFill>
                  <a:schemeClr val="tx1"/>
                </a:solidFill>
              </a:rPr>
              <a:t> … </a:t>
            </a:r>
            <a:r>
              <a:rPr lang="en-US" sz="2400" dirty="0">
                <a:solidFill>
                  <a:schemeClr val="tx1"/>
                </a:solidFill>
              </a:rPr>
              <a:t>looked at health and wellbeing business ideas</a:t>
            </a:r>
          </a:p>
          <a:p>
            <a:pPr>
              <a:lnSpc>
                <a:spcPct val="150000"/>
              </a:lnSpc>
              <a:spcAft>
                <a:spcPts val="600"/>
              </a:spcAft>
              <a:buClr>
                <a:srgbClr val="6ECECB"/>
              </a:buClr>
              <a:buFont typeface="Arial" panose="020B0604020202020204" pitchFamily="34" charset="0"/>
              <a:buChar char="•"/>
            </a:pPr>
            <a:r>
              <a:rPr lang="sl-SI" sz="2400" dirty="0">
                <a:solidFill>
                  <a:schemeClr val="tx1"/>
                </a:solidFill>
              </a:rPr>
              <a:t> … </a:t>
            </a:r>
            <a:r>
              <a:rPr lang="en-US" sz="2400" dirty="0">
                <a:solidFill>
                  <a:schemeClr val="tx1"/>
                </a:solidFill>
              </a:rPr>
              <a:t>looked at challenges when setting up </a:t>
            </a:r>
            <a:r>
              <a:rPr lang="sl-SI" sz="2400" dirty="0">
                <a:solidFill>
                  <a:schemeClr val="tx1"/>
                </a:solidFill>
              </a:rPr>
              <a:t>a business</a:t>
            </a:r>
          </a:p>
          <a:p>
            <a:pPr>
              <a:lnSpc>
                <a:spcPct val="150000"/>
              </a:lnSpc>
              <a:spcAft>
                <a:spcPts val="600"/>
              </a:spcAft>
              <a:buClr>
                <a:srgbClr val="6ECECB"/>
              </a:buClr>
              <a:buFont typeface="Arial" panose="020B0604020202020204" pitchFamily="34" charset="0"/>
              <a:buChar char="•"/>
            </a:pPr>
            <a:r>
              <a:rPr lang="sl-SI" sz="2400" dirty="0">
                <a:solidFill>
                  <a:schemeClr val="tx1"/>
                </a:solidFill>
              </a:rPr>
              <a:t> … </a:t>
            </a:r>
            <a:r>
              <a:rPr lang="en-US" sz="2400" dirty="0">
                <a:solidFill>
                  <a:schemeClr val="tx1"/>
                </a:solidFill>
              </a:rPr>
              <a:t>prepared a business model canvass</a:t>
            </a:r>
          </a:p>
          <a:p>
            <a:pPr>
              <a:lnSpc>
                <a:spcPct val="150000"/>
              </a:lnSpc>
              <a:spcAft>
                <a:spcPts val="600"/>
              </a:spcAft>
              <a:buClr>
                <a:srgbClr val="6ECECB"/>
              </a:buClr>
              <a:buFont typeface="Arial" panose="020B0604020202020204" pitchFamily="34" charset="0"/>
              <a:buChar char="•"/>
            </a:pPr>
            <a:r>
              <a:rPr lang="sl-SI" sz="2400" dirty="0">
                <a:solidFill>
                  <a:schemeClr val="tx1"/>
                </a:solidFill>
              </a:rPr>
              <a:t> … </a:t>
            </a:r>
            <a:r>
              <a:rPr lang="en-US" sz="2400" dirty="0">
                <a:solidFill>
                  <a:schemeClr val="tx1"/>
                </a:solidFill>
              </a:rPr>
              <a:t>made a SWOT analysis</a:t>
            </a:r>
            <a:r>
              <a:rPr lang="sl-SI" sz="2400" dirty="0">
                <a:solidFill>
                  <a:schemeClr val="tx1"/>
                </a:solidFill>
              </a:rPr>
              <a:t> </a:t>
            </a:r>
            <a:r>
              <a:rPr lang="en-US" sz="2400" dirty="0">
                <a:solidFill>
                  <a:schemeClr val="tx1"/>
                </a:solidFill>
              </a:rPr>
              <a:t>for our business</a:t>
            </a:r>
          </a:p>
        </p:txBody>
      </p:sp>
      <p:pic>
        <p:nvPicPr>
          <p:cNvPr id="5" name="Označba mesta slike 4" descr="Slika, ki vsebuje besede drevo, postelja, notranji, polaganje&#10;&#10;Opis je samodejno ustvarjen">
            <a:extLst>
              <a:ext uri="{FF2B5EF4-FFF2-40B4-BE49-F238E27FC236}">
                <a16:creationId xmlns:a16="http://schemas.microsoft.com/office/drawing/2014/main" id="{43FA1AD1-0247-49BC-9C17-DFA303FF7234}"/>
              </a:ext>
            </a:extLst>
          </p:cNvPr>
          <p:cNvPicPr>
            <a:picLocks noChangeAspect="1"/>
          </p:cNvPicPr>
          <p:nvPr/>
        </p:nvPicPr>
        <p:blipFill>
          <a:blip r:embed="rId2"/>
          <a:srcRect t="10328" b="10328"/>
          <a:stretch>
            <a:fillRect/>
          </a:stretch>
        </p:blipFill>
        <p:spPr>
          <a:xfrm>
            <a:off x="7324460" y="0"/>
            <a:ext cx="5214074" cy="6858000"/>
          </a:xfrm>
          <a:prstGeom prst="rect">
            <a:avLst/>
          </a:prstGeom>
        </p:spPr>
      </p:pic>
    </p:spTree>
    <p:extLst>
      <p:ext uri="{BB962C8B-B14F-4D97-AF65-F5344CB8AC3E}">
        <p14:creationId xmlns:p14="http://schemas.microsoft.com/office/powerpoint/2010/main" val="88691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05602AB7-6113-B344-989E-A7BFD9C35797}"/>
              </a:ext>
            </a:extLst>
          </p:cNvPr>
          <p:cNvSpPr>
            <a:spLocks noGrp="1"/>
          </p:cNvSpPr>
          <p:nvPr>
            <p:ph type="body" sz="quarter" idx="14"/>
          </p:nvPr>
        </p:nvSpPr>
        <p:spPr>
          <a:xfrm>
            <a:off x="3555494" y="5025868"/>
            <a:ext cx="785328" cy="1056986"/>
          </a:xfrm>
        </p:spPr>
        <p:txBody>
          <a:bodyPr>
            <a:normAutofit fontScale="85000" lnSpcReduction="20000"/>
          </a:bodyPr>
          <a:lstStyle/>
          <a:p>
            <a:r>
              <a:rPr lang="en-US" dirty="0"/>
              <a:t>”</a:t>
            </a:r>
          </a:p>
        </p:txBody>
      </p:sp>
      <p:sp>
        <p:nvSpPr>
          <p:cNvPr id="14" name="Text Placeholder 1">
            <a:extLst>
              <a:ext uri="{FF2B5EF4-FFF2-40B4-BE49-F238E27FC236}">
                <a16:creationId xmlns:a16="http://schemas.microsoft.com/office/drawing/2014/main" id="{E4A7E569-97BF-4643-8C9A-20AF97112398}"/>
              </a:ext>
            </a:extLst>
          </p:cNvPr>
          <p:cNvSpPr>
            <a:spLocks noGrp="1"/>
          </p:cNvSpPr>
          <p:nvPr>
            <p:ph type="body" sz="quarter" idx="13"/>
          </p:nvPr>
        </p:nvSpPr>
        <p:spPr>
          <a:xfrm>
            <a:off x="638942" y="3017520"/>
            <a:ext cx="3503291" cy="2823059"/>
          </a:xfrm>
        </p:spPr>
        <p:txBody>
          <a:bodyPr/>
          <a:lstStyle/>
          <a:p>
            <a:r>
              <a:rPr lang="en-GB" dirty="0"/>
              <a:t>“Action is the foundational key to all success.” </a:t>
            </a:r>
            <a:endParaRPr lang="sl-SI" dirty="0"/>
          </a:p>
          <a:p>
            <a:r>
              <a:rPr lang="en-GB" dirty="0"/>
              <a:t>~Pablo Picasso</a:t>
            </a:r>
            <a:endParaRPr lang="en-US" dirty="0"/>
          </a:p>
        </p:txBody>
      </p:sp>
      <p:sp>
        <p:nvSpPr>
          <p:cNvPr id="15" name="Text Placeholder 3">
            <a:extLst>
              <a:ext uri="{FF2B5EF4-FFF2-40B4-BE49-F238E27FC236}">
                <a16:creationId xmlns:a16="http://schemas.microsoft.com/office/drawing/2014/main" id="{1EB12704-8F11-3E4D-83E4-F25734F4734A}"/>
              </a:ext>
            </a:extLst>
          </p:cNvPr>
          <p:cNvSpPr>
            <a:spLocks noGrp="1"/>
          </p:cNvSpPr>
          <p:nvPr>
            <p:ph type="body" sz="quarter" idx="15"/>
          </p:nvPr>
        </p:nvSpPr>
        <p:spPr>
          <a:xfrm>
            <a:off x="556645" y="3124390"/>
            <a:ext cx="1013099" cy="1081850"/>
          </a:xfrm>
        </p:spPr>
        <p:txBody>
          <a:bodyPr>
            <a:normAutofit fontScale="92500" lnSpcReduction="20000"/>
          </a:bodyPr>
          <a:lstStyle/>
          <a:p>
            <a:r>
              <a:rPr lang="en-US" dirty="0"/>
              <a:t>“</a:t>
            </a:r>
          </a:p>
        </p:txBody>
      </p:sp>
      <p:pic>
        <p:nvPicPr>
          <p:cNvPr id="8" name="Označba mesta slike 7">
            <a:extLst>
              <a:ext uri="{FF2B5EF4-FFF2-40B4-BE49-F238E27FC236}">
                <a16:creationId xmlns:a16="http://schemas.microsoft.com/office/drawing/2014/main" id="{0AEC70A9-62C1-43AB-8275-3F1276CCDC3F}"/>
              </a:ext>
            </a:extLst>
          </p:cNvPr>
          <p:cNvPicPr>
            <a:picLocks noGrp="1" noChangeAspect="1"/>
          </p:cNvPicPr>
          <p:nvPr>
            <p:ph type="pic" sz="quarter" idx="19"/>
          </p:nvPr>
        </p:nvPicPr>
        <p:blipFill>
          <a:blip r:embed="rId2"/>
          <a:srcRect t="3552" b="3552"/>
          <a:stretch>
            <a:fillRect/>
          </a:stretch>
        </p:blipFill>
        <p:spPr>
          <a:xfrm>
            <a:off x="4745738" y="1010789"/>
            <a:ext cx="6363462" cy="3778250"/>
          </a:xfrm>
        </p:spPr>
      </p:pic>
    </p:spTree>
    <p:extLst>
      <p:ext uri="{BB962C8B-B14F-4D97-AF65-F5344CB8AC3E}">
        <p14:creationId xmlns:p14="http://schemas.microsoft.com/office/powerpoint/2010/main" val="3547875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6" name="Retângulo 25">
            <a:extLst>
              <a:ext uri="{FF2B5EF4-FFF2-40B4-BE49-F238E27FC236}">
                <a16:creationId xmlns:a16="http://schemas.microsoft.com/office/drawing/2014/main" id="{F0D788AC-E3A6-4BC0-BD90-E7AC75292036}"/>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III. The Experience Economy</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en-US" sz="2400" b="1" dirty="0">
                <a:solidFill>
                  <a:schemeClr val="bg1">
                    <a:lumMod val="65000"/>
                  </a:schemeClr>
                </a:solidFill>
                <a:effectLst>
                  <a:outerShdw blurRad="38100" dist="38100" dir="2700000" algn="tl">
                    <a:srgbClr val="000000">
                      <a:alpha val="43137"/>
                    </a:srgbClr>
                  </a:outerShdw>
                </a:effectLst>
              </a:rPr>
              <a:t>Storytelling in Culinary </a:t>
            </a:r>
            <a:r>
              <a:rPr lang="sl-SI" sz="2400" b="1" dirty="0">
                <a:solidFill>
                  <a:schemeClr val="bg1">
                    <a:lumMod val="65000"/>
                  </a:schemeClr>
                </a:solidFill>
                <a:effectLst>
                  <a:outerShdw blurRad="38100" dist="38100" dir="2700000" algn="tl">
                    <a:srgbClr val="000000">
                      <a:alpha val="43137"/>
                    </a:srgbClr>
                  </a:outerShdw>
                </a:effectLst>
              </a:rPr>
              <a:t>Tourism</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chemeClr val="bg1">
                    <a:lumMod val="65000"/>
                  </a:schemeClr>
                </a:solidFill>
                <a:effectLst>
                  <a:outerShdw blurRad="38100" dist="38100" dir="2700000" algn="tl">
                    <a:srgbClr val="000000">
                      <a:alpha val="43137"/>
                    </a:srgbClr>
                  </a:outerShdw>
                </a:effectLst>
              </a:rPr>
              <a:t>VIII. Branding for Wellbeing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2" name="Imagem 41">
            <a:extLst>
              <a:ext uri="{FF2B5EF4-FFF2-40B4-BE49-F238E27FC236}">
                <a16:creationId xmlns:a16="http://schemas.microsoft.com/office/drawing/2014/main" id="{06B7CA80-9B10-4DC0-89C6-9A966A88D24B}"/>
              </a:ext>
            </a:extLst>
          </p:cNvPr>
          <p:cNvPicPr>
            <a:picLocks noChangeAspect="1"/>
          </p:cNvPicPr>
          <p:nvPr/>
        </p:nvPicPr>
        <p:blipFill>
          <a:blip r:embed="rId2"/>
          <a:stretch>
            <a:fillRect/>
          </a:stretch>
        </p:blipFill>
        <p:spPr>
          <a:xfrm>
            <a:off x="6897680" y="1047094"/>
            <a:ext cx="360000" cy="360000"/>
          </a:xfrm>
          <a:prstGeom prst="rect">
            <a:avLst/>
          </a:prstGeom>
        </p:spPr>
      </p:pic>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3"/>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pic>
        <p:nvPicPr>
          <p:cNvPr id="61" name="Imagem 60">
            <a:extLst>
              <a:ext uri="{FF2B5EF4-FFF2-40B4-BE49-F238E27FC236}">
                <a16:creationId xmlns:a16="http://schemas.microsoft.com/office/drawing/2014/main" id="{FF36D91E-1A18-444A-BE00-92CC561FF246}"/>
              </a:ext>
            </a:extLst>
          </p:cNvPr>
          <p:cNvPicPr>
            <a:picLocks noChangeAspect="1"/>
          </p:cNvPicPr>
          <p:nvPr/>
        </p:nvPicPr>
        <p:blipFill>
          <a:blip r:embed="rId2"/>
          <a:stretch>
            <a:fillRect/>
          </a:stretch>
        </p:blipFill>
        <p:spPr>
          <a:xfrm>
            <a:off x="6897310" y="1637038"/>
            <a:ext cx="360000" cy="360000"/>
          </a:xfrm>
          <a:prstGeom prst="rect">
            <a:avLst/>
          </a:prstGeom>
        </p:spPr>
      </p:pic>
      <p:pic>
        <p:nvPicPr>
          <p:cNvPr id="62" name="Imagem 61">
            <a:extLst>
              <a:ext uri="{FF2B5EF4-FFF2-40B4-BE49-F238E27FC236}">
                <a16:creationId xmlns:a16="http://schemas.microsoft.com/office/drawing/2014/main" id="{6DFCB4DD-BEB9-4EDD-9E93-2B58E124AF9C}"/>
              </a:ext>
            </a:extLst>
          </p:cNvPr>
          <p:cNvPicPr>
            <a:picLocks noChangeAspect="1"/>
          </p:cNvPicPr>
          <p:nvPr/>
        </p:nvPicPr>
        <p:blipFill>
          <a:blip r:embed="rId2"/>
          <a:stretch>
            <a:fillRect/>
          </a:stretch>
        </p:blipFill>
        <p:spPr>
          <a:xfrm>
            <a:off x="6897680" y="2214498"/>
            <a:ext cx="360000" cy="360000"/>
          </a:xfrm>
          <a:prstGeom prst="rect">
            <a:avLst/>
          </a:prstGeom>
        </p:spPr>
      </p:pic>
      <p:pic>
        <p:nvPicPr>
          <p:cNvPr id="63" name="Imagem 62">
            <a:extLst>
              <a:ext uri="{FF2B5EF4-FFF2-40B4-BE49-F238E27FC236}">
                <a16:creationId xmlns:a16="http://schemas.microsoft.com/office/drawing/2014/main" id="{311A191D-D60B-4A16-B28B-B682235E4821}"/>
              </a:ext>
            </a:extLst>
          </p:cNvPr>
          <p:cNvPicPr>
            <a:picLocks noChangeAspect="1"/>
          </p:cNvPicPr>
          <p:nvPr/>
        </p:nvPicPr>
        <p:blipFill>
          <a:blip r:embed="rId2"/>
          <a:stretch>
            <a:fillRect/>
          </a:stretch>
        </p:blipFill>
        <p:spPr>
          <a:xfrm>
            <a:off x="6897680" y="2808602"/>
            <a:ext cx="360000" cy="360000"/>
          </a:xfrm>
          <a:prstGeom prst="rect">
            <a:avLst/>
          </a:prstGeom>
        </p:spPr>
      </p:pic>
      <p:pic>
        <p:nvPicPr>
          <p:cNvPr id="64" name="Imagem 63">
            <a:extLst>
              <a:ext uri="{FF2B5EF4-FFF2-40B4-BE49-F238E27FC236}">
                <a16:creationId xmlns:a16="http://schemas.microsoft.com/office/drawing/2014/main" id="{9B613E9F-FBA2-456A-892B-7591441025D9}"/>
              </a:ext>
            </a:extLst>
          </p:cNvPr>
          <p:cNvPicPr>
            <a:picLocks noChangeAspect="1"/>
          </p:cNvPicPr>
          <p:nvPr/>
        </p:nvPicPr>
        <p:blipFill>
          <a:blip r:embed="rId2"/>
          <a:stretch>
            <a:fillRect/>
          </a:stretch>
        </p:blipFill>
        <p:spPr>
          <a:xfrm>
            <a:off x="6897680" y="3388145"/>
            <a:ext cx="360000" cy="360000"/>
          </a:xfrm>
          <a:prstGeom prst="rect">
            <a:avLst/>
          </a:prstGeom>
        </p:spPr>
      </p:pic>
      <p:pic>
        <p:nvPicPr>
          <p:cNvPr id="5" name="Označba mesta slike 4" descr="Slika, ki vsebuje besede drevo, postelja, notranji, polaganje&#10;&#10;Opis je samodejno ustvarjen">
            <a:extLst>
              <a:ext uri="{FF2B5EF4-FFF2-40B4-BE49-F238E27FC236}">
                <a16:creationId xmlns:a16="http://schemas.microsoft.com/office/drawing/2014/main" id="{09DEE045-83B6-408F-89EA-7D6E697B1A04}"/>
              </a:ext>
            </a:extLst>
          </p:cNvPr>
          <p:cNvPicPr>
            <a:picLocks noGrp="1" noChangeAspect="1"/>
          </p:cNvPicPr>
          <p:nvPr>
            <p:ph type="pic" sz="quarter" idx="15"/>
          </p:nvPr>
        </p:nvPicPr>
        <p:blipFill>
          <a:blip r:embed="rId4"/>
          <a:srcRect t="10328" b="10328"/>
          <a:stretch>
            <a:fillRect/>
          </a:stretch>
        </p:blipFill>
        <p:spPr/>
      </p:pic>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en-US" sz="2400" b="1" dirty="0">
                <a:solidFill>
                  <a:schemeClr val="bg1">
                    <a:lumMod val="65000"/>
                  </a:schemeClr>
                </a:solidFill>
                <a:effectLst>
                  <a:outerShdw blurRad="38100" dist="38100" dir="2700000" algn="tl">
                    <a:srgbClr val="000000">
                      <a:alpha val="43137"/>
                    </a:srgbClr>
                  </a:outerShdw>
                </a:effectLst>
              </a:rPr>
              <a:t>Digital </a:t>
            </a:r>
            <a:r>
              <a:rPr lang="sl-SI" sz="2400" b="1" dirty="0">
                <a:solidFill>
                  <a:schemeClr val="bg1">
                    <a:lumMod val="65000"/>
                  </a:schemeClr>
                </a:solidFill>
                <a:effectLst>
                  <a:outerShdw blurRad="38100" dist="38100" dir="2700000" algn="tl">
                    <a:srgbClr val="000000">
                      <a:alpha val="43137"/>
                    </a:srgbClr>
                  </a:outerShdw>
                </a:effectLst>
              </a:rPr>
              <a:t>Marketing</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3"/>
          <a:stretch>
            <a:fillRect/>
          </a:stretch>
        </p:blipFill>
        <p:spPr>
          <a:xfrm>
            <a:off x="6897310" y="5117160"/>
            <a:ext cx="360000" cy="360000"/>
          </a:xfrm>
          <a:prstGeom prst="rect">
            <a:avLst/>
          </a:prstGeom>
        </p:spPr>
      </p:pic>
      <p:sp>
        <p:nvSpPr>
          <p:cNvPr id="23" name="Seta: Pentágono 49">
            <a:extLst>
              <a:ext uri="{FF2B5EF4-FFF2-40B4-BE49-F238E27FC236}">
                <a16:creationId xmlns:a16="http://schemas.microsoft.com/office/drawing/2014/main" id="{4F888448-C680-461C-9601-4EC9FC2D6CC5}"/>
              </a:ext>
            </a:extLst>
          </p:cNvPr>
          <p:cNvSpPr/>
          <p:nvPr/>
        </p:nvSpPr>
        <p:spPr>
          <a:xfrm>
            <a:off x="360420" y="4478092"/>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VII</a:t>
            </a:r>
            <a:r>
              <a:rPr lang="en-GB" sz="2800" b="1"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Setting up a Wellbeing Business</a:t>
            </a:r>
          </a:p>
        </p:txBody>
      </p:sp>
      <p:pic>
        <p:nvPicPr>
          <p:cNvPr id="31" name="Imagem 63">
            <a:extLst>
              <a:ext uri="{FF2B5EF4-FFF2-40B4-BE49-F238E27FC236}">
                <a16:creationId xmlns:a16="http://schemas.microsoft.com/office/drawing/2014/main" id="{42E00ACA-22BC-4BDC-B3B3-618C3EFD073A}"/>
              </a:ext>
            </a:extLst>
          </p:cNvPr>
          <p:cNvPicPr>
            <a:picLocks noChangeAspect="1"/>
          </p:cNvPicPr>
          <p:nvPr/>
        </p:nvPicPr>
        <p:blipFill>
          <a:blip r:embed="rId2"/>
          <a:stretch>
            <a:fillRect/>
          </a:stretch>
        </p:blipFill>
        <p:spPr>
          <a:xfrm>
            <a:off x="6880800" y="3935648"/>
            <a:ext cx="360000" cy="360000"/>
          </a:xfrm>
          <a:prstGeom prst="rect">
            <a:avLst/>
          </a:prstGeom>
        </p:spPr>
      </p:pic>
      <p:pic>
        <p:nvPicPr>
          <p:cNvPr id="29" name="Imagem 63">
            <a:extLst>
              <a:ext uri="{FF2B5EF4-FFF2-40B4-BE49-F238E27FC236}">
                <a16:creationId xmlns:a16="http://schemas.microsoft.com/office/drawing/2014/main" id="{6D212E71-D56C-4A86-A159-83375E63E065}"/>
              </a:ext>
            </a:extLst>
          </p:cNvPr>
          <p:cNvPicPr>
            <a:picLocks noChangeAspect="1"/>
          </p:cNvPicPr>
          <p:nvPr/>
        </p:nvPicPr>
        <p:blipFill>
          <a:blip r:embed="rId2"/>
          <a:stretch>
            <a:fillRect/>
          </a:stretch>
        </p:blipFill>
        <p:spPr>
          <a:xfrm>
            <a:off x="6897310" y="4525592"/>
            <a:ext cx="360000" cy="360000"/>
          </a:xfrm>
          <a:prstGeom prst="rect">
            <a:avLst/>
          </a:prstGeom>
        </p:spPr>
      </p:pic>
    </p:spTree>
    <p:extLst>
      <p:ext uri="{BB962C8B-B14F-4D97-AF65-F5344CB8AC3E}">
        <p14:creationId xmlns:p14="http://schemas.microsoft.com/office/powerpoint/2010/main" val="3819965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p:txBody>
          <a:bodyPr/>
          <a:lstStyle/>
          <a:p>
            <a:r>
              <a:rPr lang="en-US" dirty="0"/>
              <a:t>Thank You</a:t>
            </a:r>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en-US" dirty="0"/>
              <a:t>Any Questions?</a:t>
            </a:r>
          </a:p>
        </p:txBody>
      </p:sp>
      <p:sp>
        <p:nvSpPr>
          <p:cNvPr id="13" name="Text Placeholder 12">
            <a:extLst>
              <a:ext uri="{FF2B5EF4-FFF2-40B4-BE49-F238E27FC236}">
                <a16:creationId xmlns:a16="http://schemas.microsoft.com/office/drawing/2014/main" id="{FDA3B78E-5DA6-D146-8D6A-8259BB3F40C0}"/>
              </a:ext>
            </a:extLst>
          </p:cNvPr>
          <p:cNvSpPr>
            <a:spLocks noGrp="1"/>
          </p:cNvSpPr>
          <p:nvPr>
            <p:ph type="body" sz="quarter" idx="15"/>
          </p:nvPr>
        </p:nvSpPr>
        <p:spPr>
          <a:xfrm>
            <a:off x="8360634" y="4129625"/>
            <a:ext cx="2812464" cy="323455"/>
          </a:xfrm>
        </p:spPr>
        <p:txBody>
          <a:bodyPr/>
          <a:lstStyle/>
          <a:p>
            <a:r>
              <a:rPr lang="en-US" dirty="0"/>
              <a:t>Other ?</a:t>
            </a:r>
          </a:p>
        </p:txBody>
      </p:sp>
      <p:sp>
        <p:nvSpPr>
          <p:cNvPr id="14" name="Text Placeholder 13">
            <a:extLst>
              <a:ext uri="{FF2B5EF4-FFF2-40B4-BE49-F238E27FC236}">
                <a16:creationId xmlns:a16="http://schemas.microsoft.com/office/drawing/2014/main" id="{D0BB2397-4AB1-C643-9FCA-001FDA848B68}"/>
              </a:ext>
            </a:extLst>
          </p:cNvPr>
          <p:cNvSpPr>
            <a:spLocks noGrp="1"/>
          </p:cNvSpPr>
          <p:nvPr>
            <p:ph type="body" sz="quarter" idx="16"/>
          </p:nvPr>
        </p:nvSpPr>
        <p:spPr>
          <a:xfrm>
            <a:off x="8360634" y="4675556"/>
            <a:ext cx="2812464" cy="323455"/>
          </a:xfrm>
        </p:spPr>
        <p:txBody>
          <a:bodyPr/>
          <a:lstStyle/>
          <a:p>
            <a:r>
              <a:rPr lang="en-US" dirty="0"/>
              <a:t>Email ?</a:t>
            </a:r>
          </a:p>
        </p:txBody>
      </p:sp>
      <p:sp>
        <p:nvSpPr>
          <p:cNvPr id="15" name="Text Placeholder 14">
            <a:extLst>
              <a:ext uri="{FF2B5EF4-FFF2-40B4-BE49-F238E27FC236}">
                <a16:creationId xmlns:a16="http://schemas.microsoft.com/office/drawing/2014/main" id="{B92BBFE0-3495-FA43-BFFA-C2C4A2AD1481}"/>
              </a:ext>
            </a:extLst>
          </p:cNvPr>
          <p:cNvSpPr>
            <a:spLocks noGrp="1"/>
          </p:cNvSpPr>
          <p:nvPr>
            <p:ph type="body" sz="quarter" idx="17"/>
          </p:nvPr>
        </p:nvSpPr>
        <p:spPr>
          <a:xfrm>
            <a:off x="8360634" y="5242495"/>
            <a:ext cx="2812464" cy="323455"/>
          </a:xfrm>
        </p:spPr>
        <p:txBody>
          <a:bodyPr/>
          <a:lstStyle/>
          <a:p>
            <a:r>
              <a:rPr lang="en-US" dirty="0"/>
              <a:t>Website ?</a:t>
            </a:r>
          </a:p>
        </p:txBody>
      </p:sp>
      <p:sp>
        <p:nvSpPr>
          <p:cNvPr id="16" name="Google Shape;482;p39">
            <a:extLst>
              <a:ext uri="{FF2B5EF4-FFF2-40B4-BE49-F238E27FC236}">
                <a16:creationId xmlns:a16="http://schemas.microsoft.com/office/drawing/2014/main" id="{7CCB777B-BDAE-6D47-A52E-F9F1342771A2}"/>
              </a:ext>
            </a:extLst>
          </p:cNvPr>
          <p:cNvSpPr/>
          <p:nvPr/>
        </p:nvSpPr>
        <p:spPr>
          <a:xfrm>
            <a:off x="8016097" y="4127670"/>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664;p39">
            <a:extLst>
              <a:ext uri="{FF2B5EF4-FFF2-40B4-BE49-F238E27FC236}">
                <a16:creationId xmlns:a16="http://schemas.microsoft.com/office/drawing/2014/main" id="{87575102-C7D5-8644-919B-91C3D8CF226B}"/>
              </a:ext>
            </a:extLst>
          </p:cNvPr>
          <p:cNvGrpSpPr/>
          <p:nvPr/>
        </p:nvGrpSpPr>
        <p:grpSpPr>
          <a:xfrm>
            <a:off x="8019608" y="5239347"/>
            <a:ext cx="301041" cy="301041"/>
            <a:chOff x="5941025" y="3634400"/>
            <a:chExt cx="467650" cy="467650"/>
          </a:xfrm>
        </p:grpSpPr>
        <p:sp>
          <p:nvSpPr>
            <p:cNvPr id="18" name="Google Shape;665;p39">
              <a:extLst>
                <a:ext uri="{FF2B5EF4-FFF2-40B4-BE49-F238E27FC236}">
                  <a16:creationId xmlns:a16="http://schemas.microsoft.com/office/drawing/2014/main" id="{AA94378C-4DD7-BC48-A25E-8969F5CEC0D1}"/>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66;p39">
              <a:extLst>
                <a:ext uri="{FF2B5EF4-FFF2-40B4-BE49-F238E27FC236}">
                  <a16:creationId xmlns:a16="http://schemas.microsoft.com/office/drawing/2014/main" id="{CEDB6112-CC19-E14B-8972-8F8569B03E0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67;p39">
              <a:extLst>
                <a:ext uri="{FF2B5EF4-FFF2-40B4-BE49-F238E27FC236}">
                  <a16:creationId xmlns:a16="http://schemas.microsoft.com/office/drawing/2014/main" id="{5A08CE3B-D39A-6D43-9E98-EA5EFB878BE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68;p39">
              <a:extLst>
                <a:ext uri="{FF2B5EF4-FFF2-40B4-BE49-F238E27FC236}">
                  <a16:creationId xmlns:a16="http://schemas.microsoft.com/office/drawing/2014/main" id="{5A6F227C-9C30-3846-8336-C677D4979441}"/>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69;p39">
              <a:extLst>
                <a:ext uri="{FF2B5EF4-FFF2-40B4-BE49-F238E27FC236}">
                  <a16:creationId xmlns:a16="http://schemas.microsoft.com/office/drawing/2014/main" id="{175134F6-E8DA-AB4D-88D9-971F3C3A4F0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70;p39">
              <a:extLst>
                <a:ext uri="{FF2B5EF4-FFF2-40B4-BE49-F238E27FC236}">
                  <a16:creationId xmlns:a16="http://schemas.microsoft.com/office/drawing/2014/main" id="{00B484E2-23E6-814E-83A3-E1727F9018F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506;p39">
            <a:extLst>
              <a:ext uri="{FF2B5EF4-FFF2-40B4-BE49-F238E27FC236}">
                <a16:creationId xmlns:a16="http://schemas.microsoft.com/office/drawing/2014/main" id="{DCECA0F0-3B85-2148-A685-A2D5D8F43C48}"/>
              </a:ext>
            </a:extLst>
          </p:cNvPr>
          <p:cNvGrpSpPr/>
          <p:nvPr/>
        </p:nvGrpSpPr>
        <p:grpSpPr>
          <a:xfrm>
            <a:off x="7979264" y="4733041"/>
            <a:ext cx="299463" cy="202260"/>
            <a:chOff x="564675" y="1700625"/>
            <a:chExt cx="465200" cy="314200"/>
          </a:xfrm>
        </p:grpSpPr>
        <p:sp>
          <p:nvSpPr>
            <p:cNvPr id="25" name="Google Shape;507;p39">
              <a:extLst>
                <a:ext uri="{FF2B5EF4-FFF2-40B4-BE49-F238E27FC236}">
                  <a16:creationId xmlns:a16="http://schemas.microsoft.com/office/drawing/2014/main" id="{5079D089-85DB-9D49-9F25-2A9055B8CDF6}"/>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8;p39">
              <a:extLst>
                <a:ext uri="{FF2B5EF4-FFF2-40B4-BE49-F238E27FC236}">
                  <a16:creationId xmlns:a16="http://schemas.microsoft.com/office/drawing/2014/main" id="{37C46F19-6FAD-3948-889A-579E9E69EDD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09;p39">
              <a:extLst>
                <a:ext uri="{FF2B5EF4-FFF2-40B4-BE49-F238E27FC236}">
                  <a16:creationId xmlns:a16="http://schemas.microsoft.com/office/drawing/2014/main" id="{5989F3C4-C9F2-B349-B5EF-16F4EBF239D1}"/>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5688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Content&amp; Resources</a:t>
            </a:r>
          </a:p>
        </p:txBody>
      </p:sp>
      <p:sp>
        <p:nvSpPr>
          <p:cNvPr id="9" name="Retângulo 8">
            <a:extLst>
              <a:ext uri="{FF2B5EF4-FFF2-40B4-BE49-F238E27FC236}">
                <a16:creationId xmlns:a16="http://schemas.microsoft.com/office/drawing/2014/main" id="{8AFDAA92-3D51-4E84-9C5F-72FBAB8D7BF4}"/>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en-US" sz="3000" b="1" dirty="0">
                <a:solidFill>
                  <a:srgbClr val="6ECECB"/>
                </a:solidFill>
                <a:effectLst>
                  <a:outerShdw blurRad="38100" dist="38100" dir="2700000" algn="tl">
                    <a:srgbClr val="000000">
                      <a:alpha val="43137"/>
                    </a:srgbClr>
                  </a:outerShdw>
                </a:effectLst>
              </a:rPr>
              <a:t>Content</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a:t>
            </a:r>
            <a:r>
              <a:rPr lang="en-US" sz="2400" dirty="0">
                <a:solidFill>
                  <a:srgbClr val="6ECECB"/>
                </a:solidFill>
              </a:rPr>
              <a:t> </a:t>
            </a:r>
            <a:r>
              <a:rPr lang="sl-SI" sz="2400" dirty="0">
                <a:solidFill>
                  <a:schemeClr val="tx1"/>
                </a:solidFill>
              </a:rPr>
              <a:t>How to </a:t>
            </a:r>
            <a:r>
              <a:rPr lang="en-US" sz="2400" dirty="0">
                <a:solidFill>
                  <a:schemeClr val="tx1"/>
                </a:solidFill>
              </a:rPr>
              <a:t>become</a:t>
            </a:r>
            <a:r>
              <a:rPr lang="sl-SI" sz="2400" dirty="0">
                <a:solidFill>
                  <a:schemeClr val="tx1"/>
                </a:solidFill>
              </a:rPr>
              <a:t> </a:t>
            </a:r>
            <a:r>
              <a:rPr lang="en-US" sz="2400" dirty="0">
                <a:solidFill>
                  <a:schemeClr val="tx1"/>
                </a:solidFill>
              </a:rPr>
              <a:t>an entrepreneur</a:t>
            </a:r>
          </a:p>
          <a:p>
            <a:pPr>
              <a:lnSpc>
                <a:spcPct val="150000"/>
              </a:lnSpc>
              <a:spcBef>
                <a:spcPts val="0"/>
              </a:spcBef>
              <a:spcAft>
                <a:spcPts val="1800"/>
              </a:spcAft>
            </a:pPr>
            <a:r>
              <a:rPr lang="en-US" sz="2400" b="1" dirty="0">
                <a:solidFill>
                  <a:srgbClr val="6ECECB"/>
                </a:solidFill>
              </a:rPr>
              <a:t>b.</a:t>
            </a:r>
            <a:r>
              <a:rPr lang="en-US" sz="2400" dirty="0">
                <a:solidFill>
                  <a:srgbClr val="6ECECB"/>
                </a:solidFill>
              </a:rPr>
              <a:t> </a:t>
            </a:r>
            <a:r>
              <a:rPr lang="en-US" sz="2400" dirty="0">
                <a:solidFill>
                  <a:schemeClr val="tx1"/>
                </a:solidFill>
              </a:rPr>
              <a:t>Challenges of setting up your own </a:t>
            </a:r>
            <a:r>
              <a:rPr lang="sl-SI" sz="2400" dirty="0">
                <a:solidFill>
                  <a:schemeClr val="tx1"/>
                </a:solidFill>
              </a:rPr>
              <a:t>business</a:t>
            </a:r>
            <a:endParaRPr lang="en-US" sz="2400" dirty="0">
              <a:solidFill>
                <a:schemeClr val="tx1"/>
              </a:solidFill>
            </a:endParaRPr>
          </a:p>
          <a:p>
            <a:pPr>
              <a:lnSpc>
                <a:spcPct val="150000"/>
              </a:lnSpc>
              <a:spcBef>
                <a:spcPts val="0"/>
              </a:spcBef>
              <a:spcAft>
                <a:spcPts val="1800"/>
              </a:spcAft>
            </a:pPr>
            <a:r>
              <a:rPr lang="en-US" sz="2400" b="1" dirty="0">
                <a:solidFill>
                  <a:srgbClr val="6ECECB"/>
                </a:solidFill>
              </a:rPr>
              <a:t>c. </a:t>
            </a:r>
            <a:r>
              <a:rPr lang="sl-SI" sz="2400" dirty="0">
                <a:solidFill>
                  <a:schemeClr val="tx1"/>
                </a:solidFill>
              </a:rPr>
              <a:t>Business model </a:t>
            </a:r>
            <a:r>
              <a:rPr lang="en-US" sz="2400" dirty="0">
                <a:solidFill>
                  <a:schemeClr val="tx1"/>
                </a:solidFill>
              </a:rPr>
              <a:t>canvas</a:t>
            </a:r>
          </a:p>
          <a:p>
            <a:pPr>
              <a:lnSpc>
                <a:spcPct val="150000"/>
              </a:lnSpc>
              <a:spcBef>
                <a:spcPts val="0"/>
              </a:spcBef>
              <a:spcAft>
                <a:spcPts val="1800"/>
              </a:spcAft>
            </a:pPr>
            <a:r>
              <a:rPr lang="en-US" sz="2400" b="1" dirty="0">
                <a:solidFill>
                  <a:srgbClr val="6ECECB"/>
                </a:solidFill>
              </a:rPr>
              <a:t>d.</a:t>
            </a:r>
            <a:r>
              <a:rPr lang="en-US" sz="2400" dirty="0"/>
              <a:t> </a:t>
            </a:r>
            <a:r>
              <a:rPr lang="sl-SI" sz="2400" dirty="0">
                <a:solidFill>
                  <a:schemeClr val="tx1"/>
                </a:solidFill>
              </a:rPr>
              <a:t>SWOT </a:t>
            </a:r>
            <a:r>
              <a:rPr lang="en-US" sz="2400" dirty="0">
                <a:solidFill>
                  <a:schemeClr val="tx1"/>
                </a:solidFill>
              </a:rPr>
              <a:t>analysis</a:t>
            </a:r>
          </a:p>
        </p:txBody>
      </p:sp>
      <p:sp>
        <p:nvSpPr>
          <p:cNvPr id="10" name="Retângulo 9">
            <a:extLst>
              <a:ext uri="{FF2B5EF4-FFF2-40B4-BE49-F238E27FC236}">
                <a16:creationId xmlns:a16="http://schemas.microsoft.com/office/drawing/2014/main" id="{83E6CDD2-C694-424B-8830-01AC9DD888F7}"/>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en-US" sz="3000" b="1" dirty="0">
                <a:solidFill>
                  <a:srgbClr val="6ECECB"/>
                </a:solidFill>
                <a:effectLst>
                  <a:outerShdw blurRad="38100" dist="38100" dir="2700000" algn="tl">
                    <a:srgbClr val="000000">
                      <a:alpha val="43137"/>
                    </a:srgbClr>
                  </a:outerShdw>
                </a:effectLst>
              </a:rPr>
              <a:t>Resources</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a:t>
            </a:r>
            <a:r>
              <a:rPr lang="en-US" sz="2400" dirty="0">
                <a:solidFill>
                  <a:srgbClr val="6ECECB"/>
                </a:solidFill>
              </a:rPr>
              <a:t> </a:t>
            </a:r>
            <a:r>
              <a:rPr lang="sl-SI" sz="2400" dirty="0">
                <a:solidFill>
                  <a:schemeClr val="tx1"/>
                </a:solidFill>
              </a:rPr>
              <a:t>6</a:t>
            </a:r>
            <a:r>
              <a:rPr lang="sl-SI" sz="2400">
                <a:solidFill>
                  <a:schemeClr val="tx1"/>
                </a:solidFill>
              </a:rPr>
              <a:t> </a:t>
            </a:r>
            <a:r>
              <a:rPr lang="en-US" sz="2400" dirty="0">
                <a:solidFill>
                  <a:schemeClr val="tx1"/>
                </a:solidFill>
              </a:rPr>
              <a:t>support videos</a:t>
            </a:r>
          </a:p>
          <a:p>
            <a:pPr>
              <a:lnSpc>
                <a:spcPct val="150000"/>
              </a:lnSpc>
              <a:spcBef>
                <a:spcPts val="0"/>
              </a:spcBef>
              <a:spcAft>
                <a:spcPts val="1800"/>
              </a:spcAft>
            </a:pPr>
            <a:r>
              <a:rPr lang="en-US" sz="2400" b="1" dirty="0">
                <a:solidFill>
                  <a:srgbClr val="6ECECB"/>
                </a:solidFill>
              </a:rPr>
              <a:t>b.</a:t>
            </a:r>
            <a:r>
              <a:rPr lang="en-US" sz="2400" dirty="0">
                <a:solidFill>
                  <a:srgbClr val="6ECECB"/>
                </a:solidFill>
              </a:rPr>
              <a:t> </a:t>
            </a:r>
            <a:r>
              <a:rPr lang="sl-SI" sz="2400" dirty="0">
                <a:solidFill>
                  <a:schemeClr val="tx1"/>
                </a:solidFill>
              </a:rPr>
              <a:t>6</a:t>
            </a:r>
            <a:r>
              <a:rPr lang="en-US" sz="2400" dirty="0">
                <a:solidFill>
                  <a:schemeClr val="tx1"/>
                </a:solidFill>
              </a:rPr>
              <a:t> case studies (with videos)</a:t>
            </a:r>
          </a:p>
          <a:p>
            <a:pPr>
              <a:lnSpc>
                <a:spcPct val="150000"/>
              </a:lnSpc>
              <a:spcBef>
                <a:spcPts val="0"/>
              </a:spcBef>
              <a:spcAft>
                <a:spcPts val="1800"/>
              </a:spcAft>
            </a:pPr>
            <a:r>
              <a:rPr lang="en-US" sz="2400" b="1" dirty="0">
                <a:solidFill>
                  <a:srgbClr val="6ECECB"/>
                </a:solidFill>
              </a:rPr>
              <a:t>c. </a:t>
            </a:r>
            <a:r>
              <a:rPr lang="sl-SI" sz="2400" dirty="0">
                <a:solidFill>
                  <a:schemeClr val="tx1"/>
                </a:solidFill>
              </a:rPr>
              <a:t>7</a:t>
            </a:r>
            <a:r>
              <a:rPr lang="en-US" sz="2400" dirty="0">
                <a:solidFill>
                  <a:schemeClr val="tx1"/>
                </a:solidFill>
              </a:rPr>
              <a:t> articles for additional reading</a:t>
            </a:r>
          </a:p>
          <a:p>
            <a:pPr>
              <a:lnSpc>
                <a:spcPct val="150000"/>
              </a:lnSpc>
              <a:spcBef>
                <a:spcPts val="0"/>
              </a:spcBef>
              <a:spcAft>
                <a:spcPts val="1800"/>
              </a:spcAft>
            </a:pPr>
            <a:r>
              <a:rPr lang="en-US" sz="2400" b="1" dirty="0">
                <a:solidFill>
                  <a:srgbClr val="6ECECB"/>
                </a:solidFill>
              </a:rPr>
              <a:t>d.</a:t>
            </a:r>
            <a:r>
              <a:rPr lang="en-US" sz="2400" dirty="0"/>
              <a:t> </a:t>
            </a:r>
            <a:r>
              <a:rPr lang="sl-SI" sz="2400" dirty="0">
                <a:solidFill>
                  <a:schemeClr val="tx1"/>
                </a:solidFill>
              </a:rPr>
              <a:t>3</a:t>
            </a:r>
            <a:r>
              <a:rPr lang="en-US" sz="2400" dirty="0">
                <a:solidFill>
                  <a:schemeClr val="tx1"/>
                </a:solidFill>
              </a:rPr>
              <a:t> assignment</a:t>
            </a:r>
            <a:r>
              <a:rPr lang="sl-SI" sz="2400" dirty="0">
                <a:solidFill>
                  <a:schemeClr val="tx1"/>
                </a:solidFill>
              </a:rPr>
              <a:t>s</a:t>
            </a:r>
            <a:endParaRPr lang="en-US" sz="2400" dirty="0">
              <a:solidFill>
                <a:schemeClr val="tx1"/>
              </a:solidFill>
            </a:endParaRPr>
          </a:p>
        </p:txBody>
      </p:sp>
      <p:pic>
        <p:nvPicPr>
          <p:cNvPr id="11" name="Imagem 10">
            <a:extLst>
              <a:ext uri="{FF2B5EF4-FFF2-40B4-BE49-F238E27FC236}">
                <a16:creationId xmlns:a16="http://schemas.microsoft.com/office/drawing/2014/main" id="{801EB250-B6A0-44B2-9B55-B42046578061}"/>
              </a:ext>
            </a:extLst>
          </p:cNvPr>
          <p:cNvPicPr>
            <a:picLocks noChangeAspect="1"/>
          </p:cNvPicPr>
          <p:nvPr/>
        </p:nvPicPr>
        <p:blipFill>
          <a:blip r:embed="rId2"/>
          <a:stretch>
            <a:fillRect/>
          </a:stretch>
        </p:blipFill>
        <p:spPr>
          <a:xfrm>
            <a:off x="4666485" y="1342665"/>
            <a:ext cx="720000" cy="720000"/>
          </a:xfrm>
          <a:prstGeom prst="rect">
            <a:avLst/>
          </a:prstGeom>
        </p:spPr>
      </p:pic>
      <p:pic>
        <p:nvPicPr>
          <p:cNvPr id="13" name="Imagem 12">
            <a:extLst>
              <a:ext uri="{FF2B5EF4-FFF2-40B4-BE49-F238E27FC236}">
                <a16:creationId xmlns:a16="http://schemas.microsoft.com/office/drawing/2014/main" id="{3A0903A7-9A25-4BA4-9B03-9714CBCA15F0}"/>
              </a:ext>
            </a:extLst>
          </p:cNvPr>
          <p:cNvPicPr>
            <a:picLocks noChangeAspect="1"/>
          </p:cNvPicPr>
          <p:nvPr/>
        </p:nvPicPr>
        <p:blipFill>
          <a:blip r:embed="rId3"/>
          <a:stretch>
            <a:fillRect/>
          </a:stretch>
        </p:blipFill>
        <p:spPr>
          <a:xfrm>
            <a:off x="10430462" y="1342665"/>
            <a:ext cx="720000" cy="720000"/>
          </a:xfrm>
          <a:prstGeom prst="rect">
            <a:avLst/>
          </a:prstGeom>
        </p:spPr>
      </p:pic>
    </p:spTree>
    <p:extLst>
      <p:ext uri="{BB962C8B-B14F-4D97-AF65-F5344CB8AC3E}">
        <p14:creationId xmlns:p14="http://schemas.microsoft.com/office/powerpoint/2010/main" val="1108871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388093" y="936395"/>
            <a:ext cx="3324098" cy="3297980"/>
          </a:xfrm>
        </p:spPr>
        <p:txBody>
          <a:bodyPr/>
          <a:lstStyle/>
          <a:p>
            <a:r>
              <a:rPr lang="sl-SI" dirty="0"/>
              <a:t>HOW TO BECOME AN ENTREPRENEUR</a:t>
            </a:r>
            <a:endParaRPr lang="en-US" dirty="0"/>
          </a:p>
        </p:txBody>
      </p:sp>
      <p:sp>
        <p:nvSpPr>
          <p:cNvPr id="3" name="Text Placeholder 2">
            <a:extLst>
              <a:ext uri="{FF2B5EF4-FFF2-40B4-BE49-F238E27FC236}">
                <a16:creationId xmlns:a16="http://schemas.microsoft.com/office/drawing/2014/main" id="{C48EC496-FB11-C347-99B6-CFA5D61BD0E1}"/>
              </a:ext>
            </a:extLst>
          </p:cNvPr>
          <p:cNvSpPr>
            <a:spLocks noGrp="1"/>
          </p:cNvSpPr>
          <p:nvPr>
            <p:ph type="body" sz="quarter" idx="14"/>
          </p:nvPr>
        </p:nvSpPr>
        <p:spPr/>
        <p:txBody>
          <a:bodyPr/>
          <a:lstStyle/>
          <a:p>
            <a:r>
              <a:rPr lang="sl-SI" dirty="0"/>
              <a:t>WE WILL GET YOU THERE…</a:t>
            </a:r>
            <a:endParaRPr lang="en-US" dirty="0"/>
          </a:p>
        </p:txBody>
      </p:sp>
      <p:pic>
        <p:nvPicPr>
          <p:cNvPr id="8" name="Picture Placeholder 7" descr="A person swimming in a body of water with a mountain in the background&#10;&#10;Description automatically generated">
            <a:extLst>
              <a:ext uri="{FF2B5EF4-FFF2-40B4-BE49-F238E27FC236}">
                <a16:creationId xmlns:a16="http://schemas.microsoft.com/office/drawing/2014/main" id="{FDD7280B-5D2B-DB42-BA63-878FA1355697}"/>
              </a:ext>
            </a:extLst>
          </p:cNvPr>
          <p:cNvPicPr>
            <a:picLocks noGrp="1" noChangeAspect="1"/>
          </p:cNvPicPr>
          <p:nvPr>
            <p:ph type="pic" sz="quarter" idx="19"/>
          </p:nvPr>
        </p:nvPicPr>
        <p:blipFill>
          <a:blip r:embed="rId2"/>
          <a:srcRect t="10440" b="10440"/>
          <a:stretch>
            <a:fillRect/>
          </a:stretch>
        </p:blipFill>
        <p:spPr>
          <a:xfrm>
            <a:off x="3671249" y="29470"/>
            <a:ext cx="8520751" cy="4540151"/>
          </a:xfrm>
        </p:spPr>
      </p:pic>
    </p:spTree>
    <p:extLst>
      <p:ext uri="{BB962C8B-B14F-4D97-AF65-F5344CB8AC3E}">
        <p14:creationId xmlns:p14="http://schemas.microsoft.com/office/powerpoint/2010/main" val="13716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C63F77-A39B-554E-A133-99F7EF6E974C}"/>
              </a:ext>
            </a:extLst>
          </p:cNvPr>
          <p:cNvSpPr>
            <a:spLocks noGrp="1"/>
          </p:cNvSpPr>
          <p:nvPr>
            <p:ph type="body" sz="quarter" idx="15"/>
          </p:nvPr>
        </p:nvSpPr>
        <p:spPr/>
        <p:txBody>
          <a:bodyPr/>
          <a:lstStyle/>
          <a:p>
            <a:r>
              <a:rPr lang="sl-SI" dirty="0"/>
              <a:t>ENTREPRENEUR AND ENTREPRENEURSHIP</a:t>
            </a:r>
            <a:endParaRPr lang="en-US" dirty="0"/>
          </a:p>
        </p:txBody>
      </p:sp>
      <p:sp>
        <p:nvSpPr>
          <p:cNvPr id="5" name="Text Placeholder 4">
            <a:extLst>
              <a:ext uri="{FF2B5EF4-FFF2-40B4-BE49-F238E27FC236}">
                <a16:creationId xmlns:a16="http://schemas.microsoft.com/office/drawing/2014/main" id="{FD9205F5-A00B-D94A-9484-6F4A56122316}"/>
              </a:ext>
            </a:extLst>
          </p:cNvPr>
          <p:cNvSpPr>
            <a:spLocks noGrp="1"/>
          </p:cNvSpPr>
          <p:nvPr>
            <p:ph type="body" sz="quarter" idx="16"/>
          </p:nvPr>
        </p:nvSpPr>
        <p:spPr>
          <a:xfrm>
            <a:off x="571313" y="1481328"/>
            <a:ext cx="10978262" cy="4624029"/>
          </a:xfrm>
        </p:spPr>
        <p:txBody>
          <a:bodyPr/>
          <a:lstStyle/>
          <a:p>
            <a:pPr algn="ctr"/>
            <a:r>
              <a:rPr lang="en-GB" b="1" i="1" dirty="0"/>
              <a:t>ENTREPRENEUR</a:t>
            </a:r>
            <a:r>
              <a:rPr lang="sl-SI" b="1" i="1" dirty="0"/>
              <a:t> </a:t>
            </a:r>
            <a:r>
              <a:rPr lang="sl-SI" b="1" dirty="0"/>
              <a:t>(a</a:t>
            </a:r>
            <a:r>
              <a:rPr lang="en-US" b="1" dirty="0" err="1"/>
              <a:t>ccording</a:t>
            </a:r>
            <a:r>
              <a:rPr lang="en-US" b="1" dirty="0"/>
              <a:t> to </a:t>
            </a:r>
            <a:r>
              <a:rPr lang="sl-SI" b="1" dirty="0" err="1"/>
              <a:t>the</a:t>
            </a:r>
            <a:r>
              <a:rPr lang="sl-SI" b="1" dirty="0"/>
              <a:t> </a:t>
            </a:r>
            <a:r>
              <a:rPr lang="en-GB" b="1" dirty="0"/>
              <a:t>Cambridge dictionary</a:t>
            </a:r>
            <a:r>
              <a:rPr lang="sl-SI" b="1" dirty="0"/>
              <a:t>)</a:t>
            </a:r>
            <a:r>
              <a:rPr lang="en-GB" b="1" dirty="0"/>
              <a:t>: </a:t>
            </a:r>
            <a:endParaRPr lang="sl-SI" b="1" dirty="0"/>
          </a:p>
          <a:p>
            <a:pPr algn="ctr"/>
            <a:r>
              <a:rPr lang="en-GB" b="1" i="1" dirty="0"/>
              <a:t>a person who attempts to make a profit by starting a company or by operating alone in the business world, esp. when it involves taking risks.</a:t>
            </a:r>
          </a:p>
          <a:p>
            <a:endParaRPr lang="sl-SI" dirty="0"/>
          </a:p>
          <a:p>
            <a:r>
              <a:rPr lang="en-GB" dirty="0"/>
              <a:t>An entrepreneur is an individual who creates a new business, </a:t>
            </a:r>
            <a:endParaRPr lang="sl-SI" dirty="0"/>
          </a:p>
          <a:p>
            <a:r>
              <a:rPr lang="en-GB" dirty="0"/>
              <a:t>bearing most of the risks and enjoying most of the rewards. </a:t>
            </a:r>
            <a:endParaRPr lang="sl-SI" dirty="0"/>
          </a:p>
          <a:p>
            <a:r>
              <a:rPr lang="en-GB" dirty="0"/>
              <a:t>The process of setting up a business is known as entrepreneurship.</a:t>
            </a:r>
            <a:endParaRPr lang="sl-SI" dirty="0"/>
          </a:p>
          <a:p>
            <a:r>
              <a:rPr lang="en-GB" dirty="0"/>
              <a:t>The entrepreneur is commonly seen as an innovator, a source of </a:t>
            </a:r>
            <a:endParaRPr lang="sl-SI" dirty="0"/>
          </a:p>
          <a:p>
            <a:r>
              <a:rPr lang="en-GB" dirty="0"/>
              <a:t>new ideas, goods, services, and business/or pro</a:t>
            </a:r>
            <a:r>
              <a:rPr lang="sl-SI" dirty="0" err="1"/>
              <a:t>ducts</a:t>
            </a:r>
            <a:r>
              <a:rPr lang="en-GB" dirty="0"/>
              <a:t>.</a:t>
            </a:r>
            <a:endParaRPr lang="sl-SI" dirty="0"/>
          </a:p>
          <a:p>
            <a:endParaRPr lang="sl-SI" dirty="0"/>
          </a:p>
          <a:p>
            <a:r>
              <a:rPr lang="en-GB" sz="1800" u="sng" dirty="0">
                <a:solidFill>
                  <a:srgbClr val="2D2D2D"/>
                </a:solidFill>
                <a:effectLst/>
                <a:latin typeface="Arial" panose="020B0604020202020204" pitchFamily="34" charset="0"/>
                <a:ea typeface="Times New Roman" panose="02020603050405020304" pitchFamily="18" charset="0"/>
                <a:hlinkClick r:id="rId2"/>
              </a:rPr>
              <a:t>https://www.investopedia.com/terms/e/entrepreneur.asp</a:t>
            </a:r>
            <a:endParaRPr lang="en-GB" sz="1800" dirty="0">
              <a:effectLst/>
              <a:latin typeface="Times New Roman" panose="02020603050405020304" pitchFamily="18" charset="0"/>
              <a:ea typeface="Times New Roman" panose="02020603050405020304" pitchFamily="18" charset="0"/>
            </a:endParaRPr>
          </a:p>
          <a:p>
            <a:endParaRPr lang="en-GB" dirty="0"/>
          </a:p>
        </p:txBody>
      </p:sp>
      <p:pic>
        <p:nvPicPr>
          <p:cNvPr id="1026" name="Picture 2" descr="Getting started as a Ryerson entrepreneur - News and Events - Ryerson  University">
            <a:extLst>
              <a:ext uri="{FF2B5EF4-FFF2-40B4-BE49-F238E27FC236}">
                <a16:creationId xmlns:a16="http://schemas.microsoft.com/office/drawing/2014/main" id="{4D9323D5-E467-4102-A9A1-920428FB0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0893" y="3793342"/>
            <a:ext cx="2683772" cy="2011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27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E4DD7A-273F-0B4E-893D-7F3FC07F0189}"/>
              </a:ext>
            </a:extLst>
          </p:cNvPr>
          <p:cNvSpPr>
            <a:spLocks noGrp="1"/>
          </p:cNvSpPr>
          <p:nvPr>
            <p:ph type="body" sz="quarter" idx="15"/>
          </p:nvPr>
        </p:nvSpPr>
        <p:spPr/>
        <p:txBody>
          <a:bodyPr/>
          <a:lstStyle/>
          <a:p>
            <a:r>
              <a:rPr lang="sl-SI" dirty="0"/>
              <a:t>STARTING YOUR OWN BUSINESS</a:t>
            </a:r>
            <a:endParaRPr lang="en-US" dirty="0"/>
          </a:p>
        </p:txBody>
      </p:sp>
      <p:sp>
        <p:nvSpPr>
          <p:cNvPr id="3" name="Text Placeholder 2">
            <a:extLst>
              <a:ext uri="{FF2B5EF4-FFF2-40B4-BE49-F238E27FC236}">
                <a16:creationId xmlns:a16="http://schemas.microsoft.com/office/drawing/2014/main" id="{5F0989E8-AC0E-5F44-92E2-F7C7ED332BB5}"/>
              </a:ext>
            </a:extLst>
          </p:cNvPr>
          <p:cNvSpPr>
            <a:spLocks noGrp="1"/>
          </p:cNvSpPr>
          <p:nvPr>
            <p:ph type="body" sz="quarter" idx="16"/>
          </p:nvPr>
        </p:nvSpPr>
        <p:spPr>
          <a:xfrm>
            <a:off x="8857052" y="3260022"/>
            <a:ext cx="2847926" cy="1459694"/>
          </a:xfrm>
        </p:spPr>
        <p:txBody>
          <a:bodyPr/>
          <a:lstStyle/>
          <a:p>
            <a:r>
              <a:rPr lang="en-US" dirty="0"/>
              <a:t>Believe in yourself</a:t>
            </a:r>
          </a:p>
          <a:p>
            <a:r>
              <a:rPr lang="en-US" dirty="0"/>
              <a:t>Believe in your vision</a:t>
            </a:r>
          </a:p>
          <a:p>
            <a:r>
              <a:rPr lang="en-US" dirty="0"/>
              <a:t>Follow your idea</a:t>
            </a:r>
            <a:endParaRPr lang="sl-SI" dirty="0"/>
          </a:p>
          <a:p>
            <a:endParaRPr lang="sl-SI" dirty="0"/>
          </a:p>
          <a:p>
            <a:endParaRPr lang="en-US" dirty="0"/>
          </a:p>
          <a:p>
            <a:endParaRPr lang="en-US" dirty="0"/>
          </a:p>
        </p:txBody>
      </p:sp>
      <p:pic>
        <p:nvPicPr>
          <p:cNvPr id="12" name="Picture Placeholder 11" descr="A person holding a sign&#10;&#10;Description automatically generated">
            <a:extLst>
              <a:ext uri="{FF2B5EF4-FFF2-40B4-BE49-F238E27FC236}">
                <a16:creationId xmlns:a16="http://schemas.microsoft.com/office/drawing/2014/main" id="{29EB905F-4AC5-3E46-8B4F-A2C68A1D33E4}"/>
              </a:ext>
            </a:extLst>
          </p:cNvPr>
          <p:cNvPicPr>
            <a:picLocks noGrp="1" noChangeAspect="1"/>
          </p:cNvPicPr>
          <p:nvPr>
            <p:ph type="pic" sz="quarter" idx="25"/>
          </p:nvPr>
        </p:nvPicPr>
        <p:blipFill>
          <a:blip r:embed="rId3"/>
          <a:srcRect l="14674" r="14674"/>
          <a:stretch>
            <a:fillRect/>
          </a:stretch>
        </p:blipFill>
        <p:spPr>
          <a:xfrm>
            <a:off x="5044735" y="2612513"/>
            <a:ext cx="3263900" cy="3079750"/>
          </a:xfrm>
        </p:spPr>
      </p:pic>
      <p:grpSp>
        <p:nvGrpSpPr>
          <p:cNvPr id="7" name="Google Shape;605;p39">
            <a:extLst>
              <a:ext uri="{FF2B5EF4-FFF2-40B4-BE49-F238E27FC236}">
                <a16:creationId xmlns:a16="http://schemas.microsoft.com/office/drawing/2014/main" id="{C1406AD9-BC4E-416A-80F1-0615C2922B5A}"/>
              </a:ext>
            </a:extLst>
          </p:cNvPr>
          <p:cNvGrpSpPr/>
          <p:nvPr/>
        </p:nvGrpSpPr>
        <p:grpSpPr>
          <a:xfrm>
            <a:off x="691874" y="2814321"/>
            <a:ext cx="3472367" cy="2849410"/>
            <a:chOff x="2583100" y="2973775"/>
            <a:chExt cx="461550" cy="437200"/>
          </a:xfrm>
        </p:grpSpPr>
        <p:sp>
          <p:nvSpPr>
            <p:cNvPr id="8" name="Google Shape;606;p39">
              <a:extLst>
                <a:ext uri="{FF2B5EF4-FFF2-40B4-BE49-F238E27FC236}">
                  <a16:creationId xmlns:a16="http://schemas.microsoft.com/office/drawing/2014/main" id="{B30D39B3-3375-445A-BA25-5CDD13A82DE0}"/>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07;p39">
              <a:extLst>
                <a:ext uri="{FF2B5EF4-FFF2-40B4-BE49-F238E27FC236}">
                  <a16:creationId xmlns:a16="http://schemas.microsoft.com/office/drawing/2014/main" id="{B5FACA1A-A62E-470C-8798-D79BC1E1FF23}"/>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redstavnost v spletu 4" title="Wellness, Superfoods, &amp; Starting Your Own Business w/ Trinity Mouzon Wofford of Golde | WOMANBOSS">
            <a:hlinkClick r:id="" action="ppaction://media"/>
            <a:extLst>
              <a:ext uri="{FF2B5EF4-FFF2-40B4-BE49-F238E27FC236}">
                <a16:creationId xmlns:a16="http://schemas.microsoft.com/office/drawing/2014/main" id="{79C6AFA5-9379-440F-BE21-F4376985EBC6}"/>
              </a:ext>
            </a:extLst>
          </p:cNvPr>
          <p:cNvPicPr>
            <a:picLocks noRot="1" noChangeAspect="1"/>
          </p:cNvPicPr>
          <p:nvPr>
            <a:videoFile r:link="rId1"/>
          </p:nvPr>
        </p:nvPicPr>
        <p:blipFill>
          <a:blip r:embed="rId4"/>
          <a:stretch>
            <a:fillRect/>
          </a:stretch>
        </p:blipFill>
        <p:spPr>
          <a:xfrm>
            <a:off x="1048745" y="3120982"/>
            <a:ext cx="2829618" cy="1598734"/>
          </a:xfrm>
          <a:prstGeom prst="rect">
            <a:avLst/>
          </a:prstGeom>
        </p:spPr>
      </p:pic>
    </p:spTree>
    <p:extLst>
      <p:ext uri="{BB962C8B-B14F-4D97-AF65-F5344CB8AC3E}">
        <p14:creationId xmlns:p14="http://schemas.microsoft.com/office/powerpoint/2010/main" val="7525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AA880F-4F46-46C0-962B-22673FD1E5B8}">
  <ds:schemaRefs>
    <ds:schemaRef ds:uri="http://www.w3.org/XML/1998/namespace"/>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purl.org/dc/elements/1.1/"/>
    <ds:schemaRef ds:uri="25ce85cd-ae62-4235-a222-d67401b0d1b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E3108DBB-E6AA-418F-AB0E-42ED4F0BCD49}">
  <ds:schemaRefs>
    <ds:schemaRef ds:uri="http://schemas.microsoft.com/sharepoint/v3/contenttype/forms"/>
  </ds:schemaRefs>
</ds:datastoreItem>
</file>

<file path=customXml/itemProps3.xml><?xml version="1.0" encoding="utf-8"?>
<ds:datastoreItem xmlns:ds="http://schemas.openxmlformats.org/officeDocument/2006/customXml" ds:itemID="{4C4BDBF0-C0E0-49F8-BACE-9C54B944D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3993</TotalTime>
  <Words>2837</Words>
  <Application>Microsoft Office PowerPoint</Application>
  <PresentationFormat>Širokozaslonsko</PresentationFormat>
  <Paragraphs>289</Paragraphs>
  <Slides>56</Slides>
  <Notes>3</Notes>
  <HiddenSlides>0</HiddenSlides>
  <MMClips>9</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56</vt:i4>
      </vt:variant>
    </vt:vector>
  </HeadingPairs>
  <TitlesOfParts>
    <vt:vector size="64" baseType="lpstr">
      <vt:lpstr>Arial</vt:lpstr>
      <vt:lpstr>Calibri</vt:lpstr>
      <vt:lpstr>Calibri  </vt:lpstr>
      <vt:lpstr>Calibri Light</vt:lpstr>
      <vt:lpstr>Quattrocento Sans</vt:lpstr>
      <vt:lpstr>Times New Roman</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175</cp:revision>
  <cp:lastPrinted>2021-07-06T16:57:49Z</cp:lastPrinted>
  <dcterms:created xsi:type="dcterms:W3CDTF">2019-11-20T14:08:21Z</dcterms:created>
  <dcterms:modified xsi:type="dcterms:W3CDTF">2021-07-26T13:06:28Z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