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7" roundtripDataSignature="AMtx7mgSKnvp7L+m6fpgn+xq1O4CKhL0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23" Type="http://schemas.openxmlformats.org/officeDocument/2006/relationships/slide" Target="slides/slide18.xml"/><Relationship Id="rId67" Type="http://customschemas.google.com/relationships/presentationmetadata" Target="meta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63"/>
          <p:cNvSpPr/>
          <p:nvPr/>
        </p:nvSpPr>
        <p:spPr>
          <a:xfrm>
            <a:off x="0" y="3871356"/>
            <a:ext cx="12192000" cy="2986644"/>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 name="Google Shape;13;p63"/>
          <p:cNvPicPr preferRelativeResize="0"/>
          <p:nvPr/>
        </p:nvPicPr>
        <p:blipFill rotWithShape="1">
          <a:blip r:embed="rId2">
            <a:alphaModFix/>
          </a:blip>
          <a:srcRect b="0" l="0" r="0" t="0"/>
          <a:stretch/>
        </p:blipFill>
        <p:spPr>
          <a:xfrm>
            <a:off x="10096500" y="6025321"/>
            <a:ext cx="2095500" cy="558800"/>
          </a:xfrm>
          <a:prstGeom prst="rect">
            <a:avLst/>
          </a:prstGeom>
          <a:noFill/>
          <a:ln>
            <a:noFill/>
          </a:ln>
        </p:spPr>
      </p:pic>
      <p:sp>
        <p:nvSpPr>
          <p:cNvPr id="14" name="Google Shape;14;p63"/>
          <p:cNvSpPr txBox="1"/>
          <p:nvPr>
            <p:ph idx="1" type="body"/>
          </p:nvPr>
        </p:nvSpPr>
        <p:spPr>
          <a:xfrm>
            <a:off x="6427719" y="4347596"/>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5400"/>
              <a:buNone/>
              <a:defRPr b="1" sz="54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 name="Google Shape;15;p63"/>
          <p:cNvSpPr txBox="1"/>
          <p:nvPr>
            <p:ph idx="2" type="body"/>
          </p:nvPr>
        </p:nvSpPr>
        <p:spPr>
          <a:xfrm>
            <a:off x="6427719" y="5054089"/>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16" name="Google Shape;16;p63"/>
          <p:cNvPicPr preferRelativeResize="0"/>
          <p:nvPr/>
        </p:nvPicPr>
        <p:blipFill rotWithShape="1">
          <a:blip r:embed="rId3">
            <a:alphaModFix/>
          </a:blip>
          <a:srcRect b="0" l="0" r="0" t="0"/>
          <a:stretch/>
        </p:blipFill>
        <p:spPr>
          <a:xfrm>
            <a:off x="0" y="4113142"/>
            <a:ext cx="4610100" cy="1638300"/>
          </a:xfrm>
          <a:prstGeom prst="rect">
            <a:avLst/>
          </a:prstGeom>
          <a:noFill/>
          <a:ln>
            <a:noFill/>
          </a:ln>
        </p:spPr>
      </p:pic>
      <p:sp>
        <p:nvSpPr>
          <p:cNvPr id="17" name="Google Shape;17;p63"/>
          <p:cNvSpPr/>
          <p:nvPr>
            <p:ph idx="3" type="pic"/>
          </p:nvPr>
        </p:nvSpPr>
        <p:spPr>
          <a:xfrm>
            <a:off x="0" y="-38063"/>
            <a:ext cx="12192000" cy="3874523"/>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ullet point slide">
  <p:cSld name="4 bullet point slide">
    <p:spTree>
      <p:nvGrpSpPr>
        <p:cNvPr id="74" name="Shape 74"/>
        <p:cNvGrpSpPr/>
        <p:nvPr/>
      </p:nvGrpSpPr>
      <p:grpSpPr>
        <a:xfrm>
          <a:off x="0" y="0"/>
          <a:ext cx="0" cy="0"/>
          <a:chOff x="0" y="0"/>
          <a:chExt cx="0" cy="0"/>
        </a:xfrm>
      </p:grpSpPr>
      <p:sp>
        <p:nvSpPr>
          <p:cNvPr id="75" name="Google Shape;75;p72"/>
          <p:cNvSpPr/>
          <p:nvPr/>
        </p:nvSpPr>
        <p:spPr>
          <a:xfrm>
            <a:off x="447066"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 name="Google Shape;76;p72"/>
          <p:cNvSpPr/>
          <p:nvPr/>
        </p:nvSpPr>
        <p:spPr>
          <a:xfrm>
            <a:off x="3306311"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 name="Google Shape;77;p72"/>
          <p:cNvSpPr/>
          <p:nvPr/>
        </p:nvSpPr>
        <p:spPr>
          <a:xfrm>
            <a:off x="6165555"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 name="Google Shape;78;p72"/>
          <p:cNvSpPr/>
          <p:nvPr/>
        </p:nvSpPr>
        <p:spPr>
          <a:xfrm>
            <a:off x="9024798"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 name="Google Shape;79;p72"/>
          <p:cNvSpPr/>
          <p:nvPr/>
        </p:nvSpPr>
        <p:spPr>
          <a:xfrm>
            <a:off x="892881"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 name="Google Shape;80;p72"/>
          <p:cNvSpPr txBox="1"/>
          <p:nvPr>
            <p:ph idx="1" type="body"/>
          </p:nvPr>
        </p:nvSpPr>
        <p:spPr>
          <a:xfrm>
            <a:off x="447066" y="309492"/>
            <a:ext cx="11222614" cy="7408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2"/>
          <p:cNvSpPr txBox="1"/>
          <p:nvPr>
            <p:ph idx="2" type="body"/>
          </p:nvPr>
        </p:nvSpPr>
        <p:spPr>
          <a:xfrm>
            <a:off x="461765"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72"/>
          <p:cNvSpPr txBox="1"/>
          <p:nvPr>
            <p:ph idx="3" type="body"/>
          </p:nvPr>
        </p:nvSpPr>
        <p:spPr>
          <a:xfrm>
            <a:off x="447066"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72"/>
          <p:cNvSpPr/>
          <p:nvPr/>
        </p:nvSpPr>
        <p:spPr>
          <a:xfrm>
            <a:off x="3733731"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 name="Google Shape;84;p72"/>
          <p:cNvSpPr txBox="1"/>
          <p:nvPr>
            <p:ph idx="4" type="body"/>
          </p:nvPr>
        </p:nvSpPr>
        <p:spPr>
          <a:xfrm>
            <a:off x="3302615"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72"/>
          <p:cNvSpPr txBox="1"/>
          <p:nvPr>
            <p:ph idx="5" type="body"/>
          </p:nvPr>
        </p:nvSpPr>
        <p:spPr>
          <a:xfrm>
            <a:off x="3287916"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72"/>
          <p:cNvSpPr/>
          <p:nvPr/>
        </p:nvSpPr>
        <p:spPr>
          <a:xfrm>
            <a:off x="6630703"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 name="Google Shape;87;p72"/>
          <p:cNvSpPr txBox="1"/>
          <p:nvPr>
            <p:ph idx="6" type="body"/>
          </p:nvPr>
        </p:nvSpPr>
        <p:spPr>
          <a:xfrm>
            <a:off x="6199587"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72"/>
          <p:cNvSpPr txBox="1"/>
          <p:nvPr>
            <p:ph idx="7" type="body"/>
          </p:nvPr>
        </p:nvSpPr>
        <p:spPr>
          <a:xfrm>
            <a:off x="6184888"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72"/>
          <p:cNvSpPr/>
          <p:nvPr/>
        </p:nvSpPr>
        <p:spPr>
          <a:xfrm>
            <a:off x="9467167"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 name="Google Shape;90;p72"/>
          <p:cNvSpPr txBox="1"/>
          <p:nvPr>
            <p:ph idx="8" type="body"/>
          </p:nvPr>
        </p:nvSpPr>
        <p:spPr>
          <a:xfrm>
            <a:off x="9036051"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72"/>
          <p:cNvSpPr txBox="1"/>
          <p:nvPr>
            <p:ph idx="9" type="body"/>
          </p:nvPr>
        </p:nvSpPr>
        <p:spPr>
          <a:xfrm>
            <a:off x="9021352"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92" name="Google Shape;92;p72"/>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93" name="Google Shape;93;p72"/>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solid with text - yellow">
  <p:cSld name="Title on solid with text - yellow">
    <p:spTree>
      <p:nvGrpSpPr>
        <p:cNvPr id="94" name="Shape 94"/>
        <p:cNvGrpSpPr/>
        <p:nvPr/>
      </p:nvGrpSpPr>
      <p:grpSpPr>
        <a:xfrm>
          <a:off x="0" y="0"/>
          <a:ext cx="0" cy="0"/>
          <a:chOff x="0" y="0"/>
          <a:chExt cx="0" cy="0"/>
        </a:xfrm>
      </p:grpSpPr>
      <p:sp>
        <p:nvSpPr>
          <p:cNvPr id="95" name="Google Shape;95;p73"/>
          <p:cNvSpPr/>
          <p:nvPr/>
        </p:nvSpPr>
        <p:spPr>
          <a:xfrm>
            <a:off x="332509" y="301336"/>
            <a:ext cx="5118265" cy="6213764"/>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96" name="Google Shape;96;p73"/>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97" name="Google Shape;97;p73"/>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
        <p:nvSpPr>
          <p:cNvPr id="98" name="Google Shape;98;p73"/>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73"/>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Title - Yellow">
  <p:cSld name="Photo with Title - Yellow">
    <p:spTree>
      <p:nvGrpSpPr>
        <p:cNvPr id="100" name="Shape 100"/>
        <p:cNvGrpSpPr/>
        <p:nvPr/>
      </p:nvGrpSpPr>
      <p:grpSpPr>
        <a:xfrm>
          <a:off x="0" y="0"/>
          <a:ext cx="0" cy="0"/>
          <a:chOff x="0" y="0"/>
          <a:chExt cx="0" cy="0"/>
        </a:xfrm>
      </p:grpSpPr>
      <p:sp>
        <p:nvSpPr>
          <p:cNvPr id="101" name="Google Shape;101;p74"/>
          <p:cNvSpPr/>
          <p:nvPr/>
        </p:nvSpPr>
        <p:spPr>
          <a:xfrm>
            <a:off x="1" y="573972"/>
            <a:ext cx="3657600" cy="3966192"/>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102" name="Google Shape;102;p74"/>
          <p:cNvSpPr/>
          <p:nvPr/>
        </p:nvSpPr>
        <p:spPr>
          <a:xfrm>
            <a:off x="10798629" y="4540164"/>
            <a:ext cx="1393371" cy="814718"/>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103" name="Google Shape;103;p74"/>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74"/>
          <p:cNvSpPr txBox="1"/>
          <p:nvPr>
            <p:ph idx="2" type="body"/>
          </p:nvPr>
        </p:nvSpPr>
        <p:spPr>
          <a:xfrm>
            <a:off x="497155" y="5114135"/>
            <a:ext cx="9000157" cy="46918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74"/>
          <p:cNvSpPr/>
          <p:nvPr>
            <p:ph idx="3" type="pic"/>
          </p:nvPr>
        </p:nvSpPr>
        <p:spPr>
          <a:xfrm>
            <a:off x="3564835" y="-1"/>
            <a:ext cx="8627164" cy="454015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06" name="Google Shape;106;p74"/>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07" name="Google Shape;107;p74"/>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108" name="Google Shape;108;p74"/>
          <p:cNvSpPr txBox="1"/>
          <p:nvPr/>
        </p:nvSpPr>
        <p:spPr>
          <a:xfrm>
            <a:off x="2529444" y="5332021"/>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with Title">
  <p:cSld name="Phone with Title">
    <p:spTree>
      <p:nvGrpSpPr>
        <p:cNvPr id="109" name="Shape 109"/>
        <p:cNvGrpSpPr/>
        <p:nvPr/>
      </p:nvGrpSpPr>
      <p:grpSpPr>
        <a:xfrm>
          <a:off x="0" y="0"/>
          <a:ext cx="0" cy="0"/>
          <a:chOff x="0" y="0"/>
          <a:chExt cx="0" cy="0"/>
        </a:xfrm>
      </p:grpSpPr>
      <p:pic>
        <p:nvPicPr>
          <p:cNvPr id="110" name="Google Shape;110;p75"/>
          <p:cNvPicPr preferRelativeResize="0"/>
          <p:nvPr/>
        </p:nvPicPr>
        <p:blipFill rotWithShape="1">
          <a:blip r:embed="rId2">
            <a:alphaModFix/>
          </a:blip>
          <a:srcRect b="12393" l="-3424" r="6562" t="-1173"/>
          <a:stretch/>
        </p:blipFill>
        <p:spPr>
          <a:xfrm>
            <a:off x="2449287" y="1355271"/>
            <a:ext cx="9742714" cy="5502729"/>
          </a:xfrm>
          <a:prstGeom prst="rect">
            <a:avLst/>
          </a:prstGeom>
          <a:noFill/>
          <a:ln>
            <a:noFill/>
          </a:ln>
        </p:spPr>
      </p:pic>
      <p:sp>
        <p:nvSpPr>
          <p:cNvPr id="111" name="Google Shape;111;p75"/>
          <p:cNvSpPr/>
          <p:nvPr>
            <p:ph idx="2" type="pic"/>
          </p:nvPr>
        </p:nvSpPr>
        <p:spPr>
          <a:xfrm>
            <a:off x="3731480" y="2335213"/>
            <a:ext cx="4098925" cy="26289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75"/>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75"/>
          <p:cNvSpPr/>
          <p:nvPr/>
        </p:nvSpPr>
        <p:spPr>
          <a:xfrm>
            <a:off x="4332514"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114" name="Google Shape;114;p75"/>
          <p:cNvPicPr preferRelativeResize="0"/>
          <p:nvPr/>
        </p:nvPicPr>
        <p:blipFill rotWithShape="1">
          <a:blip r:embed="rId3">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15" name="Google Shape;115;p75"/>
          <p:cNvPicPr preferRelativeResize="0"/>
          <p:nvPr/>
        </p:nvPicPr>
        <p:blipFill rotWithShape="1">
          <a:blip r:embed="rId3">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Quote - Blue">
  <p:cSld name="Photo with Quote - Blue">
    <p:spTree>
      <p:nvGrpSpPr>
        <p:cNvPr id="116" name="Shape 116"/>
        <p:cNvGrpSpPr/>
        <p:nvPr/>
      </p:nvGrpSpPr>
      <p:grpSpPr>
        <a:xfrm>
          <a:off x="0" y="0"/>
          <a:ext cx="0" cy="0"/>
          <a:chOff x="0" y="0"/>
          <a:chExt cx="0" cy="0"/>
        </a:xfrm>
      </p:grpSpPr>
      <p:sp>
        <p:nvSpPr>
          <p:cNvPr id="117" name="Google Shape;117;p76"/>
          <p:cNvSpPr/>
          <p:nvPr/>
        </p:nvSpPr>
        <p:spPr>
          <a:xfrm>
            <a:off x="405433" y="370011"/>
            <a:ext cx="11381134" cy="6117978"/>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76"/>
          <p:cNvSpPr txBox="1"/>
          <p:nvPr>
            <p:ph idx="1" type="body"/>
          </p:nvPr>
        </p:nvSpPr>
        <p:spPr>
          <a:xfrm>
            <a:off x="4296157" y="453464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76"/>
          <p:cNvSpPr txBox="1"/>
          <p:nvPr>
            <p:ph idx="2" type="body"/>
          </p:nvPr>
        </p:nvSpPr>
        <p:spPr>
          <a:xfrm>
            <a:off x="712093" y="85724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000"/>
              <a:buNone/>
              <a:defRPr i="1" sz="30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76"/>
          <p:cNvSpPr txBox="1"/>
          <p:nvPr>
            <p:ph idx="3" type="body"/>
          </p:nvPr>
        </p:nvSpPr>
        <p:spPr>
          <a:xfrm>
            <a:off x="623677" y="65992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76"/>
          <p:cNvSpPr/>
          <p:nvPr>
            <p:ph idx="4" type="pic"/>
          </p:nvPr>
        </p:nvSpPr>
        <p:spPr>
          <a:xfrm>
            <a:off x="5299729" y="-1"/>
            <a:ext cx="4369392" cy="685800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22" name="Google Shape;122;p76"/>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23" name="Google Shape;123;p76"/>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Yellow">
  <p:cSld name="Text Slide - Yellow">
    <p:spTree>
      <p:nvGrpSpPr>
        <p:cNvPr id="124" name="Shape 124"/>
        <p:cNvGrpSpPr/>
        <p:nvPr/>
      </p:nvGrpSpPr>
      <p:grpSpPr>
        <a:xfrm>
          <a:off x="0" y="0"/>
          <a:ext cx="0" cy="0"/>
          <a:chOff x="0" y="0"/>
          <a:chExt cx="0" cy="0"/>
        </a:xfrm>
      </p:grpSpPr>
      <p:sp>
        <p:nvSpPr>
          <p:cNvPr id="125" name="Google Shape;125;p80"/>
          <p:cNvSpPr/>
          <p:nvPr/>
        </p:nvSpPr>
        <p:spPr>
          <a:xfrm>
            <a:off x="0" y="0"/>
            <a:ext cx="3526971" cy="255371"/>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126" name="Google Shape;126;p80"/>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27" name="Google Shape;127;p80"/>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128" name="Google Shape;128;p80"/>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80"/>
          <p:cNvSpPr txBox="1"/>
          <p:nvPr>
            <p:ph idx="2" type="body"/>
          </p:nvPr>
        </p:nvSpPr>
        <p:spPr>
          <a:xfrm>
            <a:off x="571313" y="2067342"/>
            <a:ext cx="10978262" cy="403801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9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9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3" name="Google Shape;133;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6" name="Shape 136"/>
        <p:cNvGrpSpPr/>
        <p:nvPr/>
      </p:nvGrpSpPr>
      <p:grpSpPr>
        <a:xfrm>
          <a:off x="0" y="0"/>
          <a:ext cx="0" cy="0"/>
          <a:chOff x="0" y="0"/>
          <a:chExt cx="0" cy="0"/>
        </a:xfrm>
      </p:grpSpPr>
      <p:sp>
        <p:nvSpPr>
          <p:cNvPr id="137" name="Google Shape;137;p92"/>
          <p:cNvSpPr/>
          <p:nvPr/>
        </p:nvSpPr>
        <p:spPr>
          <a:xfrm>
            <a:off x="0" y="-2"/>
            <a:ext cx="12192000" cy="685800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92"/>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sl-SI" sz="4400" u="none" strike="noStrike">
                <a:solidFill>
                  <a:schemeClr val="dk1"/>
                </a:solidFill>
                <a:latin typeface="Calibri"/>
                <a:ea typeface="Calibri"/>
                <a:cs typeface="Calibri"/>
                <a:sym typeface="Calibri"/>
              </a:rPr>
              <a:t>DETOUR</a:t>
            </a:r>
            <a:endParaRPr/>
          </a:p>
          <a:p>
            <a:pPr indent="0" lvl="0" marL="0" marR="0" rtl="0" algn="l">
              <a:spcBef>
                <a:spcPts val="0"/>
              </a:spcBef>
              <a:spcAft>
                <a:spcPts val="0"/>
              </a:spcAft>
              <a:buNone/>
            </a:pPr>
            <a:r>
              <a:rPr b="0" i="0" lang="sl-SI" sz="4400" u="none" strike="noStrike">
                <a:solidFill>
                  <a:schemeClr val="dk1"/>
                </a:solidFill>
                <a:latin typeface="Calibri"/>
                <a:ea typeface="Calibri"/>
                <a:cs typeface="Calibri"/>
                <a:sym typeface="Calibri"/>
              </a:rPr>
              <a:t>FONT TYPEFACE &amp; SIZE</a:t>
            </a:r>
            <a:endParaRPr sz="3600">
              <a:solidFill>
                <a:schemeClr val="dk1"/>
              </a:solidFill>
              <a:latin typeface="Calibri"/>
              <a:ea typeface="Calibri"/>
              <a:cs typeface="Calibri"/>
              <a:sym typeface="Calibri"/>
            </a:endParaRPr>
          </a:p>
        </p:txBody>
      </p:sp>
      <p:sp>
        <p:nvSpPr>
          <p:cNvPr id="139" name="Google Shape;139;p92"/>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sl-SI" sz="3000" u="none" strike="noStrike">
                <a:solidFill>
                  <a:schemeClr val="dk1"/>
                </a:solidFill>
                <a:latin typeface="Calibri"/>
                <a:ea typeface="Calibri"/>
                <a:cs typeface="Calibri"/>
                <a:sym typeface="Calibri"/>
              </a:rPr>
              <a:t>PLEASE</a:t>
            </a:r>
            <a:r>
              <a:rPr b="0" i="0" lang="sl-SI" sz="3000" u="none" strike="noStrike">
                <a:solidFill>
                  <a:schemeClr val="dk1"/>
                </a:solidFill>
                <a:latin typeface="Calibri"/>
                <a:ea typeface="Calibri"/>
                <a:cs typeface="Calibri"/>
                <a:sym typeface="Calibri"/>
              </a:rPr>
              <a:t> ENSURE TO KEEP FONTS AS PER THE LAYOUT</a:t>
            </a:r>
            <a:endParaRPr b="0" i="0" sz="30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sl-SI" sz="3000" u="none" strike="noStrike">
                <a:solidFill>
                  <a:schemeClr val="dk1"/>
                </a:solidFill>
                <a:latin typeface="Calibri"/>
                <a:ea typeface="Calibri"/>
                <a:cs typeface="Calibri"/>
                <a:sym typeface="Calibri"/>
              </a:rPr>
              <a:t>48 point </a:t>
            </a:r>
            <a:r>
              <a:rPr b="0" i="0" lang="sl-SI" sz="3000" u="none" strike="noStrike">
                <a:solidFill>
                  <a:schemeClr val="dk1"/>
                </a:solidFill>
                <a:latin typeface="Calibri"/>
                <a:ea typeface="Calibri"/>
                <a:cs typeface="Calibri"/>
                <a:sym typeface="Calibri"/>
              </a:rPr>
              <a:t> -  </a:t>
            </a:r>
            <a:r>
              <a:rPr b="0" i="0" lang="sl-SI" sz="3000" u="none" strike="noStrike">
                <a:solidFill>
                  <a:schemeClr val="dk1"/>
                </a:solidFill>
                <a:latin typeface="Calibri"/>
                <a:ea typeface="Calibri"/>
                <a:cs typeface="Calibri"/>
                <a:sym typeface="Calibri"/>
              </a:rPr>
              <a:t>Divider</a:t>
            </a:r>
            <a:r>
              <a:rPr b="0" i="0" lang="sl-SI" sz="3000" u="none" strike="noStrike">
                <a:solidFill>
                  <a:schemeClr val="dk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sl-SI" sz="3000" u="none" strike="noStrike">
                <a:solidFill>
                  <a:schemeClr val="dk1"/>
                </a:solidFill>
                <a:latin typeface="Calibri"/>
                <a:ea typeface="Calibri"/>
                <a:cs typeface="Calibri"/>
                <a:sym typeface="Calibri"/>
              </a:rPr>
              <a:t>36 point</a:t>
            </a:r>
            <a:r>
              <a:rPr b="0" i="0" lang="sl-SI" sz="3000" u="none" strike="noStrike">
                <a:solidFill>
                  <a:schemeClr val="dk1"/>
                </a:solidFill>
                <a:latin typeface="Calibri"/>
                <a:ea typeface="Calibri"/>
                <a:cs typeface="Calibri"/>
                <a:sym typeface="Calibri"/>
              </a:rPr>
              <a:t>  -  </a:t>
            </a:r>
            <a:r>
              <a:rPr b="0" i="0" lang="sl-SI" sz="3000" u="none" strike="noStrike">
                <a:solidFill>
                  <a:schemeClr val="dk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sl-SI" sz="3000" u="none" strike="noStrike">
                <a:solidFill>
                  <a:schemeClr val="dk1"/>
                </a:solidFill>
                <a:latin typeface="Calibri"/>
                <a:ea typeface="Calibri"/>
                <a:cs typeface="Calibri"/>
                <a:sym typeface="Calibri"/>
              </a:rPr>
              <a:t>30 point</a:t>
            </a:r>
            <a:r>
              <a:rPr b="0" i="0" lang="sl-SI" sz="3000" u="none" strike="noStrike">
                <a:solidFill>
                  <a:schemeClr val="dk1"/>
                </a:solidFill>
                <a:latin typeface="Calibri"/>
                <a:ea typeface="Calibri"/>
                <a:cs typeface="Calibri"/>
                <a:sym typeface="Calibri"/>
              </a:rPr>
              <a:t>  -  </a:t>
            </a:r>
            <a:r>
              <a:rPr b="0" i="0" lang="sl-SI" sz="3000" u="none" strike="noStrike">
                <a:solidFill>
                  <a:schemeClr val="dk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sl-SI" sz="3000" u="none" strike="noStrike">
                <a:solidFill>
                  <a:schemeClr val="dk1"/>
                </a:solidFill>
                <a:latin typeface="Calibri"/>
                <a:ea typeface="Calibri"/>
                <a:cs typeface="Calibri"/>
                <a:sym typeface="Calibri"/>
              </a:rPr>
              <a:t>	</a:t>
            </a:r>
            <a:r>
              <a:rPr b="0" i="0" lang="sl-SI" sz="3000" u="none" strike="noStrike">
                <a:solidFill>
                  <a:schemeClr val="dk1"/>
                </a:solidFill>
                <a:latin typeface="Calibri"/>
                <a:ea typeface="Calibri"/>
                <a:cs typeface="Calibri"/>
                <a:sym typeface="Calibri"/>
              </a:rPr>
              <a:t>       </a:t>
            </a:r>
            <a:r>
              <a:rPr b="0" i="0" lang="sl-SI" sz="3000" u="none" strike="noStrike">
                <a:solidFill>
                  <a:schemeClr val="dk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sl-SI" sz="3000" u="none" strike="noStrike">
                <a:solidFill>
                  <a:schemeClr val="dk1"/>
                </a:solidFill>
                <a:latin typeface="Calibri"/>
                <a:ea typeface="Calibri"/>
                <a:cs typeface="Calibri"/>
                <a:sym typeface="Calibri"/>
              </a:rPr>
              <a:t>24 point</a:t>
            </a:r>
            <a:r>
              <a:rPr b="0" i="0" lang="sl-SI" sz="3000" u="none" strike="noStrike">
                <a:solidFill>
                  <a:schemeClr val="dk1"/>
                </a:solidFill>
                <a:latin typeface="Calibri"/>
                <a:ea typeface="Calibri"/>
                <a:cs typeface="Calibri"/>
                <a:sym typeface="Calibri"/>
              </a:rPr>
              <a:t>  -  Main </a:t>
            </a:r>
            <a:r>
              <a:rPr b="0" i="0" lang="sl-SI" sz="3000" u="none" strike="noStrike">
                <a:solidFill>
                  <a:schemeClr val="dk1"/>
                </a:solidFill>
                <a:latin typeface="Calibri"/>
                <a:ea typeface="Calibri"/>
                <a:cs typeface="Calibri"/>
                <a:sym typeface="Calibri"/>
              </a:rPr>
              <a:t>Text Body </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dk1"/>
              </a:solidFill>
              <a:latin typeface="Calibri"/>
              <a:ea typeface="Calibri"/>
              <a:cs typeface="Calibri"/>
              <a:sym typeface="Calibri"/>
            </a:endParaRPr>
          </a:p>
        </p:txBody>
      </p:sp>
      <p:sp>
        <p:nvSpPr>
          <p:cNvPr id="140" name="Google Shape;140;p92"/>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sl-SI" sz="2400" u="none" strike="noStrike">
                <a:solidFill>
                  <a:schemeClr val="dk1"/>
                </a:solidFill>
                <a:latin typeface="Calibri"/>
                <a:ea typeface="Calibri"/>
                <a:cs typeface="Calibri"/>
                <a:sym typeface="Calibri"/>
              </a:rPr>
              <a:t>Please ensure to keep the font sizes set as per the slide layouts. The font used throughout the </a:t>
            </a:r>
            <a:r>
              <a:rPr b="1" i="0" lang="sl-SI" sz="2400" u="none" strike="noStrike">
                <a:solidFill>
                  <a:schemeClr val="dk1"/>
                </a:solidFill>
                <a:latin typeface="Calibri"/>
                <a:ea typeface="Calibri"/>
                <a:cs typeface="Calibri"/>
                <a:sym typeface="Calibri"/>
              </a:rPr>
              <a:t>DETOUR </a:t>
            </a:r>
            <a:r>
              <a:rPr b="0" i="0" lang="sl-SI" sz="2400" u="none" strike="noStrike">
                <a:solidFill>
                  <a:schemeClr val="dk1"/>
                </a:solidFill>
                <a:latin typeface="Calibri"/>
                <a:ea typeface="Calibri"/>
                <a:cs typeface="Calibri"/>
                <a:sym typeface="Calibri"/>
              </a:rPr>
              <a:t>PowerPoint is….</a:t>
            </a:r>
            <a:endParaRPr b="0" i="0" sz="24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1" lang="sl-SI" sz="3600">
                <a:solidFill>
                  <a:schemeClr val="dk1"/>
                </a:solidFill>
                <a:latin typeface="Calibri"/>
                <a:ea typeface="Calibri"/>
                <a:cs typeface="Calibri"/>
                <a:sym typeface="Calibri"/>
              </a:rPr>
              <a:t>Calibri</a:t>
            </a:r>
            <a:endParaRPr sz="3600">
              <a:solidFill>
                <a:schemeClr val="dk1"/>
              </a:solidFill>
              <a:latin typeface="Calibri"/>
              <a:ea typeface="Calibri"/>
              <a:cs typeface="Calibri"/>
              <a:sym typeface="Calibri"/>
            </a:endParaRPr>
          </a:p>
        </p:txBody>
      </p:sp>
      <p:cxnSp>
        <p:nvCxnSpPr>
          <p:cNvPr id="141" name="Google Shape;141;p92"/>
          <p:cNvCxnSpPr/>
          <p:nvPr/>
        </p:nvCxnSpPr>
        <p:spPr>
          <a:xfrm>
            <a:off x="7098716" y="-1"/>
            <a:ext cx="0" cy="5540408"/>
          </a:xfrm>
          <a:prstGeom prst="straightConnector1">
            <a:avLst/>
          </a:prstGeom>
          <a:noFill/>
          <a:ln cap="flat" cmpd="sng" w="9525">
            <a:solidFill>
              <a:schemeClr val="dk1"/>
            </a:solidFill>
            <a:prstDash val="solid"/>
            <a:miter lim="800000"/>
            <a:headEnd len="sm" w="sm" type="none"/>
            <a:tailEnd len="sm" w="sm" type="none"/>
          </a:ln>
        </p:spPr>
      </p:cxnSp>
      <p:cxnSp>
        <p:nvCxnSpPr>
          <p:cNvPr id="142" name="Google Shape;142;p92"/>
          <p:cNvCxnSpPr/>
          <p:nvPr/>
        </p:nvCxnSpPr>
        <p:spPr>
          <a:xfrm rot="10800000">
            <a:off x="1" y="2503620"/>
            <a:ext cx="7098715" cy="0"/>
          </a:xfrm>
          <a:prstGeom prst="straightConnector1">
            <a:avLst/>
          </a:prstGeom>
          <a:noFill/>
          <a:ln cap="flat" cmpd="sng" w="9525">
            <a:solidFill>
              <a:schemeClr val="dk1"/>
            </a:solidFill>
            <a:prstDash val="solid"/>
            <a:miter lim="800000"/>
            <a:headEnd len="sm" w="sm" type="none"/>
            <a:tailEnd len="sm" w="sm" type="none"/>
          </a:ln>
        </p:spPr>
      </p:cxnSp>
      <p:sp>
        <p:nvSpPr>
          <p:cNvPr id="143" name="Google Shape;143;p92"/>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2400">
                <a:solidFill>
                  <a:schemeClr val="dk1"/>
                </a:solidFill>
                <a:latin typeface="Calibri"/>
                <a:ea typeface="Calibri"/>
                <a:cs typeface="Calibri"/>
                <a:sym typeface="Calibri"/>
              </a:rPr>
              <a:t>*** </a:t>
            </a:r>
            <a:r>
              <a:rPr b="1" lang="sl-SI" sz="2400">
                <a:solidFill>
                  <a:schemeClr val="dk1"/>
                </a:solidFill>
                <a:latin typeface="Calibri"/>
                <a:ea typeface="Calibri"/>
                <a:cs typeface="Calibri"/>
                <a:sym typeface="Calibri"/>
              </a:rPr>
              <a:t>PLEASE DELETE THIS INSTRUCTION SLIDE BEFORE PRESENTING FINAL PRESENTATION </a:t>
            </a:r>
            <a:r>
              <a:rPr lang="sl-SI"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cxnSp>
        <p:nvCxnSpPr>
          <p:cNvPr id="144" name="Google Shape;144;p92"/>
          <p:cNvCxnSpPr/>
          <p:nvPr/>
        </p:nvCxnSpPr>
        <p:spPr>
          <a:xfrm rot="10800000">
            <a:off x="2" y="5540407"/>
            <a:ext cx="12191998"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93"/>
          <p:cNvSpPr/>
          <p:nvPr/>
        </p:nvSpPr>
        <p:spPr>
          <a:xfrm>
            <a:off x="0" y="0"/>
            <a:ext cx="12192000" cy="6858001"/>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93"/>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sl-SI" sz="3600">
                <a:solidFill>
                  <a:schemeClr val="dk1"/>
                </a:solidFill>
                <a:latin typeface="Calibri"/>
                <a:ea typeface="Calibri"/>
                <a:cs typeface="Calibri"/>
                <a:sym typeface="Calibri"/>
              </a:rPr>
              <a:t>ICONS</a:t>
            </a:r>
            <a:r>
              <a:rPr lang="sl-SI" sz="3600">
                <a:solidFill>
                  <a:schemeClr val="dk1"/>
                </a:solidFill>
                <a:latin typeface="Calibri"/>
                <a:ea typeface="Calibri"/>
                <a:cs typeface="Calibri"/>
                <a:sym typeface="Calibri"/>
              </a:rPr>
              <a:t> WHICH CAN BE USED WITHIN THE </a:t>
            </a:r>
            <a:r>
              <a:rPr b="1" lang="sl-SI" sz="3600">
                <a:solidFill>
                  <a:schemeClr val="dk1"/>
                </a:solidFill>
                <a:latin typeface="Calibri"/>
                <a:ea typeface="Calibri"/>
                <a:cs typeface="Calibri"/>
                <a:sym typeface="Calibri"/>
              </a:rPr>
              <a:t>DETOUR</a:t>
            </a:r>
            <a:endParaRPr/>
          </a:p>
          <a:p>
            <a:pPr indent="0" lvl="0" marL="0" marR="0" rtl="0" algn="l">
              <a:spcBef>
                <a:spcPts val="0"/>
              </a:spcBef>
              <a:spcAft>
                <a:spcPts val="0"/>
              </a:spcAft>
              <a:buClr>
                <a:schemeClr val="dk1"/>
              </a:buClr>
              <a:buSzPts val="1100"/>
              <a:buFont typeface="Arial"/>
              <a:buNone/>
            </a:pPr>
            <a:r>
              <a:rPr lang="sl-SI" sz="3600">
                <a:solidFill>
                  <a:schemeClr val="dk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dk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sl-SI" sz="2400">
                <a:solidFill>
                  <a:schemeClr val="dk1"/>
                </a:solidFill>
                <a:latin typeface="Calibri"/>
                <a:ea typeface="Calibri"/>
                <a:cs typeface="Calibri"/>
                <a:sym typeface="Calibri"/>
              </a:rPr>
              <a:t>Resize them without losing quality.</a:t>
            </a:r>
            <a:r>
              <a:rPr i="1" lang="sl-SI" sz="2400">
                <a:solidFill>
                  <a:schemeClr val="dk1"/>
                </a:solidFill>
                <a:latin typeface="Calibri"/>
                <a:ea typeface="Calibri"/>
                <a:cs typeface="Calibri"/>
                <a:sym typeface="Calibri"/>
              </a:rPr>
              <a:t> </a:t>
            </a:r>
            <a:r>
              <a:rPr i="1" lang="sl-SI" sz="2400">
                <a:solidFill>
                  <a:schemeClr val="dk1"/>
                </a:solidFill>
                <a:latin typeface="Calibri"/>
                <a:ea typeface="Calibri"/>
                <a:cs typeface="Calibri"/>
                <a:sym typeface="Calibri"/>
              </a:rPr>
              <a:t> Change line colour, width and style.</a:t>
            </a:r>
            <a:r>
              <a:rPr i="1" lang="sl-SI" sz="2400">
                <a:solidFill>
                  <a:schemeClr val="dk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dk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sl-SI" sz="2400">
                <a:solidFill>
                  <a:schemeClr val="dk1"/>
                </a:solidFill>
                <a:latin typeface="Calibri"/>
                <a:ea typeface="Calibri"/>
                <a:cs typeface="Calibri"/>
                <a:sym typeface="Calibri"/>
              </a:rPr>
              <a:t>Isn’t that nice? :)</a:t>
            </a:r>
            <a:endParaRPr/>
          </a:p>
        </p:txBody>
      </p:sp>
      <p:sp>
        <p:nvSpPr>
          <p:cNvPr id="148" name="Google Shape;148;p93"/>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2400">
                <a:solidFill>
                  <a:schemeClr val="dk1"/>
                </a:solidFill>
                <a:latin typeface="Calibri"/>
                <a:ea typeface="Calibri"/>
                <a:cs typeface="Calibri"/>
                <a:sym typeface="Calibri"/>
              </a:rPr>
              <a:t>*** </a:t>
            </a:r>
            <a:r>
              <a:rPr b="1" lang="sl-SI" sz="2400">
                <a:solidFill>
                  <a:schemeClr val="dk1"/>
                </a:solidFill>
                <a:latin typeface="Calibri"/>
                <a:ea typeface="Calibri"/>
                <a:cs typeface="Calibri"/>
                <a:sym typeface="Calibri"/>
              </a:rPr>
              <a:t>PLEASE DELETE THIS INSTRUCTION SLIDE BEFORE PRESENTING FINAL PRESENTATION </a:t>
            </a:r>
            <a:r>
              <a:rPr lang="sl-SI"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cxnSp>
        <p:nvCxnSpPr>
          <p:cNvPr id="149" name="Google Shape;149;p93"/>
          <p:cNvCxnSpPr/>
          <p:nvPr/>
        </p:nvCxnSpPr>
        <p:spPr>
          <a:xfrm rot="10800000">
            <a:off x="2" y="5540407"/>
            <a:ext cx="12191998" cy="0"/>
          </a:xfrm>
          <a:prstGeom prst="straightConnector1">
            <a:avLst/>
          </a:prstGeom>
          <a:noFill/>
          <a:ln cap="flat" cmpd="sng" w="9525">
            <a:solidFill>
              <a:schemeClr val="dk1"/>
            </a:solidFill>
            <a:prstDash val="solid"/>
            <a:miter lim="800000"/>
            <a:headEnd len="sm" w="sm" type="none"/>
            <a:tailEnd len="sm" w="sm" type="none"/>
          </a:ln>
        </p:spPr>
      </p:cxnSp>
      <p:cxnSp>
        <p:nvCxnSpPr>
          <p:cNvPr id="150" name="Google Shape;150;p93"/>
          <p:cNvCxnSpPr/>
          <p:nvPr/>
        </p:nvCxnSpPr>
        <p:spPr>
          <a:xfrm>
            <a:off x="5145818" y="0"/>
            <a:ext cx="0" cy="5540408"/>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x 3 with header - Yellow">
  <p:cSld name="photos x 3 with header - Yellow">
    <p:spTree>
      <p:nvGrpSpPr>
        <p:cNvPr id="151" name="Shape 151"/>
        <p:cNvGrpSpPr/>
        <p:nvPr/>
      </p:nvGrpSpPr>
      <p:grpSpPr>
        <a:xfrm>
          <a:off x="0" y="0"/>
          <a:ext cx="0" cy="0"/>
          <a:chOff x="0" y="0"/>
          <a:chExt cx="0" cy="0"/>
        </a:xfrm>
      </p:grpSpPr>
      <p:sp>
        <p:nvSpPr>
          <p:cNvPr id="152" name="Google Shape;152;p94"/>
          <p:cNvSpPr/>
          <p:nvPr/>
        </p:nvSpPr>
        <p:spPr>
          <a:xfrm>
            <a:off x="0" y="0"/>
            <a:ext cx="3526971" cy="255371"/>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94"/>
          <p:cNvSpPr txBox="1"/>
          <p:nvPr>
            <p:ph idx="1" type="body"/>
          </p:nvPr>
        </p:nvSpPr>
        <p:spPr>
          <a:xfrm>
            <a:off x="571313" y="875544"/>
            <a:ext cx="5252711" cy="145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94"/>
          <p:cNvSpPr txBox="1"/>
          <p:nvPr>
            <p:ph idx="2" type="body"/>
          </p:nvPr>
        </p:nvSpPr>
        <p:spPr>
          <a:xfrm>
            <a:off x="5950634" y="875544"/>
            <a:ext cx="5642758" cy="14596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94"/>
          <p:cNvSpPr/>
          <p:nvPr>
            <p:ph idx="3" type="pic"/>
          </p:nvPr>
        </p:nvSpPr>
        <p:spPr>
          <a:xfrm>
            <a:off x="571500"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94"/>
          <p:cNvSpPr/>
          <p:nvPr>
            <p:ph idx="4" type="pic"/>
          </p:nvPr>
        </p:nvSpPr>
        <p:spPr>
          <a:xfrm>
            <a:off x="4450119"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94"/>
          <p:cNvSpPr/>
          <p:nvPr>
            <p:ph idx="5" type="pic"/>
          </p:nvPr>
        </p:nvSpPr>
        <p:spPr>
          <a:xfrm>
            <a:off x="8285775"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58" name="Google Shape;158;p94"/>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59" name="Google Shape;159;p94"/>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with Title 2">
  <p:cSld name="Laptop with Title 2">
    <p:spTree>
      <p:nvGrpSpPr>
        <p:cNvPr id="18" name="Shape 18"/>
        <p:cNvGrpSpPr/>
        <p:nvPr/>
      </p:nvGrpSpPr>
      <p:grpSpPr>
        <a:xfrm>
          <a:off x="0" y="0"/>
          <a:ext cx="0" cy="0"/>
          <a:chOff x="0" y="0"/>
          <a:chExt cx="0" cy="0"/>
        </a:xfrm>
      </p:grpSpPr>
      <p:pic>
        <p:nvPicPr>
          <p:cNvPr id="19" name="Google Shape;19;p64"/>
          <p:cNvPicPr preferRelativeResize="0"/>
          <p:nvPr/>
        </p:nvPicPr>
        <p:blipFill rotWithShape="1">
          <a:blip r:embed="rId2">
            <a:alphaModFix/>
          </a:blip>
          <a:srcRect b="5573" l="8387" r="49049" t="10823"/>
          <a:stretch/>
        </p:blipFill>
        <p:spPr>
          <a:xfrm>
            <a:off x="7429500" y="740153"/>
            <a:ext cx="4762500" cy="5612853"/>
          </a:xfrm>
          <a:prstGeom prst="rect">
            <a:avLst/>
          </a:prstGeom>
          <a:noFill/>
          <a:ln>
            <a:noFill/>
          </a:ln>
        </p:spPr>
      </p:pic>
      <p:sp>
        <p:nvSpPr>
          <p:cNvPr id="20" name="Google Shape;20;p64"/>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64"/>
          <p:cNvSpPr txBox="1"/>
          <p:nvPr>
            <p:ph idx="1" type="body"/>
          </p:nvPr>
        </p:nvSpPr>
        <p:spPr>
          <a:xfrm>
            <a:off x="643223" y="780027"/>
            <a:ext cx="6361734"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64"/>
          <p:cNvSpPr txBox="1"/>
          <p:nvPr>
            <p:ph idx="3" type="body"/>
          </p:nvPr>
        </p:nvSpPr>
        <p:spPr>
          <a:xfrm>
            <a:off x="643223" y="2087287"/>
            <a:ext cx="6361734"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000"/>
              <a:buNone/>
              <a:defRPr sz="30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64"/>
          <p:cNvSpPr/>
          <p:nvPr/>
        </p:nvSpPr>
        <p:spPr>
          <a:xfrm>
            <a:off x="0"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clock, light&#10;&#10;Description automatically generated" id="24" name="Google Shape;24;p64"/>
          <p:cNvPicPr preferRelativeResize="0"/>
          <p:nvPr/>
        </p:nvPicPr>
        <p:blipFill rotWithShape="1">
          <a:blip r:embed="rId3">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25" name="Google Shape;25;p64"/>
          <p:cNvPicPr preferRelativeResize="0"/>
          <p:nvPr/>
        </p:nvPicPr>
        <p:blipFill rotWithShape="1">
          <a:blip r:embed="rId3">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Quote - Yellow">
  <p:cSld name="Photo with Quote - Yellow">
    <p:spTree>
      <p:nvGrpSpPr>
        <p:cNvPr id="160" name="Shape 160"/>
        <p:cNvGrpSpPr/>
        <p:nvPr/>
      </p:nvGrpSpPr>
      <p:grpSpPr>
        <a:xfrm>
          <a:off x="0" y="0"/>
          <a:ext cx="0" cy="0"/>
          <a:chOff x="0" y="0"/>
          <a:chExt cx="0" cy="0"/>
        </a:xfrm>
      </p:grpSpPr>
      <p:sp>
        <p:nvSpPr>
          <p:cNvPr id="161" name="Google Shape;161;p95"/>
          <p:cNvSpPr/>
          <p:nvPr/>
        </p:nvSpPr>
        <p:spPr>
          <a:xfrm>
            <a:off x="405433" y="370011"/>
            <a:ext cx="11381134" cy="6117978"/>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95"/>
          <p:cNvSpPr txBox="1"/>
          <p:nvPr>
            <p:ph idx="1" type="body"/>
          </p:nvPr>
        </p:nvSpPr>
        <p:spPr>
          <a:xfrm>
            <a:off x="4296157" y="453464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95"/>
          <p:cNvSpPr txBox="1"/>
          <p:nvPr>
            <p:ph idx="2" type="body"/>
          </p:nvPr>
        </p:nvSpPr>
        <p:spPr>
          <a:xfrm>
            <a:off x="712093" y="85724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000"/>
              <a:buNone/>
              <a:defRPr i="1" sz="30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95"/>
          <p:cNvSpPr txBox="1"/>
          <p:nvPr>
            <p:ph idx="3" type="body"/>
          </p:nvPr>
        </p:nvSpPr>
        <p:spPr>
          <a:xfrm>
            <a:off x="623677" y="65992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95"/>
          <p:cNvSpPr/>
          <p:nvPr>
            <p:ph idx="4" type="pic"/>
          </p:nvPr>
        </p:nvSpPr>
        <p:spPr>
          <a:xfrm>
            <a:off x="5299729" y="-1"/>
            <a:ext cx="4369392" cy="685800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66" name="Google Shape;166;p95"/>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67" name="Google Shape;167;p95"/>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168" name="Shape 168"/>
        <p:cNvGrpSpPr/>
        <p:nvPr/>
      </p:nvGrpSpPr>
      <p:grpSpPr>
        <a:xfrm>
          <a:off x="0" y="0"/>
          <a:ext cx="0" cy="0"/>
          <a:chOff x="0" y="0"/>
          <a:chExt cx="0" cy="0"/>
        </a:xfrm>
      </p:grpSpPr>
      <p:sp>
        <p:nvSpPr>
          <p:cNvPr id="169" name="Google Shape;169;p96"/>
          <p:cNvSpPr/>
          <p:nvPr/>
        </p:nvSpPr>
        <p:spPr>
          <a:xfrm>
            <a:off x="332509" y="301336"/>
            <a:ext cx="11513127" cy="6213764"/>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96"/>
          <p:cNvSpPr txBox="1"/>
          <p:nvPr>
            <p:ph idx="1" type="body"/>
          </p:nvPr>
        </p:nvSpPr>
        <p:spPr>
          <a:xfrm>
            <a:off x="6639339" y="695930"/>
            <a:ext cx="4709155" cy="3664001"/>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171" name="Google Shape;171;p96"/>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72" name="Google Shape;172;p96"/>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Yellow">
  <p:cSld name="Divider Slide - Yellow">
    <p:spTree>
      <p:nvGrpSpPr>
        <p:cNvPr id="173" name="Shape 173"/>
        <p:cNvGrpSpPr/>
        <p:nvPr/>
      </p:nvGrpSpPr>
      <p:grpSpPr>
        <a:xfrm>
          <a:off x="0" y="0"/>
          <a:ext cx="0" cy="0"/>
          <a:chOff x="0" y="0"/>
          <a:chExt cx="0" cy="0"/>
        </a:xfrm>
      </p:grpSpPr>
      <p:sp>
        <p:nvSpPr>
          <p:cNvPr id="174" name="Google Shape;174;p97"/>
          <p:cNvSpPr/>
          <p:nvPr/>
        </p:nvSpPr>
        <p:spPr>
          <a:xfrm>
            <a:off x="332509" y="301336"/>
            <a:ext cx="11513127" cy="6213764"/>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97"/>
          <p:cNvSpPr txBox="1"/>
          <p:nvPr>
            <p:ph idx="1" type="body"/>
          </p:nvPr>
        </p:nvSpPr>
        <p:spPr>
          <a:xfrm>
            <a:off x="6639339" y="695930"/>
            <a:ext cx="4709155" cy="3664001"/>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176" name="Google Shape;176;p97"/>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77" name="Google Shape;177;p97"/>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78" name="Shape 178"/>
        <p:cNvGrpSpPr/>
        <p:nvPr/>
      </p:nvGrpSpPr>
      <p:grpSpPr>
        <a:xfrm>
          <a:off x="0" y="0"/>
          <a:ext cx="0" cy="0"/>
          <a:chOff x="0" y="0"/>
          <a:chExt cx="0" cy="0"/>
        </a:xfrm>
      </p:grpSpPr>
      <p:sp>
        <p:nvSpPr>
          <p:cNvPr id="179" name="Google Shape;179;p98"/>
          <p:cNvSpPr/>
          <p:nvPr/>
        </p:nvSpPr>
        <p:spPr>
          <a:xfrm>
            <a:off x="-6584" y="12700"/>
            <a:ext cx="6902683" cy="6858000"/>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98"/>
          <p:cNvSpPr txBox="1"/>
          <p:nvPr>
            <p:ph idx="1" type="body"/>
          </p:nvPr>
        </p:nvSpPr>
        <p:spPr>
          <a:xfrm>
            <a:off x="7927725" y="1013767"/>
            <a:ext cx="3104978"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sz="54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98"/>
          <p:cNvSpPr txBox="1"/>
          <p:nvPr>
            <p:ph idx="2" type="body"/>
          </p:nvPr>
        </p:nvSpPr>
        <p:spPr>
          <a:xfrm>
            <a:off x="7927725" y="1809168"/>
            <a:ext cx="3854522"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i="1" sz="2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98"/>
          <p:cNvSpPr txBox="1"/>
          <p:nvPr>
            <p:ph idx="3" type="body"/>
          </p:nvPr>
        </p:nvSpPr>
        <p:spPr>
          <a:xfrm>
            <a:off x="8052909" y="4129625"/>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98"/>
          <p:cNvSpPr txBox="1"/>
          <p:nvPr>
            <p:ph idx="4" type="body"/>
          </p:nvPr>
        </p:nvSpPr>
        <p:spPr>
          <a:xfrm>
            <a:off x="8052909" y="4675556"/>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98"/>
          <p:cNvSpPr txBox="1"/>
          <p:nvPr>
            <p:ph idx="5" type="body"/>
          </p:nvPr>
        </p:nvSpPr>
        <p:spPr>
          <a:xfrm>
            <a:off x="8052909" y="5242495"/>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185" name="Google Shape;185;p98"/>
          <p:cNvPicPr preferRelativeResize="0"/>
          <p:nvPr/>
        </p:nvPicPr>
        <p:blipFill rotWithShape="1">
          <a:blip r:embed="rId2">
            <a:alphaModFix/>
          </a:blip>
          <a:srcRect b="0" l="0" r="0" t="0"/>
          <a:stretch/>
        </p:blipFill>
        <p:spPr>
          <a:xfrm>
            <a:off x="-10844" y="657548"/>
            <a:ext cx="5639747" cy="2004208"/>
          </a:xfrm>
          <a:prstGeom prst="rect">
            <a:avLst/>
          </a:prstGeom>
          <a:noFill/>
          <a:ln>
            <a:noFill/>
          </a:ln>
        </p:spPr>
      </p:pic>
      <p:sp>
        <p:nvSpPr>
          <p:cNvPr id="186" name="Google Shape;186;p98"/>
          <p:cNvSpPr txBox="1"/>
          <p:nvPr/>
        </p:nvSpPr>
        <p:spPr>
          <a:xfrm>
            <a:off x="2257427" y="5749926"/>
            <a:ext cx="4369063" cy="52387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sl-SI" sz="100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a:t>
            </a:r>
            <a:r>
              <a:rPr lang="sl-SI" sz="900">
                <a:solidFill>
                  <a:schemeClr val="dk1"/>
                </a:solidFill>
                <a:latin typeface="Calibri"/>
                <a:ea typeface="Calibri"/>
                <a:cs typeface="Calibri"/>
                <a:sym typeface="Calibri"/>
              </a:rPr>
              <a:t>held</a:t>
            </a:r>
            <a:r>
              <a:rPr lang="sl-SI" sz="1000">
                <a:solidFill>
                  <a:schemeClr val="dk1"/>
                </a:solidFill>
                <a:latin typeface="Calibri"/>
                <a:ea typeface="Calibri"/>
                <a:cs typeface="Calibri"/>
                <a:sym typeface="Calibri"/>
              </a:rPr>
              <a:t> responsible for any use, which may be made of the information contained therein 2019-1-UK01-KA202-061904</a:t>
            </a:r>
            <a:endParaRPr sz="1000">
              <a:solidFill>
                <a:schemeClr val="dk1"/>
              </a:solidFill>
              <a:latin typeface="Calibri"/>
              <a:ea typeface="Calibri"/>
              <a:cs typeface="Calibri"/>
              <a:sym typeface="Calibri"/>
            </a:endParaRPr>
          </a:p>
        </p:txBody>
      </p:sp>
      <p:sp>
        <p:nvSpPr>
          <p:cNvPr id="187" name="Google Shape;187;p98"/>
          <p:cNvSpPr/>
          <p:nvPr/>
        </p:nvSpPr>
        <p:spPr>
          <a:xfrm>
            <a:off x="-10844" y="5749926"/>
            <a:ext cx="2125662" cy="7261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8" name="Google Shape;188;p98"/>
          <p:cNvPicPr preferRelativeResize="0"/>
          <p:nvPr/>
        </p:nvPicPr>
        <p:blipFill rotWithShape="1">
          <a:blip r:embed="rId3">
            <a:alphaModFix/>
          </a:blip>
          <a:srcRect b="0" l="0" r="0" t="0"/>
          <a:stretch/>
        </p:blipFill>
        <p:spPr>
          <a:xfrm>
            <a:off x="19318" y="5833592"/>
            <a:ext cx="2095500" cy="5588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9" name="Shape 189"/>
        <p:cNvGrpSpPr/>
        <p:nvPr/>
      </p:nvGrpSpPr>
      <p:grpSpPr>
        <a:xfrm>
          <a:off x="0" y="0"/>
          <a:ext cx="0" cy="0"/>
          <a:chOff x="0" y="0"/>
          <a:chExt cx="0" cy="0"/>
        </a:xfrm>
      </p:grpSpPr>
      <p:sp>
        <p:nvSpPr>
          <p:cNvPr id="190" name="Google Shape;190;p9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9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2" name="Google Shape;192;p9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3" name="Google Shape;193;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6" name="Shape 196"/>
        <p:cNvGrpSpPr/>
        <p:nvPr/>
      </p:nvGrpSpPr>
      <p:grpSpPr>
        <a:xfrm>
          <a:off x="0" y="0"/>
          <a:ext cx="0" cy="0"/>
          <a:chOff x="0" y="0"/>
          <a:chExt cx="0" cy="0"/>
        </a:xfrm>
      </p:grpSpPr>
      <p:sp>
        <p:nvSpPr>
          <p:cNvPr id="197" name="Google Shape;197;p10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10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9" name="Google Shape;199;p10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 name="Google Shape;200;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3" name="Shape 203"/>
        <p:cNvGrpSpPr/>
        <p:nvPr/>
      </p:nvGrpSpPr>
      <p:grpSpPr>
        <a:xfrm>
          <a:off x="0" y="0"/>
          <a:ext cx="0" cy="0"/>
          <a:chOff x="0" y="0"/>
          <a:chExt cx="0" cy="0"/>
        </a:xfrm>
      </p:grpSpPr>
      <p:sp>
        <p:nvSpPr>
          <p:cNvPr id="204" name="Google Shape;204;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10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solid with text - yellow">
  <p:cSld name="Title on solid with text - yellow">
    <p:spTree>
      <p:nvGrpSpPr>
        <p:cNvPr id="217" name="Shape 217"/>
        <p:cNvGrpSpPr/>
        <p:nvPr/>
      </p:nvGrpSpPr>
      <p:grpSpPr>
        <a:xfrm>
          <a:off x="0" y="0"/>
          <a:ext cx="0" cy="0"/>
          <a:chOff x="0" y="0"/>
          <a:chExt cx="0" cy="0"/>
        </a:xfrm>
      </p:grpSpPr>
      <p:sp>
        <p:nvSpPr>
          <p:cNvPr id="218" name="Google Shape;218;p78"/>
          <p:cNvSpPr/>
          <p:nvPr/>
        </p:nvSpPr>
        <p:spPr>
          <a:xfrm>
            <a:off x="332509" y="301336"/>
            <a:ext cx="5118265" cy="6213764"/>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A picture containing clock, light&#10;&#10;Description automatically generated" id="219" name="Google Shape;219;p78"/>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220" name="Google Shape;220;p78"/>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
        <p:nvSpPr>
          <p:cNvPr id="221" name="Google Shape;221;p78"/>
          <p:cNvSpPr txBox="1"/>
          <p:nvPr>
            <p:ph idx="1" type="body"/>
          </p:nvPr>
        </p:nvSpPr>
        <p:spPr>
          <a:xfrm>
            <a:off x="571313" y="875544"/>
            <a:ext cx="4677581" cy="488398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3600"/>
              <a:buNone/>
              <a:defRPr b="1" sz="3600">
                <a:solidFill>
                  <a:schemeClr val="dk1"/>
                </a:solidFill>
                <a:latin typeface="Corbel"/>
                <a:ea typeface="Corbel"/>
                <a:cs typeface="Corbel"/>
                <a:sym typeface="Corbel"/>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222" name="Google Shape;222;p78"/>
          <p:cNvSpPr txBox="1"/>
          <p:nvPr>
            <p:ph idx="2" type="body"/>
          </p:nvPr>
        </p:nvSpPr>
        <p:spPr>
          <a:xfrm>
            <a:off x="5973287" y="875545"/>
            <a:ext cx="5576287" cy="4883986"/>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SzPts val="2400"/>
              <a:buNone/>
              <a:defRPr sz="2400">
                <a:solidFill>
                  <a:schemeClr val="dk1"/>
                </a:solidFill>
              </a:defRPr>
            </a:lvl1pPr>
            <a:lvl2pPr indent="-228600" lvl="1" marL="914400" algn="ctr">
              <a:lnSpc>
                <a:spcPct val="90000"/>
              </a:lnSpc>
              <a:spcBef>
                <a:spcPts val="250"/>
              </a:spcBef>
              <a:spcAft>
                <a:spcPts val="0"/>
              </a:spcAft>
              <a:buSzPts val="2400"/>
              <a:buNone/>
              <a:defRPr sz="2400">
                <a:solidFill>
                  <a:srgbClr val="4D4D4C"/>
                </a:solidFill>
              </a:defRPr>
            </a:lvl2pPr>
            <a:lvl3pPr indent="-228600" lvl="2" marL="1371600" algn="ctr">
              <a:lnSpc>
                <a:spcPct val="90000"/>
              </a:lnSpc>
              <a:spcBef>
                <a:spcPts val="250"/>
              </a:spcBef>
              <a:spcAft>
                <a:spcPts val="0"/>
              </a:spcAft>
              <a:buSzPts val="2400"/>
              <a:buNone/>
              <a:defRPr sz="2400">
                <a:solidFill>
                  <a:srgbClr val="4D4D4C"/>
                </a:solidFill>
              </a:defRPr>
            </a:lvl3pPr>
            <a:lvl4pPr indent="-228600" lvl="3" marL="1828800" algn="ctr">
              <a:lnSpc>
                <a:spcPct val="90000"/>
              </a:lnSpc>
              <a:spcBef>
                <a:spcPts val="250"/>
              </a:spcBef>
              <a:spcAft>
                <a:spcPts val="0"/>
              </a:spcAft>
              <a:buSzPts val="2400"/>
              <a:buNone/>
              <a:defRPr sz="2400">
                <a:solidFill>
                  <a:srgbClr val="4D4D4C"/>
                </a:solidFill>
              </a:defRPr>
            </a:lvl4pPr>
            <a:lvl5pPr indent="-228600" lvl="4" marL="2286000" algn="ctr">
              <a:lnSpc>
                <a:spcPct val="90000"/>
              </a:lnSpc>
              <a:spcBef>
                <a:spcPts val="250"/>
              </a:spcBef>
              <a:spcAft>
                <a:spcPts val="0"/>
              </a:spcAft>
              <a:buSzPts val="2400"/>
              <a:buNone/>
              <a:defRPr sz="2400">
                <a:solidFill>
                  <a:srgbClr val="4D4D4C"/>
                </a:solidFill>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3" name="Shape 223"/>
        <p:cNvGrpSpPr/>
        <p:nvPr/>
      </p:nvGrpSpPr>
      <p:grpSpPr>
        <a:xfrm>
          <a:off x="0" y="0"/>
          <a:ext cx="0" cy="0"/>
          <a:chOff x="0" y="0"/>
          <a:chExt cx="0" cy="0"/>
        </a:xfrm>
      </p:grpSpPr>
      <p:sp>
        <p:nvSpPr>
          <p:cNvPr id="224" name="Google Shape;224;p79"/>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79"/>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226" name="Google Shape;226;p79"/>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79"/>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79"/>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9" name="Shape 229"/>
        <p:cNvGrpSpPr/>
        <p:nvPr/>
      </p:nvGrpSpPr>
      <p:grpSpPr>
        <a:xfrm>
          <a:off x="0" y="0"/>
          <a:ext cx="0" cy="0"/>
          <a:chOff x="0" y="0"/>
          <a:chExt cx="0" cy="0"/>
        </a:xfrm>
      </p:grpSpPr>
      <p:sp>
        <p:nvSpPr>
          <p:cNvPr id="230" name="Google Shape;230;p81"/>
          <p:cNvSpPr/>
          <p:nvPr/>
        </p:nvSpPr>
        <p:spPr>
          <a:xfrm>
            <a:off x="0" y="761999"/>
            <a:ext cx="9141619" cy="5334001"/>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1"/>
          <p:cNvSpPr/>
          <p:nvPr/>
        </p:nvSpPr>
        <p:spPr>
          <a:xfrm>
            <a:off x="9270263" y="761999"/>
            <a:ext cx="2925318" cy="5334001"/>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1"/>
          <p:cNvSpPr txBox="1"/>
          <p:nvPr>
            <p:ph type="ctrTitle"/>
          </p:nvPr>
        </p:nvSpPr>
        <p:spPr>
          <a:xfrm>
            <a:off x="1069848" y="1298448"/>
            <a:ext cx="73152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81"/>
          <p:cNvSpPr txBox="1"/>
          <p:nvPr>
            <p:ph idx="1" type="subTitle"/>
          </p:nvPr>
        </p:nvSpPr>
        <p:spPr>
          <a:xfrm>
            <a:off x="1100015" y="4670246"/>
            <a:ext cx="7315200"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p:txBody>
      </p:sp>
      <p:sp>
        <p:nvSpPr>
          <p:cNvPr id="234" name="Google Shape;234;p81"/>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81"/>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81"/>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ith solid header - Blue">
  <p:cSld name="Text Slide - with solid header - Blue">
    <p:spTree>
      <p:nvGrpSpPr>
        <p:cNvPr id="26" name="Shape 26"/>
        <p:cNvGrpSpPr/>
        <p:nvPr/>
      </p:nvGrpSpPr>
      <p:grpSpPr>
        <a:xfrm>
          <a:off x="0" y="0"/>
          <a:ext cx="0" cy="0"/>
          <a:chOff x="0" y="0"/>
          <a:chExt cx="0" cy="0"/>
        </a:xfrm>
      </p:grpSpPr>
      <p:sp>
        <p:nvSpPr>
          <p:cNvPr id="27" name="Google Shape;27;p65"/>
          <p:cNvSpPr/>
          <p:nvPr/>
        </p:nvSpPr>
        <p:spPr>
          <a:xfrm>
            <a:off x="0" y="0"/>
            <a:ext cx="12191999" cy="2161309"/>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28" name="Google Shape;28;p65"/>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29" name="Google Shape;29;p65"/>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30" name="Google Shape;30;p65"/>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5"/>
          <p:cNvSpPr txBox="1"/>
          <p:nvPr>
            <p:ph idx="2" type="body"/>
          </p:nvPr>
        </p:nvSpPr>
        <p:spPr>
          <a:xfrm>
            <a:off x="571313" y="2532849"/>
            <a:ext cx="10978262" cy="357250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7" name="Shape 237"/>
        <p:cNvGrpSpPr/>
        <p:nvPr/>
      </p:nvGrpSpPr>
      <p:grpSpPr>
        <a:xfrm>
          <a:off x="0" y="0"/>
          <a:ext cx="0" cy="0"/>
          <a:chOff x="0" y="0"/>
          <a:chExt cx="0" cy="0"/>
        </a:xfrm>
      </p:grpSpPr>
      <p:sp>
        <p:nvSpPr>
          <p:cNvPr id="238" name="Google Shape;238;p82"/>
          <p:cNvSpPr txBox="1"/>
          <p:nvPr>
            <p:ph type="title"/>
          </p:nvPr>
        </p:nvSpPr>
        <p:spPr>
          <a:xfrm>
            <a:off x="3867912" y="1298448"/>
            <a:ext cx="73152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95959"/>
              </a:buClr>
              <a:buSzPts val="5900"/>
              <a:buFont typeface="Corbel"/>
              <a:buNone/>
              <a:defRPr b="0" sz="59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82"/>
          <p:cNvSpPr txBox="1"/>
          <p:nvPr>
            <p:ph idx="1" type="body"/>
          </p:nvPr>
        </p:nvSpPr>
        <p:spPr>
          <a:xfrm>
            <a:off x="3886200" y="4672584"/>
            <a:ext cx="73152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200"/>
              <a:buNone/>
              <a:defRPr sz="2200" cap="none">
                <a:solidFill>
                  <a:srgbClr val="595959"/>
                </a:solidFill>
              </a:defRPr>
            </a:lvl1pPr>
            <a:lvl2pPr indent="-228600" lvl="1" marL="914400" algn="l">
              <a:lnSpc>
                <a:spcPct val="90000"/>
              </a:lnSpc>
              <a:spcBef>
                <a:spcPts val="250"/>
              </a:spcBef>
              <a:spcAft>
                <a:spcPts val="0"/>
              </a:spcAft>
              <a:buSzPts val="1800"/>
              <a:buNone/>
              <a:defRPr sz="1800">
                <a:solidFill>
                  <a:srgbClr val="888888"/>
                </a:solidFill>
              </a:defRPr>
            </a:lvl2pPr>
            <a:lvl3pPr indent="-228600" lvl="2" marL="1371600" algn="l">
              <a:lnSpc>
                <a:spcPct val="90000"/>
              </a:lnSpc>
              <a:spcBef>
                <a:spcPts val="250"/>
              </a:spcBef>
              <a:spcAft>
                <a:spcPts val="0"/>
              </a:spcAft>
              <a:buSzPts val="1600"/>
              <a:buNone/>
              <a:defRPr sz="1600">
                <a:solidFill>
                  <a:srgbClr val="888888"/>
                </a:solidFill>
              </a:defRPr>
            </a:lvl3pPr>
            <a:lvl4pPr indent="-228600" lvl="3" marL="1828800" algn="l">
              <a:lnSpc>
                <a:spcPct val="90000"/>
              </a:lnSpc>
              <a:spcBef>
                <a:spcPts val="250"/>
              </a:spcBef>
              <a:spcAft>
                <a:spcPts val="0"/>
              </a:spcAft>
              <a:buSzPts val="1400"/>
              <a:buNone/>
              <a:defRPr sz="1400">
                <a:solidFill>
                  <a:srgbClr val="888888"/>
                </a:solidFill>
              </a:defRPr>
            </a:lvl4pPr>
            <a:lvl5pPr indent="-228600" lvl="4" marL="2286000" algn="l">
              <a:lnSpc>
                <a:spcPct val="90000"/>
              </a:lnSpc>
              <a:spcBef>
                <a:spcPts val="250"/>
              </a:spcBef>
              <a:spcAft>
                <a:spcPts val="0"/>
              </a:spcAft>
              <a:buSzPts val="1400"/>
              <a:buNone/>
              <a:defRPr sz="1400">
                <a:solidFill>
                  <a:srgbClr val="888888"/>
                </a:solidFill>
              </a:defRPr>
            </a:lvl5pPr>
            <a:lvl6pPr indent="-228600" lvl="5" marL="2743200" algn="l">
              <a:lnSpc>
                <a:spcPct val="90000"/>
              </a:lnSpc>
              <a:spcBef>
                <a:spcPts val="250"/>
              </a:spcBef>
              <a:spcAft>
                <a:spcPts val="0"/>
              </a:spcAft>
              <a:buSzPts val="1400"/>
              <a:buNone/>
              <a:defRPr sz="1400">
                <a:solidFill>
                  <a:srgbClr val="888888"/>
                </a:solidFill>
              </a:defRPr>
            </a:lvl6pPr>
            <a:lvl7pPr indent="-228600" lvl="6" marL="3200400" algn="l">
              <a:lnSpc>
                <a:spcPct val="90000"/>
              </a:lnSpc>
              <a:spcBef>
                <a:spcPts val="250"/>
              </a:spcBef>
              <a:spcAft>
                <a:spcPts val="0"/>
              </a:spcAft>
              <a:buSzPts val="1400"/>
              <a:buNone/>
              <a:defRPr sz="1400">
                <a:solidFill>
                  <a:srgbClr val="888888"/>
                </a:solidFill>
              </a:defRPr>
            </a:lvl7pPr>
            <a:lvl8pPr indent="-228600" lvl="7" marL="3657600" algn="l">
              <a:lnSpc>
                <a:spcPct val="90000"/>
              </a:lnSpc>
              <a:spcBef>
                <a:spcPts val="250"/>
              </a:spcBef>
              <a:spcAft>
                <a:spcPts val="0"/>
              </a:spcAft>
              <a:buSzPts val="1400"/>
              <a:buNone/>
              <a:defRPr sz="1400">
                <a:solidFill>
                  <a:srgbClr val="888888"/>
                </a:solidFill>
              </a:defRPr>
            </a:lvl8pPr>
            <a:lvl9pPr indent="-228600" lvl="8" marL="4114800" algn="l">
              <a:lnSpc>
                <a:spcPct val="90000"/>
              </a:lnSpc>
              <a:spcBef>
                <a:spcPts val="250"/>
              </a:spcBef>
              <a:spcAft>
                <a:spcPts val="250"/>
              </a:spcAft>
              <a:buSzPts val="1400"/>
              <a:buNone/>
              <a:defRPr sz="1400">
                <a:solidFill>
                  <a:srgbClr val="888888"/>
                </a:solidFill>
              </a:defRPr>
            </a:lvl9pPr>
          </a:lstStyle>
          <a:p/>
        </p:txBody>
      </p:sp>
      <p:sp>
        <p:nvSpPr>
          <p:cNvPr id="240" name="Google Shape;240;p82"/>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82"/>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82"/>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3" name="Shape 243"/>
        <p:cNvGrpSpPr/>
        <p:nvPr/>
      </p:nvGrpSpPr>
      <p:grpSpPr>
        <a:xfrm>
          <a:off x="0" y="0"/>
          <a:ext cx="0" cy="0"/>
          <a:chOff x="0" y="0"/>
          <a:chExt cx="0" cy="0"/>
        </a:xfrm>
      </p:grpSpPr>
      <p:sp>
        <p:nvSpPr>
          <p:cNvPr id="244" name="Google Shape;244;p83"/>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83"/>
          <p:cNvSpPr txBox="1"/>
          <p:nvPr>
            <p:ph idx="1" type="body"/>
          </p:nvPr>
        </p:nvSpPr>
        <p:spPr>
          <a:xfrm>
            <a:off x="3867912" y="868680"/>
            <a:ext cx="347472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246" name="Google Shape;246;p83"/>
          <p:cNvSpPr txBox="1"/>
          <p:nvPr>
            <p:ph idx="2" type="body"/>
          </p:nvPr>
        </p:nvSpPr>
        <p:spPr>
          <a:xfrm>
            <a:off x="7818120" y="868680"/>
            <a:ext cx="347472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247" name="Google Shape;247;p83"/>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83"/>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83"/>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0" name="Shape 250"/>
        <p:cNvGrpSpPr/>
        <p:nvPr/>
      </p:nvGrpSpPr>
      <p:grpSpPr>
        <a:xfrm>
          <a:off x="0" y="0"/>
          <a:ext cx="0" cy="0"/>
          <a:chOff x="0" y="0"/>
          <a:chExt cx="0" cy="0"/>
        </a:xfrm>
      </p:grpSpPr>
      <p:sp>
        <p:nvSpPr>
          <p:cNvPr id="251" name="Google Shape;251;p84"/>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84"/>
          <p:cNvSpPr txBox="1"/>
          <p:nvPr>
            <p:ph idx="1" type="body"/>
          </p:nvPr>
        </p:nvSpPr>
        <p:spPr>
          <a:xfrm>
            <a:off x="3867912" y="1023586"/>
            <a:ext cx="3474720" cy="80772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2000"/>
              <a:buNone/>
              <a:defRPr b="1" sz="2000">
                <a:solidFill>
                  <a:srgbClr val="595959"/>
                </a:solidFill>
              </a:defRPr>
            </a:lvl1pPr>
            <a:lvl2pPr indent="-228600" lvl="1" marL="914400" algn="l">
              <a:lnSpc>
                <a:spcPct val="90000"/>
              </a:lnSpc>
              <a:spcBef>
                <a:spcPts val="250"/>
              </a:spcBef>
              <a:spcAft>
                <a:spcPts val="0"/>
              </a:spcAft>
              <a:buSzPts val="2000"/>
              <a:buNone/>
              <a:defRPr b="1" sz="20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253" name="Google Shape;253;p84"/>
          <p:cNvSpPr txBox="1"/>
          <p:nvPr>
            <p:ph idx="2" type="body"/>
          </p:nvPr>
        </p:nvSpPr>
        <p:spPr>
          <a:xfrm>
            <a:off x="3867912" y="1930936"/>
            <a:ext cx="3474720" cy="402336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254" name="Google Shape;254;p84"/>
          <p:cNvSpPr txBox="1"/>
          <p:nvPr>
            <p:ph idx="3" type="body"/>
          </p:nvPr>
        </p:nvSpPr>
        <p:spPr>
          <a:xfrm>
            <a:off x="7818463" y="1023586"/>
            <a:ext cx="3474720" cy="813171"/>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2000"/>
              <a:buNone/>
              <a:defRPr b="1" sz="2000">
                <a:solidFill>
                  <a:srgbClr val="595959"/>
                </a:solidFill>
              </a:defRPr>
            </a:lvl1pPr>
            <a:lvl2pPr indent="-228600" lvl="1" marL="914400" algn="l">
              <a:lnSpc>
                <a:spcPct val="90000"/>
              </a:lnSpc>
              <a:spcBef>
                <a:spcPts val="250"/>
              </a:spcBef>
              <a:spcAft>
                <a:spcPts val="0"/>
              </a:spcAft>
              <a:buSzPts val="2000"/>
              <a:buNone/>
              <a:defRPr b="1" sz="2000"/>
            </a:lvl2pPr>
            <a:lvl3pPr indent="-228600" lvl="2" marL="1371600" algn="l">
              <a:lnSpc>
                <a:spcPct val="90000"/>
              </a:lnSpc>
              <a:spcBef>
                <a:spcPts val="250"/>
              </a:spcBef>
              <a:spcAft>
                <a:spcPts val="0"/>
              </a:spcAft>
              <a:buSzPts val="1800"/>
              <a:buNone/>
              <a:defRPr b="1" sz="1800"/>
            </a:lvl3pPr>
            <a:lvl4pPr indent="-228600" lvl="3" marL="1828800" algn="l">
              <a:lnSpc>
                <a:spcPct val="90000"/>
              </a:lnSpc>
              <a:spcBef>
                <a:spcPts val="250"/>
              </a:spcBef>
              <a:spcAft>
                <a:spcPts val="0"/>
              </a:spcAft>
              <a:buSzPts val="1600"/>
              <a:buNone/>
              <a:defRPr b="1" sz="1600"/>
            </a:lvl4pPr>
            <a:lvl5pPr indent="-228600" lvl="4" marL="2286000" algn="l">
              <a:lnSpc>
                <a:spcPct val="9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255" name="Google Shape;255;p84"/>
          <p:cNvSpPr txBox="1"/>
          <p:nvPr>
            <p:ph idx="4" type="body"/>
          </p:nvPr>
        </p:nvSpPr>
        <p:spPr>
          <a:xfrm>
            <a:off x="7818463" y="1930936"/>
            <a:ext cx="3474720" cy="402336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256" name="Google Shape;256;p84"/>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84"/>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84"/>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9" name="Shape 259"/>
        <p:cNvGrpSpPr/>
        <p:nvPr/>
      </p:nvGrpSpPr>
      <p:grpSpPr>
        <a:xfrm>
          <a:off x="0" y="0"/>
          <a:ext cx="0" cy="0"/>
          <a:chOff x="0" y="0"/>
          <a:chExt cx="0" cy="0"/>
        </a:xfrm>
      </p:grpSpPr>
      <p:sp>
        <p:nvSpPr>
          <p:cNvPr id="260" name="Google Shape;260;p85"/>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85"/>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85"/>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85"/>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64" name="Shape 264"/>
        <p:cNvGrpSpPr/>
        <p:nvPr/>
      </p:nvGrpSpPr>
      <p:grpSpPr>
        <a:xfrm>
          <a:off x="0" y="0"/>
          <a:ext cx="0" cy="0"/>
          <a:chOff x="0" y="0"/>
          <a:chExt cx="0" cy="0"/>
        </a:xfrm>
      </p:grpSpPr>
      <p:sp>
        <p:nvSpPr>
          <p:cNvPr id="265" name="Google Shape;265;p86"/>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86"/>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86"/>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8" name="Shape 268"/>
        <p:cNvGrpSpPr/>
        <p:nvPr/>
      </p:nvGrpSpPr>
      <p:grpSpPr>
        <a:xfrm>
          <a:off x="0" y="0"/>
          <a:ext cx="0" cy="0"/>
          <a:chOff x="0" y="0"/>
          <a:chExt cx="0" cy="0"/>
        </a:xfrm>
      </p:grpSpPr>
      <p:sp>
        <p:nvSpPr>
          <p:cNvPr id="269" name="Google Shape;269;p87"/>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200"/>
              <a:buFont typeface="Corbe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87"/>
          <p:cNvSpPr txBox="1"/>
          <p:nvPr>
            <p:ph idx="1" type="body"/>
          </p:nvPr>
        </p:nvSpPr>
        <p:spPr>
          <a:xfrm>
            <a:off x="3867912" y="868680"/>
            <a:ext cx="7315200" cy="5120640"/>
          </a:xfrm>
          <a:prstGeom prst="rect">
            <a:avLst/>
          </a:prstGeom>
          <a:noFill/>
          <a:ln>
            <a:noFill/>
          </a:ln>
        </p:spPr>
        <p:txBody>
          <a:bodyPr anchorCtr="0" anchor="ctr" bIns="45700" lIns="91425" spcFirstLastPara="1" rIns="91425" wrap="square" tIns="45700">
            <a:normAutofit/>
          </a:bodyPr>
          <a:lstStyle>
            <a:lvl1pPr indent="-355600" lvl="0" marL="457200" algn="l">
              <a:lnSpc>
                <a:spcPct val="90000"/>
              </a:lnSpc>
              <a:spcBef>
                <a:spcPts val="1200"/>
              </a:spcBef>
              <a:spcAft>
                <a:spcPts val="0"/>
              </a:spcAft>
              <a:buSzPts val="2000"/>
              <a:buChar char="●"/>
              <a:defRPr sz="2000"/>
            </a:lvl1pPr>
            <a:lvl2pPr indent="-342900" lvl="1" marL="914400" algn="l">
              <a:lnSpc>
                <a:spcPct val="90000"/>
              </a:lnSpc>
              <a:spcBef>
                <a:spcPts val="250"/>
              </a:spcBef>
              <a:spcAft>
                <a:spcPts val="0"/>
              </a:spcAft>
              <a:buSzPts val="1800"/>
              <a:buChar char="●"/>
              <a:defRPr sz="1800"/>
            </a:lvl2pPr>
            <a:lvl3pPr indent="-330200" lvl="2" marL="1371600" algn="l">
              <a:lnSpc>
                <a:spcPct val="90000"/>
              </a:lnSpc>
              <a:spcBef>
                <a:spcPts val="250"/>
              </a:spcBef>
              <a:spcAft>
                <a:spcPts val="0"/>
              </a:spcAft>
              <a:buSzPts val="1600"/>
              <a:buChar char="●"/>
              <a:defRPr sz="1600"/>
            </a:lvl3pPr>
            <a:lvl4pPr indent="-317500" lvl="3" marL="1828800" algn="l">
              <a:lnSpc>
                <a:spcPct val="90000"/>
              </a:lnSpc>
              <a:spcBef>
                <a:spcPts val="250"/>
              </a:spcBef>
              <a:spcAft>
                <a:spcPts val="0"/>
              </a:spcAft>
              <a:buSzPts val="1400"/>
              <a:buChar char="●"/>
              <a:defRPr sz="1400"/>
            </a:lvl4pPr>
            <a:lvl5pPr indent="-317500" lvl="4" marL="2286000" algn="l">
              <a:lnSpc>
                <a:spcPct val="90000"/>
              </a:lnSpc>
              <a:spcBef>
                <a:spcPts val="250"/>
              </a:spcBef>
              <a:spcAft>
                <a:spcPts val="0"/>
              </a:spcAft>
              <a:buSzPts val="1400"/>
              <a:buChar char="●"/>
              <a:defRPr sz="14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271" name="Google Shape;271;p87"/>
          <p:cNvSpPr txBox="1"/>
          <p:nvPr>
            <p:ph idx="2" type="body"/>
          </p:nvPr>
        </p:nvSpPr>
        <p:spPr>
          <a:xfrm>
            <a:off x="256032" y="3494176"/>
            <a:ext cx="2834640" cy="232199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1400"/>
              <a:buNone/>
              <a:defRPr sz="140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272" name="Google Shape;272;p87"/>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87"/>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87"/>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5" name="Shape 275"/>
        <p:cNvGrpSpPr/>
        <p:nvPr/>
      </p:nvGrpSpPr>
      <p:grpSpPr>
        <a:xfrm>
          <a:off x="0" y="0"/>
          <a:ext cx="0" cy="0"/>
          <a:chOff x="0" y="0"/>
          <a:chExt cx="0" cy="0"/>
        </a:xfrm>
      </p:grpSpPr>
      <p:sp>
        <p:nvSpPr>
          <p:cNvPr id="276" name="Google Shape;276;p88"/>
          <p:cNvSpPr txBox="1"/>
          <p:nvPr>
            <p:ph type="title"/>
          </p:nvPr>
        </p:nvSpPr>
        <p:spPr>
          <a:xfrm>
            <a:off x="256032" y="1143000"/>
            <a:ext cx="2834640" cy="237744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200"/>
              <a:buFont typeface="Corbe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88"/>
          <p:cNvSpPr/>
          <p:nvPr>
            <p:ph idx="2" type="pic"/>
          </p:nvPr>
        </p:nvSpPr>
        <p:spPr>
          <a:xfrm>
            <a:off x="3570644" y="767419"/>
            <a:ext cx="8115230" cy="5330952"/>
          </a:xfrm>
          <a:prstGeom prst="rect">
            <a:avLst/>
          </a:prstGeom>
          <a:solidFill>
            <a:srgbClr val="BFBFBF"/>
          </a:solidFill>
          <a:ln>
            <a:noFill/>
          </a:ln>
        </p:spPr>
        <p:txBody>
          <a:bodyPr anchorCtr="0" anchor="t" bIns="45700" lIns="91425" spcFirstLastPara="1" rIns="91425" wrap="square" tIns="45700">
            <a:normAutofit/>
          </a:bodyPr>
          <a:lstStyle>
            <a:lvl1pPr lvl="0" marR="0" rtl="0" algn="l">
              <a:lnSpc>
                <a:spcPct val="90000"/>
              </a:lnSpc>
              <a:spcBef>
                <a:spcPts val="1200"/>
              </a:spcBef>
              <a:spcAft>
                <a:spcPts val="0"/>
              </a:spcAft>
              <a:buClr>
                <a:schemeClr val="accent1"/>
              </a:buClr>
              <a:buSzPts val="3200"/>
              <a:buFont typeface="Noto Sans Symbols"/>
              <a:buNone/>
              <a:defRPr b="0" i="0" sz="3200" u="none" cap="none" strike="noStrike">
                <a:solidFill>
                  <a:srgbClr val="595959"/>
                </a:solidFill>
                <a:latin typeface="Corbel"/>
                <a:ea typeface="Corbel"/>
                <a:cs typeface="Corbel"/>
                <a:sym typeface="Corbel"/>
              </a:defRPr>
            </a:lvl1pPr>
            <a:lvl2pPr lvl="1" marR="0" rtl="0" algn="l">
              <a:lnSpc>
                <a:spcPct val="90000"/>
              </a:lnSpc>
              <a:spcBef>
                <a:spcPts val="250"/>
              </a:spcBef>
              <a:spcAft>
                <a:spcPts val="0"/>
              </a:spcAft>
              <a:buClr>
                <a:schemeClr val="accent1"/>
              </a:buClr>
              <a:buSzPts val="2800"/>
              <a:buFont typeface="Noto Sans Symbols"/>
              <a:buNone/>
              <a:defRPr b="0" i="0" sz="2800" u="none" cap="none" strike="noStrike">
                <a:solidFill>
                  <a:srgbClr val="595959"/>
                </a:solidFill>
                <a:latin typeface="Corbel"/>
                <a:ea typeface="Corbel"/>
                <a:cs typeface="Corbel"/>
                <a:sym typeface="Corbel"/>
              </a:defRPr>
            </a:lvl2pPr>
            <a:lvl3pPr lvl="2" marR="0" rtl="0" algn="l">
              <a:lnSpc>
                <a:spcPct val="90000"/>
              </a:lnSpc>
              <a:spcBef>
                <a:spcPts val="250"/>
              </a:spcBef>
              <a:spcAft>
                <a:spcPts val="0"/>
              </a:spcAft>
              <a:buClr>
                <a:schemeClr val="accent1"/>
              </a:buClr>
              <a:buSzPts val="2400"/>
              <a:buFont typeface="Noto Sans Symbols"/>
              <a:buNone/>
              <a:defRPr b="0" i="0" sz="2400" u="none" cap="none" strike="noStrike">
                <a:solidFill>
                  <a:srgbClr val="595959"/>
                </a:solidFill>
                <a:latin typeface="Corbel"/>
                <a:ea typeface="Corbel"/>
                <a:cs typeface="Corbel"/>
                <a:sym typeface="Corbel"/>
              </a:defRPr>
            </a:lvl3pPr>
            <a:lvl4pPr lvl="3" marR="0" rtl="0" algn="l">
              <a:lnSpc>
                <a:spcPct val="90000"/>
              </a:lnSpc>
              <a:spcBef>
                <a:spcPts val="250"/>
              </a:spcBef>
              <a:spcAft>
                <a:spcPts val="0"/>
              </a:spcAft>
              <a:buClr>
                <a:schemeClr val="accent1"/>
              </a:buClr>
              <a:buSzPts val="2000"/>
              <a:buFont typeface="Noto Sans Symbols"/>
              <a:buNone/>
              <a:defRPr b="0" i="0" sz="2000" u="none" cap="none" strike="noStrike">
                <a:solidFill>
                  <a:srgbClr val="595959"/>
                </a:solidFill>
                <a:latin typeface="Corbel"/>
                <a:ea typeface="Corbel"/>
                <a:cs typeface="Corbel"/>
                <a:sym typeface="Corbel"/>
              </a:defRPr>
            </a:lvl4pPr>
            <a:lvl5pPr lvl="4" marR="0" rtl="0" algn="l">
              <a:lnSpc>
                <a:spcPct val="90000"/>
              </a:lnSpc>
              <a:spcBef>
                <a:spcPts val="250"/>
              </a:spcBef>
              <a:spcAft>
                <a:spcPts val="0"/>
              </a:spcAft>
              <a:buClr>
                <a:schemeClr val="accent1"/>
              </a:buClr>
              <a:buSzPts val="2000"/>
              <a:buFont typeface="Noto Sans Symbols"/>
              <a:buNone/>
              <a:defRPr b="0" i="0" sz="2000" u="none" cap="none" strike="noStrike">
                <a:solidFill>
                  <a:srgbClr val="595959"/>
                </a:solidFill>
                <a:latin typeface="Corbel"/>
                <a:ea typeface="Corbel"/>
                <a:cs typeface="Corbel"/>
                <a:sym typeface="Corbel"/>
              </a:defRPr>
            </a:lvl5pPr>
            <a:lvl6pPr lvl="5" marR="0" rtl="0" algn="l">
              <a:lnSpc>
                <a:spcPct val="90000"/>
              </a:lnSpc>
              <a:spcBef>
                <a:spcPts val="250"/>
              </a:spcBef>
              <a:spcAft>
                <a:spcPts val="0"/>
              </a:spcAft>
              <a:buClr>
                <a:schemeClr val="accent1"/>
              </a:buClr>
              <a:buSzPts val="2000"/>
              <a:buFont typeface="Noto Sans Symbols"/>
              <a:buNone/>
              <a:defRPr b="0" i="0" sz="2000" u="none" cap="none" strike="noStrike">
                <a:solidFill>
                  <a:srgbClr val="595959"/>
                </a:solidFill>
                <a:latin typeface="Corbel"/>
                <a:ea typeface="Corbel"/>
                <a:cs typeface="Corbel"/>
                <a:sym typeface="Corbel"/>
              </a:defRPr>
            </a:lvl6pPr>
            <a:lvl7pPr lvl="6" marR="0" rtl="0" algn="l">
              <a:lnSpc>
                <a:spcPct val="90000"/>
              </a:lnSpc>
              <a:spcBef>
                <a:spcPts val="250"/>
              </a:spcBef>
              <a:spcAft>
                <a:spcPts val="0"/>
              </a:spcAft>
              <a:buClr>
                <a:schemeClr val="accent1"/>
              </a:buClr>
              <a:buSzPts val="2000"/>
              <a:buFont typeface="Noto Sans Symbols"/>
              <a:buNone/>
              <a:defRPr b="0" i="0" sz="2000" u="none" cap="none" strike="noStrike">
                <a:solidFill>
                  <a:srgbClr val="595959"/>
                </a:solidFill>
                <a:latin typeface="Corbel"/>
                <a:ea typeface="Corbel"/>
                <a:cs typeface="Corbel"/>
                <a:sym typeface="Corbel"/>
              </a:defRPr>
            </a:lvl7pPr>
            <a:lvl8pPr lvl="7" marR="0" rtl="0" algn="l">
              <a:lnSpc>
                <a:spcPct val="90000"/>
              </a:lnSpc>
              <a:spcBef>
                <a:spcPts val="250"/>
              </a:spcBef>
              <a:spcAft>
                <a:spcPts val="0"/>
              </a:spcAft>
              <a:buClr>
                <a:schemeClr val="accent1"/>
              </a:buClr>
              <a:buSzPts val="2000"/>
              <a:buFont typeface="Noto Sans Symbols"/>
              <a:buNone/>
              <a:defRPr b="0" i="0" sz="2000" u="none" cap="none" strike="noStrike">
                <a:solidFill>
                  <a:srgbClr val="595959"/>
                </a:solidFill>
                <a:latin typeface="Corbel"/>
                <a:ea typeface="Corbel"/>
                <a:cs typeface="Corbel"/>
                <a:sym typeface="Corbel"/>
              </a:defRPr>
            </a:lvl8pPr>
            <a:lvl9pPr lvl="8" marR="0" rtl="0" algn="l">
              <a:lnSpc>
                <a:spcPct val="90000"/>
              </a:lnSpc>
              <a:spcBef>
                <a:spcPts val="250"/>
              </a:spcBef>
              <a:spcAft>
                <a:spcPts val="250"/>
              </a:spcAft>
              <a:buClr>
                <a:schemeClr val="accent1"/>
              </a:buClr>
              <a:buSzPts val="2000"/>
              <a:buFont typeface="Noto Sans Symbols"/>
              <a:buNone/>
              <a:defRPr b="0" i="0" sz="2000" u="none" cap="none" strike="noStrike">
                <a:solidFill>
                  <a:srgbClr val="595959"/>
                </a:solidFill>
                <a:latin typeface="Corbel"/>
                <a:ea typeface="Corbel"/>
                <a:cs typeface="Corbel"/>
                <a:sym typeface="Corbel"/>
              </a:defRPr>
            </a:lvl9pPr>
          </a:lstStyle>
          <a:p/>
        </p:txBody>
      </p:sp>
      <p:sp>
        <p:nvSpPr>
          <p:cNvPr id="278" name="Google Shape;278;p88"/>
          <p:cNvSpPr txBox="1"/>
          <p:nvPr>
            <p:ph idx="1" type="body"/>
          </p:nvPr>
        </p:nvSpPr>
        <p:spPr>
          <a:xfrm>
            <a:off x="256032" y="3493008"/>
            <a:ext cx="2834640" cy="232257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1400"/>
              <a:buNone/>
              <a:defRPr sz="1400">
                <a:solidFill>
                  <a:srgbClr val="FFFFFF"/>
                </a:solidFill>
              </a:defRPr>
            </a:lvl1pPr>
            <a:lvl2pPr indent="-228600" lvl="1" marL="914400" algn="l">
              <a:lnSpc>
                <a:spcPct val="90000"/>
              </a:lnSpc>
              <a:spcBef>
                <a:spcPts val="250"/>
              </a:spcBef>
              <a:spcAft>
                <a:spcPts val="0"/>
              </a:spcAft>
              <a:buSzPts val="1200"/>
              <a:buNone/>
              <a:defRPr sz="1200"/>
            </a:lvl2pPr>
            <a:lvl3pPr indent="-228600" lvl="2" marL="1371600" algn="l">
              <a:lnSpc>
                <a:spcPct val="90000"/>
              </a:lnSpc>
              <a:spcBef>
                <a:spcPts val="250"/>
              </a:spcBef>
              <a:spcAft>
                <a:spcPts val="0"/>
              </a:spcAft>
              <a:buSzPts val="1000"/>
              <a:buNone/>
              <a:defRPr sz="1000"/>
            </a:lvl3pPr>
            <a:lvl4pPr indent="-228600" lvl="3" marL="1828800" algn="l">
              <a:lnSpc>
                <a:spcPct val="90000"/>
              </a:lnSpc>
              <a:spcBef>
                <a:spcPts val="250"/>
              </a:spcBef>
              <a:spcAft>
                <a:spcPts val="0"/>
              </a:spcAft>
              <a:buSzPts val="900"/>
              <a:buNone/>
              <a:defRPr sz="900"/>
            </a:lvl4pPr>
            <a:lvl5pPr indent="-228600" lvl="4" marL="2286000" algn="l">
              <a:lnSpc>
                <a:spcPct val="9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279" name="Google Shape;279;p88"/>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88"/>
          <p:cNvSpPr txBox="1"/>
          <p:nvPr>
            <p:ph idx="11" type="ftr"/>
          </p:nvPr>
        </p:nvSpPr>
        <p:spPr>
          <a:xfrm>
            <a:off x="3499101"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88"/>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2" name="Shape 282"/>
        <p:cNvGrpSpPr/>
        <p:nvPr/>
      </p:nvGrpSpPr>
      <p:grpSpPr>
        <a:xfrm>
          <a:off x="0" y="0"/>
          <a:ext cx="0" cy="0"/>
          <a:chOff x="0" y="0"/>
          <a:chExt cx="0" cy="0"/>
        </a:xfrm>
      </p:grpSpPr>
      <p:sp>
        <p:nvSpPr>
          <p:cNvPr id="283" name="Google Shape;283;p89"/>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p89"/>
          <p:cNvSpPr txBox="1"/>
          <p:nvPr>
            <p:ph idx="1" type="body"/>
          </p:nvPr>
        </p:nvSpPr>
        <p:spPr>
          <a:xfrm rot="5400000">
            <a:off x="4966548" y="-233172"/>
            <a:ext cx="5120640" cy="7315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285" name="Google Shape;285;p89"/>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89"/>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89"/>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8" name="Shape 288"/>
        <p:cNvGrpSpPr/>
        <p:nvPr/>
      </p:nvGrpSpPr>
      <p:grpSpPr>
        <a:xfrm>
          <a:off x="0" y="0"/>
          <a:ext cx="0" cy="0"/>
          <a:chOff x="0" y="0"/>
          <a:chExt cx="0" cy="0"/>
        </a:xfrm>
      </p:grpSpPr>
      <p:sp>
        <p:nvSpPr>
          <p:cNvPr id="289" name="Google Shape;289;p90"/>
          <p:cNvSpPr txBox="1"/>
          <p:nvPr>
            <p:ph type="title"/>
          </p:nvPr>
        </p:nvSpPr>
        <p:spPr>
          <a:xfrm rot="5400000">
            <a:off x="-685800" y="2057400"/>
            <a:ext cx="4953000" cy="2819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90"/>
          <p:cNvSpPr txBox="1"/>
          <p:nvPr>
            <p:ph idx="1" type="body"/>
          </p:nvPr>
        </p:nvSpPr>
        <p:spPr>
          <a:xfrm rot="5400000">
            <a:off x="4965192" y="-228600"/>
            <a:ext cx="5120640" cy="7315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50"/>
              </a:spcBef>
              <a:spcAft>
                <a:spcPts val="0"/>
              </a:spcAft>
              <a:buSzPts val="1800"/>
              <a:buChar char="●"/>
              <a:defRPr/>
            </a:lvl2pPr>
            <a:lvl3pPr indent="-342900" lvl="2" marL="1371600" algn="l">
              <a:lnSpc>
                <a:spcPct val="90000"/>
              </a:lnSpc>
              <a:spcBef>
                <a:spcPts val="250"/>
              </a:spcBef>
              <a:spcAft>
                <a:spcPts val="0"/>
              </a:spcAft>
              <a:buSzPts val="1800"/>
              <a:buChar char="●"/>
              <a:defRPr/>
            </a:lvl3pPr>
            <a:lvl4pPr indent="-342900" lvl="3" marL="1828800" algn="l">
              <a:lnSpc>
                <a:spcPct val="90000"/>
              </a:lnSpc>
              <a:spcBef>
                <a:spcPts val="250"/>
              </a:spcBef>
              <a:spcAft>
                <a:spcPts val="0"/>
              </a:spcAft>
              <a:buSzPts val="1800"/>
              <a:buChar char="●"/>
              <a:defRPr/>
            </a:lvl4pPr>
            <a:lvl5pPr indent="-342900" lvl="4" marL="2286000" algn="l">
              <a:lnSpc>
                <a:spcPct val="9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291" name="Google Shape;291;p90"/>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90"/>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90"/>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Blue">
  <p:cSld name="Text Slide - Blue">
    <p:spTree>
      <p:nvGrpSpPr>
        <p:cNvPr id="32" name="Shape 32"/>
        <p:cNvGrpSpPr/>
        <p:nvPr/>
      </p:nvGrpSpPr>
      <p:grpSpPr>
        <a:xfrm>
          <a:off x="0" y="0"/>
          <a:ext cx="0" cy="0"/>
          <a:chOff x="0" y="0"/>
          <a:chExt cx="0" cy="0"/>
        </a:xfrm>
      </p:grpSpPr>
      <p:sp>
        <p:nvSpPr>
          <p:cNvPr id="33" name="Google Shape;33;p66"/>
          <p:cNvSpPr/>
          <p:nvPr/>
        </p:nvSpPr>
        <p:spPr>
          <a:xfrm>
            <a:off x="0"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 name="Google Shape;34;p66"/>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66"/>
          <p:cNvSpPr txBox="1"/>
          <p:nvPr>
            <p:ph idx="2" type="body"/>
          </p:nvPr>
        </p:nvSpPr>
        <p:spPr>
          <a:xfrm>
            <a:off x="571313" y="2067342"/>
            <a:ext cx="10978262" cy="403801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36" name="Google Shape;36;p66"/>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37" name="Google Shape;37;p66"/>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Title - Blue">
  <p:cSld name="Photo with Title - Blue">
    <p:spTree>
      <p:nvGrpSpPr>
        <p:cNvPr id="38" name="Shape 38"/>
        <p:cNvGrpSpPr/>
        <p:nvPr/>
      </p:nvGrpSpPr>
      <p:grpSpPr>
        <a:xfrm>
          <a:off x="0" y="0"/>
          <a:ext cx="0" cy="0"/>
          <a:chOff x="0" y="0"/>
          <a:chExt cx="0" cy="0"/>
        </a:xfrm>
      </p:grpSpPr>
      <p:sp>
        <p:nvSpPr>
          <p:cNvPr id="39" name="Google Shape;39;p67"/>
          <p:cNvSpPr/>
          <p:nvPr/>
        </p:nvSpPr>
        <p:spPr>
          <a:xfrm>
            <a:off x="1" y="573972"/>
            <a:ext cx="3657600" cy="3966192"/>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40" name="Google Shape;40;p67"/>
          <p:cNvSpPr/>
          <p:nvPr/>
        </p:nvSpPr>
        <p:spPr>
          <a:xfrm>
            <a:off x="10798629" y="4540164"/>
            <a:ext cx="1393371" cy="814718"/>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41" name="Google Shape;41;p67"/>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7"/>
          <p:cNvSpPr txBox="1"/>
          <p:nvPr>
            <p:ph idx="2" type="body"/>
          </p:nvPr>
        </p:nvSpPr>
        <p:spPr>
          <a:xfrm>
            <a:off x="497155" y="5114135"/>
            <a:ext cx="9000157" cy="46918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67"/>
          <p:cNvSpPr/>
          <p:nvPr>
            <p:ph idx="3" type="pic"/>
          </p:nvPr>
        </p:nvSpPr>
        <p:spPr>
          <a:xfrm>
            <a:off x="3564835" y="-1"/>
            <a:ext cx="8627164" cy="454015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44" name="Google Shape;44;p67"/>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45" name="Google Shape;45;p67"/>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solid with text - blue">
  <p:cSld name="Title on solid with text - blue">
    <p:spTree>
      <p:nvGrpSpPr>
        <p:cNvPr id="46" name="Shape 46"/>
        <p:cNvGrpSpPr/>
        <p:nvPr/>
      </p:nvGrpSpPr>
      <p:grpSpPr>
        <a:xfrm>
          <a:off x="0" y="0"/>
          <a:ext cx="0" cy="0"/>
          <a:chOff x="0" y="0"/>
          <a:chExt cx="0" cy="0"/>
        </a:xfrm>
      </p:grpSpPr>
      <p:sp>
        <p:nvSpPr>
          <p:cNvPr id="47" name="Google Shape;47;p68"/>
          <p:cNvSpPr/>
          <p:nvPr/>
        </p:nvSpPr>
        <p:spPr>
          <a:xfrm>
            <a:off x="332509" y="301336"/>
            <a:ext cx="5118265" cy="6213764"/>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48" name="Google Shape;48;p68"/>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49" name="Google Shape;49;p68"/>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
        <p:nvSpPr>
          <p:cNvPr id="50" name="Google Shape;50;p68"/>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68"/>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x 3 with header - Blue">
  <p:cSld name="photos x 3 with header - Blue">
    <p:spTree>
      <p:nvGrpSpPr>
        <p:cNvPr id="52" name="Shape 52"/>
        <p:cNvGrpSpPr/>
        <p:nvPr/>
      </p:nvGrpSpPr>
      <p:grpSpPr>
        <a:xfrm>
          <a:off x="0" y="0"/>
          <a:ext cx="0" cy="0"/>
          <a:chOff x="0" y="0"/>
          <a:chExt cx="0" cy="0"/>
        </a:xfrm>
      </p:grpSpPr>
      <p:sp>
        <p:nvSpPr>
          <p:cNvPr id="53" name="Google Shape;53;p69"/>
          <p:cNvSpPr/>
          <p:nvPr/>
        </p:nvSpPr>
        <p:spPr>
          <a:xfrm>
            <a:off x="0"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 name="Google Shape;54;p69"/>
          <p:cNvSpPr txBox="1"/>
          <p:nvPr>
            <p:ph idx="1" type="body"/>
          </p:nvPr>
        </p:nvSpPr>
        <p:spPr>
          <a:xfrm>
            <a:off x="571313" y="875544"/>
            <a:ext cx="5252711" cy="145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69"/>
          <p:cNvSpPr txBox="1"/>
          <p:nvPr>
            <p:ph idx="2" type="body"/>
          </p:nvPr>
        </p:nvSpPr>
        <p:spPr>
          <a:xfrm>
            <a:off x="5950634" y="875544"/>
            <a:ext cx="5642758" cy="14596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69"/>
          <p:cNvSpPr/>
          <p:nvPr>
            <p:ph idx="3" type="pic"/>
          </p:nvPr>
        </p:nvSpPr>
        <p:spPr>
          <a:xfrm>
            <a:off x="571500"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69"/>
          <p:cNvSpPr/>
          <p:nvPr>
            <p:ph idx="4" type="pic"/>
          </p:nvPr>
        </p:nvSpPr>
        <p:spPr>
          <a:xfrm>
            <a:off x="4450119"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69"/>
          <p:cNvSpPr/>
          <p:nvPr>
            <p:ph idx="5" type="pic"/>
          </p:nvPr>
        </p:nvSpPr>
        <p:spPr>
          <a:xfrm>
            <a:off x="8285775"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59" name="Google Shape;59;p69"/>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60" name="Google Shape;60;p69"/>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ith solid header - Yellow">
  <p:cSld name="Text Slide - with solid header - Yellow">
    <p:spTree>
      <p:nvGrpSpPr>
        <p:cNvPr id="61" name="Shape 61"/>
        <p:cNvGrpSpPr/>
        <p:nvPr/>
      </p:nvGrpSpPr>
      <p:grpSpPr>
        <a:xfrm>
          <a:off x="0" y="0"/>
          <a:ext cx="0" cy="0"/>
          <a:chOff x="0" y="0"/>
          <a:chExt cx="0" cy="0"/>
        </a:xfrm>
      </p:grpSpPr>
      <p:sp>
        <p:nvSpPr>
          <p:cNvPr id="62" name="Google Shape;62;p70"/>
          <p:cNvSpPr/>
          <p:nvPr/>
        </p:nvSpPr>
        <p:spPr>
          <a:xfrm>
            <a:off x="0" y="0"/>
            <a:ext cx="12191999" cy="2161309"/>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63" name="Google Shape;63;p70"/>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64" name="Google Shape;64;p70"/>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65" name="Google Shape;65;p70"/>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70"/>
          <p:cNvSpPr txBox="1"/>
          <p:nvPr>
            <p:ph idx="2" type="body"/>
          </p:nvPr>
        </p:nvSpPr>
        <p:spPr>
          <a:xfrm>
            <a:off x="571313" y="2532849"/>
            <a:ext cx="10978262" cy="357250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with Title 1">
  <p:cSld name="Laptop with Title 1">
    <p:spTree>
      <p:nvGrpSpPr>
        <p:cNvPr id="67" name="Shape 67"/>
        <p:cNvGrpSpPr/>
        <p:nvPr/>
      </p:nvGrpSpPr>
      <p:grpSpPr>
        <a:xfrm>
          <a:off x="0" y="0"/>
          <a:ext cx="0" cy="0"/>
          <a:chOff x="0" y="0"/>
          <a:chExt cx="0" cy="0"/>
        </a:xfrm>
      </p:grpSpPr>
      <p:pic>
        <p:nvPicPr>
          <p:cNvPr id="68" name="Google Shape;68;p71"/>
          <p:cNvPicPr preferRelativeResize="0"/>
          <p:nvPr/>
        </p:nvPicPr>
        <p:blipFill rotWithShape="1">
          <a:blip r:embed="rId2">
            <a:alphaModFix/>
          </a:blip>
          <a:srcRect b="5573" l="8386" r="9307" t="10823"/>
          <a:stretch/>
        </p:blipFill>
        <p:spPr>
          <a:xfrm>
            <a:off x="2000190" y="1447737"/>
            <a:ext cx="7941283" cy="4839954"/>
          </a:xfrm>
          <a:prstGeom prst="rect">
            <a:avLst/>
          </a:prstGeom>
          <a:noFill/>
          <a:ln>
            <a:noFill/>
          </a:ln>
        </p:spPr>
      </p:pic>
      <p:sp>
        <p:nvSpPr>
          <p:cNvPr id="69" name="Google Shape;69;p71"/>
          <p:cNvSpPr/>
          <p:nvPr>
            <p:ph idx="2" type="pic"/>
          </p:nvPr>
        </p:nvSpPr>
        <p:spPr>
          <a:xfrm>
            <a:off x="3184071" y="1893434"/>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2800"/>
              <a:buFont typeface="Arial"/>
              <a:buNone/>
              <a:defRPr b="0" i="0" sz="28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71"/>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71"/>
          <p:cNvSpPr/>
          <p:nvPr/>
        </p:nvSpPr>
        <p:spPr>
          <a:xfrm>
            <a:off x="4332514" y="6083"/>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72" name="Google Shape;72;p71"/>
          <p:cNvPicPr preferRelativeResize="0"/>
          <p:nvPr/>
        </p:nvPicPr>
        <p:blipFill rotWithShape="1">
          <a:blip r:embed="rId3">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73" name="Google Shape;73;p71"/>
          <p:cNvPicPr preferRelativeResize="0"/>
          <p:nvPr/>
        </p:nvPicPr>
        <p:blipFill rotWithShape="1">
          <a:blip r:embed="rId3">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1.xml"/><Relationship Id="rId1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77"/>
          <p:cNvSpPr/>
          <p:nvPr/>
        </p:nvSpPr>
        <p:spPr>
          <a:xfrm>
            <a:off x="1" y="758952"/>
            <a:ext cx="3443590" cy="533095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7"/>
          <p:cNvSpPr txBox="1"/>
          <p:nvPr>
            <p:ph type="title"/>
          </p:nvPr>
        </p:nvSpPr>
        <p:spPr>
          <a:xfrm>
            <a:off x="252919" y="1123837"/>
            <a:ext cx="2947482" cy="460118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FFFFF"/>
              </a:buClr>
              <a:buSzPts val="3600"/>
              <a:buFont typeface="Corbel"/>
              <a:buNone/>
              <a:defRPr b="0" i="0" sz="3600" u="none" cap="none" strike="noStrik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2" name="Google Shape;212;p77"/>
          <p:cNvSpPr/>
          <p:nvPr/>
        </p:nvSpPr>
        <p:spPr>
          <a:xfrm>
            <a:off x="11815864" y="758952"/>
            <a:ext cx="384048" cy="5330952"/>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7"/>
          <p:cNvSpPr txBox="1"/>
          <p:nvPr>
            <p:ph idx="1" type="body"/>
          </p:nvPr>
        </p:nvSpPr>
        <p:spPr>
          <a:xfrm>
            <a:off x="3869268" y="864108"/>
            <a:ext cx="7315200" cy="5120640"/>
          </a:xfrm>
          <a:prstGeom prst="rect">
            <a:avLst/>
          </a:prstGeom>
          <a:noFill/>
          <a:ln>
            <a:noFill/>
          </a:ln>
        </p:spPr>
        <p:txBody>
          <a:bodyPr anchorCtr="0" anchor="ctr" bIns="45700" lIns="91425" spcFirstLastPara="1" rIns="91425" wrap="square" tIns="45700">
            <a:normAutofit/>
          </a:bodyPr>
          <a:lstStyle>
            <a:lvl1pPr indent="-355600" lvl="0" marL="457200" marR="0" rtl="0" algn="l">
              <a:lnSpc>
                <a:spcPct val="90000"/>
              </a:lnSpc>
              <a:spcBef>
                <a:spcPts val="1200"/>
              </a:spcBef>
              <a:spcAft>
                <a:spcPts val="0"/>
              </a:spcAft>
              <a:buClr>
                <a:schemeClr val="accent1"/>
              </a:buClr>
              <a:buSzPts val="2000"/>
              <a:buFont typeface="Noto Sans Symbols"/>
              <a:buChar char="●"/>
              <a:defRPr b="0" i="0" sz="2000" u="none" cap="none" strike="noStrike">
                <a:solidFill>
                  <a:srgbClr val="595959"/>
                </a:solidFill>
                <a:latin typeface="Corbel"/>
                <a:ea typeface="Corbel"/>
                <a:cs typeface="Corbel"/>
                <a:sym typeface="Corbel"/>
              </a:defRPr>
            </a:lvl1pPr>
            <a:lvl2pPr indent="-342900" lvl="1" marL="914400" marR="0" rtl="0" algn="l">
              <a:lnSpc>
                <a:spcPct val="90000"/>
              </a:lnSpc>
              <a:spcBef>
                <a:spcPts val="250"/>
              </a:spcBef>
              <a:spcAft>
                <a:spcPts val="0"/>
              </a:spcAft>
              <a:buClr>
                <a:schemeClr val="accent1"/>
              </a:buClr>
              <a:buSzPts val="1800"/>
              <a:buFont typeface="Noto Sans Symbols"/>
              <a:buChar char="●"/>
              <a:defRPr b="0" i="0" sz="1800" u="none" cap="none" strike="noStrike">
                <a:solidFill>
                  <a:srgbClr val="595959"/>
                </a:solidFill>
                <a:latin typeface="Corbel"/>
                <a:ea typeface="Corbel"/>
                <a:cs typeface="Corbel"/>
                <a:sym typeface="Corbel"/>
              </a:defRPr>
            </a:lvl2pPr>
            <a:lvl3pPr indent="-330200" lvl="2" marL="1371600" marR="0" rtl="0" algn="l">
              <a:lnSpc>
                <a:spcPct val="90000"/>
              </a:lnSpc>
              <a:spcBef>
                <a:spcPts val="250"/>
              </a:spcBef>
              <a:spcAft>
                <a:spcPts val="0"/>
              </a:spcAft>
              <a:buClr>
                <a:schemeClr val="accent1"/>
              </a:buClr>
              <a:buSzPts val="1600"/>
              <a:buFont typeface="Noto Sans Symbols"/>
              <a:buChar char="●"/>
              <a:defRPr b="0" i="0" sz="1600" u="none" cap="none" strike="noStrike">
                <a:solidFill>
                  <a:srgbClr val="595959"/>
                </a:solidFill>
                <a:latin typeface="Corbel"/>
                <a:ea typeface="Corbel"/>
                <a:cs typeface="Corbel"/>
                <a:sym typeface="Corbel"/>
              </a:defRPr>
            </a:lvl3pPr>
            <a:lvl4pPr indent="-317500" lvl="3" marL="18288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4pPr>
            <a:lvl5pPr indent="-317500" lvl="4" marL="22860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5pPr>
            <a:lvl6pPr indent="-317500" lvl="5" marL="27432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6pPr>
            <a:lvl7pPr indent="-317500" lvl="6" marL="32004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7pPr>
            <a:lvl8pPr indent="-317500" lvl="7" marL="3657600" marR="0" rtl="0" algn="l">
              <a:lnSpc>
                <a:spcPct val="90000"/>
              </a:lnSpc>
              <a:spcBef>
                <a:spcPts val="25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8pPr>
            <a:lvl9pPr indent="-317500" lvl="8" marL="4114800" marR="0" rtl="0" algn="l">
              <a:lnSpc>
                <a:spcPct val="90000"/>
              </a:lnSpc>
              <a:spcBef>
                <a:spcPts val="250"/>
              </a:spcBef>
              <a:spcAft>
                <a:spcPts val="25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9pPr>
          </a:lstStyle>
          <a:p/>
        </p:txBody>
      </p:sp>
      <p:sp>
        <p:nvSpPr>
          <p:cNvPr id="214" name="Google Shape;214;p77"/>
          <p:cNvSpPr txBox="1"/>
          <p:nvPr>
            <p:ph idx="10" type="dt"/>
          </p:nvPr>
        </p:nvSpPr>
        <p:spPr>
          <a:xfrm>
            <a:off x="262465"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215" name="Google Shape;215;p77"/>
          <p:cNvSpPr txBox="1"/>
          <p:nvPr>
            <p:ph idx="11" type="ftr"/>
          </p:nvPr>
        </p:nvSpPr>
        <p:spPr>
          <a:xfrm>
            <a:off x="3869268" y="6356350"/>
            <a:ext cx="591151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216" name="Google Shape;216;p77"/>
          <p:cNvSpPr txBox="1"/>
          <p:nvPr>
            <p:ph idx="12" type="sldNum"/>
          </p:nvPr>
        </p:nvSpPr>
        <p:spPr>
          <a:xfrm>
            <a:off x="10634135" y="6356350"/>
            <a:ext cx="153092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200">
                <a:solidFill>
                  <a:schemeClr val="accent1"/>
                </a:solidFill>
                <a:latin typeface="Corbel"/>
                <a:ea typeface="Corbel"/>
                <a:cs typeface="Corbel"/>
                <a:sym typeface="Corbel"/>
              </a:defRPr>
            </a:lvl1pPr>
            <a:lvl2pPr indent="0" lvl="1" marL="0" marR="0" rtl="0" algn="r">
              <a:spcBef>
                <a:spcPts val="0"/>
              </a:spcBef>
              <a:buNone/>
              <a:defRPr b="1" sz="1200">
                <a:solidFill>
                  <a:schemeClr val="accent1"/>
                </a:solidFill>
                <a:latin typeface="Corbel"/>
                <a:ea typeface="Corbel"/>
                <a:cs typeface="Corbel"/>
                <a:sym typeface="Corbel"/>
              </a:defRPr>
            </a:lvl2pPr>
            <a:lvl3pPr indent="0" lvl="2" marL="0" marR="0" rtl="0" algn="r">
              <a:spcBef>
                <a:spcPts val="0"/>
              </a:spcBef>
              <a:buNone/>
              <a:defRPr b="1" sz="1200">
                <a:solidFill>
                  <a:schemeClr val="accent1"/>
                </a:solidFill>
                <a:latin typeface="Corbel"/>
                <a:ea typeface="Corbel"/>
                <a:cs typeface="Corbel"/>
                <a:sym typeface="Corbel"/>
              </a:defRPr>
            </a:lvl3pPr>
            <a:lvl4pPr indent="0" lvl="3" marL="0" marR="0" rtl="0" algn="r">
              <a:spcBef>
                <a:spcPts val="0"/>
              </a:spcBef>
              <a:buNone/>
              <a:defRPr b="1" sz="1200">
                <a:solidFill>
                  <a:schemeClr val="accent1"/>
                </a:solidFill>
                <a:latin typeface="Corbel"/>
                <a:ea typeface="Corbel"/>
                <a:cs typeface="Corbel"/>
                <a:sym typeface="Corbel"/>
              </a:defRPr>
            </a:lvl4pPr>
            <a:lvl5pPr indent="0" lvl="4" marL="0" marR="0" rtl="0" algn="r">
              <a:spcBef>
                <a:spcPts val="0"/>
              </a:spcBef>
              <a:buNone/>
              <a:defRPr b="1" sz="1200">
                <a:solidFill>
                  <a:schemeClr val="accent1"/>
                </a:solidFill>
                <a:latin typeface="Corbel"/>
                <a:ea typeface="Corbel"/>
                <a:cs typeface="Corbel"/>
                <a:sym typeface="Corbel"/>
              </a:defRPr>
            </a:lvl5pPr>
            <a:lvl6pPr indent="0" lvl="5" marL="0" marR="0" rtl="0" algn="r">
              <a:spcBef>
                <a:spcPts val="0"/>
              </a:spcBef>
              <a:buNone/>
              <a:defRPr b="1" sz="1200">
                <a:solidFill>
                  <a:schemeClr val="accent1"/>
                </a:solidFill>
                <a:latin typeface="Corbel"/>
                <a:ea typeface="Corbel"/>
                <a:cs typeface="Corbel"/>
                <a:sym typeface="Corbel"/>
              </a:defRPr>
            </a:lvl6pPr>
            <a:lvl7pPr indent="0" lvl="6" marL="0" marR="0" rtl="0" algn="r">
              <a:spcBef>
                <a:spcPts val="0"/>
              </a:spcBef>
              <a:buNone/>
              <a:defRPr b="1" sz="1200">
                <a:solidFill>
                  <a:schemeClr val="accent1"/>
                </a:solidFill>
                <a:latin typeface="Corbel"/>
                <a:ea typeface="Corbel"/>
                <a:cs typeface="Corbel"/>
                <a:sym typeface="Corbel"/>
              </a:defRPr>
            </a:lvl7pPr>
            <a:lvl8pPr indent="0" lvl="7" marL="0" marR="0" rtl="0" algn="r">
              <a:spcBef>
                <a:spcPts val="0"/>
              </a:spcBef>
              <a:buNone/>
              <a:defRPr b="1" sz="1200">
                <a:solidFill>
                  <a:schemeClr val="accent1"/>
                </a:solidFill>
                <a:latin typeface="Corbel"/>
                <a:ea typeface="Corbel"/>
                <a:cs typeface="Corbel"/>
                <a:sym typeface="Corbel"/>
              </a:defRPr>
            </a:lvl8pPr>
            <a:lvl9pPr indent="0" lvl="8" marL="0" marR="0" rtl="0" algn="r">
              <a:spcBef>
                <a:spcPts val="0"/>
              </a:spcBef>
              <a:buNone/>
              <a:defRPr b="1" sz="1200">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sl-SI"/>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www.geography.and.tourism.ukw.edu.pl/artykuly/vol8.no1_2020/G-T-2020-01_09_20200809.pdf" TargetMode="External"/><Relationship Id="rId4" Type="http://schemas.openxmlformats.org/officeDocument/2006/relationships/hyperlink" Target="about:bla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www.youtube.com/watch?v=-eyROTdBUs4"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32.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s://www.eatwith.com/"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22.png"/><Relationship Id="rId8" Type="http://schemas.openxmlformats.org/officeDocument/2006/relationships/image" Target="../media/image30.png"/><Relationship Id="rId10"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www.youtube.com/watch?v=OFDBxE4h0b8" TargetMode="Externa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hyperlink" Target="http://www.youtube.com/watch?v=LPswtijqF8c" TargetMode="Externa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hyperlink" Target="http://www.youtube.com/watch?v=Ez5yS4Q5ASA" TargetMode="Externa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7.png"/><Relationship Id="rId4" Type="http://schemas.openxmlformats.org/officeDocument/2006/relationships/image" Target="../media/image55.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6.xml"/><Relationship Id="rId3" Type="http://schemas.openxmlformats.org/officeDocument/2006/relationships/hyperlink" Target="https://www.visitmaribor.si/en/what-to-do/wine-and-culinary/" TargetMode="External"/><Relationship Id="rId4" Type="http://schemas.openxmlformats.org/officeDocument/2006/relationships/image" Target="../media/image49.jpg"/><Relationship Id="rId5" Type="http://schemas.openxmlformats.org/officeDocument/2006/relationships/image" Target="../media/image5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 Id="rId3" Type="http://schemas.openxmlformats.org/officeDocument/2006/relationships/image" Target="../media/image5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8.xml"/><Relationship Id="rId3" Type="http://schemas.openxmlformats.org/officeDocument/2006/relationships/hyperlink" Target="https://www.youtube.com/watch?v=swdGkYIhFkU" TargetMode="Externa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9.xml"/><Relationship Id="rId3" Type="http://schemas.openxmlformats.org/officeDocument/2006/relationships/image" Target="../media/image61.jpg"/><Relationship Id="rId4" Type="http://schemas.openxmlformats.org/officeDocument/2006/relationships/image" Target="../media/image64.jpg"/><Relationship Id="rId5" Type="http://schemas.openxmlformats.org/officeDocument/2006/relationships/hyperlink" Target="https://www.youtube.com/watch?v=gSCw40PVur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69.png"/><Relationship Id="rId4" Type="http://schemas.openxmlformats.org/officeDocument/2006/relationships/hyperlink" Target="https://www.youtube.com/watch?v=PyiVf26C5pc"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hyperlink" Target="https://www.agreenerfestival.com/wp-content/uploads/pdfs/GOOD_FOOD_stallholder_guide.pdf" TargetMode="External"/><Relationship Id="rId4" Type="http://schemas.openxmlformats.org/officeDocument/2006/relationships/hyperlink" Target="https://www.agreenerfestival.com/wp-content/uploads/pdfs/GOOD_FOOD_stallholder_guide.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 Id="rId3" Type="http://schemas.openxmlformats.org/officeDocument/2006/relationships/image" Target="../media/image66.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4.xml"/><Relationship Id="rId3"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71.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2.png"/><Relationship Id="rId8"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hyperlink" Target="https://www.grin.com/document/412979" TargetMode="External"/><Relationship Id="rId4" Type="http://schemas.openxmlformats.org/officeDocument/2006/relationships/hyperlink" Target="https://theculturetrip.com/europe/the-netherlands/articles/the-story-behind-amsterdams-food-evolution/" TargetMode="External"/><Relationship Id="rId5" Type="http://schemas.openxmlformats.org/officeDocument/2006/relationships/hyperlink" Target="https://theculturetrip.com/europe/the-netherlands/articles/the-story-behind-amsterdams-food-evolution/" TargetMode="External"/><Relationship Id="rId6" Type="http://schemas.openxmlformats.org/officeDocument/2006/relationships/hyperlink" Target="https://destinationdeluxe.com/waldhotel-colour-cuisine-healthy-balanced-diet/" TargetMode="External"/><Relationship Id="rId7" Type="http://schemas.openxmlformats.org/officeDocument/2006/relationships/hyperlink" Target="https://erikwolf.medium.com/top-culinary-tourism-trends-in-2020-c3819f7037fe" TargetMode="External"/><Relationship Id="rId8"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erson in a pool of water in front of a rocky mountain&#10;&#10;Description automatically generated" id="298" name="Google Shape;298;p1"/>
          <p:cNvPicPr preferRelativeResize="0"/>
          <p:nvPr>
            <p:ph idx="3" type="pic"/>
          </p:nvPr>
        </p:nvPicPr>
        <p:blipFill rotWithShape="1">
          <a:blip r:embed="rId3">
            <a:alphaModFix/>
          </a:blip>
          <a:srcRect b="30609" l="0" r="0" t="26385"/>
          <a:stretch/>
        </p:blipFill>
        <p:spPr>
          <a:xfrm>
            <a:off x="0" y="-38063"/>
            <a:ext cx="12192000" cy="3933169"/>
          </a:xfrm>
          <a:prstGeom prst="rect">
            <a:avLst/>
          </a:prstGeom>
          <a:noFill/>
          <a:ln>
            <a:noFill/>
          </a:ln>
        </p:spPr>
      </p:pic>
      <p:sp>
        <p:nvSpPr>
          <p:cNvPr id="299" name="Google Shape;299;p1"/>
          <p:cNvSpPr txBox="1"/>
          <p:nvPr>
            <p:ph idx="1" type="body"/>
          </p:nvPr>
        </p:nvSpPr>
        <p:spPr>
          <a:xfrm>
            <a:off x="4612955" y="3735991"/>
            <a:ext cx="7524545" cy="1559615"/>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5400"/>
              <a:buNone/>
            </a:pPr>
            <a:r>
              <a:rPr lang="sl-SI">
                <a:solidFill>
                  <a:schemeClr val="lt1"/>
                </a:solidFill>
              </a:rPr>
              <a:t>S</a:t>
            </a:r>
            <a:r>
              <a:rPr lang="sl-SI" sz="4800">
                <a:solidFill>
                  <a:schemeClr val="lt1"/>
                </a:solidFill>
              </a:rPr>
              <a:t>TORYTELLING IN CULINARY TOURISM</a:t>
            </a:r>
            <a:endParaRPr/>
          </a:p>
          <a:p>
            <a:pPr indent="0" lvl="0" marL="0" rtl="0" algn="r">
              <a:lnSpc>
                <a:spcPct val="90000"/>
              </a:lnSpc>
              <a:spcBef>
                <a:spcPts val="1000"/>
              </a:spcBef>
              <a:spcAft>
                <a:spcPts val="0"/>
              </a:spcAft>
              <a:buClr>
                <a:schemeClr val="dk1"/>
              </a:buClr>
              <a:buSzPts val="5400"/>
              <a:buNone/>
            </a:pPr>
            <a:r>
              <a:rPr lang="sl-SI"/>
              <a:t>Module VI</a:t>
            </a:r>
            <a:endParaRPr/>
          </a:p>
        </p:txBody>
      </p:sp>
      <p:sp>
        <p:nvSpPr>
          <p:cNvPr id="300" name="Google Shape;300;p1"/>
          <p:cNvSpPr/>
          <p:nvPr/>
        </p:nvSpPr>
        <p:spPr>
          <a:xfrm>
            <a:off x="0" y="3087584"/>
            <a:ext cx="12192000" cy="807522"/>
          </a:xfrm>
          <a:prstGeom prst="rect">
            <a:avLst/>
          </a:prstGeom>
          <a:solidFill>
            <a:srgbClr val="6ECECB">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0"/>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sl-SI"/>
              <a:t>Food tourism is the act of traveling for a taste of place in order to get a sense of place. </a:t>
            </a:r>
            <a:endParaRPr b="0"/>
          </a:p>
          <a:p>
            <a:pPr indent="0" lvl="0" marL="0" rtl="0" algn="l">
              <a:lnSpc>
                <a:spcPct val="90000"/>
              </a:lnSpc>
              <a:spcBef>
                <a:spcPts val="1000"/>
              </a:spcBef>
              <a:spcAft>
                <a:spcPts val="0"/>
              </a:spcAft>
              <a:buClr>
                <a:schemeClr val="dk1"/>
              </a:buClr>
              <a:buSzPct val="100000"/>
              <a:buNone/>
            </a:pPr>
            <a:r>
              <a:rPr b="0" lang="sl-SI" sz="1900"/>
              <a:t>(World food travel association)</a:t>
            </a:r>
            <a:endParaRPr b="0" sz="1900"/>
          </a:p>
          <a:p>
            <a:pPr indent="0" lvl="0" marL="0" rtl="0" algn="l">
              <a:lnSpc>
                <a:spcPct val="90000"/>
              </a:lnSpc>
              <a:spcBef>
                <a:spcPts val="1000"/>
              </a:spcBef>
              <a:spcAft>
                <a:spcPts val="0"/>
              </a:spcAft>
              <a:buClr>
                <a:schemeClr val="dk1"/>
              </a:buClr>
              <a:buSzPct val="100000"/>
              <a:buNone/>
            </a:pPr>
            <a:r>
              <a:t/>
            </a:r>
            <a:endParaRPr/>
          </a:p>
        </p:txBody>
      </p:sp>
      <p:pic>
        <p:nvPicPr>
          <p:cNvPr descr="What is Food Tourism? | World Food Travel Association" id="383" name="Google Shape;383;p10"/>
          <p:cNvPicPr preferRelativeResize="0"/>
          <p:nvPr>
            <p:ph idx="3" type="pic"/>
          </p:nvPr>
        </p:nvPicPr>
        <p:blipFill rotWithShape="1">
          <a:blip r:embed="rId3">
            <a:alphaModFix/>
          </a:blip>
          <a:srcRect b="10458" l="15190" r="105" t="17433"/>
          <a:stretch/>
        </p:blipFill>
        <p:spPr>
          <a:xfrm>
            <a:off x="3156776" y="574459"/>
            <a:ext cx="9787064" cy="55418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1"/>
          <p:cNvSpPr txBox="1"/>
          <p:nvPr>
            <p:ph idx="1" type="body"/>
          </p:nvPr>
        </p:nvSpPr>
        <p:spPr>
          <a:xfrm>
            <a:off x="455904" y="409067"/>
            <a:ext cx="6808496" cy="145969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Analysing of customer expectation in culinary tourism beside food</a:t>
            </a:r>
            <a:endParaRPr/>
          </a:p>
        </p:txBody>
      </p:sp>
      <p:sp>
        <p:nvSpPr>
          <p:cNvPr id="389" name="Google Shape;389;p11"/>
          <p:cNvSpPr txBox="1"/>
          <p:nvPr>
            <p:ph idx="2" type="body"/>
          </p:nvPr>
        </p:nvSpPr>
        <p:spPr>
          <a:xfrm>
            <a:off x="5950634" y="875544"/>
            <a:ext cx="5642758" cy="145969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p:txBody>
      </p:sp>
      <p:pic>
        <p:nvPicPr>
          <p:cNvPr descr="Slika, ki vsebuje besede oseba, hrana, notranji, pripravljanje&#10;&#10;Opis je samodejno ustvarjen" id="390" name="Google Shape;390;p11"/>
          <p:cNvPicPr preferRelativeResize="0"/>
          <p:nvPr>
            <p:ph idx="3" type="pic"/>
          </p:nvPr>
        </p:nvPicPr>
        <p:blipFill rotWithShape="1">
          <a:blip r:embed="rId3">
            <a:alphaModFix/>
          </a:blip>
          <a:srcRect b="0" l="8764" r="8764" t="0"/>
          <a:stretch/>
        </p:blipFill>
        <p:spPr>
          <a:xfrm>
            <a:off x="7911817" y="1651265"/>
            <a:ext cx="3879763" cy="2910382"/>
          </a:xfrm>
          <a:prstGeom prst="rect">
            <a:avLst/>
          </a:prstGeom>
          <a:noFill/>
          <a:ln>
            <a:noFill/>
          </a:ln>
        </p:spPr>
      </p:pic>
      <p:sp>
        <p:nvSpPr>
          <p:cNvPr id="391" name="Google Shape;391;p11"/>
          <p:cNvSpPr txBox="1"/>
          <p:nvPr/>
        </p:nvSpPr>
        <p:spPr>
          <a:xfrm>
            <a:off x="799578" y="2052181"/>
            <a:ext cx="3557391" cy="2308324"/>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rgbClr val="595959"/>
                </a:solidFill>
                <a:latin typeface="Corbel"/>
                <a:ea typeface="Corbel"/>
                <a:cs typeface="Corbel"/>
                <a:sym typeface="Corbel"/>
              </a:rPr>
              <a:t>HARD CORE FOODIES MOTIVES</a:t>
            </a:r>
            <a:endParaRPr/>
          </a:p>
          <a:p>
            <a:pPr indent="0" lvl="0" marL="0" marR="0" rtl="0" algn="l">
              <a:spcBef>
                <a:spcPts val="0"/>
              </a:spcBef>
              <a:spcAft>
                <a:spcPts val="0"/>
              </a:spcAft>
              <a:buNone/>
            </a:pPr>
            <a:r>
              <a:t/>
            </a:r>
            <a:endParaRPr sz="1800">
              <a:solidFill>
                <a:schemeClr val="dk1"/>
              </a:solidFill>
              <a:latin typeface="Corbel"/>
              <a:ea typeface="Corbel"/>
              <a:cs typeface="Corbel"/>
              <a:sym typeface="Corbel"/>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shopping</a:t>
            </a:r>
            <a:endParaRPr sz="1800">
              <a:solidFill>
                <a:schemeClr val="dk1"/>
              </a:solidFill>
              <a:latin typeface="Corbel"/>
              <a:ea typeface="Corbel"/>
              <a:cs typeface="Corbel"/>
              <a:sym typeface="Corbel"/>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art &amp; culture</a:t>
            </a:r>
            <a:endParaRPr sz="1800">
              <a:solidFill>
                <a:srgbClr val="595959"/>
              </a:solidFill>
              <a:latin typeface="Corbel"/>
              <a:ea typeface="Corbel"/>
              <a:cs typeface="Corbel"/>
              <a:sym typeface="Corbel"/>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natural attractions, parks and gardens  </a:t>
            </a:r>
            <a:r>
              <a:rPr lang="sl-SI" sz="1800">
                <a:solidFill>
                  <a:schemeClr val="dk1"/>
                </a:solidFill>
                <a:latin typeface="Corbel"/>
                <a:ea typeface="Corbel"/>
                <a:cs typeface="Corbel"/>
                <a:sym typeface="Corbel"/>
              </a:rPr>
              <a:t>​</a:t>
            </a:r>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festivals and casinos </a:t>
            </a:r>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horse riding  (Hall, 2003)</a:t>
            </a:r>
            <a:endParaRPr/>
          </a:p>
        </p:txBody>
      </p:sp>
      <p:sp>
        <p:nvSpPr>
          <p:cNvPr id="392" name="Google Shape;392;p11"/>
          <p:cNvSpPr txBox="1"/>
          <p:nvPr/>
        </p:nvSpPr>
        <p:spPr>
          <a:xfrm>
            <a:off x="4411250" y="3106456"/>
            <a:ext cx="3432129" cy="2308324"/>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rgbClr val="595959"/>
                </a:solidFill>
                <a:latin typeface="Corbel"/>
                <a:ea typeface="Corbel"/>
                <a:cs typeface="Corbel"/>
                <a:sym typeface="Corbel"/>
              </a:rPr>
              <a:t>ALTERNATIVE FOODIES MOTIVES</a:t>
            </a:r>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specific diet plans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organic food</a:t>
            </a:r>
            <a:endParaRPr sz="1800">
              <a:solidFill>
                <a:schemeClr val="dk1"/>
              </a:solidFill>
              <a:latin typeface="Corbel"/>
              <a:ea typeface="Corbel"/>
              <a:cs typeface="Corbel"/>
              <a:sym typeface="Corbel"/>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raw food</a:t>
            </a:r>
            <a:endParaRPr sz="1800">
              <a:solidFill>
                <a:srgbClr val="595959"/>
              </a:solidFill>
              <a:latin typeface="Corbel"/>
              <a:ea typeface="Corbel"/>
              <a:cs typeface="Corbel"/>
              <a:sym typeface="Corbel"/>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wild food</a:t>
            </a:r>
            <a:endParaRPr sz="1800">
              <a:solidFill>
                <a:srgbClr val="595959"/>
              </a:solidFill>
              <a:latin typeface="Corbel"/>
              <a:ea typeface="Corbel"/>
              <a:cs typeface="Corbel"/>
              <a:sym typeface="Corbel"/>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LCHF...</a:t>
            </a:r>
            <a:endParaRPr/>
          </a:p>
          <a:p>
            <a:pPr indent="-285750" lvl="0" marL="285750" marR="0" rtl="0" algn="l">
              <a:spcBef>
                <a:spcPts val="0"/>
              </a:spcBef>
              <a:spcAft>
                <a:spcPts val="0"/>
              </a:spcAft>
              <a:buClr>
                <a:srgbClr val="595959"/>
              </a:buClr>
              <a:buSzPts val="1800"/>
              <a:buFont typeface="Noto Sans Symbols"/>
              <a:buChar char="⮚"/>
            </a:pPr>
            <a:r>
              <a:rPr lang="sl-SI" sz="1800">
                <a:solidFill>
                  <a:srgbClr val="595959"/>
                </a:solidFill>
                <a:latin typeface="Corbel"/>
                <a:ea typeface="Corbel"/>
                <a:cs typeface="Corbel"/>
                <a:sym typeface="Corbel"/>
              </a:rPr>
              <a:t>organic farming</a:t>
            </a:r>
            <a:endParaRPr sz="1800">
              <a:solidFill>
                <a:srgbClr val="595959"/>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2"/>
          <p:cNvSpPr txBox="1"/>
          <p:nvPr>
            <p:ph idx="1" type="body"/>
          </p:nvPr>
        </p:nvSpPr>
        <p:spPr>
          <a:xfrm>
            <a:off x="576036" y="570745"/>
            <a:ext cx="4677581" cy="151205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600"/>
              <a:buNone/>
            </a:pPr>
            <a:r>
              <a:rPr lang="sl-SI"/>
              <a:t>Why is investing in culinary tourism paying  off?</a:t>
            </a:r>
            <a:endParaRPr/>
          </a:p>
        </p:txBody>
      </p:sp>
      <p:sp>
        <p:nvSpPr>
          <p:cNvPr id="398" name="Google Shape;398;p12"/>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p:txBody>
      </p:sp>
      <p:sp>
        <p:nvSpPr>
          <p:cNvPr id="399" name="Google Shape;399;p12"/>
          <p:cNvSpPr txBox="1"/>
          <p:nvPr/>
        </p:nvSpPr>
        <p:spPr>
          <a:xfrm>
            <a:off x="289249" y="2155492"/>
            <a:ext cx="5155398" cy="37169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sl-SI" sz="1800">
                <a:solidFill>
                  <a:schemeClr val="dk1"/>
                </a:solidFill>
                <a:latin typeface="Calibri"/>
                <a:ea typeface="Calibri"/>
                <a:cs typeface="Calibri"/>
                <a:sym typeface="Calibri"/>
              </a:rPr>
              <a:t>Hall and Sharples (2008) highlight the importance and role of culinary tourism because it:</a:t>
            </a:r>
            <a:endParaRPr/>
          </a:p>
          <a:p>
            <a:pPr indent="-182880" lvl="0" marL="182880" marR="0" rtl="0" algn="l">
              <a:lnSpc>
                <a:spcPct val="90000"/>
              </a:lnSpc>
              <a:spcBef>
                <a:spcPts val="1200"/>
              </a:spcBef>
              <a:spcAft>
                <a:spcPts val="0"/>
              </a:spcAft>
              <a:buClr>
                <a:schemeClr val="accent1"/>
              </a:buClr>
              <a:buSzPts val="1800"/>
              <a:buFont typeface="Noto Sans Symbols"/>
              <a:buChar char="⮚"/>
            </a:pPr>
            <a:r>
              <a:rPr lang="sl-SI" sz="1800">
                <a:solidFill>
                  <a:schemeClr val="dk1"/>
                </a:solidFill>
                <a:latin typeface="Calibri"/>
                <a:ea typeface="Calibri"/>
                <a:cs typeface="Calibri"/>
                <a:sym typeface="Calibri"/>
              </a:rPr>
              <a:t>increases the visibility of the destination</a:t>
            </a:r>
            <a:endParaRPr/>
          </a:p>
          <a:p>
            <a:pPr indent="-182880" lvl="0" marL="182880" marR="0" rtl="0" algn="l">
              <a:lnSpc>
                <a:spcPct val="90000"/>
              </a:lnSpc>
              <a:spcBef>
                <a:spcPts val="1200"/>
              </a:spcBef>
              <a:spcAft>
                <a:spcPts val="0"/>
              </a:spcAft>
              <a:buClr>
                <a:schemeClr val="accent1"/>
              </a:buClr>
              <a:buSzPts val="1800"/>
              <a:buFont typeface="Noto Sans Symbols"/>
              <a:buChar char="⮚"/>
            </a:pPr>
            <a:r>
              <a:rPr lang="sl-SI" sz="1800">
                <a:solidFill>
                  <a:schemeClr val="dk1"/>
                </a:solidFill>
                <a:latin typeface="Calibri"/>
                <a:ea typeface="Calibri"/>
                <a:cs typeface="Calibri"/>
                <a:sym typeface="Calibri"/>
              </a:rPr>
              <a:t>stabilizes the economic and social conditions of the destination</a:t>
            </a:r>
            <a:endParaRPr/>
          </a:p>
          <a:p>
            <a:pPr indent="-182880" lvl="0" marL="182880" marR="0" rtl="0" algn="l">
              <a:lnSpc>
                <a:spcPct val="90000"/>
              </a:lnSpc>
              <a:spcBef>
                <a:spcPts val="1200"/>
              </a:spcBef>
              <a:spcAft>
                <a:spcPts val="0"/>
              </a:spcAft>
              <a:buClr>
                <a:schemeClr val="accent1"/>
              </a:buClr>
              <a:buSzPts val="1800"/>
              <a:buFont typeface="Noto Sans Symbols"/>
              <a:buChar char="⮚"/>
            </a:pPr>
            <a:r>
              <a:rPr lang="sl-SI" sz="1800">
                <a:solidFill>
                  <a:schemeClr val="dk1"/>
                </a:solidFill>
                <a:latin typeface="Calibri"/>
                <a:ea typeface="Calibri"/>
                <a:cs typeface="Calibri"/>
                <a:sym typeface="Calibri"/>
              </a:rPr>
              <a:t>strengthens the reputation of the destination</a:t>
            </a:r>
            <a:endParaRPr/>
          </a:p>
          <a:p>
            <a:pPr indent="-182880" lvl="0" marL="182880" marR="0" rtl="0" algn="l">
              <a:lnSpc>
                <a:spcPct val="90000"/>
              </a:lnSpc>
              <a:spcBef>
                <a:spcPts val="1200"/>
              </a:spcBef>
              <a:spcAft>
                <a:spcPts val="0"/>
              </a:spcAft>
              <a:buClr>
                <a:schemeClr val="accent1"/>
              </a:buClr>
              <a:buSzPts val="1800"/>
              <a:buFont typeface="Noto Sans Symbols"/>
              <a:buChar char="⮚"/>
            </a:pPr>
            <a:r>
              <a:rPr lang="sl-SI" sz="1800">
                <a:solidFill>
                  <a:schemeClr val="dk1"/>
                </a:solidFill>
                <a:latin typeface="Calibri"/>
                <a:ea typeface="Calibri"/>
                <a:cs typeface="Calibri"/>
                <a:sym typeface="Calibri"/>
              </a:rPr>
              <a:t>promotes social responsibility and the connection between stakeholders and the public</a:t>
            </a:r>
            <a:endParaRPr/>
          </a:p>
          <a:p>
            <a:pPr indent="-182880" lvl="0" marL="182880" marR="0" rtl="0" algn="l">
              <a:lnSpc>
                <a:spcPct val="90000"/>
              </a:lnSpc>
              <a:spcBef>
                <a:spcPts val="1200"/>
              </a:spcBef>
              <a:spcAft>
                <a:spcPts val="0"/>
              </a:spcAft>
              <a:buClr>
                <a:schemeClr val="accent1"/>
              </a:buClr>
              <a:buSzPts val="1800"/>
              <a:buFont typeface="Noto Sans Symbols"/>
              <a:buChar char="⮚"/>
            </a:pPr>
            <a:r>
              <a:rPr lang="sl-SI" sz="1800">
                <a:solidFill>
                  <a:schemeClr val="dk1"/>
                </a:solidFill>
                <a:latin typeface="Calibri"/>
                <a:ea typeface="Calibri"/>
                <a:cs typeface="Calibri"/>
                <a:sym typeface="Calibri"/>
              </a:rPr>
              <a:t>strengthens the added value of the local products and services involved</a:t>
            </a:r>
            <a:endParaRPr/>
          </a:p>
        </p:txBody>
      </p:sp>
      <p:pic>
        <p:nvPicPr>
          <p:cNvPr id="400" name="Google Shape;400;p12"/>
          <p:cNvPicPr preferRelativeResize="0"/>
          <p:nvPr/>
        </p:nvPicPr>
        <p:blipFill rotWithShape="1">
          <a:blip r:embed="rId3">
            <a:alphaModFix/>
          </a:blip>
          <a:srcRect b="0" l="0" r="0" t="0"/>
          <a:stretch/>
        </p:blipFill>
        <p:spPr>
          <a:xfrm>
            <a:off x="5444647" y="312350"/>
            <a:ext cx="6824597" cy="4552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3"/>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Case study – Culinary tourism in Italy, Catania</a:t>
            </a:r>
            <a:endParaRPr/>
          </a:p>
        </p:txBody>
      </p:sp>
      <p:sp>
        <p:nvSpPr>
          <p:cNvPr id="406" name="Google Shape;406;p13"/>
          <p:cNvSpPr txBox="1"/>
          <p:nvPr>
            <p:ph idx="2" type="body"/>
          </p:nvPr>
        </p:nvSpPr>
        <p:spPr>
          <a:xfrm>
            <a:off x="571313" y="2532849"/>
            <a:ext cx="10978262" cy="357250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Travel to culinary destination has surged in the past few decades. Culinary tourism is increasingly important for world travelers, and Italy is at the top in Europe owing to many aspects related to an experiential type of tourism that people really like. The paper aims to give insight especially into the relevance of Italian food. It also presents the case study of the city Catania, Sicily. Sicily is one of the most important Italian regions due to its landscape, nature and beauty, and is characterized by quality and richness in local cuisine. Culinary tourism is an opportunity to revive and diversify tourism, promote local economic development, develop new uses of materials in the primary sector and to strengthen the image of Italian food.  </a:t>
            </a:r>
            <a:endParaRPr/>
          </a:p>
          <a:p>
            <a:pPr indent="0" lvl="0" marL="0" rtl="0" algn="l">
              <a:lnSpc>
                <a:spcPct val="90000"/>
              </a:lnSpc>
              <a:spcBef>
                <a:spcPts val="1000"/>
              </a:spcBef>
              <a:spcAft>
                <a:spcPts val="0"/>
              </a:spcAft>
              <a:buClr>
                <a:schemeClr val="dk1"/>
              </a:buClr>
              <a:buSzPts val="2400"/>
              <a:buNone/>
            </a:pPr>
            <a:r>
              <a:rPr lang="sl-SI"/>
              <a:t>More at:  </a:t>
            </a:r>
            <a:r>
              <a:rPr lang="sl-SI" sz="1400" u="sng">
                <a:solidFill>
                  <a:schemeClr val="hlink"/>
                </a:solidFill>
                <a:hlinkClick r:id="rId3"/>
              </a:rPr>
              <a:t>http://www.geography.and.tourism.ukw.edu.pl/artykuly/vol8.no1_2020/G-T-2020-01_09_20200809.pdf</a:t>
            </a:r>
            <a:r>
              <a:rPr lang="sl-SI" sz="1400"/>
              <a:t> </a:t>
            </a:r>
            <a:endParaRPr sz="1400" u="sng">
              <a:solidFill>
                <a:schemeClr val="hlink"/>
              </a:solidFill>
              <a:hlinkClick r:id="rId4"/>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4"/>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sl-SI"/>
              <a:t>Food is not only culture, it's a diplomacy:</a:t>
            </a:r>
            <a:endParaRPr/>
          </a:p>
        </p:txBody>
      </p:sp>
      <p:pic>
        <p:nvPicPr>
          <p:cNvPr descr="Leah Selim is a co-founder of Global Kitchen, a social enterprise that hosts immigrant-led cooking classes to promote cultural exchange and awareness through food. In her recent TEDx talk, she discussed how food, identity, environment and politics intersect - contributing to a larger concept known as &quot;gastrodiplomacy&quot;. It is through the communal act of sharing food that ideas can be exchanged freely, an essential first step in growing a community. &#10;&#10;&#10;For more talks from TEDxGowanus, please visit www.tedxgowanus.com&#10;&#10;&#10;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id="412" name="Google Shape;412;p14" title="Food is not only culture, it's diplomacy: Leah Selim at TEDxGowanus">
            <a:hlinkClick r:id="rId3"/>
          </p:cNvPr>
          <p:cNvPicPr preferRelativeResize="0"/>
          <p:nvPr/>
        </p:nvPicPr>
        <p:blipFill>
          <a:blip r:embed="rId4">
            <a:alphaModFix/>
          </a:blip>
          <a:stretch>
            <a:fillRect/>
          </a:stretch>
        </p:blipFill>
        <p:spPr>
          <a:xfrm>
            <a:off x="3198325" y="1789000"/>
            <a:ext cx="5621774" cy="3711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5"/>
          <p:cNvSpPr txBox="1"/>
          <p:nvPr>
            <p:ph idx="1" type="body"/>
          </p:nvPr>
        </p:nvSpPr>
        <p:spPr>
          <a:xfrm>
            <a:off x="447066" y="309492"/>
            <a:ext cx="11222614" cy="74089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sl-SI"/>
              <a:t>Crucial generators of regional gastronomy tourism</a:t>
            </a:r>
            <a:endParaRPr/>
          </a:p>
        </p:txBody>
      </p:sp>
      <p:sp>
        <p:nvSpPr>
          <p:cNvPr id="418" name="Google Shape;418;p15"/>
          <p:cNvSpPr txBox="1"/>
          <p:nvPr>
            <p:ph idx="2" type="body"/>
          </p:nvPr>
        </p:nvSpPr>
        <p:spPr>
          <a:xfrm>
            <a:off x="451327" y="4780881"/>
            <a:ext cx="2905841" cy="36399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rPr b="1" lang="sl-SI" sz="1600"/>
              <a:t>Farmers and local </a:t>
            </a:r>
            <a:endParaRPr/>
          </a:p>
          <a:p>
            <a:pPr indent="0" lvl="0" marL="0" rtl="0" algn="ctr">
              <a:lnSpc>
                <a:spcPct val="90000"/>
              </a:lnSpc>
              <a:spcBef>
                <a:spcPts val="0"/>
              </a:spcBef>
              <a:spcAft>
                <a:spcPts val="0"/>
              </a:spcAft>
              <a:buClr>
                <a:schemeClr val="dk1"/>
              </a:buClr>
              <a:buSzPts val="1600"/>
              <a:buNone/>
            </a:pPr>
            <a:r>
              <a:rPr b="1" lang="sl-SI" sz="1600"/>
              <a:t>producers</a:t>
            </a:r>
            <a:endParaRPr b="1" sz="1600"/>
          </a:p>
        </p:txBody>
      </p:sp>
      <p:sp>
        <p:nvSpPr>
          <p:cNvPr id="419" name="Google Shape;419;p15"/>
          <p:cNvSpPr txBox="1"/>
          <p:nvPr>
            <p:ph idx="3" type="body"/>
          </p:nvPr>
        </p:nvSpPr>
        <p:spPr>
          <a:xfrm>
            <a:off x="447066"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sp>
        <p:nvSpPr>
          <p:cNvPr id="420" name="Google Shape;420;p15"/>
          <p:cNvSpPr txBox="1"/>
          <p:nvPr>
            <p:ph idx="4" type="body"/>
          </p:nvPr>
        </p:nvSpPr>
        <p:spPr>
          <a:xfrm>
            <a:off x="3302615"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rPr b="1" lang="sl-SI" sz="1600"/>
              <a:t>Authentic food </a:t>
            </a:r>
            <a:endParaRPr/>
          </a:p>
          <a:p>
            <a:pPr indent="0" lvl="0" marL="0" rtl="0" algn="ctr">
              <a:lnSpc>
                <a:spcPct val="90000"/>
              </a:lnSpc>
              <a:spcBef>
                <a:spcPts val="0"/>
              </a:spcBef>
              <a:spcAft>
                <a:spcPts val="0"/>
              </a:spcAft>
              <a:buClr>
                <a:schemeClr val="dk1"/>
              </a:buClr>
              <a:buSzPts val="1600"/>
              <a:buNone/>
            </a:pPr>
            <a:r>
              <a:rPr b="1" lang="sl-SI" sz="1600"/>
              <a:t>business</a:t>
            </a:r>
            <a:endParaRPr b="1" sz="1600"/>
          </a:p>
        </p:txBody>
      </p:sp>
      <p:sp>
        <p:nvSpPr>
          <p:cNvPr id="421" name="Google Shape;421;p15"/>
          <p:cNvSpPr txBox="1"/>
          <p:nvPr>
            <p:ph idx="5" type="body"/>
          </p:nvPr>
        </p:nvSpPr>
        <p:spPr>
          <a:xfrm>
            <a:off x="3287916"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sp>
        <p:nvSpPr>
          <p:cNvPr id="422" name="Google Shape;422;p15"/>
          <p:cNvSpPr txBox="1"/>
          <p:nvPr>
            <p:ph idx="6" type="body"/>
          </p:nvPr>
        </p:nvSpPr>
        <p:spPr>
          <a:xfrm>
            <a:off x="6199587"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rPr b="1" lang="sl-SI" sz="1600"/>
              <a:t>Food traditions, </a:t>
            </a:r>
            <a:endParaRPr/>
          </a:p>
          <a:p>
            <a:pPr indent="0" lvl="0" marL="0" rtl="0" algn="ctr">
              <a:lnSpc>
                <a:spcPct val="90000"/>
              </a:lnSpc>
              <a:spcBef>
                <a:spcPts val="0"/>
              </a:spcBef>
              <a:spcAft>
                <a:spcPts val="0"/>
              </a:spcAft>
              <a:buClr>
                <a:schemeClr val="dk1"/>
              </a:buClr>
              <a:buSzPts val="1600"/>
              <a:buNone/>
            </a:pPr>
            <a:r>
              <a:rPr b="1" lang="sl-SI" sz="1600"/>
              <a:t>festivals</a:t>
            </a:r>
            <a:endParaRPr sz="1600"/>
          </a:p>
          <a:p>
            <a:pPr indent="0" lvl="0" marL="0" rtl="0" algn="ctr">
              <a:lnSpc>
                <a:spcPct val="90000"/>
              </a:lnSpc>
              <a:spcBef>
                <a:spcPts val="1000"/>
              </a:spcBef>
              <a:spcAft>
                <a:spcPts val="0"/>
              </a:spcAft>
              <a:buClr>
                <a:schemeClr val="dk1"/>
              </a:buClr>
              <a:buSzPts val="1100"/>
              <a:buNone/>
            </a:pPr>
            <a:r>
              <a:t/>
            </a:r>
            <a:endParaRPr sz="1100"/>
          </a:p>
          <a:p>
            <a:pPr indent="0" lvl="0" marL="0" rtl="0" algn="ctr">
              <a:lnSpc>
                <a:spcPct val="90000"/>
              </a:lnSpc>
              <a:spcBef>
                <a:spcPts val="1000"/>
              </a:spcBef>
              <a:spcAft>
                <a:spcPts val="0"/>
              </a:spcAft>
              <a:buClr>
                <a:schemeClr val="dk1"/>
              </a:buClr>
              <a:buSzPts val="1800"/>
              <a:buNone/>
            </a:pPr>
            <a:r>
              <a:t/>
            </a:r>
            <a:endParaRPr/>
          </a:p>
        </p:txBody>
      </p:sp>
      <p:sp>
        <p:nvSpPr>
          <p:cNvPr id="423" name="Google Shape;423;p15"/>
          <p:cNvSpPr txBox="1"/>
          <p:nvPr>
            <p:ph idx="7" type="body"/>
          </p:nvPr>
        </p:nvSpPr>
        <p:spPr>
          <a:xfrm>
            <a:off x="6184888"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sp>
        <p:nvSpPr>
          <p:cNvPr id="424" name="Google Shape;424;p15"/>
          <p:cNvSpPr txBox="1"/>
          <p:nvPr>
            <p:ph idx="8" type="body"/>
          </p:nvPr>
        </p:nvSpPr>
        <p:spPr>
          <a:xfrm>
            <a:off x="9036051"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rPr b="1" lang="sl-SI" sz="1600"/>
              <a:t>Food education</a:t>
            </a:r>
            <a:endParaRPr sz="1600"/>
          </a:p>
          <a:p>
            <a:pPr indent="0" lvl="0" marL="0" rtl="0" algn="ctr">
              <a:lnSpc>
                <a:spcPct val="90000"/>
              </a:lnSpc>
              <a:spcBef>
                <a:spcPts val="1000"/>
              </a:spcBef>
              <a:spcAft>
                <a:spcPts val="0"/>
              </a:spcAft>
              <a:buClr>
                <a:schemeClr val="dk1"/>
              </a:buClr>
              <a:buSzPts val="1800"/>
              <a:buNone/>
            </a:pPr>
            <a:r>
              <a:t/>
            </a:r>
            <a:endParaRPr/>
          </a:p>
        </p:txBody>
      </p:sp>
      <p:sp>
        <p:nvSpPr>
          <p:cNvPr id="425" name="Google Shape;425;p15"/>
          <p:cNvSpPr txBox="1"/>
          <p:nvPr>
            <p:ph idx="9" type="body"/>
          </p:nvPr>
        </p:nvSpPr>
        <p:spPr>
          <a:xfrm>
            <a:off x="9021352"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pic>
        <p:nvPicPr>
          <p:cNvPr descr="Slika, ki vsebuje besede trava, zunanje, nebo, kmetijski stroj&#10;&#10;Opis je samodejno ustvarjen" id="426" name="Google Shape;426;p15"/>
          <p:cNvPicPr preferRelativeResize="0"/>
          <p:nvPr/>
        </p:nvPicPr>
        <p:blipFill rotWithShape="1">
          <a:blip r:embed="rId3">
            <a:alphaModFix/>
          </a:blip>
          <a:srcRect b="0" l="0" r="0" t="0"/>
          <a:stretch/>
        </p:blipFill>
        <p:spPr>
          <a:xfrm>
            <a:off x="402922" y="2044873"/>
            <a:ext cx="2764076" cy="1828800"/>
          </a:xfrm>
          <a:prstGeom prst="rect">
            <a:avLst/>
          </a:prstGeom>
          <a:noFill/>
          <a:ln>
            <a:noFill/>
          </a:ln>
        </p:spPr>
      </p:pic>
      <p:pic>
        <p:nvPicPr>
          <p:cNvPr descr="Slika, ki vsebuje besede oseba, hrana, skleda, jedilna miza&#10;&#10;Opis je samodejno ustvarjen" id="427" name="Google Shape;427;p15"/>
          <p:cNvPicPr preferRelativeResize="0"/>
          <p:nvPr/>
        </p:nvPicPr>
        <p:blipFill rotWithShape="1">
          <a:blip r:embed="rId4">
            <a:alphaModFix/>
          </a:blip>
          <a:srcRect b="0" l="0" r="0" t="0"/>
          <a:stretch/>
        </p:blipFill>
        <p:spPr>
          <a:xfrm>
            <a:off x="3158646" y="2003120"/>
            <a:ext cx="2764076" cy="1828800"/>
          </a:xfrm>
          <a:prstGeom prst="rect">
            <a:avLst/>
          </a:prstGeom>
          <a:noFill/>
          <a:ln>
            <a:noFill/>
          </a:ln>
        </p:spPr>
      </p:pic>
      <p:pic>
        <p:nvPicPr>
          <p:cNvPr descr="Slika, ki vsebuje besede rastlina&#10;&#10;Opis je samodejno ustvarjen" id="428" name="Google Shape;428;p15"/>
          <p:cNvPicPr preferRelativeResize="0"/>
          <p:nvPr/>
        </p:nvPicPr>
        <p:blipFill rotWithShape="1">
          <a:blip r:embed="rId5">
            <a:alphaModFix/>
          </a:blip>
          <a:srcRect b="1714" l="28490" r="-3703" t="-1713"/>
          <a:stretch/>
        </p:blipFill>
        <p:spPr>
          <a:xfrm>
            <a:off x="6060508" y="2002078"/>
            <a:ext cx="2754160" cy="1830887"/>
          </a:xfrm>
          <a:prstGeom prst="rect">
            <a:avLst/>
          </a:prstGeom>
          <a:noFill/>
          <a:ln>
            <a:noFill/>
          </a:ln>
        </p:spPr>
      </p:pic>
      <p:pic>
        <p:nvPicPr>
          <p:cNvPr descr="Slika, ki vsebuje besede oseba, hrana, notranji, kuhinja&#10;&#10;Opis je samodejno ustvarjen" id="429" name="Google Shape;429;p15"/>
          <p:cNvPicPr preferRelativeResize="0"/>
          <p:nvPr/>
        </p:nvPicPr>
        <p:blipFill rotWithShape="1">
          <a:blip r:embed="rId6">
            <a:alphaModFix/>
          </a:blip>
          <a:srcRect b="0" l="0" r="0" t="0"/>
          <a:stretch/>
        </p:blipFill>
        <p:spPr>
          <a:xfrm>
            <a:off x="9025003" y="2071012"/>
            <a:ext cx="2753639" cy="17556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6"/>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Points of distinction of Slovenian gastronomy </a:t>
            </a:r>
            <a:endParaRPr/>
          </a:p>
        </p:txBody>
      </p:sp>
      <p:sp>
        <p:nvSpPr>
          <p:cNvPr id="435" name="Google Shape;435;p16"/>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id="436" name="Google Shape;436;p16"/>
          <p:cNvPicPr preferRelativeResize="0"/>
          <p:nvPr/>
        </p:nvPicPr>
        <p:blipFill rotWithShape="1">
          <a:blip r:embed="rId3">
            <a:alphaModFix/>
          </a:blip>
          <a:srcRect b="0" l="1590" r="-198" t="0"/>
          <a:stretch/>
        </p:blipFill>
        <p:spPr>
          <a:xfrm>
            <a:off x="6057081" y="247433"/>
            <a:ext cx="5181841" cy="5167046"/>
          </a:xfrm>
          <a:prstGeom prst="rect">
            <a:avLst/>
          </a:prstGeom>
          <a:noFill/>
          <a:ln>
            <a:noFill/>
          </a:ln>
        </p:spPr>
      </p:pic>
      <p:sp>
        <p:nvSpPr>
          <p:cNvPr id="437" name="Google Shape;437;p16"/>
          <p:cNvSpPr txBox="1"/>
          <p:nvPr/>
        </p:nvSpPr>
        <p:spPr>
          <a:xfrm>
            <a:off x="567995" y="4282859"/>
            <a:ext cx="3734843" cy="1477328"/>
          </a:xfrm>
          <a:prstGeom prst="rect">
            <a:avLst/>
          </a:prstGeom>
          <a:solidFill>
            <a:srgbClr val="6CF5F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Pay attention to Slovenia's gastronomy points of distinction that show implementation of all crucial gastronomy stakeholders in gastronomy tourism.</a:t>
            </a:r>
            <a:endParaRPr/>
          </a:p>
        </p:txBody>
      </p:sp>
      <p:pic>
        <p:nvPicPr>
          <p:cNvPr descr="Owl outline" id="438" name="Google Shape;438;p16"/>
          <p:cNvPicPr preferRelativeResize="0"/>
          <p:nvPr/>
        </p:nvPicPr>
        <p:blipFill rotWithShape="1">
          <a:blip r:embed="rId4">
            <a:alphaModFix/>
          </a:blip>
          <a:srcRect b="0" l="0" r="0" t="0"/>
          <a:stretch/>
        </p:blipFill>
        <p:spPr>
          <a:xfrm>
            <a:off x="4377788" y="4567323"/>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7"/>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Trends in gastronomy tourism</a:t>
            </a:r>
            <a:endParaRPr/>
          </a:p>
        </p:txBody>
      </p:sp>
      <p:sp>
        <p:nvSpPr>
          <p:cNvPr id="444" name="Google Shape;444;p17"/>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sl-SI"/>
              <a:t>Culinary safari</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Wild food (fruits and veggies) hunting</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Apitourism</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Didactic gastronomy</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Cook it raw</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Learning to cook "old school"</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Interactive dining</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Promotion of informal dining &amp; gastronomy experience (</a:t>
            </a:r>
            <a:r>
              <a:rPr lang="sl-SI" u="sng">
                <a:solidFill>
                  <a:schemeClr val="hlink"/>
                </a:solidFill>
                <a:hlinkClick r:id="rId3"/>
              </a:rPr>
              <a:t>EatWith</a:t>
            </a:r>
            <a:r>
              <a:rPr lang="sl-SI"/>
              <a:t>)</a:t>
            </a:r>
            <a:endParaRPr/>
          </a:p>
        </p:txBody>
      </p:sp>
      <p:sp>
        <p:nvSpPr>
          <p:cNvPr id="445" name="Google Shape;445;p17"/>
          <p:cNvSpPr txBox="1"/>
          <p:nvPr/>
        </p:nvSpPr>
        <p:spPr>
          <a:xfrm>
            <a:off x="568408" y="3992508"/>
            <a:ext cx="3734700" cy="1754700"/>
          </a:xfrm>
          <a:prstGeom prst="rect">
            <a:avLst/>
          </a:prstGeom>
          <a:solidFill>
            <a:srgbClr val="6CF5F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The Covid 19 epidemic has improved online gastronomy offer that promotes not only the take-away and delivery sector, but also provides many possibilities for online tastings and workshops.</a:t>
            </a:r>
            <a:endParaRPr/>
          </a:p>
        </p:txBody>
      </p:sp>
      <p:pic>
        <p:nvPicPr>
          <p:cNvPr descr="Owl outline" id="446" name="Google Shape;446;p17"/>
          <p:cNvPicPr preferRelativeResize="0"/>
          <p:nvPr/>
        </p:nvPicPr>
        <p:blipFill rotWithShape="1">
          <a:blip r:embed="rId4">
            <a:alphaModFix/>
          </a:blip>
          <a:srcRect b="0" l="0" r="0" t="0"/>
          <a:stretch/>
        </p:blipFill>
        <p:spPr>
          <a:xfrm>
            <a:off x="4407867" y="4361990"/>
            <a:ext cx="914400" cy="91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18"/>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2 Wellness cuisine</a:t>
            </a:r>
            <a:endParaRPr/>
          </a:p>
        </p:txBody>
      </p:sp>
      <p:sp>
        <p:nvSpPr>
          <p:cNvPr id="452" name="Google Shape;452;p18"/>
          <p:cNvSpPr txBox="1"/>
          <p:nvPr>
            <p:ph idx="2" type="body"/>
          </p:nvPr>
        </p:nvSpPr>
        <p:spPr>
          <a:xfrm>
            <a:off x="152689" y="5082820"/>
            <a:ext cx="9000157" cy="46918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Eating for a better future</a:t>
            </a:r>
            <a:endParaRPr/>
          </a:p>
        </p:txBody>
      </p:sp>
      <p:sp>
        <p:nvSpPr>
          <p:cNvPr id="453" name="Google Shape;453;p18"/>
          <p:cNvSpPr/>
          <p:nvPr>
            <p:ph idx="3" type="pic"/>
          </p:nvPr>
        </p:nvSpPr>
        <p:spPr>
          <a:xfrm>
            <a:off x="3564835" y="-1"/>
            <a:ext cx="8627164" cy="4540151"/>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descr="Flat-lay Photo of Fruits and Vegetables" id="454" name="Google Shape;454;p18"/>
          <p:cNvPicPr preferRelativeResize="0"/>
          <p:nvPr/>
        </p:nvPicPr>
        <p:blipFill rotWithShape="1">
          <a:blip r:embed="rId3">
            <a:alphaModFix/>
          </a:blip>
          <a:srcRect b="0" l="0" r="0" t="0"/>
          <a:stretch/>
        </p:blipFill>
        <p:spPr>
          <a:xfrm>
            <a:off x="3714997" y="-1117600"/>
            <a:ext cx="8517960" cy="75250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19"/>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What is wellness cuisine?</a:t>
            </a:r>
            <a:endParaRPr/>
          </a:p>
          <a:p>
            <a:pPr indent="0" lvl="0" marL="0" rtl="0" algn="l">
              <a:lnSpc>
                <a:spcPct val="90000"/>
              </a:lnSpc>
              <a:spcBef>
                <a:spcPts val="1000"/>
              </a:spcBef>
              <a:spcAft>
                <a:spcPts val="0"/>
              </a:spcAft>
              <a:buClr>
                <a:schemeClr val="dk1"/>
              </a:buClr>
              <a:buSzPts val="3600"/>
              <a:buNone/>
            </a:pPr>
            <a:r>
              <a:t/>
            </a:r>
            <a:endParaRPr/>
          </a:p>
          <a:p>
            <a:pPr indent="0" lvl="0" marL="0" rtl="0" algn="l">
              <a:lnSpc>
                <a:spcPct val="90000"/>
              </a:lnSpc>
              <a:spcBef>
                <a:spcPts val="1000"/>
              </a:spcBef>
              <a:spcAft>
                <a:spcPts val="0"/>
              </a:spcAft>
              <a:buClr>
                <a:schemeClr val="dk1"/>
              </a:buClr>
              <a:buSzPts val="3600"/>
              <a:buNone/>
            </a:pPr>
            <a:r>
              <a:rPr lang="sl-SI"/>
              <a:t>Not only:</a:t>
            </a:r>
            <a:endParaRPr/>
          </a:p>
          <a:p>
            <a:pPr indent="-571500" lvl="0" marL="571500" rtl="0" algn="l">
              <a:lnSpc>
                <a:spcPct val="90000"/>
              </a:lnSpc>
              <a:spcBef>
                <a:spcPts val="1000"/>
              </a:spcBef>
              <a:spcAft>
                <a:spcPts val="0"/>
              </a:spcAft>
              <a:buClr>
                <a:schemeClr val="dk1"/>
              </a:buClr>
              <a:buSzPts val="3600"/>
              <a:buFont typeface="Noto Sans Symbols"/>
              <a:buChar char="⮚"/>
            </a:pPr>
            <a:r>
              <a:rPr lang="sl-SI"/>
              <a:t>vegetarian</a:t>
            </a:r>
            <a:endParaRPr/>
          </a:p>
          <a:p>
            <a:pPr indent="-571500" lvl="0" marL="571500" rtl="0" algn="l">
              <a:lnSpc>
                <a:spcPct val="90000"/>
              </a:lnSpc>
              <a:spcBef>
                <a:spcPts val="1000"/>
              </a:spcBef>
              <a:spcAft>
                <a:spcPts val="0"/>
              </a:spcAft>
              <a:buClr>
                <a:schemeClr val="dk1"/>
              </a:buClr>
              <a:buSzPts val="3600"/>
              <a:buFont typeface="Noto Sans Symbols"/>
              <a:buChar char="⮚"/>
            </a:pPr>
            <a:r>
              <a:rPr lang="sl-SI"/>
              <a:t>meatless</a:t>
            </a:r>
            <a:endParaRPr/>
          </a:p>
          <a:p>
            <a:pPr indent="-571500" lvl="0" marL="571500" rtl="0" algn="l">
              <a:lnSpc>
                <a:spcPct val="90000"/>
              </a:lnSpc>
              <a:spcBef>
                <a:spcPts val="1000"/>
              </a:spcBef>
              <a:spcAft>
                <a:spcPts val="0"/>
              </a:spcAft>
              <a:buClr>
                <a:schemeClr val="dk1"/>
              </a:buClr>
              <a:buSzPts val="3600"/>
              <a:buFont typeface="Noto Sans Symbols"/>
              <a:buChar char="⮚"/>
            </a:pPr>
            <a:r>
              <a:rPr lang="sl-SI"/>
              <a:t>boring</a:t>
            </a:r>
            <a:endParaRPr/>
          </a:p>
          <a:p>
            <a:pPr indent="-571500" lvl="0" marL="571500" rtl="0" algn="l">
              <a:lnSpc>
                <a:spcPct val="90000"/>
              </a:lnSpc>
              <a:spcBef>
                <a:spcPts val="1000"/>
              </a:spcBef>
              <a:spcAft>
                <a:spcPts val="0"/>
              </a:spcAft>
              <a:buClr>
                <a:schemeClr val="dk1"/>
              </a:buClr>
              <a:buSzPts val="3600"/>
              <a:buFont typeface="Noto Sans Symbols"/>
              <a:buChar char="⮚"/>
            </a:pPr>
            <a:r>
              <a:rPr lang="sl-SI"/>
              <a:t>light, but...</a:t>
            </a:r>
            <a:endParaRPr/>
          </a:p>
        </p:txBody>
      </p:sp>
      <p:sp>
        <p:nvSpPr>
          <p:cNvPr id="460" name="Google Shape;460;p19"/>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plošča, hrana, miza, bela&#10;&#10;Opis je samodejno ustvarjen" id="461" name="Google Shape;461;p19"/>
          <p:cNvPicPr preferRelativeResize="0"/>
          <p:nvPr/>
        </p:nvPicPr>
        <p:blipFill rotWithShape="1">
          <a:blip r:embed="rId3">
            <a:alphaModFix/>
          </a:blip>
          <a:srcRect b="0" l="0" r="0" t="0"/>
          <a:stretch/>
        </p:blipFill>
        <p:spPr>
          <a:xfrm>
            <a:off x="5465525" y="-2552430"/>
            <a:ext cx="6668021" cy="100317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
          <p:cNvSpPr txBox="1"/>
          <p:nvPr>
            <p:ph idx="1" type="body"/>
          </p:nvPr>
        </p:nvSpPr>
        <p:spPr>
          <a:xfrm>
            <a:off x="643223" y="349104"/>
            <a:ext cx="6361734"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The roadmap</a:t>
            </a:r>
            <a:endParaRPr/>
          </a:p>
        </p:txBody>
      </p:sp>
      <p:sp>
        <p:nvSpPr>
          <p:cNvPr id="306" name="Google Shape;306;p2"/>
          <p:cNvSpPr/>
          <p:nvPr/>
        </p:nvSpPr>
        <p:spPr>
          <a:xfrm>
            <a:off x="360420" y="993094"/>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sl-SI" sz="2400" u="none" cap="none" strike="noStrike">
                <a:solidFill>
                  <a:srgbClr val="A5A5A5"/>
                </a:solidFill>
                <a:latin typeface="Calibri"/>
                <a:ea typeface="Calibri"/>
                <a:cs typeface="Calibri"/>
                <a:sym typeface="Calibri"/>
              </a:rPr>
              <a:t>I. Introduction to Wellness and Wellbeing</a:t>
            </a:r>
            <a:endParaRPr/>
          </a:p>
        </p:txBody>
      </p:sp>
      <p:sp>
        <p:nvSpPr>
          <p:cNvPr id="307" name="Google Shape;307;p2"/>
          <p:cNvSpPr/>
          <p:nvPr/>
        </p:nvSpPr>
        <p:spPr>
          <a:xfrm>
            <a:off x="360420" y="1578877"/>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II. Wellbeing in a New Era</a:t>
            </a:r>
            <a:endParaRPr b="1" sz="2400">
              <a:solidFill>
                <a:srgbClr val="A5A5A5"/>
              </a:solidFill>
              <a:latin typeface="Calibri"/>
              <a:ea typeface="Calibri"/>
              <a:cs typeface="Calibri"/>
              <a:sym typeface="Calibri"/>
            </a:endParaRPr>
          </a:p>
        </p:txBody>
      </p:sp>
      <p:sp>
        <p:nvSpPr>
          <p:cNvPr id="308" name="Google Shape;308;p2"/>
          <p:cNvSpPr/>
          <p:nvPr/>
        </p:nvSpPr>
        <p:spPr>
          <a:xfrm>
            <a:off x="360420" y="2164660"/>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III. The Experience Economy</a:t>
            </a:r>
            <a:endParaRPr b="1" sz="2400">
              <a:solidFill>
                <a:srgbClr val="A5A5A5"/>
              </a:solidFill>
              <a:latin typeface="Calibri"/>
              <a:ea typeface="Calibri"/>
              <a:cs typeface="Calibri"/>
              <a:sym typeface="Calibri"/>
            </a:endParaRPr>
          </a:p>
        </p:txBody>
      </p:sp>
      <p:sp>
        <p:nvSpPr>
          <p:cNvPr id="309" name="Google Shape;309;p2"/>
          <p:cNvSpPr/>
          <p:nvPr/>
        </p:nvSpPr>
        <p:spPr>
          <a:xfrm>
            <a:off x="360413" y="4507792"/>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VII. Setting up a Wellbeing Business</a:t>
            </a:r>
            <a:endParaRPr b="1" sz="2400">
              <a:solidFill>
                <a:srgbClr val="A5A5A5"/>
              </a:solidFill>
              <a:latin typeface="Calibri"/>
              <a:ea typeface="Calibri"/>
              <a:cs typeface="Calibri"/>
              <a:sym typeface="Calibri"/>
            </a:endParaRPr>
          </a:p>
        </p:txBody>
      </p:sp>
      <p:sp>
        <p:nvSpPr>
          <p:cNvPr id="310" name="Google Shape;310;p2"/>
          <p:cNvSpPr/>
          <p:nvPr/>
        </p:nvSpPr>
        <p:spPr>
          <a:xfrm>
            <a:off x="360413" y="5090030"/>
            <a:ext cx="6444000" cy="468000"/>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VIII. Branding for Wellbeing</a:t>
            </a:r>
            <a:endParaRPr b="1" sz="2400">
              <a:solidFill>
                <a:srgbClr val="A5A5A5"/>
              </a:solidFill>
              <a:latin typeface="Calibri"/>
              <a:ea typeface="Calibri"/>
              <a:cs typeface="Calibri"/>
              <a:sym typeface="Calibri"/>
            </a:endParaRPr>
          </a:p>
        </p:txBody>
      </p:sp>
      <p:pic>
        <p:nvPicPr>
          <p:cNvPr id="311" name="Google Shape;311;p2"/>
          <p:cNvPicPr preferRelativeResize="0"/>
          <p:nvPr/>
        </p:nvPicPr>
        <p:blipFill rotWithShape="1">
          <a:blip r:embed="rId3">
            <a:alphaModFix/>
          </a:blip>
          <a:srcRect b="0" l="0" r="0" t="0"/>
          <a:stretch/>
        </p:blipFill>
        <p:spPr>
          <a:xfrm>
            <a:off x="6897680" y="1047094"/>
            <a:ext cx="360000" cy="360000"/>
          </a:xfrm>
          <a:prstGeom prst="rect">
            <a:avLst/>
          </a:prstGeom>
          <a:noFill/>
          <a:ln>
            <a:noFill/>
          </a:ln>
        </p:spPr>
      </p:pic>
      <p:pic>
        <p:nvPicPr>
          <p:cNvPr id="312" name="Google Shape;312;p2"/>
          <p:cNvPicPr preferRelativeResize="0"/>
          <p:nvPr/>
        </p:nvPicPr>
        <p:blipFill rotWithShape="1">
          <a:blip r:embed="rId4">
            <a:alphaModFix/>
          </a:blip>
          <a:srcRect b="0" l="0" r="0" t="0"/>
          <a:stretch/>
        </p:blipFill>
        <p:spPr>
          <a:xfrm>
            <a:off x="6897310" y="5733357"/>
            <a:ext cx="360000" cy="360000"/>
          </a:xfrm>
          <a:prstGeom prst="rect">
            <a:avLst/>
          </a:prstGeom>
          <a:noFill/>
          <a:ln>
            <a:noFill/>
          </a:ln>
        </p:spPr>
      </p:pic>
      <p:sp>
        <p:nvSpPr>
          <p:cNvPr id="313" name="Google Shape;313;p2"/>
          <p:cNvSpPr/>
          <p:nvPr/>
        </p:nvSpPr>
        <p:spPr>
          <a:xfrm>
            <a:off x="360413" y="2750443"/>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IV. Engineering Wellbeing Experiences</a:t>
            </a:r>
            <a:endParaRPr/>
          </a:p>
        </p:txBody>
      </p:sp>
      <p:sp>
        <p:nvSpPr>
          <p:cNvPr id="314" name="Google Shape;314;p2"/>
          <p:cNvSpPr/>
          <p:nvPr/>
        </p:nvSpPr>
        <p:spPr>
          <a:xfrm>
            <a:off x="360420" y="3336226"/>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V. Customer Journey Mapping</a:t>
            </a:r>
            <a:endParaRPr/>
          </a:p>
        </p:txBody>
      </p:sp>
      <p:sp>
        <p:nvSpPr>
          <p:cNvPr id="315" name="Google Shape;315;p2"/>
          <p:cNvSpPr/>
          <p:nvPr/>
        </p:nvSpPr>
        <p:spPr>
          <a:xfrm>
            <a:off x="360413" y="3866154"/>
            <a:ext cx="6444000" cy="468000"/>
          </a:xfrm>
          <a:prstGeom prst="homePlate">
            <a:avLst>
              <a:gd fmla="val 50000" name="adj"/>
            </a:avLst>
          </a:prstGeom>
          <a:solidFill>
            <a:srgbClr val="6ECEC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800">
                <a:solidFill>
                  <a:schemeClr val="lt1"/>
                </a:solidFill>
                <a:latin typeface="Calibri"/>
                <a:ea typeface="Calibri"/>
                <a:cs typeface="Calibri"/>
                <a:sym typeface="Calibri"/>
              </a:rPr>
              <a:t>VI. Storytelling in Culinary Tourism</a:t>
            </a:r>
            <a:endParaRPr b="1" sz="2800">
              <a:solidFill>
                <a:schemeClr val="lt1"/>
              </a:solidFill>
              <a:latin typeface="Calibri"/>
              <a:ea typeface="Calibri"/>
              <a:cs typeface="Calibri"/>
              <a:sym typeface="Calibri"/>
            </a:endParaRPr>
          </a:p>
        </p:txBody>
      </p:sp>
      <p:pic>
        <p:nvPicPr>
          <p:cNvPr id="316" name="Google Shape;316;p2"/>
          <p:cNvPicPr preferRelativeResize="0"/>
          <p:nvPr/>
        </p:nvPicPr>
        <p:blipFill rotWithShape="1">
          <a:blip r:embed="rId3">
            <a:alphaModFix/>
          </a:blip>
          <a:srcRect b="0" l="0" r="0" t="0"/>
          <a:stretch/>
        </p:blipFill>
        <p:spPr>
          <a:xfrm>
            <a:off x="6897310" y="1637038"/>
            <a:ext cx="360000" cy="360000"/>
          </a:xfrm>
          <a:prstGeom prst="rect">
            <a:avLst/>
          </a:prstGeom>
          <a:noFill/>
          <a:ln>
            <a:noFill/>
          </a:ln>
        </p:spPr>
      </p:pic>
      <p:pic>
        <p:nvPicPr>
          <p:cNvPr id="317" name="Google Shape;317;p2"/>
          <p:cNvPicPr preferRelativeResize="0"/>
          <p:nvPr/>
        </p:nvPicPr>
        <p:blipFill rotWithShape="1">
          <a:blip r:embed="rId3">
            <a:alphaModFix/>
          </a:blip>
          <a:srcRect b="0" l="0" r="0" t="0"/>
          <a:stretch/>
        </p:blipFill>
        <p:spPr>
          <a:xfrm>
            <a:off x="6897680" y="2214498"/>
            <a:ext cx="360000" cy="360000"/>
          </a:xfrm>
          <a:prstGeom prst="rect">
            <a:avLst/>
          </a:prstGeom>
          <a:noFill/>
          <a:ln>
            <a:noFill/>
          </a:ln>
        </p:spPr>
      </p:pic>
      <p:pic>
        <p:nvPicPr>
          <p:cNvPr id="318" name="Google Shape;318;p2"/>
          <p:cNvPicPr preferRelativeResize="0"/>
          <p:nvPr/>
        </p:nvPicPr>
        <p:blipFill rotWithShape="1">
          <a:blip r:embed="rId3">
            <a:alphaModFix/>
          </a:blip>
          <a:srcRect b="0" l="0" r="0" t="0"/>
          <a:stretch/>
        </p:blipFill>
        <p:spPr>
          <a:xfrm>
            <a:off x="6897680" y="2808602"/>
            <a:ext cx="360000" cy="360000"/>
          </a:xfrm>
          <a:prstGeom prst="rect">
            <a:avLst/>
          </a:prstGeom>
          <a:noFill/>
          <a:ln>
            <a:noFill/>
          </a:ln>
        </p:spPr>
      </p:pic>
      <p:pic>
        <p:nvPicPr>
          <p:cNvPr id="319" name="Google Shape;319;p2"/>
          <p:cNvPicPr preferRelativeResize="0"/>
          <p:nvPr/>
        </p:nvPicPr>
        <p:blipFill rotWithShape="1">
          <a:blip r:embed="rId3">
            <a:alphaModFix/>
          </a:blip>
          <a:srcRect b="0" l="0" r="0" t="0"/>
          <a:stretch/>
        </p:blipFill>
        <p:spPr>
          <a:xfrm>
            <a:off x="6897680" y="3388145"/>
            <a:ext cx="360000" cy="360000"/>
          </a:xfrm>
          <a:prstGeom prst="rect">
            <a:avLst/>
          </a:prstGeom>
          <a:noFill/>
          <a:ln>
            <a:noFill/>
          </a:ln>
        </p:spPr>
      </p:pic>
      <p:sp>
        <p:nvSpPr>
          <p:cNvPr id="320" name="Google Shape;320;p2"/>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None/>
            </a:pPr>
            <a:r>
              <a:t/>
            </a:r>
            <a:endParaRPr/>
          </a:p>
        </p:txBody>
      </p:sp>
      <p:pic>
        <p:nvPicPr>
          <p:cNvPr id="321" name="Google Shape;321;p2"/>
          <p:cNvPicPr preferRelativeResize="0"/>
          <p:nvPr/>
        </p:nvPicPr>
        <p:blipFill rotWithShape="1">
          <a:blip r:embed="rId5">
            <a:alphaModFix/>
          </a:blip>
          <a:srcRect b="0" l="0" r="46772" t="0"/>
          <a:stretch/>
        </p:blipFill>
        <p:spPr>
          <a:xfrm>
            <a:off x="8802428" y="1167965"/>
            <a:ext cx="3389572" cy="4250154"/>
          </a:xfrm>
          <a:prstGeom prst="rect">
            <a:avLst/>
          </a:prstGeom>
          <a:noFill/>
          <a:ln>
            <a:noFill/>
          </a:ln>
        </p:spPr>
      </p:pic>
      <p:sp>
        <p:nvSpPr>
          <p:cNvPr id="322" name="Google Shape;322;p2"/>
          <p:cNvSpPr/>
          <p:nvPr/>
        </p:nvSpPr>
        <p:spPr>
          <a:xfrm>
            <a:off x="360413" y="5671520"/>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IX. Digital Marketing</a:t>
            </a:r>
            <a:endParaRPr b="1" sz="2400">
              <a:solidFill>
                <a:srgbClr val="A5A5A5"/>
              </a:solidFill>
              <a:latin typeface="Calibri"/>
              <a:ea typeface="Calibri"/>
              <a:cs typeface="Calibri"/>
              <a:sym typeface="Calibri"/>
            </a:endParaRPr>
          </a:p>
        </p:txBody>
      </p:sp>
      <p:pic>
        <p:nvPicPr>
          <p:cNvPr id="323" name="Google Shape;323;p2"/>
          <p:cNvPicPr preferRelativeResize="0"/>
          <p:nvPr/>
        </p:nvPicPr>
        <p:blipFill rotWithShape="1">
          <a:blip r:embed="rId4">
            <a:alphaModFix/>
          </a:blip>
          <a:srcRect b="0" l="0" r="0" t="0"/>
          <a:stretch/>
        </p:blipFill>
        <p:spPr>
          <a:xfrm>
            <a:off x="6897310" y="5117160"/>
            <a:ext cx="360000" cy="360000"/>
          </a:xfrm>
          <a:prstGeom prst="rect">
            <a:avLst/>
          </a:prstGeom>
          <a:noFill/>
          <a:ln>
            <a:noFill/>
          </a:ln>
        </p:spPr>
      </p:pic>
      <p:pic>
        <p:nvPicPr>
          <p:cNvPr id="324" name="Google Shape;324;p2"/>
          <p:cNvPicPr preferRelativeResize="0"/>
          <p:nvPr/>
        </p:nvPicPr>
        <p:blipFill rotWithShape="1">
          <a:blip r:embed="rId4">
            <a:alphaModFix/>
          </a:blip>
          <a:srcRect b="0" l="0" r="0" t="0"/>
          <a:stretch/>
        </p:blipFill>
        <p:spPr>
          <a:xfrm>
            <a:off x="6869710" y="4500963"/>
            <a:ext cx="360000" cy="360000"/>
          </a:xfrm>
          <a:prstGeom prst="rect">
            <a:avLst/>
          </a:prstGeom>
          <a:noFill/>
          <a:ln>
            <a:noFill/>
          </a:ln>
        </p:spPr>
      </p:pic>
      <p:pic>
        <p:nvPicPr>
          <p:cNvPr id="325" name="Google Shape;325;p2"/>
          <p:cNvPicPr preferRelativeResize="0"/>
          <p:nvPr/>
        </p:nvPicPr>
        <p:blipFill rotWithShape="1">
          <a:blip r:embed="rId4">
            <a:alphaModFix/>
          </a:blip>
          <a:srcRect b="0" l="0" r="0" t="0"/>
          <a:stretch/>
        </p:blipFill>
        <p:spPr>
          <a:xfrm>
            <a:off x="6869710" y="3923503"/>
            <a:ext cx="360000" cy="36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0"/>
          <p:cNvSpPr txBox="1"/>
          <p:nvPr>
            <p:ph idx="1" type="body"/>
          </p:nvPr>
        </p:nvSpPr>
        <p:spPr>
          <a:xfrm>
            <a:off x="447066" y="309492"/>
            <a:ext cx="11222614" cy="74089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sl-SI"/>
              <a:t>The pillars of wellness cuisine</a:t>
            </a:r>
            <a:endParaRPr/>
          </a:p>
        </p:txBody>
      </p:sp>
      <p:sp>
        <p:nvSpPr>
          <p:cNvPr id="467" name="Google Shape;467;p20"/>
          <p:cNvSpPr txBox="1"/>
          <p:nvPr>
            <p:ph idx="2" type="body"/>
          </p:nvPr>
        </p:nvSpPr>
        <p:spPr>
          <a:xfrm>
            <a:off x="461765"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b="1" lang="sl-SI" sz="1200"/>
              <a:t>LOCAL</a:t>
            </a:r>
            <a:endParaRPr b="1" sz="1200"/>
          </a:p>
        </p:txBody>
      </p:sp>
      <p:sp>
        <p:nvSpPr>
          <p:cNvPr id="468" name="Google Shape;468;p20"/>
          <p:cNvSpPr txBox="1"/>
          <p:nvPr>
            <p:ph idx="3" type="body"/>
          </p:nvPr>
        </p:nvSpPr>
        <p:spPr>
          <a:xfrm>
            <a:off x="447066"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a:t>LOCAL FOOD PRODUCTS CHAIN</a:t>
            </a:r>
            <a:endParaRPr b="1"/>
          </a:p>
        </p:txBody>
      </p:sp>
      <p:sp>
        <p:nvSpPr>
          <p:cNvPr id="469" name="Google Shape;469;p20"/>
          <p:cNvSpPr txBox="1"/>
          <p:nvPr>
            <p:ph idx="4" type="body"/>
          </p:nvPr>
        </p:nvSpPr>
        <p:spPr>
          <a:xfrm>
            <a:off x="3302615"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b="1" lang="sl-SI" sz="1200"/>
              <a:t>SEASONAL</a:t>
            </a:r>
            <a:endParaRPr b="1" sz="1200"/>
          </a:p>
        </p:txBody>
      </p:sp>
      <p:sp>
        <p:nvSpPr>
          <p:cNvPr id="470" name="Google Shape;470;p20"/>
          <p:cNvSpPr txBox="1"/>
          <p:nvPr>
            <p:ph idx="5" type="body"/>
          </p:nvPr>
        </p:nvSpPr>
        <p:spPr>
          <a:xfrm>
            <a:off x="3287916"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a:t>TASTE THE MICRO- SEASON</a:t>
            </a:r>
            <a:endParaRPr/>
          </a:p>
        </p:txBody>
      </p:sp>
      <p:sp>
        <p:nvSpPr>
          <p:cNvPr id="471" name="Google Shape;471;p20"/>
          <p:cNvSpPr txBox="1"/>
          <p:nvPr>
            <p:ph idx="6" type="body"/>
          </p:nvPr>
        </p:nvSpPr>
        <p:spPr>
          <a:xfrm>
            <a:off x="6199587"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b="1" lang="sl-SI" sz="1200"/>
              <a:t>SUSTAINABLE &amp; CREATIVE</a:t>
            </a:r>
            <a:endParaRPr sz="1200"/>
          </a:p>
        </p:txBody>
      </p:sp>
      <p:sp>
        <p:nvSpPr>
          <p:cNvPr id="472" name="Google Shape;472;p20"/>
          <p:cNvSpPr txBox="1"/>
          <p:nvPr>
            <p:ph idx="7" type="body"/>
          </p:nvPr>
        </p:nvSpPr>
        <p:spPr>
          <a:xfrm>
            <a:off x="6184888"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a:t>RE-THINK YOUR COOKING</a:t>
            </a:r>
            <a:endParaRPr/>
          </a:p>
        </p:txBody>
      </p:sp>
      <p:sp>
        <p:nvSpPr>
          <p:cNvPr id="473" name="Google Shape;473;p20"/>
          <p:cNvSpPr txBox="1"/>
          <p:nvPr>
            <p:ph idx="8" type="body"/>
          </p:nvPr>
        </p:nvSpPr>
        <p:spPr>
          <a:xfrm>
            <a:off x="9036051"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b="1" lang="sl-SI" sz="1200"/>
              <a:t>HEALTH FRIENDLY</a:t>
            </a:r>
            <a:endParaRPr sz="1200"/>
          </a:p>
        </p:txBody>
      </p:sp>
      <p:sp>
        <p:nvSpPr>
          <p:cNvPr id="474" name="Google Shape;474;p20"/>
          <p:cNvSpPr txBox="1"/>
          <p:nvPr>
            <p:ph idx="9" type="body"/>
          </p:nvPr>
        </p:nvSpPr>
        <p:spPr>
          <a:xfrm>
            <a:off x="9021352" y="2962123"/>
            <a:ext cx="2659582" cy="716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a:t>FOOD SHOULD IMPROVE OUR HEALTH</a:t>
            </a:r>
            <a:endParaRPr b="1"/>
          </a:p>
        </p:txBody>
      </p:sp>
      <p:pic>
        <p:nvPicPr>
          <p:cNvPr descr="Banana with solid fill" id="475" name="Google Shape;475;p20"/>
          <p:cNvPicPr preferRelativeResize="0"/>
          <p:nvPr/>
        </p:nvPicPr>
        <p:blipFill rotWithShape="1">
          <a:blip r:embed="rId3">
            <a:alphaModFix/>
          </a:blip>
          <a:srcRect b="0" l="0" r="0" t="0"/>
          <a:stretch/>
        </p:blipFill>
        <p:spPr>
          <a:xfrm>
            <a:off x="1210465" y="1919037"/>
            <a:ext cx="914400" cy="914400"/>
          </a:xfrm>
          <a:prstGeom prst="rect">
            <a:avLst/>
          </a:prstGeom>
          <a:noFill/>
          <a:ln>
            <a:noFill/>
          </a:ln>
        </p:spPr>
      </p:pic>
      <p:pic>
        <p:nvPicPr>
          <p:cNvPr descr="Apple outline" id="476" name="Google Shape;476;p20"/>
          <p:cNvPicPr preferRelativeResize="0"/>
          <p:nvPr/>
        </p:nvPicPr>
        <p:blipFill rotWithShape="1">
          <a:blip r:embed="rId4">
            <a:alphaModFix/>
          </a:blip>
          <a:srcRect b="0" l="0" r="0" t="0"/>
          <a:stretch/>
        </p:blipFill>
        <p:spPr>
          <a:xfrm>
            <a:off x="1247274" y="3613484"/>
            <a:ext cx="914400" cy="914400"/>
          </a:xfrm>
          <a:prstGeom prst="rect">
            <a:avLst/>
          </a:prstGeom>
          <a:noFill/>
          <a:ln>
            <a:noFill/>
          </a:ln>
        </p:spPr>
      </p:pic>
      <p:pic>
        <p:nvPicPr>
          <p:cNvPr descr="Agriculture with solid fill" id="477" name="Google Shape;477;p20"/>
          <p:cNvPicPr preferRelativeResize="0"/>
          <p:nvPr/>
        </p:nvPicPr>
        <p:blipFill rotWithShape="1">
          <a:blip r:embed="rId5">
            <a:alphaModFix/>
          </a:blip>
          <a:srcRect b="0" l="0" r="0" t="0"/>
          <a:stretch/>
        </p:blipFill>
        <p:spPr>
          <a:xfrm>
            <a:off x="4270963" y="1919448"/>
            <a:ext cx="914400" cy="914400"/>
          </a:xfrm>
          <a:prstGeom prst="rect">
            <a:avLst/>
          </a:prstGeom>
          <a:noFill/>
          <a:ln>
            <a:noFill/>
          </a:ln>
        </p:spPr>
      </p:pic>
      <p:pic>
        <p:nvPicPr>
          <p:cNvPr descr="Agriculture outline" id="478" name="Google Shape;478;p20"/>
          <p:cNvPicPr preferRelativeResize="0"/>
          <p:nvPr/>
        </p:nvPicPr>
        <p:blipFill rotWithShape="1">
          <a:blip r:embed="rId6">
            <a:alphaModFix/>
          </a:blip>
          <a:srcRect b="0" l="0" r="0" t="0"/>
          <a:stretch/>
        </p:blipFill>
        <p:spPr>
          <a:xfrm>
            <a:off x="4265194" y="3683669"/>
            <a:ext cx="914400" cy="914400"/>
          </a:xfrm>
          <a:prstGeom prst="rect">
            <a:avLst/>
          </a:prstGeom>
          <a:noFill/>
          <a:ln>
            <a:noFill/>
          </a:ln>
        </p:spPr>
      </p:pic>
      <p:pic>
        <p:nvPicPr>
          <p:cNvPr descr="Angry face outline with solid fill" id="479" name="Google Shape;479;p20"/>
          <p:cNvPicPr preferRelativeResize="0"/>
          <p:nvPr/>
        </p:nvPicPr>
        <p:blipFill rotWithShape="1">
          <a:blip r:embed="rId7">
            <a:alphaModFix/>
          </a:blip>
          <a:srcRect b="0" l="0" r="0" t="0"/>
          <a:stretch/>
        </p:blipFill>
        <p:spPr>
          <a:xfrm>
            <a:off x="7052510" y="2039352"/>
            <a:ext cx="914400" cy="914400"/>
          </a:xfrm>
          <a:prstGeom prst="rect">
            <a:avLst/>
          </a:prstGeom>
          <a:noFill/>
          <a:ln>
            <a:noFill/>
          </a:ln>
        </p:spPr>
      </p:pic>
      <p:pic>
        <p:nvPicPr>
          <p:cNvPr descr="Artist male outline" id="480" name="Google Shape;480;p20"/>
          <p:cNvPicPr preferRelativeResize="0"/>
          <p:nvPr/>
        </p:nvPicPr>
        <p:blipFill rotWithShape="1">
          <a:blip r:embed="rId8">
            <a:alphaModFix/>
          </a:blip>
          <a:srcRect b="0" l="0" r="0" t="0"/>
          <a:stretch/>
        </p:blipFill>
        <p:spPr>
          <a:xfrm>
            <a:off x="7052510" y="3613484"/>
            <a:ext cx="914400" cy="914400"/>
          </a:xfrm>
          <a:prstGeom prst="rect">
            <a:avLst/>
          </a:prstGeom>
          <a:noFill/>
          <a:ln>
            <a:noFill/>
          </a:ln>
        </p:spPr>
      </p:pic>
      <p:pic>
        <p:nvPicPr>
          <p:cNvPr descr="Heart with pulse with solid fill" id="481" name="Google Shape;481;p20"/>
          <p:cNvPicPr preferRelativeResize="0"/>
          <p:nvPr/>
        </p:nvPicPr>
        <p:blipFill rotWithShape="1">
          <a:blip r:embed="rId9">
            <a:alphaModFix/>
          </a:blip>
          <a:srcRect b="0" l="0" r="0" t="0"/>
          <a:stretch/>
        </p:blipFill>
        <p:spPr>
          <a:xfrm>
            <a:off x="9839826" y="1981666"/>
            <a:ext cx="914400" cy="914400"/>
          </a:xfrm>
          <a:prstGeom prst="rect">
            <a:avLst/>
          </a:prstGeom>
          <a:noFill/>
          <a:ln>
            <a:noFill/>
          </a:ln>
        </p:spPr>
      </p:pic>
      <p:pic>
        <p:nvPicPr>
          <p:cNvPr descr="Two Hearts outline" id="482" name="Google Shape;482;p20"/>
          <p:cNvPicPr preferRelativeResize="0"/>
          <p:nvPr/>
        </p:nvPicPr>
        <p:blipFill rotWithShape="1">
          <a:blip r:embed="rId10">
            <a:alphaModFix/>
          </a:blip>
          <a:srcRect b="0" l="0" r="0" t="0"/>
          <a:stretch/>
        </p:blipFill>
        <p:spPr>
          <a:xfrm>
            <a:off x="9889958" y="3773905"/>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21"/>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WELLBEING FOOD MARKET</a:t>
            </a:r>
            <a:endParaRPr/>
          </a:p>
        </p:txBody>
      </p:sp>
      <p:sp>
        <p:nvSpPr>
          <p:cNvPr id="488" name="Google Shape;488;p21"/>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grpSp>
        <p:nvGrpSpPr>
          <p:cNvPr id="489" name="Google Shape;489;p21"/>
          <p:cNvGrpSpPr/>
          <p:nvPr/>
        </p:nvGrpSpPr>
        <p:grpSpPr>
          <a:xfrm>
            <a:off x="5078462" y="283816"/>
            <a:ext cx="3787262" cy="5716261"/>
            <a:chOff x="462" y="0"/>
            <a:chExt cx="3787262" cy="5716261"/>
          </a:xfrm>
        </p:grpSpPr>
        <p:sp>
          <p:nvSpPr>
            <p:cNvPr id="490" name="Google Shape;490;p21"/>
            <p:cNvSpPr/>
            <p:nvPr/>
          </p:nvSpPr>
          <p:spPr>
            <a:xfrm>
              <a:off x="462" y="0"/>
              <a:ext cx="1202305" cy="5716261"/>
            </a:xfrm>
            <a:prstGeom prst="roundRect">
              <a:avLst>
                <a:gd fmla="val 10000" name="adj"/>
              </a:avLst>
            </a:prstGeom>
            <a:solidFill>
              <a:srgbClr val="FFE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
            <p:cNvSpPr txBox="1"/>
            <p:nvPr/>
          </p:nvSpPr>
          <p:spPr>
            <a:xfrm>
              <a:off x="462" y="0"/>
              <a:ext cx="1202305" cy="1714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orbel"/>
                <a:buNone/>
              </a:pPr>
              <a:r>
                <a:rPr lang="sl-SI">
                  <a:solidFill>
                    <a:schemeClr val="dk1"/>
                  </a:solidFill>
                  <a:latin typeface="Corbel"/>
                  <a:ea typeface="Corbel"/>
                  <a:cs typeface="Corbel"/>
                  <a:sym typeface="Corbel"/>
                </a:rPr>
                <a:t>I</a:t>
              </a:r>
              <a:r>
                <a:rPr lang="sl-SI" sz="1400">
                  <a:solidFill>
                    <a:schemeClr val="dk1"/>
                  </a:solidFill>
                  <a:latin typeface="Corbel"/>
                  <a:ea typeface="Corbel"/>
                  <a:cs typeface="Corbel"/>
                  <a:sym typeface="Corbel"/>
                </a:rPr>
                <a:t>MPROVE HEALTH</a:t>
              </a:r>
              <a:endParaRPr sz="1400">
                <a:solidFill>
                  <a:schemeClr val="dk1"/>
                </a:solidFill>
                <a:latin typeface="Calibri"/>
                <a:ea typeface="Calibri"/>
                <a:cs typeface="Calibri"/>
                <a:sym typeface="Calibri"/>
              </a:endParaRPr>
            </a:p>
          </p:txBody>
        </p:sp>
        <p:sp>
          <p:nvSpPr>
            <p:cNvPr id="492" name="Google Shape;492;p21"/>
            <p:cNvSpPr/>
            <p:nvPr/>
          </p:nvSpPr>
          <p:spPr>
            <a:xfrm>
              <a:off x="120693" y="1716552"/>
              <a:ext cx="961844" cy="172353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1"/>
            <p:cNvSpPr txBox="1"/>
            <p:nvPr/>
          </p:nvSpPr>
          <p:spPr>
            <a:xfrm>
              <a:off x="148864" y="1744723"/>
              <a:ext cx="905502" cy="1667188"/>
            </a:xfrm>
            <a:prstGeom prst="rect">
              <a:avLst/>
            </a:prstGeom>
            <a:noFill/>
            <a:ln>
              <a:noFill/>
            </a:ln>
          </p:spPr>
          <p:txBody>
            <a:bodyPr anchorCtr="0" anchor="ctr" bIns="19050" lIns="25400" spcFirstLastPara="1" rIns="25400" wrap="square" tIns="19050">
              <a:noAutofit/>
            </a:bodyPr>
            <a:lstStyle/>
            <a:p>
              <a:pPr indent="0" lvl="0" marL="0" marR="0" rtl="0" algn="ctr">
                <a:lnSpc>
                  <a:spcPct val="90000"/>
                </a:lnSpc>
                <a:spcBef>
                  <a:spcPts val="0"/>
                </a:spcBef>
                <a:spcAft>
                  <a:spcPts val="0"/>
                </a:spcAft>
                <a:buClr>
                  <a:schemeClr val="lt1"/>
                </a:buClr>
                <a:buSzPts val="1000"/>
                <a:buFont typeface="Corbel"/>
                <a:buNone/>
              </a:pPr>
              <a:r>
                <a:rPr lang="sl-SI" sz="1000">
                  <a:solidFill>
                    <a:schemeClr val="lt1"/>
                  </a:solidFill>
                  <a:latin typeface="Corbel"/>
                  <a:ea typeface="Corbel"/>
                  <a:cs typeface="Corbel"/>
                  <a:sym typeface="Corbel"/>
                </a:rPr>
                <a:t>SUPERFOOD</a:t>
              </a:r>
              <a:endParaRPr sz="1000">
                <a:solidFill>
                  <a:schemeClr val="lt1"/>
                </a:solidFill>
                <a:latin typeface="Calibri"/>
                <a:ea typeface="Calibri"/>
                <a:cs typeface="Calibri"/>
                <a:sym typeface="Calibri"/>
              </a:endParaRPr>
            </a:p>
          </p:txBody>
        </p:sp>
        <p:sp>
          <p:nvSpPr>
            <p:cNvPr id="494" name="Google Shape;494;p21"/>
            <p:cNvSpPr/>
            <p:nvPr/>
          </p:nvSpPr>
          <p:spPr>
            <a:xfrm>
              <a:off x="120693" y="3705242"/>
              <a:ext cx="961844" cy="172353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txBox="1"/>
            <p:nvPr/>
          </p:nvSpPr>
          <p:spPr>
            <a:xfrm>
              <a:off x="148864" y="3733413"/>
              <a:ext cx="905502" cy="1667188"/>
            </a:xfrm>
            <a:prstGeom prst="rect">
              <a:avLst/>
            </a:prstGeom>
            <a:noFill/>
            <a:ln>
              <a:noFill/>
            </a:ln>
          </p:spPr>
          <p:txBody>
            <a:bodyPr anchorCtr="0" anchor="ctr" bIns="19050" lIns="25400" spcFirstLastPara="1" rIns="25400" wrap="square" tIns="19050">
              <a:noAutofit/>
            </a:bodyPr>
            <a:lstStyle/>
            <a:p>
              <a:pPr indent="0" lvl="0" marL="0" marR="0" rtl="0" algn="ctr">
                <a:lnSpc>
                  <a:spcPct val="90000"/>
                </a:lnSpc>
                <a:spcBef>
                  <a:spcPts val="0"/>
                </a:spcBef>
                <a:spcAft>
                  <a:spcPts val="0"/>
                </a:spcAft>
                <a:buClr>
                  <a:schemeClr val="lt1"/>
                </a:buClr>
                <a:buSzPts val="1000"/>
                <a:buFont typeface="Corbel"/>
                <a:buNone/>
              </a:pPr>
              <a:r>
                <a:rPr lang="sl-SI" sz="1000">
                  <a:solidFill>
                    <a:schemeClr val="lt1"/>
                  </a:solidFill>
                  <a:latin typeface="Corbel"/>
                  <a:ea typeface="Corbel"/>
                  <a:cs typeface="Corbel"/>
                  <a:sym typeface="Corbel"/>
                </a:rPr>
                <a:t>SMART CHOICE</a:t>
              </a:r>
              <a:endParaRPr sz="1000">
                <a:solidFill>
                  <a:schemeClr val="lt1"/>
                </a:solidFill>
                <a:latin typeface="Calibri"/>
                <a:ea typeface="Calibri"/>
                <a:cs typeface="Calibri"/>
                <a:sym typeface="Calibri"/>
              </a:endParaRPr>
            </a:p>
          </p:txBody>
        </p:sp>
        <p:sp>
          <p:nvSpPr>
            <p:cNvPr id="496" name="Google Shape;496;p21"/>
            <p:cNvSpPr/>
            <p:nvPr/>
          </p:nvSpPr>
          <p:spPr>
            <a:xfrm>
              <a:off x="1292941" y="0"/>
              <a:ext cx="1202305" cy="5716261"/>
            </a:xfrm>
            <a:prstGeom prst="roundRect">
              <a:avLst>
                <a:gd fmla="val 10000" name="adj"/>
              </a:avLst>
            </a:prstGeom>
            <a:solidFill>
              <a:srgbClr val="FFE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1"/>
            <p:cNvSpPr txBox="1"/>
            <p:nvPr/>
          </p:nvSpPr>
          <p:spPr>
            <a:xfrm>
              <a:off x="1292941" y="0"/>
              <a:ext cx="1202305" cy="1714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orbel"/>
                <a:buNone/>
              </a:pPr>
              <a:r>
                <a:rPr lang="sl-SI" sz="1400">
                  <a:solidFill>
                    <a:schemeClr val="dk1"/>
                  </a:solidFill>
                  <a:latin typeface="Corbel"/>
                  <a:ea typeface="Corbel"/>
                  <a:cs typeface="Corbel"/>
                  <a:sym typeface="Corbel"/>
                </a:rPr>
                <a:t>SUSTAINABLE FOOD CHOICE</a:t>
              </a:r>
              <a:endParaRPr sz="1400">
                <a:solidFill>
                  <a:schemeClr val="dk1"/>
                </a:solidFill>
                <a:latin typeface="Calibri"/>
                <a:ea typeface="Calibri"/>
                <a:cs typeface="Calibri"/>
                <a:sym typeface="Calibri"/>
              </a:endParaRPr>
            </a:p>
          </p:txBody>
        </p:sp>
        <p:sp>
          <p:nvSpPr>
            <p:cNvPr id="498" name="Google Shape;498;p21"/>
            <p:cNvSpPr/>
            <p:nvPr/>
          </p:nvSpPr>
          <p:spPr>
            <a:xfrm>
              <a:off x="1413171" y="1716552"/>
              <a:ext cx="961844" cy="172353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1"/>
            <p:cNvSpPr txBox="1"/>
            <p:nvPr/>
          </p:nvSpPr>
          <p:spPr>
            <a:xfrm>
              <a:off x="1441342" y="1744723"/>
              <a:ext cx="905502" cy="1667188"/>
            </a:xfrm>
            <a:prstGeom prst="rect">
              <a:avLst/>
            </a:prstGeom>
            <a:noFill/>
            <a:ln>
              <a:noFill/>
            </a:ln>
          </p:spPr>
          <p:txBody>
            <a:bodyPr anchorCtr="0" anchor="ctr" bIns="19050" lIns="25400" spcFirstLastPara="1" rIns="25400" wrap="square" tIns="19050">
              <a:noAutofit/>
            </a:bodyPr>
            <a:lstStyle/>
            <a:p>
              <a:pPr indent="0" lvl="0" marL="0" marR="0" rtl="0" algn="ctr">
                <a:lnSpc>
                  <a:spcPct val="90000"/>
                </a:lnSpc>
                <a:spcBef>
                  <a:spcPts val="0"/>
                </a:spcBef>
                <a:spcAft>
                  <a:spcPts val="0"/>
                </a:spcAft>
                <a:buClr>
                  <a:schemeClr val="lt1"/>
                </a:buClr>
                <a:buSzPts val="1000"/>
                <a:buFont typeface="Corbel"/>
                <a:buNone/>
              </a:pPr>
              <a:r>
                <a:rPr lang="sl-SI" sz="1000">
                  <a:solidFill>
                    <a:schemeClr val="lt1"/>
                  </a:solidFill>
                  <a:latin typeface="Corbel"/>
                  <a:ea typeface="Corbel"/>
                  <a:cs typeface="Corbel"/>
                  <a:sym typeface="Corbel"/>
                </a:rPr>
                <a:t>ORGANIC</a:t>
              </a:r>
              <a:endParaRPr sz="1000">
                <a:solidFill>
                  <a:schemeClr val="lt1"/>
                </a:solidFill>
                <a:latin typeface="Calibri"/>
                <a:ea typeface="Calibri"/>
                <a:cs typeface="Calibri"/>
                <a:sym typeface="Calibri"/>
              </a:endParaRPr>
            </a:p>
          </p:txBody>
        </p:sp>
        <p:sp>
          <p:nvSpPr>
            <p:cNvPr id="500" name="Google Shape;500;p21"/>
            <p:cNvSpPr/>
            <p:nvPr/>
          </p:nvSpPr>
          <p:spPr>
            <a:xfrm>
              <a:off x="1413171" y="3705242"/>
              <a:ext cx="961844" cy="172353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txBox="1"/>
            <p:nvPr/>
          </p:nvSpPr>
          <p:spPr>
            <a:xfrm>
              <a:off x="1441342" y="3733413"/>
              <a:ext cx="905502" cy="1667188"/>
            </a:xfrm>
            <a:prstGeom prst="rect">
              <a:avLst/>
            </a:prstGeom>
            <a:noFill/>
            <a:ln>
              <a:noFill/>
            </a:ln>
          </p:spPr>
          <p:txBody>
            <a:bodyPr anchorCtr="0" anchor="ctr" bIns="19050" lIns="25400" spcFirstLastPara="1" rIns="25400" wrap="square" tIns="19050">
              <a:noAutofit/>
            </a:bodyPr>
            <a:lstStyle/>
            <a:p>
              <a:pPr indent="0" lvl="0" marL="0" marR="0" rtl="0" algn="ctr">
                <a:lnSpc>
                  <a:spcPct val="90000"/>
                </a:lnSpc>
                <a:spcBef>
                  <a:spcPts val="0"/>
                </a:spcBef>
                <a:spcAft>
                  <a:spcPts val="0"/>
                </a:spcAft>
                <a:buClr>
                  <a:schemeClr val="lt1"/>
                </a:buClr>
                <a:buSzPts val="1000"/>
                <a:buFont typeface="Corbel"/>
                <a:buNone/>
              </a:pPr>
              <a:r>
                <a:rPr lang="sl-SI" sz="1000">
                  <a:solidFill>
                    <a:schemeClr val="lt1"/>
                  </a:solidFill>
                  <a:latin typeface="Corbel"/>
                  <a:ea typeface="Corbel"/>
                  <a:cs typeface="Corbel"/>
                  <a:sym typeface="Corbel"/>
                </a:rPr>
                <a:t>SMART LOCAL CHOICE</a:t>
              </a:r>
              <a:endParaRPr sz="1000">
                <a:solidFill>
                  <a:schemeClr val="lt1"/>
                </a:solidFill>
                <a:latin typeface="Calibri"/>
                <a:ea typeface="Calibri"/>
                <a:cs typeface="Calibri"/>
                <a:sym typeface="Calibri"/>
              </a:endParaRPr>
            </a:p>
          </p:txBody>
        </p:sp>
        <p:sp>
          <p:nvSpPr>
            <p:cNvPr id="502" name="Google Shape;502;p21"/>
            <p:cNvSpPr/>
            <p:nvPr/>
          </p:nvSpPr>
          <p:spPr>
            <a:xfrm>
              <a:off x="2585419" y="0"/>
              <a:ext cx="1202305" cy="5716261"/>
            </a:xfrm>
            <a:prstGeom prst="roundRect">
              <a:avLst>
                <a:gd fmla="val 10000" name="adj"/>
              </a:avLst>
            </a:prstGeom>
            <a:solidFill>
              <a:srgbClr val="FFE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txBox="1"/>
            <p:nvPr/>
          </p:nvSpPr>
          <p:spPr>
            <a:xfrm>
              <a:off x="2585419" y="0"/>
              <a:ext cx="1202305" cy="171487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orbel"/>
                <a:buNone/>
              </a:pPr>
              <a:r>
                <a:rPr lang="sl-SI" sz="1400">
                  <a:solidFill>
                    <a:schemeClr val="dk1"/>
                  </a:solidFill>
                  <a:latin typeface="Corbel"/>
                  <a:ea typeface="Corbel"/>
                  <a:cs typeface="Corbel"/>
                  <a:sym typeface="Corbel"/>
                </a:rPr>
                <a:t>PREVENT ILLNE</a:t>
              </a:r>
              <a:r>
                <a:rPr lang="sl-SI">
                  <a:solidFill>
                    <a:schemeClr val="dk1"/>
                  </a:solidFill>
                  <a:latin typeface="Corbel"/>
                  <a:ea typeface="Corbel"/>
                  <a:cs typeface="Corbel"/>
                  <a:sym typeface="Corbel"/>
                </a:rPr>
                <a:t>S</a:t>
              </a:r>
              <a:r>
                <a:rPr lang="sl-SI" sz="1400">
                  <a:solidFill>
                    <a:schemeClr val="dk1"/>
                  </a:solidFill>
                  <a:latin typeface="Corbel"/>
                  <a:ea typeface="Corbel"/>
                  <a:cs typeface="Corbel"/>
                  <a:sym typeface="Corbel"/>
                </a:rPr>
                <a:t>S </a:t>
              </a:r>
              <a:endParaRPr sz="1400">
                <a:solidFill>
                  <a:schemeClr val="dk1"/>
                </a:solidFill>
                <a:latin typeface="Calibri"/>
                <a:ea typeface="Calibri"/>
                <a:cs typeface="Calibri"/>
                <a:sym typeface="Calibri"/>
              </a:endParaRPr>
            </a:p>
          </p:txBody>
        </p:sp>
        <p:sp>
          <p:nvSpPr>
            <p:cNvPr id="504" name="Google Shape;504;p21"/>
            <p:cNvSpPr/>
            <p:nvPr/>
          </p:nvSpPr>
          <p:spPr>
            <a:xfrm>
              <a:off x="2705650" y="1716552"/>
              <a:ext cx="961844" cy="172353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txBox="1"/>
            <p:nvPr/>
          </p:nvSpPr>
          <p:spPr>
            <a:xfrm>
              <a:off x="2733821" y="1744723"/>
              <a:ext cx="905502" cy="1667188"/>
            </a:xfrm>
            <a:prstGeom prst="rect">
              <a:avLst/>
            </a:prstGeom>
            <a:noFill/>
            <a:ln>
              <a:noFill/>
            </a:ln>
          </p:spPr>
          <p:txBody>
            <a:bodyPr anchorCtr="0" anchor="ctr" bIns="19050" lIns="25400" spcFirstLastPara="1" rIns="25400" wrap="square" tIns="19050">
              <a:noAutofit/>
            </a:bodyPr>
            <a:lstStyle/>
            <a:p>
              <a:pPr indent="0" lvl="0" marL="0" marR="0" rtl="0" algn="ctr">
                <a:lnSpc>
                  <a:spcPct val="90000"/>
                </a:lnSpc>
                <a:spcBef>
                  <a:spcPts val="0"/>
                </a:spcBef>
                <a:spcAft>
                  <a:spcPts val="0"/>
                </a:spcAft>
                <a:buClr>
                  <a:schemeClr val="lt1"/>
                </a:buClr>
                <a:buSzPts val="1000"/>
                <a:buFont typeface="Corbel"/>
                <a:buNone/>
              </a:pPr>
              <a:r>
                <a:rPr lang="sl-SI" sz="1000">
                  <a:solidFill>
                    <a:schemeClr val="lt1"/>
                  </a:solidFill>
                  <a:latin typeface="Corbel"/>
                  <a:ea typeface="Corbel"/>
                  <a:cs typeface="Corbel"/>
                  <a:sym typeface="Corbel"/>
                </a:rPr>
                <a:t>SAFE FOOD PREPARATION</a:t>
              </a:r>
              <a:endParaRPr sz="1000">
                <a:solidFill>
                  <a:schemeClr val="lt1"/>
                </a:solidFill>
                <a:latin typeface="Calibri"/>
                <a:ea typeface="Calibri"/>
                <a:cs typeface="Calibri"/>
                <a:sym typeface="Calibri"/>
              </a:endParaRPr>
            </a:p>
          </p:txBody>
        </p:sp>
        <p:sp>
          <p:nvSpPr>
            <p:cNvPr id="506" name="Google Shape;506;p21"/>
            <p:cNvSpPr/>
            <p:nvPr/>
          </p:nvSpPr>
          <p:spPr>
            <a:xfrm>
              <a:off x="2705650" y="3705242"/>
              <a:ext cx="961844" cy="172353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txBox="1"/>
            <p:nvPr/>
          </p:nvSpPr>
          <p:spPr>
            <a:xfrm>
              <a:off x="2733821" y="3733413"/>
              <a:ext cx="905502" cy="1667188"/>
            </a:xfrm>
            <a:prstGeom prst="rect">
              <a:avLst/>
            </a:prstGeom>
            <a:noFill/>
            <a:ln>
              <a:noFill/>
            </a:ln>
          </p:spPr>
          <p:txBody>
            <a:bodyPr anchorCtr="0" anchor="ctr" bIns="19050" lIns="25400" spcFirstLastPara="1" rIns="25400" wrap="square" tIns="19050">
              <a:noAutofit/>
            </a:bodyPr>
            <a:lstStyle/>
            <a:p>
              <a:pPr indent="0" lvl="0" marL="0" marR="0" rtl="0" algn="ctr">
                <a:lnSpc>
                  <a:spcPct val="90000"/>
                </a:lnSpc>
                <a:spcBef>
                  <a:spcPts val="0"/>
                </a:spcBef>
                <a:spcAft>
                  <a:spcPts val="0"/>
                </a:spcAft>
                <a:buClr>
                  <a:schemeClr val="lt1"/>
                </a:buClr>
                <a:buSzPts val="1000"/>
                <a:buFont typeface="Corbel"/>
                <a:buNone/>
              </a:pPr>
              <a:r>
                <a:rPr lang="sl-SI" sz="1000">
                  <a:solidFill>
                    <a:schemeClr val="lt1"/>
                  </a:solidFill>
                  <a:latin typeface="Corbel"/>
                  <a:ea typeface="Corbel"/>
                  <a:cs typeface="Corbel"/>
                  <a:sym typeface="Corbel"/>
                </a:rPr>
                <a:t>SMART SAFE CHOICE</a:t>
              </a:r>
              <a:endParaRPr sz="1000">
                <a:solidFill>
                  <a:schemeClr val="lt1"/>
                </a:solidFill>
                <a:latin typeface="Calibri"/>
                <a:ea typeface="Calibri"/>
                <a:cs typeface="Calibri"/>
                <a:sym typeface="Calibri"/>
              </a:endParaRPr>
            </a:p>
          </p:txBody>
        </p:sp>
      </p:grpSp>
      <p:pic>
        <p:nvPicPr>
          <p:cNvPr descr="Slika, ki vsebuje besede miza, plošča, hrana, obrok&#10;&#10;Opis je samodejno ustvarjen" id="508" name="Google Shape;508;p21"/>
          <p:cNvPicPr preferRelativeResize="0"/>
          <p:nvPr/>
        </p:nvPicPr>
        <p:blipFill rotWithShape="1">
          <a:blip r:embed="rId3">
            <a:alphaModFix/>
          </a:blip>
          <a:srcRect b="0" l="0" r="0" t="0"/>
          <a:stretch/>
        </p:blipFill>
        <p:spPr>
          <a:xfrm>
            <a:off x="8868427" y="328556"/>
            <a:ext cx="3672213" cy="54806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22"/>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sl-SI"/>
              <a:t>FROM FISH TO THE WHOLE DAY UNIQUE EXPERIENCE</a:t>
            </a:r>
            <a:endParaRPr/>
          </a:p>
          <a:p>
            <a:pPr indent="0" lvl="0" marL="0" rtl="0" algn="ctr">
              <a:lnSpc>
                <a:spcPct val="90000"/>
              </a:lnSpc>
              <a:spcBef>
                <a:spcPts val="1000"/>
              </a:spcBef>
              <a:spcAft>
                <a:spcPts val="0"/>
              </a:spcAft>
              <a:buClr>
                <a:schemeClr val="dk1"/>
              </a:buClr>
              <a:buSzPts val="3600"/>
              <a:buNone/>
            </a:pPr>
            <a:r>
              <a:rPr i="1" lang="sl-SI"/>
              <a:t>FONDA SUSTAINABLE SEABASS FARM</a:t>
            </a:r>
            <a:endParaRPr i="1"/>
          </a:p>
        </p:txBody>
      </p:sp>
      <p:pic>
        <p:nvPicPr>
          <p:cNvPr descr="Do You Remember the Last Day You Thought Unforgettable? This is Your Next One.&#10;Meet the Family Who Decided to Breed the Best Fish in the World. &#10;And find out why.&#10;Listen to our delicious story while meandering throuht the natural reserve where Fonda Fish Garden in situated. And finish your adventure with a bite of raw Fonda Sea Bass, a pinch of Piran Fleur de sel and a splash of Istrian Olive oil." id="514" name="Google Shape;514;p22" title="Fonda Fish Garden -  UNFORGETTABLE DAY">
            <a:hlinkClick r:id="rId3"/>
          </p:cNvPr>
          <p:cNvPicPr preferRelativeResize="0"/>
          <p:nvPr/>
        </p:nvPicPr>
        <p:blipFill>
          <a:blip r:embed="rId4">
            <a:alphaModFix/>
          </a:blip>
          <a:stretch>
            <a:fillRect/>
          </a:stretch>
        </p:blipFill>
        <p:spPr>
          <a:xfrm>
            <a:off x="3158050" y="1700475"/>
            <a:ext cx="5690850" cy="3905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23"/>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HOW TO DETECT WELLNESS CUISINE IN A DESTINATION?</a:t>
            </a:r>
            <a:endParaRPr/>
          </a:p>
        </p:txBody>
      </p:sp>
      <p:sp>
        <p:nvSpPr>
          <p:cNvPr id="520" name="Google Shape;520;p23"/>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ev</a:t>
            </a:r>
            <a:endParaRPr/>
          </a:p>
        </p:txBody>
      </p:sp>
      <p:pic>
        <p:nvPicPr>
          <p:cNvPr descr="Slika, ki vsebuje besede čopič, orodje&#10;&#10;Opis je samodejno ustvarjen" id="521" name="Google Shape;521;p23"/>
          <p:cNvPicPr preferRelativeResize="0"/>
          <p:nvPr/>
        </p:nvPicPr>
        <p:blipFill rotWithShape="1">
          <a:blip r:embed="rId3">
            <a:alphaModFix/>
          </a:blip>
          <a:srcRect b="0" l="0" r="0" t="0"/>
          <a:stretch/>
        </p:blipFill>
        <p:spPr>
          <a:xfrm>
            <a:off x="5436268" y="299027"/>
            <a:ext cx="6904120" cy="46156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24"/>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1. Finding an interesting food tradition in destination</a:t>
            </a:r>
            <a:endParaRPr/>
          </a:p>
        </p:txBody>
      </p:sp>
      <p:sp>
        <p:nvSpPr>
          <p:cNvPr id="527" name="Google Shape;527;p24"/>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hrana, miza, lesen&#10;&#10;Opis je samodejno ustvarjen" id="528" name="Google Shape;528;p24"/>
          <p:cNvPicPr preferRelativeResize="0"/>
          <p:nvPr/>
        </p:nvPicPr>
        <p:blipFill rotWithShape="1">
          <a:blip r:embed="rId3">
            <a:alphaModFix/>
          </a:blip>
          <a:srcRect b="0" l="0" r="0" t="0"/>
          <a:stretch/>
        </p:blipFill>
        <p:spPr>
          <a:xfrm>
            <a:off x="5436268" y="-683003"/>
            <a:ext cx="6332620" cy="9527426"/>
          </a:xfrm>
          <a:prstGeom prst="rect">
            <a:avLst/>
          </a:prstGeom>
          <a:noFill/>
          <a:ln>
            <a:noFill/>
          </a:ln>
        </p:spPr>
      </p:pic>
      <p:sp>
        <p:nvSpPr>
          <p:cNvPr id="529" name="Google Shape;529;p24"/>
          <p:cNvSpPr txBox="1"/>
          <p:nvPr/>
        </p:nvSpPr>
        <p:spPr>
          <a:xfrm>
            <a:off x="575423" y="4139484"/>
            <a:ext cx="4347408" cy="1477328"/>
          </a:xfrm>
          <a:prstGeom prst="rect">
            <a:avLst/>
          </a:prstGeom>
          <a:solidFill>
            <a:srgbClr val="B3C6E7"/>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sl-SI" sz="1800">
                <a:solidFill>
                  <a:schemeClr val="dk1"/>
                </a:solidFill>
                <a:latin typeface="Calibri"/>
                <a:ea typeface="Calibri"/>
                <a:cs typeface="Calibri"/>
                <a:sym typeface="Calibri"/>
              </a:rPr>
              <a:t>Your selection of food tradition should embrace the main food philosophy of the destination. In Slovenia, the potatoes are main food ingredients. Potato soup is therefore a legend.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5"/>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2. Maximising the seasonal impact</a:t>
            </a:r>
            <a:endParaRPr/>
          </a:p>
        </p:txBody>
      </p:sp>
      <p:sp>
        <p:nvSpPr>
          <p:cNvPr id="535" name="Google Shape;535;p25"/>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miza, kozarec, hrana, skleda&#10;&#10;Opis je samodejno ustvarjen" id="536" name="Google Shape;536;p25"/>
          <p:cNvPicPr preferRelativeResize="0"/>
          <p:nvPr/>
        </p:nvPicPr>
        <p:blipFill rotWithShape="1">
          <a:blip r:embed="rId3">
            <a:alphaModFix/>
          </a:blip>
          <a:srcRect b="0" l="0" r="0" t="0"/>
          <a:stretch/>
        </p:blipFill>
        <p:spPr>
          <a:xfrm>
            <a:off x="5436269" y="-2185288"/>
            <a:ext cx="6422856" cy="8300891"/>
          </a:xfrm>
          <a:prstGeom prst="rect">
            <a:avLst/>
          </a:prstGeom>
          <a:noFill/>
          <a:ln>
            <a:noFill/>
          </a:ln>
        </p:spPr>
      </p:pic>
      <p:sp>
        <p:nvSpPr>
          <p:cNvPr id="537" name="Google Shape;537;p25"/>
          <p:cNvSpPr txBox="1"/>
          <p:nvPr/>
        </p:nvSpPr>
        <p:spPr>
          <a:xfrm>
            <a:off x="575423" y="4430836"/>
            <a:ext cx="4347408" cy="1200329"/>
          </a:xfrm>
          <a:prstGeom prst="rect">
            <a:avLst/>
          </a:prstGeom>
          <a:solidFill>
            <a:srgbClr val="B3C6E7"/>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sl-SI" sz="1800">
                <a:solidFill>
                  <a:schemeClr val="dk1"/>
                </a:solidFill>
                <a:latin typeface="Calibri"/>
                <a:ea typeface="Calibri"/>
                <a:cs typeface="Calibri"/>
                <a:sym typeface="Calibri"/>
              </a:rPr>
              <a:t>Let the dish speak the language of the season. Potato soup can be a summer dish when using young potatoes and seasonal herbs.</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6"/>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4. Boosting the creativity</a:t>
            </a:r>
            <a:endParaRPr/>
          </a:p>
        </p:txBody>
      </p:sp>
      <p:sp>
        <p:nvSpPr>
          <p:cNvPr id="543" name="Google Shape;543;p26"/>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kozarec, kava, obrok, porcelan&#10;&#10;Opis je samodejno ustvarjen" id="544" name="Google Shape;544;p26"/>
          <p:cNvPicPr preferRelativeResize="0"/>
          <p:nvPr/>
        </p:nvPicPr>
        <p:blipFill rotWithShape="1">
          <a:blip r:embed="rId3">
            <a:alphaModFix/>
          </a:blip>
          <a:srcRect b="0" l="0" r="0" t="0"/>
          <a:stretch/>
        </p:blipFill>
        <p:spPr>
          <a:xfrm rot="-5400000">
            <a:off x="6519111" y="-763214"/>
            <a:ext cx="4347410" cy="6509507"/>
          </a:xfrm>
          <a:prstGeom prst="rect">
            <a:avLst/>
          </a:prstGeom>
          <a:noFill/>
          <a:ln>
            <a:noFill/>
          </a:ln>
        </p:spPr>
      </p:pic>
      <p:sp>
        <p:nvSpPr>
          <p:cNvPr id="545" name="Google Shape;545;p26"/>
          <p:cNvSpPr txBox="1"/>
          <p:nvPr/>
        </p:nvSpPr>
        <p:spPr>
          <a:xfrm>
            <a:off x="575423" y="4466224"/>
            <a:ext cx="4347300" cy="1200600"/>
          </a:xfrm>
          <a:prstGeom prst="rect">
            <a:avLst/>
          </a:prstGeom>
          <a:solidFill>
            <a:srgbClr val="B3C6E7"/>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sl-SI" sz="1800">
                <a:solidFill>
                  <a:schemeClr val="dk1"/>
                </a:solidFill>
                <a:latin typeface="Calibri"/>
                <a:ea typeface="Calibri"/>
                <a:cs typeface="Calibri"/>
                <a:sym typeface="Calibri"/>
              </a:rPr>
              <a:t>Try to find interesting cooking techniques that enrich the flavour and the gastronomic experience. The potatoes for this soup have been roasted in the soil.</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7"/>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5. Implementing the health boosting products</a:t>
            </a:r>
            <a:endParaRPr/>
          </a:p>
        </p:txBody>
      </p:sp>
      <p:sp>
        <p:nvSpPr>
          <p:cNvPr id="551" name="Google Shape;551;p27"/>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miza, lesen, hrana, kruh&#10;&#10;Opis je samodejno ustvarjen" id="552" name="Google Shape;552;p27"/>
          <p:cNvPicPr preferRelativeResize="0"/>
          <p:nvPr/>
        </p:nvPicPr>
        <p:blipFill rotWithShape="1">
          <a:blip r:embed="rId3">
            <a:alphaModFix/>
          </a:blip>
          <a:srcRect b="0" l="0" r="0" t="0"/>
          <a:stretch/>
        </p:blipFill>
        <p:spPr>
          <a:xfrm>
            <a:off x="5416217" y="288272"/>
            <a:ext cx="6823909" cy="4546903"/>
          </a:xfrm>
          <a:prstGeom prst="rect">
            <a:avLst/>
          </a:prstGeom>
          <a:noFill/>
          <a:ln>
            <a:noFill/>
          </a:ln>
        </p:spPr>
      </p:pic>
      <p:sp>
        <p:nvSpPr>
          <p:cNvPr id="553" name="Google Shape;553;p27"/>
          <p:cNvSpPr txBox="1"/>
          <p:nvPr/>
        </p:nvSpPr>
        <p:spPr>
          <a:xfrm>
            <a:off x="575326" y="4495616"/>
            <a:ext cx="4347300" cy="1200600"/>
          </a:xfrm>
          <a:prstGeom prst="rect">
            <a:avLst/>
          </a:prstGeom>
          <a:solidFill>
            <a:srgbClr val="B3C6E7"/>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Noto Sans Symbols"/>
              <a:buChar char="✔"/>
            </a:pPr>
            <a:r>
              <a:rPr lang="sl-SI" sz="1800">
                <a:solidFill>
                  <a:schemeClr val="dk1"/>
                </a:solidFill>
                <a:latin typeface="Calibri"/>
                <a:ea typeface="Calibri"/>
                <a:cs typeface="Calibri"/>
                <a:sym typeface="Calibri"/>
              </a:rPr>
              <a:t>Try to find the way to promote healthy eating and implementing vegetables and super food products. In this potato soup, broccoli was added.</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8"/>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6. Modification of traditional recipes</a:t>
            </a:r>
            <a:endParaRPr/>
          </a:p>
        </p:txBody>
      </p:sp>
      <p:sp>
        <p:nvSpPr>
          <p:cNvPr id="559" name="Google Shape;559;p28"/>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grpSp>
        <p:nvGrpSpPr>
          <p:cNvPr id="560" name="Google Shape;560;p28"/>
          <p:cNvGrpSpPr/>
          <p:nvPr/>
        </p:nvGrpSpPr>
        <p:grpSpPr>
          <a:xfrm>
            <a:off x="5093368" y="176720"/>
            <a:ext cx="3288631" cy="2103008"/>
            <a:chOff x="0" y="256"/>
            <a:chExt cx="3288631" cy="2103008"/>
          </a:xfrm>
        </p:grpSpPr>
        <p:sp>
          <p:nvSpPr>
            <p:cNvPr id="561" name="Google Shape;561;p28"/>
            <p:cNvSpPr/>
            <p:nvPr/>
          </p:nvSpPr>
          <p:spPr>
            <a:xfrm>
              <a:off x="1315452" y="256"/>
              <a:ext cx="1973179" cy="1001432"/>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8"/>
            <p:cNvSpPr txBox="1"/>
            <p:nvPr/>
          </p:nvSpPr>
          <p:spPr>
            <a:xfrm>
              <a:off x="1315452" y="125435"/>
              <a:ext cx="1597642" cy="751074"/>
            </a:xfrm>
            <a:prstGeom prst="rect">
              <a:avLst/>
            </a:prstGeom>
            <a:noFill/>
            <a:ln>
              <a:noFill/>
            </a:ln>
          </p:spPr>
          <p:txBody>
            <a:bodyPr anchorCtr="0" anchor="t" bIns="8875" lIns="8875"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Corbel"/>
                <a:buChar char="•"/>
              </a:pPr>
              <a:r>
                <a:rPr b="0" i="0" lang="sl-SI" sz="1400" u="none" cap="none" strike="noStrike">
                  <a:solidFill>
                    <a:schemeClr val="dk1"/>
                  </a:solidFill>
                  <a:latin typeface="Corbel"/>
                  <a:ea typeface="Corbel"/>
                  <a:cs typeface="Corbel"/>
                  <a:sym typeface="Corbel"/>
                </a:rPr>
                <a:t>Fresh ingredients</a:t>
              </a:r>
              <a:endParaRPr/>
            </a:p>
            <a:p>
              <a:pPr indent="-114300" lvl="1" marL="114300" marR="0" rtl="0" algn="l">
                <a:lnSpc>
                  <a:spcPct val="90000"/>
                </a:lnSpc>
                <a:spcBef>
                  <a:spcPts val="210"/>
                </a:spcBef>
                <a:spcAft>
                  <a:spcPts val="0"/>
                </a:spcAft>
                <a:buClr>
                  <a:schemeClr val="dk1"/>
                </a:buClr>
                <a:buSzPts val="1400"/>
                <a:buFont typeface="Corbel"/>
                <a:buChar char="•"/>
              </a:pPr>
              <a:r>
                <a:rPr b="0" i="0" lang="sl-SI" sz="1400" u="none" cap="none" strike="noStrike">
                  <a:solidFill>
                    <a:schemeClr val="dk1"/>
                  </a:solidFill>
                  <a:latin typeface="Corbel"/>
                  <a:ea typeface="Corbel"/>
                  <a:cs typeface="Corbel"/>
                  <a:sym typeface="Corbel"/>
                </a:rPr>
                <a:t>From scratch</a:t>
              </a:r>
              <a:endParaRPr b="0" i="0" sz="1400" u="none" cap="none" strike="noStrike">
                <a:solidFill>
                  <a:schemeClr val="dk1"/>
                </a:solidFill>
                <a:latin typeface="Calibri"/>
                <a:ea typeface="Calibri"/>
                <a:cs typeface="Calibri"/>
                <a:sym typeface="Calibri"/>
              </a:endParaRPr>
            </a:p>
            <a:p>
              <a:pPr indent="-114300" lvl="1" marL="114300" marR="0" rtl="0" algn="l">
                <a:lnSpc>
                  <a:spcPct val="90000"/>
                </a:lnSpc>
                <a:spcBef>
                  <a:spcPts val="210"/>
                </a:spcBef>
                <a:spcAft>
                  <a:spcPts val="0"/>
                </a:spcAft>
                <a:buClr>
                  <a:schemeClr val="dk1"/>
                </a:buClr>
                <a:buSzPts val="1400"/>
                <a:buFont typeface="Corbel"/>
                <a:buChar char="•"/>
              </a:pPr>
              <a:r>
                <a:rPr b="0" i="0" lang="sl-SI" sz="1400" u="none" cap="none" strike="noStrike">
                  <a:solidFill>
                    <a:schemeClr val="dk1"/>
                  </a:solidFill>
                  <a:latin typeface="Corbel"/>
                  <a:ea typeface="Corbel"/>
                  <a:cs typeface="Corbel"/>
                  <a:sym typeface="Corbel"/>
                </a:rPr>
                <a:t>Bio/eco products</a:t>
              </a:r>
              <a:endParaRPr/>
            </a:p>
          </p:txBody>
        </p:sp>
        <p:sp>
          <p:nvSpPr>
            <p:cNvPr id="563" name="Google Shape;563;p28"/>
            <p:cNvSpPr/>
            <p:nvPr/>
          </p:nvSpPr>
          <p:spPr>
            <a:xfrm>
              <a:off x="0" y="256"/>
              <a:ext cx="1315452" cy="1001432"/>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8"/>
            <p:cNvSpPr txBox="1"/>
            <p:nvPr/>
          </p:nvSpPr>
          <p:spPr>
            <a:xfrm>
              <a:off x="48886" y="49142"/>
              <a:ext cx="1217680" cy="903660"/>
            </a:xfrm>
            <a:prstGeom prst="rect">
              <a:avLst/>
            </a:prstGeom>
            <a:noFill/>
            <a:ln>
              <a:noFill/>
            </a:ln>
          </p:spPr>
          <p:txBody>
            <a:bodyPr anchorCtr="0" anchor="ctr" bIns="36175" lIns="72375" spcFirstLastPara="1" rIns="72375" wrap="square" tIns="36175">
              <a:noAutofit/>
            </a:bodyPr>
            <a:lstStyle/>
            <a:p>
              <a:pPr indent="0" lvl="0" marL="0" marR="0" rtl="0" algn="ctr">
                <a:lnSpc>
                  <a:spcPct val="90000"/>
                </a:lnSpc>
                <a:spcBef>
                  <a:spcPts val="0"/>
                </a:spcBef>
                <a:spcAft>
                  <a:spcPts val="0"/>
                </a:spcAft>
                <a:buClr>
                  <a:schemeClr val="lt1"/>
                </a:buClr>
                <a:buSzPts val="1900"/>
                <a:buFont typeface="Corbel"/>
                <a:buNone/>
              </a:pPr>
              <a:r>
                <a:rPr lang="sl-SI" sz="1900">
                  <a:solidFill>
                    <a:schemeClr val="lt1"/>
                  </a:solidFill>
                  <a:latin typeface="Corbel"/>
                  <a:ea typeface="Corbel"/>
                  <a:cs typeface="Corbel"/>
                  <a:sym typeface="Corbel"/>
                </a:rPr>
                <a:t>Processed foods</a:t>
              </a:r>
              <a:endParaRPr sz="1900">
                <a:solidFill>
                  <a:schemeClr val="lt1"/>
                </a:solidFill>
                <a:latin typeface="Calibri"/>
                <a:ea typeface="Calibri"/>
                <a:cs typeface="Calibri"/>
                <a:sym typeface="Calibri"/>
              </a:endParaRPr>
            </a:p>
          </p:txBody>
        </p:sp>
        <p:sp>
          <p:nvSpPr>
            <p:cNvPr id="565" name="Google Shape;565;p28"/>
            <p:cNvSpPr/>
            <p:nvPr/>
          </p:nvSpPr>
          <p:spPr>
            <a:xfrm>
              <a:off x="1198687" y="1101832"/>
              <a:ext cx="2088525" cy="1001432"/>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8"/>
            <p:cNvSpPr txBox="1"/>
            <p:nvPr/>
          </p:nvSpPr>
          <p:spPr>
            <a:xfrm>
              <a:off x="1198687" y="1227011"/>
              <a:ext cx="1712988" cy="751074"/>
            </a:xfrm>
            <a:prstGeom prst="rect">
              <a:avLst/>
            </a:prstGeom>
            <a:noFill/>
            <a:ln>
              <a:noFill/>
            </a:ln>
          </p:spPr>
          <p:txBody>
            <a:bodyPr anchorCtr="0" anchor="t" bIns="8875" lIns="8875" spcFirstLastPara="1" rIns="8875" wrap="square" tIns="8875">
              <a:noAutofit/>
            </a:bodyPr>
            <a:lstStyle/>
            <a:p>
              <a:pPr indent="-114300" lvl="1" marL="114300" marR="0" rtl="0" algn="l">
                <a:lnSpc>
                  <a:spcPct val="90000"/>
                </a:lnSpc>
                <a:spcBef>
                  <a:spcPts val="0"/>
                </a:spcBef>
                <a:spcAft>
                  <a:spcPts val="0"/>
                </a:spcAft>
                <a:buClr>
                  <a:schemeClr val="dk1"/>
                </a:buClr>
                <a:buSzPts val="1400"/>
                <a:buFont typeface="Corbel"/>
                <a:buChar char="•"/>
              </a:pPr>
              <a:r>
                <a:rPr b="0" i="0" lang="sl-SI" sz="1400" u="none" cap="none" strike="noStrike">
                  <a:solidFill>
                    <a:schemeClr val="dk1"/>
                  </a:solidFill>
                  <a:latin typeface="Corbel"/>
                  <a:ea typeface="Corbel"/>
                  <a:cs typeface="Corbel"/>
                  <a:sym typeface="Corbel"/>
                </a:rPr>
                <a:t>minimizing</a:t>
              </a:r>
              <a:endParaRPr b="0" i="0" sz="1400" u="none" cap="none" strike="noStrike">
                <a:solidFill>
                  <a:schemeClr val="dk1"/>
                </a:solidFill>
                <a:latin typeface="Calibri"/>
                <a:ea typeface="Calibri"/>
                <a:cs typeface="Calibri"/>
                <a:sym typeface="Calibri"/>
              </a:endParaRPr>
            </a:p>
            <a:p>
              <a:pPr indent="0" lvl="0" marL="0" marR="0" rtl="0" algn="l">
                <a:lnSpc>
                  <a:spcPct val="90000"/>
                </a:lnSpc>
                <a:spcBef>
                  <a:spcPts val="210"/>
                </a:spcBef>
                <a:spcAft>
                  <a:spcPts val="0"/>
                </a:spcAft>
                <a:buNone/>
              </a:pPr>
              <a:r>
                <a:rPr b="0" i="0" lang="sl-SI" sz="1400" u="none" cap="none" strike="noStrike">
                  <a:solidFill>
                    <a:schemeClr val="dk1"/>
                  </a:solidFill>
                  <a:latin typeface="Corbel"/>
                  <a:ea typeface="Corbel"/>
                  <a:cs typeface="Corbel"/>
                  <a:sym typeface="Corbel"/>
                </a:rPr>
                <a:t>High-quality                   vegetable fats</a:t>
              </a:r>
              <a:endParaRPr/>
            </a:p>
          </p:txBody>
        </p:sp>
        <p:sp>
          <p:nvSpPr>
            <p:cNvPr id="567" name="Google Shape;567;p28"/>
            <p:cNvSpPr/>
            <p:nvPr/>
          </p:nvSpPr>
          <p:spPr>
            <a:xfrm>
              <a:off x="1419" y="1101832"/>
              <a:ext cx="1197267" cy="1001432"/>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8"/>
            <p:cNvSpPr txBox="1"/>
            <p:nvPr/>
          </p:nvSpPr>
          <p:spPr>
            <a:xfrm>
              <a:off x="50305" y="1150718"/>
              <a:ext cx="1099495" cy="903660"/>
            </a:xfrm>
            <a:prstGeom prst="rect">
              <a:avLst/>
            </a:prstGeom>
            <a:noFill/>
            <a:ln>
              <a:noFill/>
            </a:ln>
          </p:spPr>
          <p:txBody>
            <a:bodyPr anchorCtr="0" anchor="ctr" bIns="36175" lIns="72375" spcFirstLastPara="1" rIns="72375" wrap="square" tIns="36175">
              <a:noAutofit/>
            </a:bodyPr>
            <a:lstStyle/>
            <a:p>
              <a:pPr indent="0" lvl="0" marL="0" marR="0" rtl="0" algn="ctr">
                <a:lnSpc>
                  <a:spcPct val="90000"/>
                </a:lnSpc>
                <a:spcBef>
                  <a:spcPts val="0"/>
                </a:spcBef>
                <a:spcAft>
                  <a:spcPts val="0"/>
                </a:spcAft>
                <a:buClr>
                  <a:schemeClr val="lt1"/>
                </a:buClr>
                <a:buSzPts val="1900"/>
                <a:buFont typeface="Corbel"/>
                <a:buNone/>
              </a:pPr>
              <a:r>
                <a:rPr lang="sl-SI" sz="1900">
                  <a:solidFill>
                    <a:schemeClr val="lt1"/>
                  </a:solidFill>
                  <a:latin typeface="Corbel"/>
                  <a:ea typeface="Corbel"/>
                  <a:cs typeface="Corbel"/>
                  <a:sym typeface="Corbel"/>
                </a:rPr>
                <a:t>Animal fats</a:t>
              </a:r>
              <a:endParaRPr/>
            </a:p>
          </p:txBody>
        </p:sp>
      </p:grpSp>
      <p:grpSp>
        <p:nvGrpSpPr>
          <p:cNvPr id="569" name="Google Shape;569;p28"/>
          <p:cNvGrpSpPr/>
          <p:nvPr/>
        </p:nvGrpSpPr>
        <p:grpSpPr>
          <a:xfrm>
            <a:off x="5093368" y="2352429"/>
            <a:ext cx="3288631" cy="2103008"/>
            <a:chOff x="0" y="256"/>
            <a:chExt cx="3288631" cy="2103008"/>
          </a:xfrm>
        </p:grpSpPr>
        <p:sp>
          <p:nvSpPr>
            <p:cNvPr id="570" name="Google Shape;570;p28"/>
            <p:cNvSpPr/>
            <p:nvPr/>
          </p:nvSpPr>
          <p:spPr>
            <a:xfrm>
              <a:off x="1315452" y="256"/>
              <a:ext cx="1973179" cy="1001432"/>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8"/>
            <p:cNvSpPr txBox="1"/>
            <p:nvPr/>
          </p:nvSpPr>
          <p:spPr>
            <a:xfrm>
              <a:off x="1315452" y="125435"/>
              <a:ext cx="1597642" cy="751074"/>
            </a:xfrm>
            <a:prstGeom prst="rect">
              <a:avLst/>
            </a:prstGeom>
            <a:noFill/>
            <a:ln>
              <a:noFill/>
            </a:ln>
          </p:spPr>
          <p:txBody>
            <a:bodyPr anchorCtr="0" anchor="t" bIns="8250" lIns="8250" spcFirstLastPara="1" rIns="8250" wrap="square" tIns="8250">
              <a:noAutofit/>
            </a:bodyPr>
            <a:lstStyle/>
            <a:p>
              <a:pPr indent="-114300" lvl="1" marL="114300" marR="0" rtl="0" algn="l">
                <a:lnSpc>
                  <a:spcPct val="90000"/>
                </a:lnSpc>
                <a:spcBef>
                  <a:spcPts val="0"/>
                </a:spcBef>
                <a:spcAft>
                  <a:spcPts val="0"/>
                </a:spcAft>
                <a:buClr>
                  <a:schemeClr val="dk1"/>
                </a:buClr>
                <a:buSzPts val="1300"/>
                <a:buFont typeface="Corbel"/>
                <a:buChar char="•"/>
              </a:pPr>
              <a:r>
                <a:rPr b="0" i="0" lang="sl-SI" sz="1300" u="none" cap="none" strike="noStrike">
                  <a:solidFill>
                    <a:schemeClr val="dk1"/>
                  </a:solidFill>
                  <a:latin typeface="Corbel"/>
                  <a:ea typeface="Corbel"/>
                  <a:cs typeface="Corbel"/>
                  <a:sym typeface="Corbel"/>
                </a:rPr>
                <a:t>Local and seasonal foods</a:t>
              </a:r>
              <a:endParaRPr b="0" i="0" sz="1300" u="none" cap="none" strike="noStrike">
                <a:solidFill>
                  <a:schemeClr val="dk1"/>
                </a:solidFill>
                <a:latin typeface="Calibri"/>
                <a:ea typeface="Calibri"/>
                <a:cs typeface="Calibri"/>
                <a:sym typeface="Calibri"/>
              </a:endParaRPr>
            </a:p>
            <a:p>
              <a:pPr indent="-114300" lvl="1" marL="114300" marR="0" rtl="0" algn="l">
                <a:lnSpc>
                  <a:spcPct val="90000"/>
                </a:lnSpc>
                <a:spcBef>
                  <a:spcPts val="195"/>
                </a:spcBef>
                <a:spcAft>
                  <a:spcPts val="0"/>
                </a:spcAft>
                <a:buClr>
                  <a:schemeClr val="dk1"/>
                </a:buClr>
                <a:buSzPts val="1300"/>
                <a:buFont typeface="Corbel"/>
                <a:buChar char="•"/>
              </a:pPr>
              <a:r>
                <a:rPr b="0" i="0" lang="sl-SI" sz="1300" u="none" cap="none" strike="noStrike">
                  <a:solidFill>
                    <a:schemeClr val="dk1"/>
                  </a:solidFill>
                  <a:latin typeface="Corbel"/>
                  <a:ea typeface="Corbel"/>
                  <a:cs typeface="Corbel"/>
                  <a:sym typeface="Corbel"/>
                </a:rPr>
                <a:t>Foods with a min. sustainable footprint</a:t>
              </a:r>
              <a:endParaRPr/>
            </a:p>
          </p:txBody>
        </p:sp>
        <p:sp>
          <p:nvSpPr>
            <p:cNvPr id="572" name="Google Shape;572;p28"/>
            <p:cNvSpPr/>
            <p:nvPr/>
          </p:nvSpPr>
          <p:spPr>
            <a:xfrm>
              <a:off x="0" y="256"/>
              <a:ext cx="1315452" cy="1001432"/>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8"/>
            <p:cNvSpPr txBox="1"/>
            <p:nvPr/>
          </p:nvSpPr>
          <p:spPr>
            <a:xfrm>
              <a:off x="48886" y="49142"/>
              <a:ext cx="1217680" cy="903660"/>
            </a:xfrm>
            <a:prstGeom prst="rect">
              <a:avLst/>
            </a:prstGeom>
            <a:noFill/>
            <a:ln>
              <a:noFill/>
            </a:ln>
          </p:spPr>
          <p:txBody>
            <a:bodyPr anchorCtr="0" anchor="ctr" bIns="32375" lIns="64750" spcFirstLastPara="1" rIns="64750" wrap="square" tIns="32375">
              <a:noAutofit/>
            </a:bodyPr>
            <a:lstStyle/>
            <a:p>
              <a:pPr indent="0" lvl="0" marL="0" marR="0" rtl="0" algn="ctr">
                <a:lnSpc>
                  <a:spcPct val="90000"/>
                </a:lnSpc>
                <a:spcBef>
                  <a:spcPts val="0"/>
                </a:spcBef>
                <a:spcAft>
                  <a:spcPts val="0"/>
                </a:spcAft>
                <a:buClr>
                  <a:schemeClr val="lt1"/>
                </a:buClr>
                <a:buSzPts val="1700"/>
                <a:buFont typeface="Corbel"/>
                <a:buNone/>
              </a:pPr>
              <a:r>
                <a:rPr lang="sl-SI" sz="1700">
                  <a:solidFill>
                    <a:schemeClr val="lt1"/>
                  </a:solidFill>
                  <a:latin typeface="Corbel"/>
                  <a:ea typeface="Corbel"/>
                  <a:cs typeface="Corbel"/>
                  <a:sym typeface="Corbel"/>
                </a:rPr>
                <a:t> Foods with a high carbon print</a:t>
              </a:r>
              <a:endParaRPr sz="1700">
                <a:solidFill>
                  <a:schemeClr val="lt1"/>
                </a:solidFill>
                <a:latin typeface="Calibri"/>
                <a:ea typeface="Calibri"/>
                <a:cs typeface="Calibri"/>
                <a:sym typeface="Calibri"/>
              </a:endParaRPr>
            </a:p>
          </p:txBody>
        </p:sp>
        <p:sp>
          <p:nvSpPr>
            <p:cNvPr id="574" name="Google Shape;574;p28"/>
            <p:cNvSpPr/>
            <p:nvPr/>
          </p:nvSpPr>
          <p:spPr>
            <a:xfrm>
              <a:off x="1315452" y="1101832"/>
              <a:ext cx="1973179" cy="1001432"/>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8"/>
            <p:cNvSpPr txBox="1"/>
            <p:nvPr/>
          </p:nvSpPr>
          <p:spPr>
            <a:xfrm>
              <a:off x="1315452" y="1227011"/>
              <a:ext cx="1597642" cy="751074"/>
            </a:xfrm>
            <a:prstGeom prst="rect">
              <a:avLst/>
            </a:prstGeom>
            <a:noFill/>
            <a:ln>
              <a:noFill/>
            </a:ln>
          </p:spPr>
          <p:txBody>
            <a:bodyPr anchorCtr="0" anchor="t" bIns="7600" lIns="7600" spcFirstLastPara="1" rIns="7600" wrap="square" tIns="7600">
              <a:noAutofit/>
            </a:bodyPr>
            <a:lstStyle/>
            <a:p>
              <a:pPr indent="-114300" lvl="1" marL="114300" marR="0" rtl="0" algn="l">
                <a:lnSpc>
                  <a:spcPct val="90000"/>
                </a:lnSpc>
                <a:spcBef>
                  <a:spcPts val="0"/>
                </a:spcBef>
                <a:spcAft>
                  <a:spcPts val="0"/>
                </a:spcAft>
                <a:buClr>
                  <a:schemeClr val="dk1"/>
                </a:buClr>
                <a:buSzPts val="1200"/>
                <a:buFont typeface="Corbel"/>
                <a:buChar char="•"/>
              </a:pPr>
              <a:r>
                <a:rPr b="0" i="0" lang="sl-SI" sz="1200" u="none" cap="none" strike="noStrike">
                  <a:solidFill>
                    <a:schemeClr val="dk1"/>
                  </a:solidFill>
                  <a:latin typeface="Corbel"/>
                  <a:ea typeface="Corbel"/>
                  <a:cs typeface="Corbel"/>
                  <a:sym typeface="Corbel"/>
                </a:rPr>
                <a:t>Less frying and cooking at high temperature</a:t>
              </a:r>
              <a:endParaRPr/>
            </a:p>
            <a:p>
              <a:pPr indent="-114300" lvl="1" marL="114300" marR="0" rtl="0" algn="l">
                <a:lnSpc>
                  <a:spcPct val="90000"/>
                </a:lnSpc>
                <a:spcBef>
                  <a:spcPts val="180"/>
                </a:spcBef>
                <a:spcAft>
                  <a:spcPts val="0"/>
                </a:spcAft>
                <a:buClr>
                  <a:schemeClr val="dk1"/>
                </a:buClr>
                <a:buSzPts val="1200"/>
                <a:buFont typeface="Corbel"/>
                <a:buChar char="•"/>
              </a:pPr>
              <a:r>
                <a:rPr b="0" i="0" lang="sl-SI" sz="1200" u="none" cap="none" strike="noStrike">
                  <a:solidFill>
                    <a:schemeClr val="dk1"/>
                  </a:solidFill>
                  <a:latin typeface="Corbel"/>
                  <a:ea typeface="Corbel"/>
                  <a:cs typeface="Corbel"/>
                  <a:sym typeface="Corbel"/>
                </a:rPr>
                <a:t>Increase the raw product share</a:t>
              </a:r>
              <a:endParaRPr/>
            </a:p>
          </p:txBody>
        </p:sp>
        <p:sp>
          <p:nvSpPr>
            <p:cNvPr id="576" name="Google Shape;576;p28"/>
            <p:cNvSpPr/>
            <p:nvPr/>
          </p:nvSpPr>
          <p:spPr>
            <a:xfrm>
              <a:off x="0" y="1101832"/>
              <a:ext cx="1315452" cy="1001432"/>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8"/>
            <p:cNvSpPr txBox="1"/>
            <p:nvPr/>
          </p:nvSpPr>
          <p:spPr>
            <a:xfrm>
              <a:off x="48886" y="1150718"/>
              <a:ext cx="1217680" cy="903660"/>
            </a:xfrm>
            <a:prstGeom prst="rect">
              <a:avLst/>
            </a:prstGeom>
            <a:noFill/>
            <a:ln>
              <a:noFill/>
            </a:ln>
          </p:spPr>
          <p:txBody>
            <a:bodyPr anchorCtr="0" anchor="ctr" bIns="32375" lIns="64750" spcFirstLastPara="1" rIns="64750" wrap="square" tIns="32375">
              <a:noAutofit/>
            </a:bodyPr>
            <a:lstStyle/>
            <a:p>
              <a:pPr indent="0" lvl="0" marL="0" marR="0" rtl="0" algn="ctr">
                <a:lnSpc>
                  <a:spcPct val="90000"/>
                </a:lnSpc>
                <a:spcBef>
                  <a:spcPts val="0"/>
                </a:spcBef>
                <a:spcAft>
                  <a:spcPts val="0"/>
                </a:spcAft>
                <a:buClr>
                  <a:schemeClr val="lt1"/>
                </a:buClr>
                <a:buSzPts val="1700"/>
                <a:buFont typeface="Corbel"/>
                <a:buNone/>
              </a:pPr>
              <a:r>
                <a:rPr lang="sl-SI" sz="1700">
                  <a:solidFill>
                    <a:schemeClr val="lt1"/>
                  </a:solidFill>
                  <a:latin typeface="Corbel"/>
                  <a:ea typeface="Corbel"/>
                  <a:cs typeface="Corbel"/>
                  <a:sym typeface="Corbel"/>
                </a:rPr>
                <a:t>Food preparation</a:t>
              </a:r>
              <a:endParaRPr/>
            </a:p>
          </p:txBody>
        </p:sp>
      </p:grpSp>
      <p:grpSp>
        <p:nvGrpSpPr>
          <p:cNvPr id="578" name="Google Shape;578;p28"/>
          <p:cNvGrpSpPr/>
          <p:nvPr/>
        </p:nvGrpSpPr>
        <p:grpSpPr>
          <a:xfrm>
            <a:off x="5093368" y="4538166"/>
            <a:ext cx="3288631" cy="2103008"/>
            <a:chOff x="0" y="256"/>
            <a:chExt cx="3288631" cy="2103008"/>
          </a:xfrm>
        </p:grpSpPr>
        <p:sp>
          <p:nvSpPr>
            <p:cNvPr id="579" name="Google Shape;579;p28"/>
            <p:cNvSpPr/>
            <p:nvPr/>
          </p:nvSpPr>
          <p:spPr>
            <a:xfrm>
              <a:off x="1315452" y="256"/>
              <a:ext cx="1973179" cy="1001432"/>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8"/>
            <p:cNvSpPr txBox="1"/>
            <p:nvPr/>
          </p:nvSpPr>
          <p:spPr>
            <a:xfrm>
              <a:off x="1315452" y="125435"/>
              <a:ext cx="1597642" cy="751074"/>
            </a:xfrm>
            <a:prstGeom prst="rect">
              <a:avLst/>
            </a:prstGeom>
            <a:noFill/>
            <a:ln>
              <a:noFill/>
            </a:ln>
          </p:spPr>
          <p:txBody>
            <a:bodyPr anchorCtr="0" anchor="t" bIns="6350" lIns="6350" spcFirstLastPara="1" rIns="6350" wrap="square" tIns="6350">
              <a:noAutofit/>
            </a:bodyPr>
            <a:lstStyle/>
            <a:p>
              <a:pPr indent="-63500" lvl="1" marL="57150" marR="0" rtl="0" algn="l">
                <a:lnSpc>
                  <a:spcPct val="90000"/>
                </a:lnSpc>
                <a:spcBef>
                  <a:spcPts val="0"/>
                </a:spcBef>
                <a:spcAft>
                  <a:spcPts val="0"/>
                </a:spcAft>
                <a:buClr>
                  <a:schemeClr val="dk1"/>
                </a:buClr>
                <a:buSzPts val="1000"/>
                <a:buFont typeface="Corbel"/>
                <a:buChar char="•"/>
              </a:pPr>
              <a:r>
                <a:rPr b="0" i="0" lang="sl-SI" sz="1000" u="none" cap="none" strike="noStrike">
                  <a:solidFill>
                    <a:schemeClr val="dk1"/>
                  </a:solidFill>
                  <a:latin typeface="Corbel"/>
                  <a:ea typeface="Corbel"/>
                  <a:cs typeface="Corbel"/>
                  <a:sym typeface="Corbel"/>
                </a:rPr>
                <a:t>The dish stimulates all the senses</a:t>
              </a:r>
              <a:endParaRPr/>
            </a:p>
            <a:p>
              <a:pPr indent="-63500" lvl="1" marL="57150" marR="0" rtl="0" algn="l">
                <a:lnSpc>
                  <a:spcPct val="90000"/>
                </a:lnSpc>
                <a:spcBef>
                  <a:spcPts val="150"/>
                </a:spcBef>
                <a:spcAft>
                  <a:spcPts val="0"/>
                </a:spcAft>
                <a:buClr>
                  <a:schemeClr val="dk1"/>
                </a:buClr>
                <a:buSzPts val="1000"/>
                <a:buFont typeface="Corbel"/>
                <a:buChar char="•"/>
              </a:pPr>
              <a:r>
                <a:rPr b="0" i="0" lang="sl-SI" sz="1000" u="none" cap="none" strike="noStrike">
                  <a:solidFill>
                    <a:schemeClr val="dk1"/>
                  </a:solidFill>
                  <a:latin typeface="Corbel"/>
                  <a:ea typeface="Corbel"/>
                  <a:cs typeface="Corbel"/>
                  <a:sym typeface="Corbel"/>
                </a:rPr>
                <a:t>The culinary experience leaves a lasting memory imprint</a:t>
              </a:r>
              <a:endParaRPr/>
            </a:p>
          </p:txBody>
        </p:sp>
        <p:sp>
          <p:nvSpPr>
            <p:cNvPr id="581" name="Google Shape;581;p28"/>
            <p:cNvSpPr/>
            <p:nvPr/>
          </p:nvSpPr>
          <p:spPr>
            <a:xfrm>
              <a:off x="0" y="256"/>
              <a:ext cx="1315452" cy="1001432"/>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8"/>
            <p:cNvSpPr txBox="1"/>
            <p:nvPr/>
          </p:nvSpPr>
          <p:spPr>
            <a:xfrm>
              <a:off x="48886" y="49142"/>
              <a:ext cx="1217680" cy="90366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Clr>
                  <a:schemeClr val="lt1"/>
                </a:buClr>
                <a:buSzPts val="2000"/>
                <a:buFont typeface="Corbel"/>
                <a:buNone/>
              </a:pPr>
              <a:r>
                <a:rPr lang="sl-SI" sz="2000">
                  <a:solidFill>
                    <a:schemeClr val="lt1"/>
                  </a:solidFill>
                  <a:latin typeface="Corbel"/>
                  <a:ea typeface="Corbel"/>
                  <a:cs typeface="Corbel"/>
                  <a:sym typeface="Corbel"/>
                </a:rPr>
                <a:t>Creativity</a:t>
              </a:r>
              <a:endParaRPr/>
            </a:p>
          </p:txBody>
        </p:sp>
        <p:sp>
          <p:nvSpPr>
            <p:cNvPr id="583" name="Google Shape;583;p28"/>
            <p:cNvSpPr/>
            <p:nvPr/>
          </p:nvSpPr>
          <p:spPr>
            <a:xfrm>
              <a:off x="1315452" y="1101832"/>
              <a:ext cx="1973179" cy="1001432"/>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8"/>
            <p:cNvSpPr txBox="1"/>
            <p:nvPr/>
          </p:nvSpPr>
          <p:spPr>
            <a:xfrm>
              <a:off x="1315452" y="1227011"/>
              <a:ext cx="1597642" cy="751074"/>
            </a:xfrm>
            <a:prstGeom prst="rect">
              <a:avLst/>
            </a:prstGeom>
            <a:noFill/>
            <a:ln>
              <a:noFill/>
            </a:ln>
          </p:spPr>
          <p:txBody>
            <a:bodyPr anchorCtr="0" anchor="t" bIns="7600" lIns="7600" spcFirstLastPara="1" rIns="7600" wrap="square" tIns="7600">
              <a:noAutofit/>
            </a:bodyPr>
            <a:lstStyle/>
            <a:p>
              <a:pPr indent="-114300" lvl="1" marL="114300" marR="0" rtl="0" algn="l">
                <a:lnSpc>
                  <a:spcPct val="90000"/>
                </a:lnSpc>
                <a:spcBef>
                  <a:spcPts val="0"/>
                </a:spcBef>
                <a:spcAft>
                  <a:spcPts val="0"/>
                </a:spcAft>
                <a:buClr>
                  <a:schemeClr val="dk1"/>
                </a:buClr>
                <a:buSzPts val="1200"/>
                <a:buFont typeface="Corbel"/>
                <a:buChar char="•"/>
              </a:pPr>
              <a:r>
                <a:rPr b="0" i="0" lang="sl-SI" sz="1200" u="none" cap="none" strike="noStrike">
                  <a:solidFill>
                    <a:schemeClr val="dk1"/>
                  </a:solidFill>
                  <a:latin typeface="Corbel"/>
                  <a:ea typeface="Corbel"/>
                  <a:cs typeface="Corbel"/>
                  <a:sym typeface="Corbel"/>
                </a:rPr>
                <a:t>The dish is backed by a good story</a:t>
              </a:r>
              <a:endParaRPr/>
            </a:p>
            <a:p>
              <a:pPr indent="-114300" lvl="1" marL="114300" marR="0" rtl="0" algn="l">
                <a:lnSpc>
                  <a:spcPct val="90000"/>
                </a:lnSpc>
                <a:spcBef>
                  <a:spcPts val="180"/>
                </a:spcBef>
                <a:spcAft>
                  <a:spcPts val="0"/>
                </a:spcAft>
                <a:buClr>
                  <a:schemeClr val="dk1"/>
                </a:buClr>
                <a:buSzPts val="1200"/>
                <a:buFont typeface="Corbel"/>
                <a:buChar char="•"/>
              </a:pPr>
              <a:r>
                <a:rPr b="0" i="0" lang="sl-SI" sz="1200" u="none" cap="none" strike="noStrike">
                  <a:solidFill>
                    <a:schemeClr val="dk1"/>
                  </a:solidFill>
                  <a:latin typeface="Corbel"/>
                  <a:ea typeface="Corbel"/>
                  <a:cs typeface="Corbel"/>
                  <a:sym typeface="Corbel"/>
                </a:rPr>
                <a:t>The story connects the entire wellness  area</a:t>
              </a:r>
              <a:endParaRPr/>
            </a:p>
          </p:txBody>
        </p:sp>
        <p:sp>
          <p:nvSpPr>
            <p:cNvPr id="585" name="Google Shape;585;p28"/>
            <p:cNvSpPr/>
            <p:nvPr/>
          </p:nvSpPr>
          <p:spPr>
            <a:xfrm>
              <a:off x="0" y="1101832"/>
              <a:ext cx="1315452" cy="1001432"/>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8"/>
            <p:cNvSpPr txBox="1"/>
            <p:nvPr/>
          </p:nvSpPr>
          <p:spPr>
            <a:xfrm>
              <a:off x="48886" y="1150718"/>
              <a:ext cx="1217680" cy="90366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Clr>
                  <a:schemeClr val="lt1"/>
                </a:buClr>
                <a:buSzPts val="2000"/>
                <a:buFont typeface="Corbel"/>
                <a:buNone/>
              </a:pPr>
              <a:r>
                <a:rPr lang="sl-SI" sz="2000">
                  <a:solidFill>
                    <a:schemeClr val="lt1"/>
                  </a:solidFill>
                  <a:latin typeface="Corbel"/>
                  <a:ea typeface="Corbel"/>
                  <a:cs typeface="Corbel"/>
                  <a:sym typeface="Corbel"/>
                </a:rPr>
                <a:t>Story</a:t>
              </a:r>
              <a:endParaRPr/>
            </a:p>
          </p:txBody>
        </p:sp>
      </p:grpSp>
      <p:pic>
        <p:nvPicPr>
          <p:cNvPr descr="Slika, ki vsebuje besede hrana, skleda, raznoliko, nekaj&#10;&#10;Opis je samodejno ustvarjen" id="587" name="Google Shape;587;p28"/>
          <p:cNvPicPr preferRelativeResize="0"/>
          <p:nvPr/>
        </p:nvPicPr>
        <p:blipFill rotWithShape="1">
          <a:blip r:embed="rId3">
            <a:alphaModFix/>
          </a:blip>
          <a:srcRect b="0" l="0" r="0" t="0"/>
          <a:stretch/>
        </p:blipFill>
        <p:spPr>
          <a:xfrm>
            <a:off x="8722645" y="1513723"/>
            <a:ext cx="2787816" cy="44020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29"/>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7. Modification of wellness dishes</a:t>
            </a:r>
            <a:endParaRPr/>
          </a:p>
        </p:txBody>
      </p:sp>
      <p:sp>
        <p:nvSpPr>
          <p:cNvPr id="593" name="Google Shape;593;p29"/>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sl-SI"/>
              <a:t>Modification is changing the nature of a dish for the needs of specific marketing</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Dishes can be modified – changed with different purposes and goals</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Most often we want to modify it to bring the offer closer to the needs of guests</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Guests often request modification due to diverse dietary profiles (diet, religion, philosophical reasons)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rPr lang="sl-SI" sz="4000"/>
              <a:t>Learning Objectives</a:t>
            </a:r>
            <a:endParaRPr sz="4000"/>
          </a:p>
        </p:txBody>
      </p:sp>
      <p:sp>
        <p:nvSpPr>
          <p:cNvPr id="331" name="Google Shape;331;p3"/>
          <p:cNvSpPr txBox="1"/>
          <p:nvPr>
            <p:ph idx="2" type="body"/>
          </p:nvPr>
        </p:nvSpPr>
        <p:spPr>
          <a:xfrm>
            <a:off x="571313" y="2532849"/>
            <a:ext cx="10978262" cy="357250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2800"/>
              <a:buFont typeface="Noto Sans Symbols"/>
              <a:buChar char="⮚"/>
            </a:pPr>
            <a:r>
              <a:rPr lang="sl-SI" sz="2800"/>
              <a:t>Getting to know basic characteristics of  gastronomy tourism</a:t>
            </a:r>
            <a:endParaRPr/>
          </a:p>
          <a:p>
            <a:pPr indent="-457200" lvl="0" marL="457200" rtl="0" algn="l">
              <a:lnSpc>
                <a:spcPct val="90000"/>
              </a:lnSpc>
              <a:spcBef>
                <a:spcPts val="1000"/>
              </a:spcBef>
              <a:spcAft>
                <a:spcPts val="0"/>
              </a:spcAft>
              <a:buClr>
                <a:schemeClr val="dk1"/>
              </a:buClr>
              <a:buSzPts val="2800"/>
              <a:buFont typeface="Noto Sans Symbols"/>
              <a:buChar char="⮚"/>
            </a:pPr>
            <a:r>
              <a:rPr lang="sl-SI" sz="2800"/>
              <a:t>Analysing the customer expectation</a:t>
            </a:r>
            <a:endParaRPr sz="2800"/>
          </a:p>
          <a:p>
            <a:pPr indent="-457200" lvl="0" marL="457200" rtl="0" algn="l">
              <a:lnSpc>
                <a:spcPct val="90000"/>
              </a:lnSpc>
              <a:spcBef>
                <a:spcPts val="1000"/>
              </a:spcBef>
              <a:spcAft>
                <a:spcPts val="0"/>
              </a:spcAft>
              <a:buClr>
                <a:schemeClr val="dk1"/>
              </a:buClr>
              <a:buSzPts val="2800"/>
              <a:buFont typeface="Noto Sans Symbols"/>
              <a:buChar char="⮚"/>
            </a:pPr>
            <a:r>
              <a:rPr lang="sl-SI" sz="2800"/>
              <a:t>Trends in gastronomy tourism</a:t>
            </a:r>
            <a:endParaRPr sz="2800"/>
          </a:p>
          <a:p>
            <a:pPr indent="-457200" lvl="0" marL="457200" rtl="0" algn="l">
              <a:lnSpc>
                <a:spcPct val="90000"/>
              </a:lnSpc>
              <a:spcBef>
                <a:spcPts val="1000"/>
              </a:spcBef>
              <a:spcAft>
                <a:spcPts val="0"/>
              </a:spcAft>
              <a:buClr>
                <a:schemeClr val="dk1"/>
              </a:buClr>
              <a:buSzPts val="2800"/>
              <a:buFont typeface="Noto Sans Symbols"/>
              <a:buChar char="⮚"/>
            </a:pPr>
            <a:r>
              <a:rPr lang="sl-SI" sz="2800"/>
              <a:t>Understanding the specifics of wellness cuisine</a:t>
            </a:r>
            <a:endParaRPr sz="2800"/>
          </a:p>
          <a:p>
            <a:pPr indent="-457200" lvl="0" marL="457200" rtl="0" algn="l">
              <a:lnSpc>
                <a:spcPct val="90000"/>
              </a:lnSpc>
              <a:spcBef>
                <a:spcPts val="1000"/>
              </a:spcBef>
              <a:spcAft>
                <a:spcPts val="0"/>
              </a:spcAft>
              <a:buClr>
                <a:schemeClr val="dk1"/>
              </a:buClr>
              <a:buSzPts val="2800"/>
              <a:buFont typeface="Noto Sans Symbols"/>
              <a:buChar char="⮚"/>
            </a:pPr>
            <a:r>
              <a:rPr lang="sl-SI" sz="2800"/>
              <a:t>Detecting crucial providers and operators of regional cuisine</a:t>
            </a:r>
            <a:endParaRPr sz="2800"/>
          </a:p>
          <a:p>
            <a:pPr indent="-457200" lvl="0" marL="457200" rtl="0" algn="l">
              <a:lnSpc>
                <a:spcPct val="90000"/>
              </a:lnSpc>
              <a:spcBef>
                <a:spcPts val="1000"/>
              </a:spcBef>
              <a:spcAft>
                <a:spcPts val="0"/>
              </a:spcAft>
              <a:buClr>
                <a:schemeClr val="dk1"/>
              </a:buClr>
              <a:buSzPts val="2800"/>
              <a:buFont typeface="Noto Sans Symbols"/>
              <a:buChar char="⮚"/>
            </a:pPr>
            <a:r>
              <a:rPr lang="sl-SI" sz="2800"/>
              <a:t>The importance and techniques of storytelling in gastronomy tourism</a:t>
            </a:r>
            <a:endParaRPr sz="2800"/>
          </a:p>
          <a:p>
            <a:pPr indent="-190500" lvl="0" marL="342900" rtl="0" algn="l">
              <a:lnSpc>
                <a:spcPct val="90000"/>
              </a:lnSpc>
              <a:spcBef>
                <a:spcPts val="1000"/>
              </a:spcBef>
              <a:spcAft>
                <a:spcPts val="0"/>
              </a:spcAft>
              <a:buClr>
                <a:schemeClr val="dk1"/>
              </a:buClr>
              <a:buSzPts val="2400"/>
              <a:buNone/>
            </a:pPr>
            <a:r>
              <a:t/>
            </a:r>
            <a:endParaRPr/>
          </a:p>
        </p:txBody>
      </p:sp>
      <p:pic>
        <p:nvPicPr>
          <p:cNvPr descr="Slika, ki vsebuje besede hrana, plošča, zajtrk, obrok&#10;&#10;Opis je samodejno ustvarjen" id="332" name="Google Shape;332;p3"/>
          <p:cNvPicPr preferRelativeResize="0"/>
          <p:nvPr/>
        </p:nvPicPr>
        <p:blipFill rotWithShape="1">
          <a:blip r:embed="rId3">
            <a:alphaModFix/>
          </a:blip>
          <a:srcRect b="0" l="0" r="0" t="0"/>
          <a:stretch/>
        </p:blipFill>
        <p:spPr>
          <a:xfrm>
            <a:off x="8902764" y="-43621"/>
            <a:ext cx="3293411" cy="222943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0"/>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3. STORYTELLING IN CULINARY</a:t>
            </a:r>
            <a:endParaRPr/>
          </a:p>
          <a:p>
            <a:pPr indent="0" lvl="0" marL="0" rtl="0" algn="l">
              <a:lnSpc>
                <a:spcPct val="90000"/>
              </a:lnSpc>
              <a:spcBef>
                <a:spcPts val="0"/>
              </a:spcBef>
              <a:spcAft>
                <a:spcPts val="0"/>
              </a:spcAft>
              <a:buClr>
                <a:schemeClr val="dk1"/>
              </a:buClr>
              <a:buSzPts val="3600"/>
              <a:buNone/>
            </a:pPr>
            <a:r>
              <a:rPr lang="sl-SI"/>
              <a:t>TOURISM</a:t>
            </a:r>
            <a:endParaRPr/>
          </a:p>
        </p:txBody>
      </p:sp>
      <p:sp>
        <p:nvSpPr>
          <p:cNvPr id="599" name="Google Shape;599;p30"/>
          <p:cNvSpPr/>
          <p:nvPr>
            <p:ph idx="3" type="pic"/>
          </p:nvPr>
        </p:nvSpPr>
        <p:spPr>
          <a:xfrm>
            <a:off x="3564835" y="-1"/>
            <a:ext cx="8627164" cy="4540151"/>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descr="Crop Hispanic woman reading book near anonymous partner while lying on plaid with croissant and takeaway coffee in autumn park" id="600" name="Google Shape;600;p30"/>
          <p:cNvPicPr preferRelativeResize="0"/>
          <p:nvPr/>
        </p:nvPicPr>
        <p:blipFill rotWithShape="1">
          <a:blip r:embed="rId3">
            <a:alphaModFix/>
          </a:blip>
          <a:srcRect b="0" l="0" r="0" t="0"/>
          <a:stretch/>
        </p:blipFill>
        <p:spPr>
          <a:xfrm>
            <a:off x="3680264" y="-1"/>
            <a:ext cx="7952936" cy="5301958"/>
          </a:xfrm>
          <a:prstGeom prst="rect">
            <a:avLst/>
          </a:prstGeom>
          <a:noFill/>
          <a:ln>
            <a:noFill/>
          </a:ln>
        </p:spPr>
      </p:pic>
      <p:sp>
        <p:nvSpPr>
          <p:cNvPr id="601" name="Google Shape;601;p30"/>
          <p:cNvSpPr txBox="1"/>
          <p:nvPr>
            <p:ph idx="2" type="body"/>
          </p:nvPr>
        </p:nvSpPr>
        <p:spPr>
          <a:xfrm>
            <a:off x="497155" y="5114135"/>
            <a:ext cx="9000157" cy="46918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Taste the story</a:t>
            </a:r>
            <a:endParaRPr/>
          </a:p>
          <a:p>
            <a:pPr indent="0" lvl="0" marL="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31"/>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WHY DO WE NEED A STORY TO PROMOTE CULINARY TOURISM</a:t>
            </a:r>
            <a:endParaRPr/>
          </a:p>
        </p:txBody>
      </p:sp>
      <p:sp>
        <p:nvSpPr>
          <p:cNvPr id="607" name="Google Shape;607;p31"/>
          <p:cNvSpPr txBox="1"/>
          <p:nvPr>
            <p:ph idx="2" type="body"/>
          </p:nvPr>
        </p:nvSpPr>
        <p:spPr>
          <a:xfrm>
            <a:off x="571313" y="2532849"/>
            <a:ext cx="10070126" cy="357250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Ø"/>
            </a:pPr>
            <a:r>
              <a:rPr lang="sl-SI"/>
              <a:t>Stories are an effective tool in developing and marketing destinations, </a:t>
            </a:r>
            <a:endParaRPr/>
          </a:p>
          <a:p>
            <a:pPr indent="0" lvl="0" marL="0" rtl="0" algn="l">
              <a:lnSpc>
                <a:spcPct val="90000"/>
              </a:lnSpc>
              <a:spcBef>
                <a:spcPts val="1200"/>
              </a:spcBef>
              <a:spcAft>
                <a:spcPts val="0"/>
              </a:spcAft>
              <a:buClr>
                <a:schemeClr val="dk1"/>
              </a:buClr>
              <a:buSzPts val="2400"/>
              <a:buNone/>
            </a:pPr>
            <a:r>
              <a:rPr lang="sl-SI"/>
              <a:t>     products and attractions.</a:t>
            </a:r>
            <a:endParaRPr/>
          </a:p>
          <a:p>
            <a:pPr indent="-342900" lvl="0" marL="342900" rtl="0" algn="l">
              <a:lnSpc>
                <a:spcPct val="90000"/>
              </a:lnSpc>
              <a:spcBef>
                <a:spcPts val="1200"/>
              </a:spcBef>
              <a:spcAft>
                <a:spcPts val="0"/>
              </a:spcAft>
              <a:buClr>
                <a:schemeClr val="dk1"/>
              </a:buClr>
              <a:buSzPts val="2400"/>
              <a:buFont typeface="Noto Sans Symbols"/>
              <a:buChar char="Ø"/>
            </a:pPr>
            <a:r>
              <a:rPr lang="sl-SI"/>
              <a:t>They bring guests closer to the uniqueness of the experience associated with emotions.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2"/>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b="0" lang="sl-SI"/>
              <a:t>IMPROVE THE ENTREPRENEURSHIP WITH THE LOCAL FOOD STORY</a:t>
            </a:r>
            <a:endParaRPr/>
          </a:p>
        </p:txBody>
      </p:sp>
      <p:pic>
        <p:nvPicPr>
          <p:cNvPr descr="The world's best female chef, Ana Ros, has used her hyperlocal philosophy to transform a small roadside inn into a food destination with dishes that people travel thousands of miles to try. &#10;&#10;Video by Leila Hussain and Gloria Kurnik&#10;&#10;Like this video? Subscribe: http://www.youtube.com/Bloomberg?sub_confirmation=1&#10;Become a Quicktake Member for exclusive perks: http://www.youtube.com/bloomberg/join&#10;&#10;QuickTake Originals is Bloomberg's official premium video channel. We bring you insights and analysis from business, science, and technology experts who are shaping our future. We’re home to Hello World, Giant Leap, Storylines, and the series powering CityLab, Bloomberg Businessweek, Bloomberg Green, and much more.&#10;&#10;Subscribe for business news, but not as you've known it: exclusive interviews, fascinating profiles, data-driven analysis, and the latest in tech innovation from around the world.&#10;&#10;Visit our partner channel QuickTake News for breaking global news and insight in an instant." id="613" name="Google Shape;613;p32" title="The Top Female Chef is in This Tiny Roadside Inn">
            <a:hlinkClick r:id="rId3"/>
          </p:cNvPr>
          <p:cNvPicPr preferRelativeResize="0"/>
          <p:nvPr/>
        </p:nvPicPr>
        <p:blipFill>
          <a:blip r:embed="rId4">
            <a:alphaModFix/>
          </a:blip>
          <a:stretch>
            <a:fillRect/>
          </a:stretch>
        </p:blipFill>
        <p:spPr>
          <a:xfrm>
            <a:off x="3643900" y="2240400"/>
            <a:ext cx="4182500" cy="276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3"/>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What are the outcomes of a good food story?</a:t>
            </a:r>
            <a:endParaRPr/>
          </a:p>
        </p:txBody>
      </p:sp>
      <p:grpSp>
        <p:nvGrpSpPr>
          <p:cNvPr id="619" name="Google Shape;619;p33"/>
          <p:cNvGrpSpPr/>
          <p:nvPr/>
        </p:nvGrpSpPr>
        <p:grpSpPr>
          <a:xfrm>
            <a:off x="2685154" y="2066261"/>
            <a:ext cx="3768377" cy="3654710"/>
            <a:chOff x="401811" y="879"/>
            <a:chExt cx="3768377" cy="3654710"/>
          </a:xfrm>
        </p:grpSpPr>
        <p:sp>
          <p:nvSpPr>
            <p:cNvPr id="620" name="Google Shape;620;p33"/>
            <p:cNvSpPr/>
            <p:nvPr/>
          </p:nvSpPr>
          <p:spPr>
            <a:xfrm>
              <a:off x="2719035" y="27398"/>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3"/>
            <p:cNvSpPr txBox="1"/>
            <p:nvPr/>
          </p:nvSpPr>
          <p:spPr>
            <a:xfrm>
              <a:off x="2719035" y="27398"/>
              <a:ext cx="904130" cy="90413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900"/>
                <a:buFont typeface="Corbel"/>
                <a:buNone/>
              </a:pPr>
              <a:r>
                <a:rPr lang="sl-SI" sz="900">
                  <a:solidFill>
                    <a:schemeClr val="dk1"/>
                  </a:solidFill>
                  <a:latin typeface="Corbel"/>
                  <a:ea typeface="Corbel"/>
                  <a:cs typeface="Corbel"/>
                  <a:sym typeface="Corbel"/>
                </a:rPr>
                <a:t>MEMORABLY</a:t>
              </a:r>
              <a:endParaRPr/>
            </a:p>
          </p:txBody>
        </p:sp>
        <p:sp>
          <p:nvSpPr>
            <p:cNvPr id="622" name="Google Shape;622;p33"/>
            <p:cNvSpPr/>
            <p:nvPr/>
          </p:nvSpPr>
          <p:spPr>
            <a:xfrm>
              <a:off x="589178" y="879"/>
              <a:ext cx="3393642" cy="3393642"/>
            </a:xfrm>
            <a:custGeom>
              <a:rect b="b" l="l" r="r" t="t"/>
              <a:pathLst>
                <a:path extrusionOk="0" h="120000" w="120000">
                  <a:moveTo>
                    <a:pt x="108075" y="31586"/>
                  </a:moveTo>
                  <a:lnTo>
                    <a:pt x="108075" y="31586"/>
                  </a:lnTo>
                  <a:cubicBezTo>
                    <a:pt x="112359" y="38836"/>
                    <a:pt x="114949" y="46960"/>
                    <a:pt x="115650" y="55351"/>
                  </a:cubicBezTo>
                  <a:lnTo>
                    <a:pt x="119792" y="55388"/>
                  </a:lnTo>
                  <a:lnTo>
                    <a:pt x="112725" y="60464"/>
                  </a:lnTo>
                  <a:lnTo>
                    <a:pt x="105246" y="55260"/>
                  </a:lnTo>
                  <a:lnTo>
                    <a:pt x="109386" y="55296"/>
                  </a:lnTo>
                  <a:lnTo>
                    <a:pt x="109386" y="55296"/>
                  </a:lnTo>
                  <a:cubicBezTo>
                    <a:pt x="108695" y="48043"/>
                    <a:pt x="106415" y="41031"/>
                    <a:pt x="102708" y="347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3"/>
            <p:cNvSpPr/>
            <p:nvPr/>
          </p:nvSpPr>
          <p:spPr>
            <a:xfrm>
              <a:off x="3266058" y="1710960"/>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3"/>
            <p:cNvSpPr txBox="1"/>
            <p:nvPr/>
          </p:nvSpPr>
          <p:spPr>
            <a:xfrm>
              <a:off x="3266058" y="1710960"/>
              <a:ext cx="904130" cy="90413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900"/>
                <a:buFont typeface="Corbel"/>
                <a:buNone/>
              </a:pPr>
              <a:r>
                <a:rPr lang="sl-SI" sz="900">
                  <a:solidFill>
                    <a:schemeClr val="dk1"/>
                  </a:solidFill>
                  <a:latin typeface="Corbel"/>
                  <a:ea typeface="Corbel"/>
                  <a:cs typeface="Corbel"/>
                  <a:sym typeface="Corbel"/>
                </a:rPr>
                <a:t>IN – DEPTH EXPERIENCE</a:t>
              </a:r>
              <a:endParaRPr/>
            </a:p>
          </p:txBody>
        </p:sp>
        <p:sp>
          <p:nvSpPr>
            <p:cNvPr id="625" name="Google Shape;625;p33"/>
            <p:cNvSpPr/>
            <p:nvPr/>
          </p:nvSpPr>
          <p:spPr>
            <a:xfrm>
              <a:off x="589178" y="879"/>
              <a:ext cx="3393642" cy="3393642"/>
            </a:xfrm>
            <a:custGeom>
              <a:rect b="b" l="l" r="r" t="t"/>
              <a:pathLst>
                <a:path extrusionOk="0" h="120000" w="120000">
                  <a:moveTo>
                    <a:pt x="104284" y="94022"/>
                  </a:moveTo>
                  <a:lnTo>
                    <a:pt x="104284" y="94022"/>
                  </a:lnTo>
                  <a:cubicBezTo>
                    <a:pt x="98369" y="101721"/>
                    <a:pt x="90549" y="107745"/>
                    <a:pt x="81595" y="111499"/>
                  </a:cubicBezTo>
                  <a:lnTo>
                    <a:pt x="82839" y="115450"/>
                  </a:lnTo>
                  <a:lnTo>
                    <a:pt x="75829" y="110295"/>
                  </a:lnTo>
                  <a:lnTo>
                    <a:pt x="78472" y="101575"/>
                  </a:lnTo>
                  <a:lnTo>
                    <a:pt x="79715" y="105524"/>
                  </a:lnTo>
                  <a:cubicBezTo>
                    <a:pt x="87450" y="102174"/>
                    <a:pt x="94205" y="96908"/>
                    <a:pt x="99340" y="90224"/>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3"/>
            <p:cNvSpPr/>
            <p:nvPr/>
          </p:nvSpPr>
          <p:spPr>
            <a:xfrm>
              <a:off x="1833934" y="2751459"/>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3"/>
            <p:cNvSpPr txBox="1"/>
            <p:nvPr/>
          </p:nvSpPr>
          <p:spPr>
            <a:xfrm>
              <a:off x="1833934" y="2751459"/>
              <a:ext cx="904130" cy="90413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900"/>
                <a:buFont typeface="Corbel"/>
                <a:buNone/>
              </a:pPr>
              <a:r>
                <a:rPr lang="sl-SI" sz="900">
                  <a:solidFill>
                    <a:schemeClr val="dk1"/>
                  </a:solidFill>
                  <a:latin typeface="Corbel"/>
                  <a:ea typeface="Corbel"/>
                  <a:cs typeface="Corbel"/>
                  <a:sym typeface="Corbel"/>
                </a:rPr>
                <a:t>ENCOURAGING DREAMS</a:t>
              </a:r>
              <a:endParaRPr/>
            </a:p>
          </p:txBody>
        </p:sp>
        <p:sp>
          <p:nvSpPr>
            <p:cNvPr id="628" name="Google Shape;628;p33"/>
            <p:cNvSpPr/>
            <p:nvPr/>
          </p:nvSpPr>
          <p:spPr>
            <a:xfrm>
              <a:off x="589178" y="879"/>
              <a:ext cx="3393642" cy="3393642"/>
            </a:xfrm>
            <a:custGeom>
              <a:rect b="b" l="l" r="r" t="t"/>
              <a:pathLst>
                <a:path extrusionOk="0" h="120000" w="120000">
                  <a:moveTo>
                    <a:pt x="43235" y="113268"/>
                  </a:moveTo>
                  <a:lnTo>
                    <a:pt x="43235" y="113268"/>
                  </a:lnTo>
                  <a:cubicBezTo>
                    <a:pt x="33974" y="110353"/>
                    <a:pt x="25633" y="105074"/>
                    <a:pt x="19034" y="97952"/>
                  </a:cubicBezTo>
                  <a:lnTo>
                    <a:pt x="15750" y="100476"/>
                  </a:lnTo>
                  <a:lnTo>
                    <a:pt x="18188" y="92123"/>
                  </a:lnTo>
                  <a:lnTo>
                    <a:pt x="27285" y="91613"/>
                  </a:lnTo>
                  <a:lnTo>
                    <a:pt x="24002" y="94136"/>
                  </a:lnTo>
                  <a:lnTo>
                    <a:pt x="24002" y="94136"/>
                  </a:lnTo>
                  <a:cubicBezTo>
                    <a:pt x="29802" y="100253"/>
                    <a:pt x="37066" y="104791"/>
                    <a:pt x="45107" y="10732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3"/>
            <p:cNvSpPr/>
            <p:nvPr/>
          </p:nvSpPr>
          <p:spPr>
            <a:xfrm>
              <a:off x="401811" y="1710960"/>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3"/>
            <p:cNvSpPr txBox="1"/>
            <p:nvPr/>
          </p:nvSpPr>
          <p:spPr>
            <a:xfrm>
              <a:off x="401811" y="1710960"/>
              <a:ext cx="904130" cy="90413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900"/>
                <a:buFont typeface="Corbel"/>
                <a:buNone/>
              </a:pPr>
              <a:r>
                <a:rPr lang="sl-SI" sz="900">
                  <a:solidFill>
                    <a:schemeClr val="dk1"/>
                  </a:solidFill>
                  <a:latin typeface="Corbel"/>
                  <a:ea typeface="Corbel"/>
                  <a:cs typeface="Corbel"/>
                  <a:sym typeface="Corbel"/>
                </a:rPr>
                <a:t>TANGIBILITY</a:t>
              </a:r>
              <a:endParaRPr/>
            </a:p>
          </p:txBody>
        </p:sp>
        <p:sp>
          <p:nvSpPr>
            <p:cNvPr id="631" name="Google Shape;631;p33"/>
            <p:cNvSpPr/>
            <p:nvPr/>
          </p:nvSpPr>
          <p:spPr>
            <a:xfrm>
              <a:off x="589178" y="879"/>
              <a:ext cx="3393642" cy="3393642"/>
            </a:xfrm>
            <a:custGeom>
              <a:rect b="b" l="l" r="r" t="t"/>
              <a:pathLst>
                <a:path extrusionOk="0" h="120000" w="120000">
                  <a:moveTo>
                    <a:pt x="4158" y="60492"/>
                  </a:moveTo>
                  <a:lnTo>
                    <a:pt x="4158" y="60492"/>
                  </a:lnTo>
                  <a:cubicBezTo>
                    <a:pt x="4084" y="52071"/>
                    <a:pt x="5915" y="43743"/>
                    <a:pt x="9515" y="36130"/>
                  </a:cubicBezTo>
                  <a:lnTo>
                    <a:pt x="5949" y="34023"/>
                  </a:lnTo>
                  <a:lnTo>
                    <a:pt x="14608" y="33172"/>
                  </a:lnTo>
                  <a:lnTo>
                    <a:pt x="18471" y="41424"/>
                  </a:lnTo>
                  <a:lnTo>
                    <a:pt x="14907" y="39318"/>
                  </a:lnTo>
                  <a:lnTo>
                    <a:pt x="14907" y="39318"/>
                  </a:lnTo>
                  <a:cubicBezTo>
                    <a:pt x="11869" y="45940"/>
                    <a:pt x="10328" y="53151"/>
                    <a:pt x="10392" y="60437"/>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3"/>
            <p:cNvSpPr/>
            <p:nvPr/>
          </p:nvSpPr>
          <p:spPr>
            <a:xfrm>
              <a:off x="948833" y="27398"/>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3"/>
            <p:cNvSpPr txBox="1"/>
            <p:nvPr/>
          </p:nvSpPr>
          <p:spPr>
            <a:xfrm>
              <a:off x="948833" y="27398"/>
              <a:ext cx="904130" cy="90413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900"/>
                <a:buFont typeface="Corbel"/>
                <a:buNone/>
              </a:pPr>
              <a:r>
                <a:rPr lang="sl-SI" sz="900">
                  <a:solidFill>
                    <a:schemeClr val="dk1"/>
                  </a:solidFill>
                  <a:latin typeface="Corbel"/>
                  <a:ea typeface="Corbel"/>
                  <a:cs typeface="Corbel"/>
                  <a:sym typeface="Corbel"/>
                </a:rPr>
                <a:t>INCREASED SATISFACTION</a:t>
              </a:r>
              <a:endParaRPr/>
            </a:p>
          </p:txBody>
        </p:sp>
        <p:sp>
          <p:nvSpPr>
            <p:cNvPr id="634" name="Google Shape;634;p33"/>
            <p:cNvSpPr/>
            <p:nvPr/>
          </p:nvSpPr>
          <p:spPr>
            <a:xfrm>
              <a:off x="589178" y="879"/>
              <a:ext cx="3393642" cy="3393642"/>
            </a:xfrm>
            <a:custGeom>
              <a:rect b="b" l="l" r="r" t="t"/>
              <a:pathLst>
                <a:path extrusionOk="0" h="120000" w="120000">
                  <a:moveTo>
                    <a:pt x="43941" y="6515"/>
                  </a:moveTo>
                  <a:lnTo>
                    <a:pt x="43941" y="6515"/>
                  </a:lnTo>
                  <a:cubicBezTo>
                    <a:pt x="52743" y="3872"/>
                    <a:pt x="62062" y="3443"/>
                    <a:pt x="71070" y="5264"/>
                  </a:cubicBezTo>
                  <a:lnTo>
                    <a:pt x="72261" y="1297"/>
                  </a:lnTo>
                  <a:lnTo>
                    <a:pt x="75163" y="9500"/>
                  </a:lnTo>
                  <a:lnTo>
                    <a:pt x="68078" y="15229"/>
                  </a:lnTo>
                  <a:lnTo>
                    <a:pt x="69268" y="11264"/>
                  </a:lnTo>
                  <a:lnTo>
                    <a:pt x="69268" y="11264"/>
                  </a:lnTo>
                  <a:cubicBezTo>
                    <a:pt x="61439" y="9775"/>
                    <a:pt x="53366" y="10194"/>
                    <a:pt x="45734" y="12486"/>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 name="Google Shape;635;p33"/>
          <p:cNvGrpSpPr/>
          <p:nvPr/>
        </p:nvGrpSpPr>
        <p:grpSpPr>
          <a:xfrm>
            <a:off x="6978799" y="1992380"/>
            <a:ext cx="3768377" cy="3654710"/>
            <a:chOff x="401811" y="879"/>
            <a:chExt cx="3768377" cy="3654710"/>
          </a:xfrm>
        </p:grpSpPr>
        <p:sp>
          <p:nvSpPr>
            <p:cNvPr id="636" name="Google Shape;636;p33"/>
            <p:cNvSpPr/>
            <p:nvPr/>
          </p:nvSpPr>
          <p:spPr>
            <a:xfrm>
              <a:off x="2719035" y="27398"/>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3"/>
            <p:cNvSpPr txBox="1"/>
            <p:nvPr/>
          </p:nvSpPr>
          <p:spPr>
            <a:xfrm>
              <a:off x="2719035" y="27398"/>
              <a:ext cx="904130" cy="90413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800"/>
                <a:buFont typeface="Corbel"/>
                <a:buNone/>
              </a:pPr>
              <a:r>
                <a:rPr lang="sl-SI" sz="800">
                  <a:solidFill>
                    <a:schemeClr val="dk1"/>
                  </a:solidFill>
                  <a:latin typeface="Corbel"/>
                  <a:ea typeface="Corbel"/>
                  <a:cs typeface="Corbel"/>
                  <a:sym typeface="Corbel"/>
                </a:rPr>
                <a:t>ENTREPRENEURIAL OPPORTUNITY</a:t>
              </a:r>
              <a:endParaRPr/>
            </a:p>
          </p:txBody>
        </p:sp>
        <p:sp>
          <p:nvSpPr>
            <p:cNvPr id="638" name="Google Shape;638;p33"/>
            <p:cNvSpPr/>
            <p:nvPr/>
          </p:nvSpPr>
          <p:spPr>
            <a:xfrm>
              <a:off x="589178" y="879"/>
              <a:ext cx="3393642" cy="3393642"/>
            </a:xfrm>
            <a:custGeom>
              <a:rect b="b" l="l" r="r" t="t"/>
              <a:pathLst>
                <a:path extrusionOk="0" h="120000" w="120000">
                  <a:moveTo>
                    <a:pt x="108075" y="31586"/>
                  </a:moveTo>
                  <a:lnTo>
                    <a:pt x="108075" y="31586"/>
                  </a:lnTo>
                  <a:cubicBezTo>
                    <a:pt x="112359" y="38836"/>
                    <a:pt x="114949" y="46960"/>
                    <a:pt x="115650" y="55351"/>
                  </a:cubicBezTo>
                  <a:lnTo>
                    <a:pt x="119792" y="55388"/>
                  </a:lnTo>
                  <a:lnTo>
                    <a:pt x="112725" y="60464"/>
                  </a:lnTo>
                  <a:lnTo>
                    <a:pt x="105246" y="55260"/>
                  </a:lnTo>
                  <a:lnTo>
                    <a:pt x="109386" y="55296"/>
                  </a:lnTo>
                  <a:lnTo>
                    <a:pt x="109386" y="55296"/>
                  </a:lnTo>
                  <a:cubicBezTo>
                    <a:pt x="108695" y="48043"/>
                    <a:pt x="106415" y="41031"/>
                    <a:pt x="102708" y="34758"/>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
            <p:cNvSpPr/>
            <p:nvPr/>
          </p:nvSpPr>
          <p:spPr>
            <a:xfrm>
              <a:off x="3266058" y="1710960"/>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3"/>
            <p:cNvSpPr txBox="1"/>
            <p:nvPr/>
          </p:nvSpPr>
          <p:spPr>
            <a:xfrm>
              <a:off x="3266058" y="1710960"/>
              <a:ext cx="904130" cy="90413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800"/>
                <a:buFont typeface="Corbel"/>
                <a:buNone/>
              </a:pPr>
              <a:r>
                <a:rPr lang="sl-SI" sz="800">
                  <a:solidFill>
                    <a:schemeClr val="dk1"/>
                  </a:solidFill>
                  <a:latin typeface="Corbel"/>
                  <a:ea typeface="Corbel"/>
                  <a:cs typeface="Corbel"/>
                  <a:sym typeface="Corbel"/>
                </a:rPr>
                <a:t>COMPETITIVE ADVANTAGE</a:t>
              </a:r>
              <a:endParaRPr/>
            </a:p>
          </p:txBody>
        </p:sp>
        <p:sp>
          <p:nvSpPr>
            <p:cNvPr id="641" name="Google Shape;641;p33"/>
            <p:cNvSpPr/>
            <p:nvPr/>
          </p:nvSpPr>
          <p:spPr>
            <a:xfrm>
              <a:off x="589178" y="879"/>
              <a:ext cx="3393642" cy="3393642"/>
            </a:xfrm>
            <a:custGeom>
              <a:rect b="b" l="l" r="r" t="t"/>
              <a:pathLst>
                <a:path extrusionOk="0" h="120000" w="120000">
                  <a:moveTo>
                    <a:pt x="104284" y="94022"/>
                  </a:moveTo>
                  <a:lnTo>
                    <a:pt x="104284" y="94022"/>
                  </a:lnTo>
                  <a:cubicBezTo>
                    <a:pt x="98369" y="101721"/>
                    <a:pt x="90549" y="107745"/>
                    <a:pt x="81595" y="111499"/>
                  </a:cubicBezTo>
                  <a:lnTo>
                    <a:pt x="82839" y="115450"/>
                  </a:lnTo>
                  <a:lnTo>
                    <a:pt x="75829" y="110295"/>
                  </a:lnTo>
                  <a:lnTo>
                    <a:pt x="78472" y="101575"/>
                  </a:lnTo>
                  <a:lnTo>
                    <a:pt x="79715" y="105524"/>
                  </a:lnTo>
                  <a:cubicBezTo>
                    <a:pt x="87450" y="102174"/>
                    <a:pt x="94205" y="96908"/>
                    <a:pt x="99340" y="90224"/>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3"/>
            <p:cNvSpPr/>
            <p:nvPr/>
          </p:nvSpPr>
          <p:spPr>
            <a:xfrm>
              <a:off x="1833934" y="2751459"/>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3"/>
            <p:cNvSpPr txBox="1"/>
            <p:nvPr/>
          </p:nvSpPr>
          <p:spPr>
            <a:xfrm>
              <a:off x="1833934" y="2751459"/>
              <a:ext cx="904130" cy="90413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800"/>
                <a:buFont typeface="Corbel"/>
                <a:buNone/>
              </a:pPr>
              <a:r>
                <a:rPr lang="sl-SI" sz="800">
                  <a:solidFill>
                    <a:schemeClr val="dk1"/>
                  </a:solidFill>
                  <a:latin typeface="Corbel"/>
                  <a:ea typeface="Corbel"/>
                  <a:cs typeface="Corbel"/>
                  <a:sym typeface="Corbel"/>
                </a:rPr>
                <a:t>BUILDING ORGANISATIONAL</a:t>
              </a:r>
              <a:endParaRPr/>
            </a:p>
          </p:txBody>
        </p:sp>
        <p:sp>
          <p:nvSpPr>
            <p:cNvPr id="644" name="Google Shape;644;p33"/>
            <p:cNvSpPr/>
            <p:nvPr/>
          </p:nvSpPr>
          <p:spPr>
            <a:xfrm>
              <a:off x="589178" y="879"/>
              <a:ext cx="3393642" cy="3393642"/>
            </a:xfrm>
            <a:custGeom>
              <a:rect b="b" l="l" r="r" t="t"/>
              <a:pathLst>
                <a:path extrusionOk="0" h="120000" w="120000">
                  <a:moveTo>
                    <a:pt x="43235" y="113268"/>
                  </a:moveTo>
                  <a:lnTo>
                    <a:pt x="43235" y="113268"/>
                  </a:lnTo>
                  <a:cubicBezTo>
                    <a:pt x="33974" y="110353"/>
                    <a:pt x="25633" y="105074"/>
                    <a:pt x="19034" y="97952"/>
                  </a:cubicBezTo>
                  <a:lnTo>
                    <a:pt x="15750" y="100476"/>
                  </a:lnTo>
                  <a:lnTo>
                    <a:pt x="18188" y="92123"/>
                  </a:lnTo>
                  <a:lnTo>
                    <a:pt x="27285" y="91613"/>
                  </a:lnTo>
                  <a:lnTo>
                    <a:pt x="24002" y="94136"/>
                  </a:lnTo>
                  <a:lnTo>
                    <a:pt x="24002" y="94136"/>
                  </a:lnTo>
                  <a:cubicBezTo>
                    <a:pt x="29802" y="100253"/>
                    <a:pt x="37066" y="104791"/>
                    <a:pt x="45107" y="107321"/>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3"/>
            <p:cNvSpPr/>
            <p:nvPr/>
          </p:nvSpPr>
          <p:spPr>
            <a:xfrm>
              <a:off x="401811" y="1710960"/>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3"/>
            <p:cNvSpPr txBox="1"/>
            <p:nvPr/>
          </p:nvSpPr>
          <p:spPr>
            <a:xfrm>
              <a:off x="401811" y="1710960"/>
              <a:ext cx="904130" cy="90413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800"/>
                <a:buFont typeface="Corbel"/>
                <a:buNone/>
              </a:pPr>
              <a:r>
                <a:rPr lang="sl-SI" sz="800">
                  <a:solidFill>
                    <a:schemeClr val="dk1"/>
                  </a:solidFill>
                  <a:latin typeface="Corbel"/>
                  <a:ea typeface="Corbel"/>
                  <a:cs typeface="Corbel"/>
                  <a:sym typeface="Corbel"/>
                </a:rPr>
                <a:t>IDENTITY</a:t>
              </a:r>
              <a:endParaRPr/>
            </a:p>
          </p:txBody>
        </p:sp>
        <p:sp>
          <p:nvSpPr>
            <p:cNvPr id="647" name="Google Shape;647;p33"/>
            <p:cNvSpPr/>
            <p:nvPr/>
          </p:nvSpPr>
          <p:spPr>
            <a:xfrm>
              <a:off x="589178" y="879"/>
              <a:ext cx="3393642" cy="3393642"/>
            </a:xfrm>
            <a:custGeom>
              <a:rect b="b" l="l" r="r" t="t"/>
              <a:pathLst>
                <a:path extrusionOk="0" h="120000" w="120000">
                  <a:moveTo>
                    <a:pt x="4158" y="60492"/>
                  </a:moveTo>
                  <a:lnTo>
                    <a:pt x="4158" y="60492"/>
                  </a:lnTo>
                  <a:cubicBezTo>
                    <a:pt x="4084" y="52071"/>
                    <a:pt x="5915" y="43743"/>
                    <a:pt x="9515" y="36130"/>
                  </a:cubicBezTo>
                  <a:lnTo>
                    <a:pt x="5949" y="34023"/>
                  </a:lnTo>
                  <a:lnTo>
                    <a:pt x="14608" y="33172"/>
                  </a:lnTo>
                  <a:lnTo>
                    <a:pt x="18471" y="41424"/>
                  </a:lnTo>
                  <a:lnTo>
                    <a:pt x="14907" y="39318"/>
                  </a:lnTo>
                  <a:lnTo>
                    <a:pt x="14907" y="39318"/>
                  </a:lnTo>
                  <a:cubicBezTo>
                    <a:pt x="11869" y="45940"/>
                    <a:pt x="10328" y="53151"/>
                    <a:pt x="10392" y="60437"/>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3"/>
            <p:cNvSpPr/>
            <p:nvPr/>
          </p:nvSpPr>
          <p:spPr>
            <a:xfrm>
              <a:off x="948833" y="27398"/>
              <a:ext cx="904130" cy="904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3"/>
            <p:cNvSpPr txBox="1"/>
            <p:nvPr/>
          </p:nvSpPr>
          <p:spPr>
            <a:xfrm>
              <a:off x="948833" y="27398"/>
              <a:ext cx="904130" cy="90413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dk1"/>
                </a:buClr>
                <a:buSzPts val="800"/>
                <a:buFont typeface="Corbel"/>
                <a:buNone/>
              </a:pPr>
              <a:r>
                <a:rPr lang="sl-SI" sz="800">
                  <a:solidFill>
                    <a:schemeClr val="dk1"/>
                  </a:solidFill>
                  <a:latin typeface="Corbel"/>
                  <a:ea typeface="Corbel"/>
                  <a:cs typeface="Corbel"/>
                  <a:sym typeface="Corbel"/>
                </a:rPr>
                <a:t>CREATIVITY</a:t>
              </a:r>
              <a:endParaRPr/>
            </a:p>
          </p:txBody>
        </p:sp>
        <p:sp>
          <p:nvSpPr>
            <p:cNvPr id="650" name="Google Shape;650;p33"/>
            <p:cNvSpPr/>
            <p:nvPr/>
          </p:nvSpPr>
          <p:spPr>
            <a:xfrm>
              <a:off x="589178" y="879"/>
              <a:ext cx="3393642" cy="3393642"/>
            </a:xfrm>
            <a:custGeom>
              <a:rect b="b" l="l" r="r" t="t"/>
              <a:pathLst>
                <a:path extrusionOk="0" h="120000" w="120000">
                  <a:moveTo>
                    <a:pt x="43941" y="6515"/>
                  </a:moveTo>
                  <a:lnTo>
                    <a:pt x="43941" y="6515"/>
                  </a:lnTo>
                  <a:cubicBezTo>
                    <a:pt x="52743" y="3872"/>
                    <a:pt x="62062" y="3443"/>
                    <a:pt x="71070" y="5264"/>
                  </a:cubicBezTo>
                  <a:lnTo>
                    <a:pt x="72261" y="1297"/>
                  </a:lnTo>
                  <a:lnTo>
                    <a:pt x="75163" y="9500"/>
                  </a:lnTo>
                  <a:lnTo>
                    <a:pt x="68078" y="15229"/>
                  </a:lnTo>
                  <a:lnTo>
                    <a:pt x="69268" y="11264"/>
                  </a:lnTo>
                  <a:lnTo>
                    <a:pt x="69268" y="11264"/>
                  </a:lnTo>
                  <a:cubicBezTo>
                    <a:pt x="61439" y="9775"/>
                    <a:pt x="53366" y="10194"/>
                    <a:pt x="45734" y="12486"/>
                  </a:cubicBezTo>
                  <a:close/>
                </a:path>
              </a:pathLst>
            </a:cu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33"/>
          <p:cNvSpPr txBox="1"/>
          <p:nvPr/>
        </p:nvSpPr>
        <p:spPr>
          <a:xfrm>
            <a:off x="3455670" y="3648710"/>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             TOURIST</a:t>
            </a:r>
            <a:endParaRPr sz="1800">
              <a:solidFill>
                <a:schemeClr val="dk1"/>
              </a:solidFill>
              <a:latin typeface="Calibri"/>
              <a:ea typeface="Calibri"/>
              <a:cs typeface="Calibri"/>
              <a:sym typeface="Calibri"/>
            </a:endParaRPr>
          </a:p>
        </p:txBody>
      </p:sp>
      <p:sp>
        <p:nvSpPr>
          <p:cNvPr id="652" name="Google Shape;652;p33"/>
          <p:cNvSpPr txBox="1"/>
          <p:nvPr/>
        </p:nvSpPr>
        <p:spPr>
          <a:xfrm>
            <a:off x="7489156" y="3498682"/>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              DESTINATION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34"/>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b="0" lang="sl-SI"/>
              <a:t>WHY STORYTELLING IS MORE TRUSTWORTHY THAN PRESENTING DATA?</a:t>
            </a:r>
            <a:endParaRPr/>
          </a:p>
        </p:txBody>
      </p:sp>
      <p:pic>
        <p:nvPicPr>
          <p:cNvPr descr="Karen is a leadership consultant who is extremely passionate about storytelling. Her mission is to help people understand that their companies/groups will perform better and be more empathetic if their leaders learn to use storytelling as a manner of leading rather than simply supplying data or unclear, cold orders. Karen Eber develops leaders and shapes culture one story at a time. Karen brings 20 years of experience driving global talent development for individuals, teams, and organizations in the Fortune 500. She uses stories to point out key moments from everyday life to help leaders be aware of how to respond versus react. She builds new ideas and thinking with pragmatic approaches that influence and inspire action in leaders and organizations.&#10;&#10;Karen is the CEO and Chief Storyteller of Eber Leadership Group. Karen brings deep expertise from global roles where she led Culture and Executive Development and was as a Chief Learning Officer in companies like General Electric, Deloitte and HP. This talk was given at a TEDx event using the TED conference format but independently organized by a local community. Learn more at https://www.ted.com/tedx" id="658" name="Google Shape;658;p34" title="Why storytelling is more trustworthy than presenting data | Karen Eber | TEDxPurdueU">
            <a:hlinkClick r:id="rId3"/>
          </p:cNvPr>
          <p:cNvPicPr preferRelativeResize="0"/>
          <p:nvPr/>
        </p:nvPicPr>
        <p:blipFill>
          <a:blip r:embed="rId4">
            <a:alphaModFix/>
          </a:blip>
          <a:stretch>
            <a:fillRect/>
          </a:stretch>
        </p:blipFill>
        <p:spPr>
          <a:xfrm>
            <a:off x="3217025" y="1904025"/>
            <a:ext cx="5659124"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5"/>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PROVIDING A GOOD FOOD STORY</a:t>
            </a:r>
            <a:endParaRPr/>
          </a:p>
        </p:txBody>
      </p:sp>
      <p:pic>
        <p:nvPicPr>
          <p:cNvPr descr="Slika, ki vsebuje besede notranji, raznoliko, vsebuje, raznolikost&#10;&#10;Opis je samodejno ustvarjen" id="664" name="Google Shape;664;p35"/>
          <p:cNvPicPr preferRelativeResize="0"/>
          <p:nvPr/>
        </p:nvPicPr>
        <p:blipFill rotWithShape="1">
          <a:blip r:embed="rId3">
            <a:alphaModFix/>
          </a:blip>
          <a:srcRect b="0" l="0" r="0" t="0"/>
          <a:stretch/>
        </p:blipFill>
        <p:spPr>
          <a:xfrm rot="-5400000">
            <a:off x="6584282" y="-818359"/>
            <a:ext cx="4487778" cy="67100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6"/>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What does a good food story need to include?</a:t>
            </a:r>
            <a:endParaRPr/>
          </a:p>
        </p:txBody>
      </p:sp>
      <p:grpSp>
        <p:nvGrpSpPr>
          <p:cNvPr id="670" name="Google Shape;670;p36"/>
          <p:cNvGrpSpPr/>
          <p:nvPr/>
        </p:nvGrpSpPr>
        <p:grpSpPr>
          <a:xfrm>
            <a:off x="5494449" y="1659059"/>
            <a:ext cx="6655452" cy="4392360"/>
            <a:chOff x="0" y="31653"/>
            <a:chExt cx="6655452" cy="4392360"/>
          </a:xfrm>
        </p:grpSpPr>
        <p:sp>
          <p:nvSpPr>
            <p:cNvPr id="671" name="Google Shape;671;p36"/>
            <p:cNvSpPr/>
            <p:nvPr/>
          </p:nvSpPr>
          <p:spPr>
            <a:xfrm>
              <a:off x="0" y="31653"/>
              <a:ext cx="6655452" cy="100737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6"/>
            <p:cNvSpPr txBox="1"/>
            <p:nvPr/>
          </p:nvSpPr>
          <p:spPr>
            <a:xfrm>
              <a:off x="49176" y="80829"/>
              <a:ext cx="6557100" cy="909018"/>
            </a:xfrm>
            <a:prstGeom prst="rect">
              <a:avLst/>
            </a:prstGeom>
            <a:noFill/>
            <a:ln>
              <a:noFill/>
            </a:ln>
          </p:spPr>
          <p:txBody>
            <a:bodyPr anchorCtr="0" anchor="ctr" bIns="160000" lIns="160000" spcFirstLastPara="1" rIns="160000" wrap="square" tIns="160000">
              <a:noAutofit/>
            </a:bodyPr>
            <a:lstStyle/>
            <a:p>
              <a:pPr indent="0" lvl="0" marL="0" marR="0" rtl="0" algn="l">
                <a:lnSpc>
                  <a:spcPct val="90000"/>
                </a:lnSpc>
                <a:spcBef>
                  <a:spcPts val="0"/>
                </a:spcBef>
                <a:spcAft>
                  <a:spcPts val="0"/>
                </a:spcAft>
                <a:buClr>
                  <a:schemeClr val="lt1"/>
                </a:buClr>
                <a:buSzPts val="4200"/>
                <a:buFont typeface="Calibri"/>
                <a:buNone/>
              </a:pPr>
              <a:r>
                <a:rPr lang="sl-SI" sz="4200">
                  <a:solidFill>
                    <a:schemeClr val="lt1"/>
                  </a:solidFill>
                  <a:latin typeface="Calibri"/>
                  <a:ea typeface="Calibri"/>
                  <a:cs typeface="Calibri"/>
                  <a:sym typeface="Calibri"/>
                </a:rPr>
                <a:t>1.  Message</a:t>
              </a:r>
              <a:endParaRPr sz="4200">
                <a:solidFill>
                  <a:schemeClr val="lt1"/>
                </a:solidFill>
                <a:latin typeface="Calibri"/>
                <a:ea typeface="Calibri"/>
                <a:cs typeface="Calibri"/>
                <a:sym typeface="Calibri"/>
              </a:endParaRPr>
            </a:p>
          </p:txBody>
        </p:sp>
        <p:sp>
          <p:nvSpPr>
            <p:cNvPr id="673" name="Google Shape;673;p36"/>
            <p:cNvSpPr/>
            <p:nvPr/>
          </p:nvSpPr>
          <p:spPr>
            <a:xfrm>
              <a:off x="0" y="1159983"/>
              <a:ext cx="6655452" cy="100737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6"/>
            <p:cNvSpPr txBox="1"/>
            <p:nvPr/>
          </p:nvSpPr>
          <p:spPr>
            <a:xfrm>
              <a:off x="49176" y="1209159"/>
              <a:ext cx="6557100" cy="909018"/>
            </a:xfrm>
            <a:prstGeom prst="rect">
              <a:avLst/>
            </a:prstGeom>
            <a:noFill/>
            <a:ln>
              <a:noFill/>
            </a:ln>
          </p:spPr>
          <p:txBody>
            <a:bodyPr anchorCtr="0" anchor="ctr" bIns="160000" lIns="160000" spcFirstLastPara="1" rIns="160000" wrap="square" tIns="160000">
              <a:noAutofit/>
            </a:bodyPr>
            <a:lstStyle/>
            <a:p>
              <a:pPr indent="0" lvl="0" marL="0" marR="0" rtl="0" algn="l">
                <a:lnSpc>
                  <a:spcPct val="90000"/>
                </a:lnSpc>
                <a:spcBef>
                  <a:spcPts val="0"/>
                </a:spcBef>
                <a:spcAft>
                  <a:spcPts val="0"/>
                </a:spcAft>
                <a:buClr>
                  <a:schemeClr val="lt1"/>
                </a:buClr>
                <a:buSzPts val="4200"/>
                <a:buFont typeface="Calibri"/>
                <a:buNone/>
              </a:pPr>
              <a:r>
                <a:rPr lang="sl-SI" sz="4200">
                  <a:solidFill>
                    <a:schemeClr val="lt1"/>
                  </a:solidFill>
                  <a:latin typeface="Calibri"/>
                  <a:ea typeface="Calibri"/>
                  <a:cs typeface="Calibri"/>
                  <a:sym typeface="Calibri"/>
                </a:rPr>
                <a:t>2. Conflict</a:t>
              </a:r>
              <a:endParaRPr sz="4200">
                <a:solidFill>
                  <a:schemeClr val="lt1"/>
                </a:solidFill>
                <a:latin typeface="Calibri"/>
                <a:ea typeface="Calibri"/>
                <a:cs typeface="Calibri"/>
                <a:sym typeface="Calibri"/>
              </a:endParaRPr>
            </a:p>
          </p:txBody>
        </p:sp>
        <p:sp>
          <p:nvSpPr>
            <p:cNvPr id="675" name="Google Shape;675;p36"/>
            <p:cNvSpPr/>
            <p:nvPr/>
          </p:nvSpPr>
          <p:spPr>
            <a:xfrm>
              <a:off x="0" y="2288313"/>
              <a:ext cx="6655452" cy="100737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6"/>
            <p:cNvSpPr txBox="1"/>
            <p:nvPr/>
          </p:nvSpPr>
          <p:spPr>
            <a:xfrm>
              <a:off x="49176" y="2337489"/>
              <a:ext cx="6557100" cy="909018"/>
            </a:xfrm>
            <a:prstGeom prst="rect">
              <a:avLst/>
            </a:prstGeom>
            <a:noFill/>
            <a:ln>
              <a:noFill/>
            </a:ln>
          </p:spPr>
          <p:txBody>
            <a:bodyPr anchorCtr="0" anchor="ctr" bIns="160000" lIns="160000" spcFirstLastPara="1" rIns="160000" wrap="square" tIns="160000">
              <a:noAutofit/>
            </a:bodyPr>
            <a:lstStyle/>
            <a:p>
              <a:pPr indent="0" lvl="0" marL="0" marR="0" rtl="0" algn="l">
                <a:lnSpc>
                  <a:spcPct val="90000"/>
                </a:lnSpc>
                <a:spcBef>
                  <a:spcPts val="0"/>
                </a:spcBef>
                <a:spcAft>
                  <a:spcPts val="0"/>
                </a:spcAft>
                <a:buClr>
                  <a:schemeClr val="lt1"/>
                </a:buClr>
                <a:buSzPts val="4200"/>
                <a:buFont typeface="Calibri"/>
                <a:buNone/>
              </a:pPr>
              <a:r>
                <a:rPr lang="sl-SI" sz="4200">
                  <a:solidFill>
                    <a:schemeClr val="lt1"/>
                  </a:solidFill>
                  <a:latin typeface="Calibri"/>
                  <a:ea typeface="Calibri"/>
                  <a:cs typeface="Calibri"/>
                  <a:sym typeface="Calibri"/>
                </a:rPr>
                <a:t>3. Characters</a:t>
              </a:r>
              <a:endParaRPr sz="4200">
                <a:solidFill>
                  <a:schemeClr val="lt1"/>
                </a:solidFill>
                <a:latin typeface="Calibri"/>
                <a:ea typeface="Calibri"/>
                <a:cs typeface="Calibri"/>
                <a:sym typeface="Calibri"/>
              </a:endParaRPr>
            </a:p>
          </p:txBody>
        </p:sp>
        <p:sp>
          <p:nvSpPr>
            <p:cNvPr id="677" name="Google Shape;677;p36"/>
            <p:cNvSpPr/>
            <p:nvPr/>
          </p:nvSpPr>
          <p:spPr>
            <a:xfrm>
              <a:off x="0" y="3416643"/>
              <a:ext cx="6655452" cy="100737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txBox="1"/>
            <p:nvPr/>
          </p:nvSpPr>
          <p:spPr>
            <a:xfrm>
              <a:off x="49176" y="3465819"/>
              <a:ext cx="6557100" cy="909018"/>
            </a:xfrm>
            <a:prstGeom prst="rect">
              <a:avLst/>
            </a:prstGeom>
            <a:noFill/>
            <a:ln>
              <a:noFill/>
            </a:ln>
          </p:spPr>
          <p:txBody>
            <a:bodyPr anchorCtr="0" anchor="ctr" bIns="160000" lIns="160000" spcFirstLastPara="1" rIns="160000" wrap="square" tIns="160000">
              <a:noAutofit/>
            </a:bodyPr>
            <a:lstStyle/>
            <a:p>
              <a:pPr indent="0" lvl="0" marL="0" marR="0" rtl="0" algn="l">
                <a:lnSpc>
                  <a:spcPct val="90000"/>
                </a:lnSpc>
                <a:spcBef>
                  <a:spcPts val="0"/>
                </a:spcBef>
                <a:spcAft>
                  <a:spcPts val="0"/>
                </a:spcAft>
                <a:buClr>
                  <a:schemeClr val="lt1"/>
                </a:buClr>
                <a:buSzPts val="4200"/>
                <a:buFont typeface="Calibri"/>
                <a:buNone/>
              </a:pPr>
              <a:r>
                <a:rPr lang="sl-SI" sz="4200">
                  <a:solidFill>
                    <a:schemeClr val="lt1"/>
                  </a:solidFill>
                  <a:latin typeface="Calibri"/>
                  <a:ea typeface="Calibri"/>
                  <a:cs typeface="Calibri"/>
                  <a:sym typeface="Calibri"/>
                </a:rPr>
                <a:t>4. Structure</a:t>
              </a:r>
              <a:endParaRPr sz="4200">
                <a:solidFill>
                  <a:schemeClr val="lt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37"/>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0" lang="sl-SI"/>
              <a:t>a. </a:t>
            </a:r>
            <a:r>
              <a:rPr lang="sl-SI"/>
              <a:t>Message</a:t>
            </a:r>
            <a:endParaRPr/>
          </a:p>
        </p:txBody>
      </p:sp>
      <p:grpSp>
        <p:nvGrpSpPr>
          <p:cNvPr id="684" name="Google Shape;684;p37"/>
          <p:cNvGrpSpPr/>
          <p:nvPr/>
        </p:nvGrpSpPr>
        <p:grpSpPr>
          <a:xfrm>
            <a:off x="4780520" y="407407"/>
            <a:ext cx="7728267" cy="4183201"/>
            <a:chOff x="0" y="452061"/>
            <a:chExt cx="7728267" cy="4183201"/>
          </a:xfrm>
        </p:grpSpPr>
        <p:sp>
          <p:nvSpPr>
            <p:cNvPr id="685" name="Google Shape;685;p37"/>
            <p:cNvSpPr/>
            <p:nvPr/>
          </p:nvSpPr>
          <p:spPr>
            <a:xfrm>
              <a:off x="0" y="452061"/>
              <a:ext cx="7728267" cy="9594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7"/>
            <p:cNvSpPr txBox="1"/>
            <p:nvPr/>
          </p:nvSpPr>
          <p:spPr>
            <a:xfrm>
              <a:off x="46834" y="498895"/>
              <a:ext cx="7634599" cy="865732"/>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lt1"/>
                </a:buClr>
                <a:buSzPts val="4000"/>
                <a:buFont typeface="Corbel"/>
                <a:buNone/>
              </a:pPr>
              <a:r>
                <a:rPr lang="sl-SI" sz="4000">
                  <a:solidFill>
                    <a:schemeClr val="lt1"/>
                  </a:solidFill>
                  <a:latin typeface="Corbel"/>
                  <a:ea typeface="Corbel"/>
                  <a:cs typeface="Corbel"/>
                  <a:sym typeface="Corbel"/>
                </a:rPr>
                <a:t>Rethinking the message</a:t>
              </a:r>
              <a:endParaRPr/>
            </a:p>
          </p:txBody>
        </p:sp>
        <p:sp>
          <p:nvSpPr>
            <p:cNvPr id="687" name="Google Shape;687;p37"/>
            <p:cNvSpPr/>
            <p:nvPr/>
          </p:nvSpPr>
          <p:spPr>
            <a:xfrm>
              <a:off x="0" y="1526661"/>
              <a:ext cx="7728267" cy="9594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7"/>
            <p:cNvSpPr txBox="1"/>
            <p:nvPr/>
          </p:nvSpPr>
          <p:spPr>
            <a:xfrm>
              <a:off x="46834" y="1573495"/>
              <a:ext cx="7634599" cy="865732"/>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lt1"/>
                </a:buClr>
                <a:buSzPts val="4000"/>
                <a:buFont typeface="Corbel"/>
                <a:buNone/>
              </a:pPr>
              <a:r>
                <a:rPr lang="sl-SI" sz="4000">
                  <a:solidFill>
                    <a:schemeClr val="lt1"/>
                  </a:solidFill>
                  <a:latin typeface="Corbel"/>
                  <a:ea typeface="Corbel"/>
                  <a:cs typeface="Corbel"/>
                  <a:sym typeface="Corbel"/>
                </a:rPr>
                <a:t>Forming the message</a:t>
              </a:r>
              <a:endParaRPr/>
            </a:p>
          </p:txBody>
        </p:sp>
        <p:sp>
          <p:nvSpPr>
            <p:cNvPr id="689" name="Google Shape;689;p37"/>
            <p:cNvSpPr/>
            <p:nvPr/>
          </p:nvSpPr>
          <p:spPr>
            <a:xfrm>
              <a:off x="0" y="2601262"/>
              <a:ext cx="7728267" cy="9594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7"/>
            <p:cNvSpPr txBox="1"/>
            <p:nvPr/>
          </p:nvSpPr>
          <p:spPr>
            <a:xfrm>
              <a:off x="46834" y="2648096"/>
              <a:ext cx="7634599" cy="865732"/>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lt1"/>
                </a:buClr>
                <a:buSzPts val="4000"/>
                <a:buFont typeface="Corbel"/>
                <a:buNone/>
              </a:pPr>
              <a:r>
                <a:rPr lang="sl-SI" sz="4000">
                  <a:solidFill>
                    <a:schemeClr val="lt1"/>
                  </a:solidFill>
                  <a:latin typeface="Corbel"/>
                  <a:ea typeface="Corbel"/>
                  <a:cs typeface="Corbel"/>
                  <a:sym typeface="Corbel"/>
                </a:rPr>
                <a:t>Message is the heart of story</a:t>
              </a:r>
              <a:endParaRPr/>
            </a:p>
          </p:txBody>
        </p:sp>
        <p:sp>
          <p:nvSpPr>
            <p:cNvPr id="691" name="Google Shape;691;p37"/>
            <p:cNvSpPr/>
            <p:nvPr/>
          </p:nvSpPr>
          <p:spPr>
            <a:xfrm>
              <a:off x="0" y="3675862"/>
              <a:ext cx="7728267" cy="9594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7"/>
            <p:cNvSpPr txBox="1"/>
            <p:nvPr/>
          </p:nvSpPr>
          <p:spPr>
            <a:xfrm>
              <a:off x="46834" y="3722696"/>
              <a:ext cx="7634599" cy="865732"/>
            </a:xfrm>
            <a:prstGeom prst="rect">
              <a:avLst/>
            </a:prstGeom>
            <a:noFill/>
            <a:ln>
              <a:noFill/>
            </a:ln>
          </p:spPr>
          <p:txBody>
            <a:bodyPr anchorCtr="0" anchor="ctr" bIns="152400" lIns="152400" spcFirstLastPara="1" rIns="152400" wrap="square" tIns="152400">
              <a:noAutofit/>
            </a:bodyPr>
            <a:lstStyle/>
            <a:p>
              <a:pPr indent="0" lvl="0" marL="0" marR="0" rtl="0" algn="l">
                <a:lnSpc>
                  <a:spcPct val="90000"/>
                </a:lnSpc>
                <a:spcBef>
                  <a:spcPts val="0"/>
                </a:spcBef>
                <a:spcAft>
                  <a:spcPts val="0"/>
                </a:spcAft>
                <a:buClr>
                  <a:schemeClr val="lt1"/>
                </a:buClr>
                <a:buSzPts val="4000"/>
                <a:buFont typeface="Corbel"/>
                <a:buNone/>
              </a:pPr>
              <a:r>
                <a:rPr lang="sl-SI" sz="4000">
                  <a:solidFill>
                    <a:schemeClr val="lt1"/>
                  </a:solidFill>
                  <a:latin typeface="Corbel"/>
                  <a:ea typeface="Corbel"/>
                  <a:cs typeface="Corbel"/>
                  <a:sym typeface="Corbel"/>
                </a:rPr>
                <a:t>Message = moral or ideological act</a:t>
              </a:r>
              <a:endParaRPr/>
            </a:p>
          </p:txBody>
        </p:sp>
      </p:grpSp>
      <p:sp>
        <p:nvSpPr>
          <p:cNvPr id="693" name="Google Shape;693;p37"/>
          <p:cNvSpPr txBox="1"/>
          <p:nvPr/>
        </p:nvSpPr>
        <p:spPr>
          <a:xfrm>
            <a:off x="1172509" y="4632001"/>
            <a:ext cx="4276813" cy="1477328"/>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In the story of Italian tiramisu, the key message is that it is a dessert that lifts the body and spirit.</a:t>
            </a:r>
            <a:endParaRPr/>
          </a:p>
          <a:p>
            <a:pPr indent="0" lvl="0" marL="0" marR="0" rtl="0" algn="l">
              <a:spcBef>
                <a:spcPts val="0"/>
              </a:spcBef>
              <a:spcAft>
                <a:spcPts val="0"/>
              </a:spcAft>
              <a:buNone/>
            </a:pPr>
            <a:r>
              <a:rPr lang="sl-SI" sz="1800">
                <a:solidFill>
                  <a:schemeClr val="dk1"/>
                </a:solidFill>
                <a:latin typeface="Calibri"/>
                <a:ea typeface="Calibri"/>
                <a:cs typeface="Calibri"/>
                <a:sym typeface="Calibri"/>
              </a:rPr>
              <a:t>Tirami su: pick me up</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Slika, ki vsebuje besede hrana, miza, risba, kava&#10;&#10;Opis je samodejno ustvarjen" id="694" name="Google Shape;694;p37"/>
          <p:cNvPicPr preferRelativeResize="0"/>
          <p:nvPr/>
        </p:nvPicPr>
        <p:blipFill rotWithShape="1">
          <a:blip r:embed="rId3">
            <a:alphaModFix/>
          </a:blip>
          <a:srcRect b="0" l="0" r="0" t="0"/>
          <a:stretch/>
        </p:blipFill>
        <p:spPr>
          <a:xfrm>
            <a:off x="5454366" y="4634697"/>
            <a:ext cx="2254033" cy="1471679"/>
          </a:xfrm>
          <a:prstGeom prst="rect">
            <a:avLst/>
          </a:prstGeom>
          <a:noFill/>
          <a:ln>
            <a:noFill/>
          </a:ln>
        </p:spPr>
      </p:pic>
      <p:pic>
        <p:nvPicPr>
          <p:cNvPr descr="Owl outline" id="695" name="Google Shape;695;p37"/>
          <p:cNvPicPr preferRelativeResize="0"/>
          <p:nvPr/>
        </p:nvPicPr>
        <p:blipFill rotWithShape="1">
          <a:blip r:embed="rId4">
            <a:alphaModFix/>
          </a:blip>
          <a:srcRect b="0" l="0" r="0" t="0"/>
          <a:stretch/>
        </p:blipFill>
        <p:spPr>
          <a:xfrm>
            <a:off x="253295" y="4907016"/>
            <a:ext cx="914400" cy="914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38"/>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b. Conflict</a:t>
            </a:r>
            <a:endParaRPr/>
          </a:p>
        </p:txBody>
      </p:sp>
      <p:pic>
        <p:nvPicPr>
          <p:cNvPr descr="Owl outline" id="701" name="Google Shape;701;p38"/>
          <p:cNvPicPr preferRelativeResize="0"/>
          <p:nvPr/>
        </p:nvPicPr>
        <p:blipFill rotWithShape="1">
          <a:blip r:embed="rId3">
            <a:alphaModFix/>
          </a:blip>
          <a:srcRect b="0" l="0" r="0" t="0"/>
          <a:stretch/>
        </p:blipFill>
        <p:spPr>
          <a:xfrm>
            <a:off x="211542" y="4593866"/>
            <a:ext cx="914400" cy="914400"/>
          </a:xfrm>
          <a:prstGeom prst="rect">
            <a:avLst/>
          </a:prstGeom>
          <a:noFill/>
          <a:ln>
            <a:noFill/>
          </a:ln>
        </p:spPr>
      </p:pic>
      <p:grpSp>
        <p:nvGrpSpPr>
          <p:cNvPr id="702" name="Google Shape;702;p38"/>
          <p:cNvGrpSpPr/>
          <p:nvPr/>
        </p:nvGrpSpPr>
        <p:grpSpPr>
          <a:xfrm>
            <a:off x="4562826" y="14009"/>
            <a:ext cx="7728267" cy="4078620"/>
            <a:chOff x="0" y="504352"/>
            <a:chExt cx="7728267" cy="4078620"/>
          </a:xfrm>
        </p:grpSpPr>
        <p:sp>
          <p:nvSpPr>
            <p:cNvPr id="703" name="Google Shape;703;p38"/>
            <p:cNvSpPr/>
            <p:nvPr/>
          </p:nvSpPr>
          <p:spPr>
            <a:xfrm>
              <a:off x="0" y="504352"/>
              <a:ext cx="7728267" cy="93541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8"/>
            <p:cNvSpPr txBox="1"/>
            <p:nvPr/>
          </p:nvSpPr>
          <p:spPr>
            <a:xfrm>
              <a:off x="45663" y="550015"/>
              <a:ext cx="7636941" cy="844089"/>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Corbel"/>
                <a:buNone/>
              </a:pPr>
              <a:r>
                <a:rPr lang="sl-SI" sz="3900">
                  <a:solidFill>
                    <a:schemeClr val="lt1"/>
                  </a:solidFill>
                  <a:latin typeface="Corbel"/>
                  <a:ea typeface="Corbel"/>
                  <a:cs typeface="Corbel"/>
                  <a:sym typeface="Corbel"/>
                </a:rPr>
                <a:t>Conflict can be positive or negative</a:t>
              </a:r>
              <a:endParaRPr/>
            </a:p>
          </p:txBody>
        </p:sp>
        <p:sp>
          <p:nvSpPr>
            <p:cNvPr id="705" name="Google Shape;705;p38"/>
            <p:cNvSpPr/>
            <p:nvPr/>
          </p:nvSpPr>
          <p:spPr>
            <a:xfrm>
              <a:off x="0" y="1552087"/>
              <a:ext cx="7728267" cy="935415"/>
            </a:xfrm>
            <a:prstGeom prst="roundRect">
              <a:avLst>
                <a:gd fmla="val 16667" name="adj"/>
              </a:avLst>
            </a:prstGeom>
            <a:solidFill>
              <a:srgbClr val="D07A5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8"/>
            <p:cNvSpPr txBox="1"/>
            <p:nvPr/>
          </p:nvSpPr>
          <p:spPr>
            <a:xfrm>
              <a:off x="45663" y="1597750"/>
              <a:ext cx="7636941" cy="844089"/>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Corbel"/>
                <a:buNone/>
              </a:pPr>
              <a:r>
                <a:rPr lang="sl-SI" sz="3900">
                  <a:solidFill>
                    <a:schemeClr val="lt1"/>
                  </a:solidFill>
                  <a:latin typeface="Corbel"/>
                  <a:ea typeface="Corbel"/>
                  <a:cs typeface="Corbel"/>
                  <a:sym typeface="Corbel"/>
                </a:rPr>
                <a:t>Conflict provides the tension</a:t>
              </a:r>
              <a:endParaRPr/>
            </a:p>
          </p:txBody>
        </p:sp>
        <p:sp>
          <p:nvSpPr>
            <p:cNvPr id="707" name="Google Shape;707;p38"/>
            <p:cNvSpPr/>
            <p:nvPr/>
          </p:nvSpPr>
          <p:spPr>
            <a:xfrm>
              <a:off x="0" y="2599822"/>
              <a:ext cx="7728267" cy="935415"/>
            </a:xfrm>
            <a:prstGeom prst="roundRect">
              <a:avLst>
                <a:gd fmla="val 16667" name="adj"/>
              </a:avLst>
            </a:prstGeom>
            <a:solidFill>
              <a:srgbClr val="B8888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8"/>
            <p:cNvSpPr txBox="1"/>
            <p:nvPr/>
          </p:nvSpPr>
          <p:spPr>
            <a:xfrm>
              <a:off x="45663" y="2645485"/>
              <a:ext cx="7636941" cy="844089"/>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Corbel"/>
                <a:buNone/>
              </a:pPr>
              <a:r>
                <a:rPr lang="sl-SI" sz="3900">
                  <a:solidFill>
                    <a:schemeClr val="lt1"/>
                  </a:solidFill>
                  <a:latin typeface="Corbel"/>
                  <a:ea typeface="Corbel"/>
                  <a:cs typeface="Corbel"/>
                  <a:sym typeface="Corbel"/>
                </a:rPr>
                <a:t>Do not over do the conflict</a:t>
              </a:r>
              <a:endParaRPr/>
            </a:p>
          </p:txBody>
        </p:sp>
        <p:sp>
          <p:nvSpPr>
            <p:cNvPr id="709" name="Google Shape;709;p38"/>
            <p:cNvSpPr/>
            <p:nvPr/>
          </p:nvSpPr>
          <p:spPr>
            <a:xfrm>
              <a:off x="0" y="3647557"/>
              <a:ext cx="7728267" cy="935415"/>
            </a:xfrm>
            <a:prstGeom prst="roundRect">
              <a:avLst>
                <a:gd fmla="val 16667" name="adj"/>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8"/>
            <p:cNvSpPr txBox="1"/>
            <p:nvPr/>
          </p:nvSpPr>
          <p:spPr>
            <a:xfrm>
              <a:off x="45663" y="3693220"/>
              <a:ext cx="7636941" cy="844089"/>
            </a:xfrm>
            <a:prstGeom prst="rect">
              <a:avLst/>
            </a:prstGeom>
            <a:noFill/>
            <a:ln>
              <a:noFill/>
            </a:ln>
          </p:spPr>
          <p:txBody>
            <a:bodyPr anchorCtr="0" anchor="ctr" bIns="148575" lIns="148575" spcFirstLastPara="1" rIns="148575" wrap="square" tIns="148575">
              <a:noAutofit/>
            </a:bodyPr>
            <a:lstStyle/>
            <a:p>
              <a:pPr indent="0" lvl="0" marL="0" marR="0" rtl="0" algn="l">
                <a:lnSpc>
                  <a:spcPct val="90000"/>
                </a:lnSpc>
                <a:spcBef>
                  <a:spcPts val="0"/>
                </a:spcBef>
                <a:spcAft>
                  <a:spcPts val="0"/>
                </a:spcAft>
                <a:buClr>
                  <a:schemeClr val="lt1"/>
                </a:buClr>
                <a:buSzPts val="3900"/>
                <a:buFont typeface="Corbel"/>
                <a:buNone/>
              </a:pPr>
              <a:r>
                <a:rPr lang="sl-SI" sz="3900">
                  <a:solidFill>
                    <a:schemeClr val="lt1"/>
                  </a:solidFill>
                  <a:latin typeface="Corbel"/>
                  <a:ea typeface="Corbel"/>
                  <a:cs typeface="Corbel"/>
                  <a:sym typeface="Corbel"/>
                </a:rPr>
                <a:t>Keep it simple</a:t>
              </a:r>
              <a:endParaRPr sz="3900">
                <a:solidFill>
                  <a:schemeClr val="lt1"/>
                </a:solidFill>
                <a:latin typeface="Corbel"/>
                <a:ea typeface="Corbel"/>
                <a:cs typeface="Corbel"/>
                <a:sym typeface="Corbel"/>
              </a:endParaRPr>
            </a:p>
          </p:txBody>
        </p:sp>
      </p:grpSp>
      <p:sp>
        <p:nvSpPr>
          <p:cNvPr id="711" name="Google Shape;711;p38"/>
          <p:cNvSpPr txBox="1"/>
          <p:nvPr/>
        </p:nvSpPr>
        <p:spPr>
          <a:xfrm>
            <a:off x="1048074" y="4123955"/>
            <a:ext cx="4381196" cy="2308324"/>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Sometimes the end of a story can be open, as this leaves the interpretation to the individual. We still don’t know if the formation of the steak tartare is really the fault of lining the saddle of the Tatars with meat, which enabled a more comfortable ride, or whether there is a conflict elsewhere.</a:t>
            </a:r>
            <a:endParaRPr sz="1800">
              <a:solidFill>
                <a:schemeClr val="dk1"/>
              </a:solidFill>
              <a:latin typeface="Calibri"/>
              <a:ea typeface="Calibri"/>
              <a:cs typeface="Calibri"/>
              <a:sym typeface="Calibri"/>
            </a:endParaRPr>
          </a:p>
        </p:txBody>
      </p:sp>
      <p:pic>
        <p:nvPicPr>
          <p:cNvPr descr="Slika, ki vsebuje besede plošča, hrana, miza, notranji&#10;&#10;Opis je samodejno ustvarjen" id="712" name="Google Shape;712;p38"/>
          <p:cNvPicPr preferRelativeResize="0"/>
          <p:nvPr/>
        </p:nvPicPr>
        <p:blipFill rotWithShape="1">
          <a:blip r:embed="rId4">
            <a:alphaModFix/>
          </a:blip>
          <a:srcRect b="8396" l="22814" r="25856" t="12214"/>
          <a:stretch/>
        </p:blipFill>
        <p:spPr>
          <a:xfrm>
            <a:off x="5434208" y="4124194"/>
            <a:ext cx="1324604" cy="20316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39"/>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0" lang="sl-SI"/>
              <a:t>c. </a:t>
            </a:r>
            <a:r>
              <a:rPr lang="sl-SI"/>
              <a:t>Characters</a:t>
            </a:r>
            <a:endParaRPr/>
          </a:p>
        </p:txBody>
      </p:sp>
      <p:pic>
        <p:nvPicPr>
          <p:cNvPr descr="Owl outline" id="718" name="Google Shape;718;p39"/>
          <p:cNvPicPr preferRelativeResize="0"/>
          <p:nvPr/>
        </p:nvPicPr>
        <p:blipFill rotWithShape="1">
          <a:blip r:embed="rId3">
            <a:alphaModFix/>
          </a:blip>
          <a:srcRect b="0" l="0" r="0" t="0"/>
          <a:stretch/>
        </p:blipFill>
        <p:spPr>
          <a:xfrm>
            <a:off x="242857" y="4520797"/>
            <a:ext cx="914400" cy="914400"/>
          </a:xfrm>
          <a:prstGeom prst="rect">
            <a:avLst/>
          </a:prstGeom>
          <a:noFill/>
          <a:ln>
            <a:noFill/>
          </a:ln>
        </p:spPr>
      </p:pic>
      <p:grpSp>
        <p:nvGrpSpPr>
          <p:cNvPr id="719" name="Google Shape;719;p39"/>
          <p:cNvGrpSpPr/>
          <p:nvPr/>
        </p:nvGrpSpPr>
        <p:grpSpPr>
          <a:xfrm>
            <a:off x="5930250" y="239645"/>
            <a:ext cx="4283610" cy="3522959"/>
            <a:chOff x="0" y="9743"/>
            <a:chExt cx="4283610" cy="3522959"/>
          </a:xfrm>
        </p:grpSpPr>
        <p:sp>
          <p:nvSpPr>
            <p:cNvPr id="720" name="Google Shape;720;p39"/>
            <p:cNvSpPr/>
            <p:nvPr/>
          </p:nvSpPr>
          <p:spPr>
            <a:xfrm>
              <a:off x="0" y="9743"/>
              <a:ext cx="4283610" cy="835379"/>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9"/>
            <p:cNvSpPr txBox="1"/>
            <p:nvPr/>
          </p:nvSpPr>
          <p:spPr>
            <a:xfrm>
              <a:off x="40780" y="50523"/>
              <a:ext cx="4202050" cy="753819"/>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orbel"/>
                <a:buNone/>
              </a:pPr>
              <a:r>
                <a:rPr lang="sl-SI" sz="2100">
                  <a:solidFill>
                    <a:schemeClr val="lt1"/>
                  </a:solidFill>
                  <a:latin typeface="Corbel"/>
                  <a:ea typeface="Corbel"/>
                  <a:cs typeface="Corbel"/>
                  <a:sym typeface="Corbel"/>
                </a:rPr>
                <a:t>Characters helps to make the story alive</a:t>
              </a:r>
              <a:endParaRPr/>
            </a:p>
          </p:txBody>
        </p:sp>
        <p:sp>
          <p:nvSpPr>
            <p:cNvPr id="722" name="Google Shape;722;p39"/>
            <p:cNvSpPr/>
            <p:nvPr/>
          </p:nvSpPr>
          <p:spPr>
            <a:xfrm>
              <a:off x="0" y="905603"/>
              <a:ext cx="4283610" cy="835379"/>
            </a:xfrm>
            <a:prstGeom prst="roundRect">
              <a:avLst>
                <a:gd fmla="val 16667" name="adj"/>
              </a:avLst>
            </a:prstGeom>
            <a:solidFill>
              <a:srgbClr val="D07A5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9"/>
            <p:cNvSpPr txBox="1"/>
            <p:nvPr/>
          </p:nvSpPr>
          <p:spPr>
            <a:xfrm>
              <a:off x="40780" y="946383"/>
              <a:ext cx="4202050" cy="753819"/>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orbel"/>
                <a:buNone/>
              </a:pPr>
              <a:r>
                <a:rPr lang="sl-SI" sz="2100">
                  <a:solidFill>
                    <a:schemeClr val="lt1"/>
                  </a:solidFill>
                  <a:latin typeface="Corbel"/>
                  <a:ea typeface="Corbel"/>
                  <a:cs typeface="Corbel"/>
                  <a:sym typeface="Corbel"/>
                </a:rPr>
                <a:t>Good stories inclueds heros and antiheros</a:t>
              </a:r>
              <a:endParaRPr/>
            </a:p>
          </p:txBody>
        </p:sp>
        <p:sp>
          <p:nvSpPr>
            <p:cNvPr id="724" name="Google Shape;724;p39"/>
            <p:cNvSpPr/>
            <p:nvPr/>
          </p:nvSpPr>
          <p:spPr>
            <a:xfrm>
              <a:off x="0" y="1801463"/>
              <a:ext cx="4283610" cy="835379"/>
            </a:xfrm>
            <a:prstGeom prst="roundRect">
              <a:avLst>
                <a:gd fmla="val 16667" name="adj"/>
              </a:avLst>
            </a:prstGeom>
            <a:solidFill>
              <a:srgbClr val="B8888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9"/>
            <p:cNvSpPr txBox="1"/>
            <p:nvPr/>
          </p:nvSpPr>
          <p:spPr>
            <a:xfrm>
              <a:off x="40780" y="1842243"/>
              <a:ext cx="4202050" cy="753819"/>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orbel"/>
                <a:buNone/>
              </a:pPr>
              <a:r>
                <a:rPr lang="sl-SI" sz="2100">
                  <a:solidFill>
                    <a:schemeClr val="lt1"/>
                  </a:solidFill>
                  <a:latin typeface="Corbel"/>
                  <a:ea typeface="Corbel"/>
                  <a:cs typeface="Corbel"/>
                  <a:sym typeface="Corbel"/>
                </a:rPr>
                <a:t> Create the tension between hero and antihero</a:t>
              </a:r>
              <a:endParaRPr/>
            </a:p>
          </p:txBody>
        </p:sp>
        <p:sp>
          <p:nvSpPr>
            <p:cNvPr id="726" name="Google Shape;726;p39"/>
            <p:cNvSpPr/>
            <p:nvPr/>
          </p:nvSpPr>
          <p:spPr>
            <a:xfrm>
              <a:off x="0" y="2697323"/>
              <a:ext cx="4283610" cy="835379"/>
            </a:xfrm>
            <a:prstGeom prst="roundRect">
              <a:avLst>
                <a:gd fmla="val 16667" name="adj"/>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9"/>
            <p:cNvSpPr txBox="1"/>
            <p:nvPr/>
          </p:nvSpPr>
          <p:spPr>
            <a:xfrm>
              <a:off x="40780" y="2738103"/>
              <a:ext cx="4202050" cy="753819"/>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orbel"/>
                <a:buNone/>
              </a:pPr>
              <a:r>
                <a:rPr lang="sl-SI" sz="2100">
                  <a:solidFill>
                    <a:schemeClr val="lt1"/>
                  </a:solidFill>
                  <a:latin typeface="Corbel"/>
                  <a:ea typeface="Corbel"/>
                  <a:cs typeface="Corbel"/>
                  <a:sym typeface="Corbel"/>
                </a:rPr>
                <a:t>A firm, a product an element can also be used as a character</a:t>
              </a:r>
              <a:endParaRPr/>
            </a:p>
          </p:txBody>
        </p:sp>
      </p:grpSp>
      <p:sp>
        <p:nvSpPr>
          <p:cNvPr id="728" name="Google Shape;728;p39"/>
          <p:cNvSpPr txBox="1"/>
          <p:nvPr/>
        </p:nvSpPr>
        <p:spPr>
          <a:xfrm>
            <a:off x="1121143" y="3852559"/>
            <a:ext cx="4339442" cy="2031325"/>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The leading character in the story of the carpaccio is a Venetian lady who had to eat raw red meat due to anemia. An important character in the story is also the painter Vittore Carpaccio, who used an intense red colour in his paintings, which reminded the author of the dish so much of him.</a:t>
            </a:r>
            <a:endParaRPr/>
          </a:p>
        </p:txBody>
      </p:sp>
      <p:pic>
        <p:nvPicPr>
          <p:cNvPr descr="Slika, ki vsebuje besede torta, miza, hrana, notranji&#10;&#10;Opis je samodejno ustvarjen" id="729" name="Google Shape;729;p39"/>
          <p:cNvPicPr preferRelativeResize="0"/>
          <p:nvPr/>
        </p:nvPicPr>
        <p:blipFill rotWithShape="1">
          <a:blip r:embed="rId4">
            <a:alphaModFix/>
          </a:blip>
          <a:srcRect b="-381" l="0" r="-1140" t="6107"/>
          <a:stretch/>
        </p:blipFill>
        <p:spPr>
          <a:xfrm>
            <a:off x="5465524" y="3852797"/>
            <a:ext cx="2200383" cy="203291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
          <p:cNvSpPr txBox="1"/>
          <p:nvPr/>
        </p:nvSpPr>
        <p:spPr>
          <a:xfrm>
            <a:off x="643223" y="487286"/>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sl-SI" sz="3600">
                <a:solidFill>
                  <a:schemeClr val="dk1"/>
                </a:solidFill>
                <a:latin typeface="Calibri"/>
                <a:ea typeface="Calibri"/>
                <a:cs typeface="Calibri"/>
                <a:sym typeface="Calibri"/>
              </a:rPr>
              <a:t>Content &amp; Resources</a:t>
            </a:r>
            <a:endParaRPr b="1" sz="3600">
              <a:solidFill>
                <a:schemeClr val="dk1"/>
              </a:solidFill>
              <a:latin typeface="Calibri"/>
              <a:ea typeface="Calibri"/>
              <a:cs typeface="Calibri"/>
              <a:sym typeface="Calibri"/>
            </a:endParaRPr>
          </a:p>
        </p:txBody>
      </p:sp>
      <p:sp>
        <p:nvSpPr>
          <p:cNvPr id="338" name="Google Shape;338;p4"/>
          <p:cNvSpPr/>
          <p:nvPr/>
        </p:nvSpPr>
        <p:spPr>
          <a:xfrm>
            <a:off x="643223" y="1473018"/>
            <a:ext cx="5340134" cy="43920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sl-SI" sz="3000">
                <a:solidFill>
                  <a:srgbClr val="6ECECB"/>
                </a:solidFill>
                <a:latin typeface="Calibri"/>
                <a:ea typeface="Calibri"/>
                <a:cs typeface="Calibri"/>
                <a:sym typeface="Calibri"/>
              </a:rPr>
              <a:t>Content</a:t>
            </a:r>
            <a:endParaRPr sz="3000">
              <a:solidFill>
                <a:srgbClr val="6ECECB"/>
              </a:solidFill>
              <a:latin typeface="Calibri"/>
              <a:ea typeface="Calibri"/>
              <a:cs typeface="Calibri"/>
              <a:sym typeface="Calibri"/>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a. </a:t>
            </a:r>
            <a:r>
              <a:rPr lang="sl-SI" sz="2400">
                <a:solidFill>
                  <a:schemeClr val="dk1"/>
                </a:solidFill>
                <a:latin typeface="Calibri"/>
                <a:ea typeface="Calibri"/>
                <a:cs typeface="Calibri"/>
                <a:sym typeface="Calibri"/>
              </a:rPr>
              <a:t>Understanding culinary tourism</a:t>
            </a:r>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b. </a:t>
            </a:r>
            <a:r>
              <a:rPr lang="sl-SI" sz="2400">
                <a:solidFill>
                  <a:schemeClr val="dk1"/>
                </a:solidFill>
                <a:latin typeface="Calibri"/>
                <a:ea typeface="Calibri"/>
                <a:cs typeface="Calibri"/>
                <a:sym typeface="Calibri"/>
              </a:rPr>
              <a:t>Specifics of wellness cuisine</a:t>
            </a:r>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c. </a:t>
            </a:r>
            <a:r>
              <a:rPr lang="sl-SI" sz="2400">
                <a:solidFill>
                  <a:schemeClr val="dk1"/>
                </a:solidFill>
                <a:latin typeface="Calibri"/>
                <a:ea typeface="Calibri"/>
                <a:cs typeface="Calibri"/>
                <a:sym typeface="Calibri"/>
              </a:rPr>
              <a:t>Implementing storytelling in culinary tourism</a:t>
            </a:r>
            <a:endParaRPr/>
          </a:p>
        </p:txBody>
      </p:sp>
      <p:sp>
        <p:nvSpPr>
          <p:cNvPr id="339" name="Google Shape;339;p4"/>
          <p:cNvSpPr/>
          <p:nvPr/>
        </p:nvSpPr>
        <p:spPr>
          <a:xfrm>
            <a:off x="6508777" y="1838960"/>
            <a:ext cx="5040000" cy="4026058"/>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sl-SI" sz="3000">
                <a:solidFill>
                  <a:srgbClr val="6ECECB"/>
                </a:solidFill>
                <a:latin typeface="Calibri"/>
                <a:ea typeface="Calibri"/>
                <a:cs typeface="Calibri"/>
                <a:sym typeface="Calibri"/>
              </a:rPr>
              <a:t>Resources</a:t>
            </a:r>
            <a:endParaRPr sz="3000">
              <a:solidFill>
                <a:srgbClr val="6ECECB"/>
              </a:solidFill>
              <a:latin typeface="Calibri"/>
              <a:ea typeface="Calibri"/>
              <a:cs typeface="Calibri"/>
              <a:sym typeface="Calibri"/>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a. </a:t>
            </a:r>
            <a:r>
              <a:rPr lang="sl-SI" sz="2400">
                <a:solidFill>
                  <a:schemeClr val="dk1"/>
                </a:solidFill>
                <a:latin typeface="Calibri"/>
                <a:ea typeface="Calibri"/>
                <a:cs typeface="Calibri"/>
                <a:sym typeface="Calibri"/>
              </a:rPr>
              <a:t> 5 videos</a:t>
            </a:r>
            <a:endParaRPr sz="2400">
              <a:solidFill>
                <a:schemeClr val="dk1"/>
              </a:solidFill>
              <a:latin typeface="Calibri"/>
              <a:ea typeface="Calibri"/>
              <a:cs typeface="Calibri"/>
              <a:sym typeface="Calibri"/>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b. </a:t>
            </a:r>
            <a:r>
              <a:rPr lang="sl-SI" sz="2400">
                <a:solidFill>
                  <a:schemeClr val="dk1"/>
                </a:solidFill>
                <a:latin typeface="Calibri"/>
                <a:ea typeface="Calibri"/>
                <a:cs typeface="Calibri"/>
                <a:sym typeface="Calibri"/>
              </a:rPr>
              <a:t> 2 case studies </a:t>
            </a:r>
            <a:endParaRPr sz="2400">
              <a:solidFill>
                <a:schemeClr val="dk1"/>
              </a:solidFill>
              <a:latin typeface="Calibri"/>
              <a:ea typeface="Calibri"/>
              <a:cs typeface="Calibri"/>
              <a:sym typeface="Calibri"/>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c. </a:t>
            </a:r>
            <a:r>
              <a:rPr lang="sl-SI" sz="2400">
                <a:solidFill>
                  <a:schemeClr val="dk1"/>
                </a:solidFill>
                <a:latin typeface="Calibri"/>
                <a:ea typeface="Calibri"/>
                <a:cs typeface="Calibri"/>
                <a:sym typeface="Calibri"/>
              </a:rPr>
              <a:t> 4 articles for additional reading</a:t>
            </a:r>
            <a:endParaRPr/>
          </a:p>
          <a:p>
            <a:pPr indent="0" lvl="0" marL="0" marR="0" rtl="0" algn="l">
              <a:lnSpc>
                <a:spcPct val="150000"/>
              </a:lnSpc>
              <a:spcBef>
                <a:spcPts val="1200"/>
              </a:spcBef>
              <a:spcAft>
                <a:spcPts val="0"/>
              </a:spcAft>
              <a:buNone/>
            </a:pPr>
            <a:r>
              <a:rPr b="1" lang="sl-SI" sz="2400">
                <a:solidFill>
                  <a:srgbClr val="6ECECB"/>
                </a:solidFill>
                <a:latin typeface="Calibri"/>
                <a:ea typeface="Calibri"/>
                <a:cs typeface="Calibri"/>
                <a:sym typeface="Calibri"/>
              </a:rPr>
              <a:t>d. </a:t>
            </a:r>
            <a:r>
              <a:rPr lang="sl-SI" sz="2400">
                <a:solidFill>
                  <a:schemeClr val="dk1"/>
                </a:solidFill>
                <a:latin typeface="Calibri"/>
                <a:ea typeface="Calibri"/>
                <a:cs typeface="Calibri"/>
                <a:sym typeface="Calibri"/>
              </a:rPr>
              <a:t> 1 assignment</a:t>
            </a:r>
            <a:endParaRPr/>
          </a:p>
        </p:txBody>
      </p:sp>
      <p:pic>
        <p:nvPicPr>
          <p:cNvPr id="340" name="Google Shape;340;p4"/>
          <p:cNvPicPr preferRelativeResize="0"/>
          <p:nvPr/>
        </p:nvPicPr>
        <p:blipFill rotWithShape="1">
          <a:blip r:embed="rId3">
            <a:alphaModFix/>
          </a:blip>
          <a:srcRect b="0" l="0" r="0" t="0"/>
          <a:stretch/>
        </p:blipFill>
        <p:spPr>
          <a:xfrm>
            <a:off x="4666485" y="1551386"/>
            <a:ext cx="720000" cy="720000"/>
          </a:xfrm>
          <a:prstGeom prst="rect">
            <a:avLst/>
          </a:prstGeom>
          <a:noFill/>
          <a:ln>
            <a:noFill/>
          </a:ln>
        </p:spPr>
      </p:pic>
      <p:pic>
        <p:nvPicPr>
          <p:cNvPr id="341" name="Google Shape;341;p4"/>
          <p:cNvPicPr preferRelativeResize="0"/>
          <p:nvPr/>
        </p:nvPicPr>
        <p:blipFill rotWithShape="1">
          <a:blip r:embed="rId4">
            <a:alphaModFix/>
          </a:blip>
          <a:srcRect b="0" l="0" r="0" t="0"/>
          <a:stretch/>
        </p:blipFill>
        <p:spPr>
          <a:xfrm>
            <a:off x="10450782" y="2064930"/>
            <a:ext cx="720000" cy="720000"/>
          </a:xfrm>
          <a:prstGeom prst="rect">
            <a:avLst/>
          </a:prstGeom>
          <a:noFill/>
          <a:ln>
            <a:noFill/>
          </a:ln>
        </p:spPr>
      </p:pic>
      <p:pic>
        <p:nvPicPr>
          <p:cNvPr descr="Slika, ki vsebuje besede hrana, plošča, zajtrk, obrok&#10;&#10;Opis je samodejno ustvarjen" id="342" name="Google Shape;342;p4"/>
          <p:cNvPicPr preferRelativeResize="0"/>
          <p:nvPr/>
        </p:nvPicPr>
        <p:blipFill rotWithShape="1">
          <a:blip r:embed="rId5">
            <a:alphaModFix/>
          </a:blip>
          <a:srcRect b="0" l="0" r="0" t="0"/>
          <a:stretch/>
        </p:blipFill>
        <p:spPr>
          <a:xfrm>
            <a:off x="9480115" y="0"/>
            <a:ext cx="2711885" cy="181836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40"/>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0" lang="sl-SI"/>
              <a:t>d. </a:t>
            </a:r>
            <a:r>
              <a:rPr lang="sl-SI"/>
              <a:t>the structure 1/2</a:t>
            </a:r>
            <a:endParaRPr/>
          </a:p>
        </p:txBody>
      </p:sp>
      <p:pic>
        <p:nvPicPr>
          <p:cNvPr descr="Owl outline" id="735" name="Google Shape;735;p40"/>
          <p:cNvPicPr preferRelativeResize="0"/>
          <p:nvPr/>
        </p:nvPicPr>
        <p:blipFill rotWithShape="1">
          <a:blip r:embed="rId3">
            <a:alphaModFix/>
          </a:blip>
          <a:srcRect b="0" l="0" r="0" t="0"/>
          <a:stretch/>
        </p:blipFill>
        <p:spPr>
          <a:xfrm>
            <a:off x="201103" y="4614743"/>
            <a:ext cx="914400" cy="914400"/>
          </a:xfrm>
          <a:prstGeom prst="rect">
            <a:avLst/>
          </a:prstGeom>
          <a:noFill/>
          <a:ln>
            <a:noFill/>
          </a:ln>
        </p:spPr>
      </p:pic>
      <p:grpSp>
        <p:nvGrpSpPr>
          <p:cNvPr id="736" name="Google Shape;736;p40"/>
          <p:cNvGrpSpPr/>
          <p:nvPr/>
        </p:nvGrpSpPr>
        <p:grpSpPr>
          <a:xfrm>
            <a:off x="5418771" y="724699"/>
            <a:ext cx="6037254" cy="3137399"/>
            <a:chOff x="0" y="160770"/>
            <a:chExt cx="6037254" cy="3137399"/>
          </a:xfrm>
        </p:grpSpPr>
        <p:sp>
          <p:nvSpPr>
            <p:cNvPr id="737" name="Google Shape;737;p40"/>
            <p:cNvSpPr/>
            <p:nvPr/>
          </p:nvSpPr>
          <p:spPr>
            <a:xfrm>
              <a:off x="0" y="160770"/>
              <a:ext cx="6037254" cy="719549"/>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0"/>
            <p:cNvSpPr txBox="1"/>
            <p:nvPr/>
          </p:nvSpPr>
          <p:spPr>
            <a:xfrm>
              <a:off x="35125" y="195895"/>
              <a:ext cx="596700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orbel"/>
                <a:buNone/>
              </a:pPr>
              <a:r>
                <a:rPr lang="sl-SI" sz="3000">
                  <a:solidFill>
                    <a:schemeClr val="lt1"/>
                  </a:solidFill>
                  <a:latin typeface="Corbel"/>
                  <a:ea typeface="Corbel"/>
                  <a:cs typeface="Corbel"/>
                  <a:sym typeface="Corbel"/>
                </a:rPr>
                <a:t>Key element of the story.</a:t>
              </a:r>
              <a:endParaRPr/>
            </a:p>
          </p:txBody>
        </p:sp>
        <p:sp>
          <p:nvSpPr>
            <p:cNvPr id="739" name="Google Shape;739;p40"/>
            <p:cNvSpPr/>
            <p:nvPr/>
          </p:nvSpPr>
          <p:spPr>
            <a:xfrm>
              <a:off x="0" y="966720"/>
              <a:ext cx="6037254" cy="719549"/>
            </a:xfrm>
            <a:prstGeom prst="roundRect">
              <a:avLst>
                <a:gd fmla="val 16667" name="adj"/>
              </a:avLst>
            </a:prstGeom>
            <a:solidFill>
              <a:srgbClr val="D07A5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0"/>
            <p:cNvSpPr txBox="1"/>
            <p:nvPr/>
          </p:nvSpPr>
          <p:spPr>
            <a:xfrm>
              <a:off x="35125" y="1001845"/>
              <a:ext cx="596700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orbel"/>
                <a:buNone/>
              </a:pPr>
              <a:r>
                <a:rPr lang="sl-SI" sz="3000">
                  <a:solidFill>
                    <a:schemeClr val="lt1"/>
                  </a:solidFill>
                  <a:latin typeface="Corbel"/>
                  <a:ea typeface="Corbel"/>
                  <a:cs typeface="Corbel"/>
                  <a:sym typeface="Corbel"/>
                </a:rPr>
                <a:t>The opening- highlight – the ending</a:t>
              </a:r>
              <a:endParaRPr sz="3000">
                <a:solidFill>
                  <a:schemeClr val="lt1"/>
                </a:solidFill>
                <a:latin typeface="Calibri"/>
                <a:ea typeface="Calibri"/>
                <a:cs typeface="Calibri"/>
                <a:sym typeface="Calibri"/>
              </a:endParaRPr>
            </a:p>
          </p:txBody>
        </p:sp>
        <p:sp>
          <p:nvSpPr>
            <p:cNvPr id="741" name="Google Shape;741;p40"/>
            <p:cNvSpPr/>
            <p:nvPr/>
          </p:nvSpPr>
          <p:spPr>
            <a:xfrm>
              <a:off x="0" y="1772670"/>
              <a:ext cx="6037254" cy="719549"/>
            </a:xfrm>
            <a:prstGeom prst="roundRect">
              <a:avLst>
                <a:gd fmla="val 16667" name="adj"/>
              </a:avLst>
            </a:prstGeom>
            <a:solidFill>
              <a:srgbClr val="B8888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0"/>
            <p:cNvSpPr txBox="1"/>
            <p:nvPr/>
          </p:nvSpPr>
          <p:spPr>
            <a:xfrm>
              <a:off x="35125" y="1807795"/>
              <a:ext cx="596700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orbel"/>
                <a:buNone/>
              </a:pPr>
              <a:r>
                <a:rPr lang="sl-SI" sz="3000">
                  <a:solidFill>
                    <a:schemeClr val="lt1"/>
                  </a:solidFill>
                  <a:latin typeface="Corbel"/>
                  <a:ea typeface="Corbel"/>
                  <a:cs typeface="Corbel"/>
                  <a:sym typeface="Corbel"/>
                </a:rPr>
                <a:t>Surprise element</a:t>
              </a:r>
              <a:endParaRPr/>
            </a:p>
          </p:txBody>
        </p:sp>
        <p:sp>
          <p:nvSpPr>
            <p:cNvPr id="743" name="Google Shape;743;p40"/>
            <p:cNvSpPr/>
            <p:nvPr/>
          </p:nvSpPr>
          <p:spPr>
            <a:xfrm>
              <a:off x="0" y="2578620"/>
              <a:ext cx="6037254" cy="719549"/>
            </a:xfrm>
            <a:prstGeom prst="roundRect">
              <a:avLst>
                <a:gd fmla="val 16667" name="adj"/>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0"/>
            <p:cNvSpPr txBox="1"/>
            <p:nvPr/>
          </p:nvSpPr>
          <p:spPr>
            <a:xfrm>
              <a:off x="35125" y="2613745"/>
              <a:ext cx="5967004" cy="649299"/>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orbel"/>
                <a:buNone/>
              </a:pPr>
              <a:r>
                <a:rPr lang="sl-SI" sz="3000">
                  <a:solidFill>
                    <a:schemeClr val="lt1"/>
                  </a:solidFill>
                  <a:latin typeface="Corbel"/>
                  <a:ea typeface="Corbel"/>
                  <a:cs typeface="Corbel"/>
                  <a:sym typeface="Corbel"/>
                </a:rPr>
                <a:t>What is the moral of the story</a:t>
              </a:r>
              <a:endParaRPr/>
            </a:p>
          </p:txBody>
        </p:sp>
      </p:grpSp>
      <p:sp>
        <p:nvSpPr>
          <p:cNvPr id="745" name="Google Shape;745;p40"/>
          <p:cNvSpPr txBox="1"/>
          <p:nvPr/>
        </p:nvSpPr>
        <p:spPr>
          <a:xfrm>
            <a:off x="1046838" y="4155270"/>
            <a:ext cx="4371994" cy="1477328"/>
          </a:xfrm>
          <a:prstGeom prst="rect">
            <a:avLst/>
          </a:prstGeom>
          <a:gradFill>
            <a:gsLst>
              <a:gs pos="0">
                <a:srgbClr val="A6B6DE"/>
              </a:gs>
              <a:gs pos="50000">
                <a:srgbClr val="98AAD9"/>
              </a:gs>
              <a:gs pos="100000">
                <a:srgbClr val="859CD7"/>
              </a:gs>
            </a:gsLst>
            <a:lin ang="5400000" scaled="0"/>
          </a:gra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alibri"/>
                <a:ea typeface="Calibri"/>
                <a:cs typeface="Calibri"/>
                <a:sym typeface="Calibri"/>
              </a:rPr>
              <a:t>Viennese croissants – </a:t>
            </a:r>
            <a:r>
              <a:rPr i="1" lang="sl-SI" sz="1800">
                <a:solidFill>
                  <a:schemeClr val="dk1"/>
                </a:solidFill>
                <a:latin typeface="Calibri"/>
                <a:ea typeface="Calibri"/>
                <a:cs typeface="Calibri"/>
                <a:sym typeface="Calibri"/>
              </a:rPr>
              <a:t>Kipferl t</a:t>
            </a:r>
            <a:r>
              <a:rPr lang="sl-SI" sz="1800">
                <a:solidFill>
                  <a:schemeClr val="dk1"/>
                </a:solidFill>
                <a:latin typeface="Calibri"/>
                <a:ea typeface="Calibri"/>
                <a:cs typeface="Calibri"/>
                <a:sym typeface="Calibri"/>
              </a:rPr>
              <a:t>ook shape after the crescent, which was a symbol of the Ottoman flag of the aggressor, which the Viennese managed to defeat in the 17</a:t>
            </a:r>
            <a:r>
              <a:rPr baseline="30000" lang="sl-SI" sz="1800">
                <a:solidFill>
                  <a:schemeClr val="dk1"/>
                </a:solidFill>
                <a:latin typeface="Calibri"/>
                <a:ea typeface="Calibri"/>
                <a:cs typeface="Calibri"/>
                <a:sym typeface="Calibri"/>
              </a:rPr>
              <a:t>th</a:t>
            </a:r>
            <a:r>
              <a:rPr lang="sl-SI" sz="1800">
                <a:solidFill>
                  <a:schemeClr val="dk1"/>
                </a:solidFill>
                <a:latin typeface="Calibri"/>
                <a:ea typeface="Calibri"/>
                <a:cs typeface="Calibri"/>
                <a:sym typeface="Calibri"/>
              </a:rPr>
              <a:t> century.</a:t>
            </a:r>
            <a:endParaRPr/>
          </a:p>
        </p:txBody>
      </p:sp>
      <p:pic>
        <p:nvPicPr>
          <p:cNvPr descr="Slika, ki vsebuje besede besedilo&#10;&#10;Opis je samodejno ustvarjen" id="746" name="Google Shape;746;p40"/>
          <p:cNvPicPr preferRelativeResize="0"/>
          <p:nvPr/>
        </p:nvPicPr>
        <p:blipFill rotWithShape="1">
          <a:blip r:embed="rId4">
            <a:alphaModFix/>
          </a:blip>
          <a:srcRect b="5089" l="25275" r="-365" t="48276"/>
          <a:stretch/>
        </p:blipFill>
        <p:spPr>
          <a:xfrm>
            <a:off x="5417315" y="4155722"/>
            <a:ext cx="1757203" cy="14873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1"/>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0" lang="sl-SI"/>
              <a:t>e. </a:t>
            </a:r>
            <a:r>
              <a:rPr lang="sl-SI"/>
              <a:t>the structure 2/2</a:t>
            </a:r>
            <a:endParaRPr/>
          </a:p>
        </p:txBody>
      </p:sp>
      <p:grpSp>
        <p:nvGrpSpPr>
          <p:cNvPr id="752" name="Google Shape;752;p41"/>
          <p:cNvGrpSpPr/>
          <p:nvPr/>
        </p:nvGrpSpPr>
        <p:grpSpPr>
          <a:xfrm>
            <a:off x="6440558" y="1336994"/>
            <a:ext cx="4546910" cy="4428452"/>
            <a:chOff x="562500" y="627"/>
            <a:chExt cx="4546910" cy="4428452"/>
          </a:xfrm>
        </p:grpSpPr>
        <p:sp>
          <p:nvSpPr>
            <p:cNvPr id="753" name="Google Shape;753;p41"/>
            <p:cNvSpPr/>
            <p:nvPr/>
          </p:nvSpPr>
          <p:spPr>
            <a:xfrm>
              <a:off x="2124197" y="627"/>
              <a:ext cx="1423516" cy="1423516"/>
            </a:xfrm>
            <a:prstGeom prst="downArrow">
              <a:avLst>
                <a:gd fmla="val 50000" name="adj1"/>
                <a:gd fmla="val 35000" name="adj2"/>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1"/>
            <p:cNvSpPr txBox="1"/>
            <p:nvPr/>
          </p:nvSpPr>
          <p:spPr>
            <a:xfrm>
              <a:off x="2480076" y="627"/>
              <a:ext cx="711758" cy="1174401"/>
            </a:xfrm>
            <a:prstGeom prst="rect">
              <a:avLst/>
            </a:prstGeom>
            <a:noFill/>
            <a:ln>
              <a:noFill/>
            </a:ln>
          </p:spPr>
          <p:txBody>
            <a:bodyPr anchorCtr="0" anchor="ctr" bIns="64000" lIns="64000" spcFirstLastPara="1" rIns="64000" wrap="square" tIns="64000">
              <a:noAutofit/>
            </a:bodyPr>
            <a:lstStyle/>
            <a:p>
              <a:pPr indent="0" lvl="0" marL="0" marR="0" rtl="0" algn="ctr">
                <a:lnSpc>
                  <a:spcPct val="90000"/>
                </a:lnSpc>
                <a:spcBef>
                  <a:spcPts val="0"/>
                </a:spcBef>
                <a:spcAft>
                  <a:spcPts val="0"/>
                </a:spcAft>
                <a:buClr>
                  <a:schemeClr val="lt1"/>
                </a:buClr>
                <a:buSzPts val="900"/>
                <a:buFont typeface="Corbel"/>
                <a:buNone/>
              </a:pPr>
              <a:r>
                <a:rPr lang="sl-SI" sz="900">
                  <a:solidFill>
                    <a:schemeClr val="lt1"/>
                  </a:solidFill>
                  <a:latin typeface="Corbel"/>
                  <a:ea typeface="Corbel"/>
                  <a:cs typeface="Corbel"/>
                  <a:sym typeface="Corbel"/>
                </a:rPr>
                <a:t>introduction</a:t>
              </a:r>
              <a:endParaRPr/>
            </a:p>
          </p:txBody>
        </p:sp>
        <p:sp>
          <p:nvSpPr>
            <p:cNvPr id="755" name="Google Shape;755;p41"/>
            <p:cNvSpPr/>
            <p:nvPr/>
          </p:nvSpPr>
          <p:spPr>
            <a:xfrm rot="3600000">
              <a:off x="3425372" y="751861"/>
              <a:ext cx="1423516" cy="1423516"/>
            </a:xfrm>
            <a:prstGeom prst="downArrow">
              <a:avLst>
                <a:gd fmla="val 50000" name="adj1"/>
                <a:gd fmla="val 35000" name="adj2"/>
              </a:avLst>
            </a:prstGeom>
            <a:solidFill>
              <a:srgbClr val="DB784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1"/>
            <p:cNvSpPr txBox="1"/>
            <p:nvPr/>
          </p:nvSpPr>
          <p:spPr>
            <a:xfrm rot="-1800000">
              <a:off x="3657800" y="1045461"/>
              <a:ext cx="1174401" cy="711758"/>
            </a:xfrm>
            <a:prstGeom prst="rect">
              <a:avLst/>
            </a:prstGeom>
            <a:noFill/>
            <a:ln>
              <a:noFill/>
            </a:ln>
          </p:spPr>
          <p:txBody>
            <a:bodyPr anchorCtr="0" anchor="ctr" bIns="64000" lIns="64000" spcFirstLastPara="1" rIns="64000" wrap="square" tIns="64000">
              <a:noAutofit/>
            </a:bodyPr>
            <a:lstStyle/>
            <a:p>
              <a:pPr indent="0" lvl="0" marL="0" marR="0" rtl="0" algn="ctr">
                <a:lnSpc>
                  <a:spcPct val="90000"/>
                </a:lnSpc>
                <a:spcBef>
                  <a:spcPts val="0"/>
                </a:spcBef>
                <a:spcAft>
                  <a:spcPts val="0"/>
                </a:spcAft>
                <a:buClr>
                  <a:schemeClr val="lt1"/>
                </a:buClr>
                <a:buSzPts val="900"/>
                <a:buFont typeface="Corbel"/>
                <a:buNone/>
              </a:pPr>
              <a:r>
                <a:rPr lang="sl-SI" sz="900">
                  <a:solidFill>
                    <a:schemeClr val="lt1"/>
                  </a:solidFill>
                  <a:latin typeface="Corbel"/>
                  <a:ea typeface="Corbel"/>
                  <a:cs typeface="Corbel"/>
                  <a:sym typeface="Corbel"/>
                </a:rPr>
                <a:t>The ploth</a:t>
              </a:r>
              <a:endParaRPr/>
            </a:p>
          </p:txBody>
        </p:sp>
        <p:sp>
          <p:nvSpPr>
            <p:cNvPr id="757" name="Google Shape;757;p41"/>
            <p:cNvSpPr/>
            <p:nvPr/>
          </p:nvSpPr>
          <p:spPr>
            <a:xfrm rot="7200000">
              <a:off x="3425372" y="2254329"/>
              <a:ext cx="1423516" cy="1423516"/>
            </a:xfrm>
            <a:prstGeom prst="downArrow">
              <a:avLst>
                <a:gd fmla="val 50000" name="adj1"/>
                <a:gd fmla="val 35000" name="adj2"/>
              </a:avLst>
            </a:prstGeom>
            <a:solidFill>
              <a:srgbClr val="CB7C6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1"/>
            <p:cNvSpPr txBox="1"/>
            <p:nvPr/>
          </p:nvSpPr>
          <p:spPr>
            <a:xfrm rot="1800000">
              <a:off x="3657800" y="2672486"/>
              <a:ext cx="1174401" cy="711758"/>
            </a:xfrm>
            <a:prstGeom prst="rect">
              <a:avLst/>
            </a:prstGeom>
            <a:noFill/>
            <a:ln>
              <a:noFill/>
            </a:ln>
          </p:spPr>
          <p:txBody>
            <a:bodyPr anchorCtr="0" anchor="ctr" bIns="64000" lIns="64000" spcFirstLastPara="1" rIns="64000" wrap="square" tIns="64000">
              <a:noAutofit/>
            </a:bodyPr>
            <a:lstStyle/>
            <a:p>
              <a:pPr indent="0" lvl="0" marL="0" marR="0" rtl="0" algn="ctr">
                <a:lnSpc>
                  <a:spcPct val="90000"/>
                </a:lnSpc>
                <a:spcBef>
                  <a:spcPts val="0"/>
                </a:spcBef>
                <a:spcAft>
                  <a:spcPts val="0"/>
                </a:spcAft>
                <a:buClr>
                  <a:schemeClr val="lt1"/>
                </a:buClr>
                <a:buSzPts val="900"/>
                <a:buFont typeface="Corbel"/>
                <a:buNone/>
              </a:pPr>
              <a:r>
                <a:rPr lang="sl-SI" sz="900">
                  <a:solidFill>
                    <a:schemeClr val="lt1"/>
                  </a:solidFill>
                  <a:latin typeface="Corbel"/>
                  <a:ea typeface="Corbel"/>
                  <a:cs typeface="Corbel"/>
                  <a:sym typeface="Corbel"/>
                </a:rPr>
                <a:t>The heart</a:t>
              </a:r>
              <a:endParaRPr/>
            </a:p>
          </p:txBody>
        </p:sp>
        <p:sp>
          <p:nvSpPr>
            <p:cNvPr id="759" name="Google Shape;759;p41"/>
            <p:cNvSpPr/>
            <p:nvPr/>
          </p:nvSpPr>
          <p:spPr>
            <a:xfrm rot="10800000">
              <a:off x="2124197" y="3005563"/>
              <a:ext cx="1423516" cy="1423516"/>
            </a:xfrm>
            <a:prstGeom prst="downArrow">
              <a:avLst>
                <a:gd fmla="val 50000" name="adj1"/>
                <a:gd fmla="val 35000" name="adj2"/>
              </a:avLst>
            </a:prstGeom>
            <a:solidFill>
              <a:srgbClr val="BC857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1"/>
            <p:cNvSpPr txBox="1"/>
            <p:nvPr/>
          </p:nvSpPr>
          <p:spPr>
            <a:xfrm>
              <a:off x="2480076" y="3254678"/>
              <a:ext cx="711758" cy="1174401"/>
            </a:xfrm>
            <a:prstGeom prst="rect">
              <a:avLst/>
            </a:prstGeom>
            <a:noFill/>
            <a:ln>
              <a:noFill/>
            </a:ln>
          </p:spPr>
          <p:txBody>
            <a:bodyPr anchorCtr="0" anchor="ctr" bIns="64000" lIns="64000" spcFirstLastPara="1" rIns="64000" wrap="square" tIns="64000">
              <a:noAutofit/>
            </a:bodyPr>
            <a:lstStyle/>
            <a:p>
              <a:pPr indent="0" lvl="0" marL="0" marR="0" rtl="0" algn="ctr">
                <a:lnSpc>
                  <a:spcPct val="90000"/>
                </a:lnSpc>
                <a:spcBef>
                  <a:spcPts val="0"/>
                </a:spcBef>
                <a:spcAft>
                  <a:spcPts val="0"/>
                </a:spcAft>
                <a:buClr>
                  <a:schemeClr val="lt1"/>
                </a:buClr>
                <a:buSzPts val="900"/>
                <a:buFont typeface="Corbel"/>
                <a:buNone/>
              </a:pPr>
              <a:r>
                <a:rPr lang="sl-SI" sz="900">
                  <a:solidFill>
                    <a:schemeClr val="lt1"/>
                  </a:solidFill>
                  <a:latin typeface="Corbel"/>
                  <a:ea typeface="Corbel"/>
                  <a:cs typeface="Corbel"/>
                  <a:sym typeface="Corbel"/>
                </a:rPr>
                <a:t>highlight</a:t>
              </a:r>
              <a:endParaRPr/>
            </a:p>
          </p:txBody>
        </p:sp>
        <p:sp>
          <p:nvSpPr>
            <p:cNvPr id="761" name="Google Shape;761;p41"/>
            <p:cNvSpPr/>
            <p:nvPr/>
          </p:nvSpPr>
          <p:spPr>
            <a:xfrm rot="-7200000">
              <a:off x="823021" y="2254329"/>
              <a:ext cx="1423516" cy="1423516"/>
            </a:xfrm>
            <a:prstGeom prst="downArrow">
              <a:avLst>
                <a:gd fmla="val 50000" name="adj1"/>
                <a:gd fmla="val 35000" name="adj2"/>
              </a:avLst>
            </a:prstGeom>
            <a:solidFill>
              <a:srgbClr val="AF939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1"/>
            <p:cNvSpPr txBox="1"/>
            <p:nvPr/>
          </p:nvSpPr>
          <p:spPr>
            <a:xfrm rot="-1800000">
              <a:off x="839709" y="2672486"/>
              <a:ext cx="1174401" cy="711758"/>
            </a:xfrm>
            <a:prstGeom prst="rect">
              <a:avLst/>
            </a:prstGeom>
            <a:noFill/>
            <a:ln>
              <a:noFill/>
            </a:ln>
          </p:spPr>
          <p:txBody>
            <a:bodyPr anchorCtr="0" anchor="ctr" bIns="64000" lIns="64000" spcFirstLastPara="1" rIns="64000" wrap="square" tIns="64000">
              <a:noAutofit/>
            </a:bodyPr>
            <a:lstStyle/>
            <a:p>
              <a:pPr indent="0" lvl="0" marL="0" marR="0" rtl="0" algn="ctr">
                <a:lnSpc>
                  <a:spcPct val="90000"/>
                </a:lnSpc>
                <a:spcBef>
                  <a:spcPts val="0"/>
                </a:spcBef>
                <a:spcAft>
                  <a:spcPts val="0"/>
                </a:spcAft>
                <a:buClr>
                  <a:schemeClr val="lt1"/>
                </a:buClr>
                <a:buSzPts val="900"/>
                <a:buFont typeface="Corbel"/>
                <a:buNone/>
              </a:pPr>
              <a:r>
                <a:rPr lang="sl-SI" sz="900">
                  <a:solidFill>
                    <a:schemeClr val="lt1"/>
                  </a:solidFill>
                  <a:latin typeface="Corbel"/>
                  <a:ea typeface="Corbel"/>
                  <a:cs typeface="Corbel"/>
                  <a:sym typeface="Corbel"/>
                </a:rPr>
                <a:t>The twist</a:t>
              </a:r>
              <a:endParaRPr/>
            </a:p>
          </p:txBody>
        </p:sp>
        <p:sp>
          <p:nvSpPr>
            <p:cNvPr id="763" name="Google Shape;763;p41"/>
            <p:cNvSpPr/>
            <p:nvPr/>
          </p:nvSpPr>
          <p:spPr>
            <a:xfrm rot="-3600000">
              <a:off x="823021" y="751861"/>
              <a:ext cx="1423516" cy="1423516"/>
            </a:xfrm>
            <a:prstGeom prst="downArrow">
              <a:avLst>
                <a:gd fmla="val 50000" name="adj1"/>
                <a:gd fmla="val 35000" name="adj2"/>
              </a:avLst>
            </a:prstGeom>
            <a:solidFill>
              <a:srgbClr val="A4A4A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1"/>
            <p:cNvSpPr txBox="1"/>
            <p:nvPr/>
          </p:nvSpPr>
          <p:spPr>
            <a:xfrm rot="1800000">
              <a:off x="839709" y="1045461"/>
              <a:ext cx="1174401" cy="711758"/>
            </a:xfrm>
            <a:prstGeom prst="rect">
              <a:avLst/>
            </a:prstGeom>
            <a:noFill/>
            <a:ln>
              <a:noFill/>
            </a:ln>
          </p:spPr>
          <p:txBody>
            <a:bodyPr anchorCtr="0" anchor="ctr" bIns="64000" lIns="64000" spcFirstLastPara="1" rIns="64000" wrap="square" tIns="64000">
              <a:noAutofit/>
            </a:bodyPr>
            <a:lstStyle/>
            <a:p>
              <a:pPr indent="0" lvl="0" marL="0" marR="0" rtl="0" algn="ctr">
                <a:lnSpc>
                  <a:spcPct val="90000"/>
                </a:lnSpc>
                <a:spcBef>
                  <a:spcPts val="0"/>
                </a:spcBef>
                <a:spcAft>
                  <a:spcPts val="0"/>
                </a:spcAft>
                <a:buClr>
                  <a:schemeClr val="lt1"/>
                </a:buClr>
                <a:buSzPts val="900"/>
                <a:buFont typeface="Corbel"/>
                <a:buNone/>
              </a:pPr>
              <a:r>
                <a:rPr lang="sl-SI" sz="900">
                  <a:solidFill>
                    <a:schemeClr val="lt1"/>
                  </a:solidFill>
                  <a:latin typeface="Corbel"/>
                  <a:ea typeface="Corbel"/>
                  <a:cs typeface="Corbel"/>
                  <a:sym typeface="Corbel"/>
                </a:rPr>
                <a:t>solution</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42"/>
          <p:cNvPicPr preferRelativeResize="0"/>
          <p:nvPr>
            <p:ph idx="2" type="pic"/>
          </p:nvPr>
        </p:nvPicPr>
        <p:blipFill rotWithShape="1">
          <a:blip r:embed="rId3">
            <a:alphaModFix/>
          </a:blip>
          <a:srcRect b="0" l="18492" r="18492" t="0"/>
          <a:stretch/>
        </p:blipFill>
        <p:spPr>
          <a:xfrm>
            <a:off x="8802435" y="1223694"/>
            <a:ext cx="3389565" cy="4033653"/>
          </a:xfrm>
          <a:prstGeom prst="rect">
            <a:avLst/>
          </a:prstGeom>
          <a:noFill/>
          <a:ln>
            <a:noFill/>
          </a:ln>
        </p:spPr>
      </p:pic>
      <p:sp>
        <p:nvSpPr>
          <p:cNvPr id="770" name="Google Shape;770;p42"/>
          <p:cNvSpPr txBox="1"/>
          <p:nvPr>
            <p:ph idx="1" type="body"/>
          </p:nvPr>
        </p:nvSpPr>
        <p:spPr>
          <a:xfrm>
            <a:off x="346444" y="526341"/>
            <a:ext cx="8581807"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sl-SI" sz="4200"/>
              <a:t>CHECK OUT THE STORY OF THE FAMOUS SACHER TORTE</a:t>
            </a:r>
            <a:endParaRPr/>
          </a:p>
        </p:txBody>
      </p:sp>
      <p:sp>
        <p:nvSpPr>
          <p:cNvPr id="771" name="Google Shape;771;p42"/>
          <p:cNvSpPr txBox="1"/>
          <p:nvPr>
            <p:ph idx="3" type="body"/>
          </p:nvPr>
        </p:nvSpPr>
        <p:spPr>
          <a:xfrm>
            <a:off x="653522" y="2674569"/>
            <a:ext cx="6361734" cy="7544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000"/>
              <a:buNone/>
            </a:pPr>
            <a:r>
              <a:rPr b="1" lang="sl-SI"/>
              <a:t>The culinary icon of Vienna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3"/>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The structure of the Sacher torte story</a:t>
            </a:r>
            <a:endParaRPr/>
          </a:p>
        </p:txBody>
      </p:sp>
      <p:grpSp>
        <p:nvGrpSpPr>
          <p:cNvPr id="777" name="Google Shape;777;p43"/>
          <p:cNvGrpSpPr/>
          <p:nvPr/>
        </p:nvGrpSpPr>
        <p:grpSpPr>
          <a:xfrm>
            <a:off x="2257991" y="2763634"/>
            <a:ext cx="7726380" cy="792251"/>
            <a:chOff x="943" y="2001633"/>
            <a:chExt cx="7726380" cy="792251"/>
          </a:xfrm>
        </p:grpSpPr>
        <p:sp>
          <p:nvSpPr>
            <p:cNvPr id="778" name="Google Shape;778;p43"/>
            <p:cNvSpPr/>
            <p:nvPr/>
          </p:nvSpPr>
          <p:spPr>
            <a:xfrm>
              <a:off x="943" y="2001633"/>
              <a:ext cx="1069806" cy="679327"/>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3"/>
            <p:cNvSpPr/>
            <p:nvPr/>
          </p:nvSpPr>
          <p:spPr>
            <a:xfrm>
              <a:off x="119810" y="2114557"/>
              <a:ext cx="1069806" cy="679327"/>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3"/>
            <p:cNvSpPr txBox="1"/>
            <p:nvPr/>
          </p:nvSpPr>
          <p:spPr>
            <a:xfrm>
              <a:off x="139707" y="2134454"/>
              <a:ext cx="1030012" cy="63953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orbel"/>
                <a:buNone/>
              </a:pPr>
              <a:r>
                <a:rPr lang="sl-SI" sz="1000">
                  <a:solidFill>
                    <a:schemeClr val="dk1"/>
                  </a:solidFill>
                  <a:latin typeface="Corbel"/>
                  <a:ea typeface="Corbel"/>
                  <a:cs typeface="Corbel"/>
                  <a:sym typeface="Corbel"/>
                </a:rPr>
                <a:t>INTRODUCTION</a:t>
              </a:r>
              <a:endParaRPr/>
            </a:p>
          </p:txBody>
        </p:sp>
        <p:sp>
          <p:nvSpPr>
            <p:cNvPr id="781" name="Google Shape;781;p43"/>
            <p:cNvSpPr/>
            <p:nvPr/>
          </p:nvSpPr>
          <p:spPr>
            <a:xfrm>
              <a:off x="1308484" y="2001633"/>
              <a:ext cx="1069806" cy="679327"/>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3"/>
            <p:cNvSpPr/>
            <p:nvPr/>
          </p:nvSpPr>
          <p:spPr>
            <a:xfrm>
              <a:off x="1427352" y="2114557"/>
              <a:ext cx="1069806" cy="679327"/>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3"/>
            <p:cNvSpPr txBox="1"/>
            <p:nvPr/>
          </p:nvSpPr>
          <p:spPr>
            <a:xfrm>
              <a:off x="1447249" y="2134454"/>
              <a:ext cx="1030012" cy="63953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orbel"/>
                <a:buNone/>
              </a:pPr>
              <a:r>
                <a:rPr lang="sl-SI" sz="1000">
                  <a:solidFill>
                    <a:schemeClr val="dk1"/>
                  </a:solidFill>
                  <a:latin typeface="Corbel"/>
                  <a:ea typeface="Corbel"/>
                  <a:cs typeface="Corbel"/>
                  <a:sym typeface="Corbel"/>
                </a:rPr>
                <a:t>CONFLICT</a:t>
              </a:r>
              <a:endParaRPr/>
            </a:p>
          </p:txBody>
        </p:sp>
        <p:sp>
          <p:nvSpPr>
            <p:cNvPr id="784" name="Google Shape;784;p43"/>
            <p:cNvSpPr/>
            <p:nvPr/>
          </p:nvSpPr>
          <p:spPr>
            <a:xfrm>
              <a:off x="2616025" y="2001633"/>
              <a:ext cx="1069806" cy="679327"/>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3"/>
            <p:cNvSpPr/>
            <p:nvPr/>
          </p:nvSpPr>
          <p:spPr>
            <a:xfrm>
              <a:off x="2734893" y="2114557"/>
              <a:ext cx="1069806" cy="679327"/>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3"/>
            <p:cNvSpPr txBox="1"/>
            <p:nvPr/>
          </p:nvSpPr>
          <p:spPr>
            <a:xfrm>
              <a:off x="2754790" y="2134454"/>
              <a:ext cx="1030012" cy="63953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orbel"/>
                <a:buNone/>
              </a:pPr>
              <a:r>
                <a:rPr lang="sl-SI" sz="1000">
                  <a:solidFill>
                    <a:schemeClr val="dk1"/>
                  </a:solidFill>
                  <a:latin typeface="Corbel"/>
                  <a:ea typeface="Corbel"/>
                  <a:cs typeface="Corbel"/>
                  <a:sym typeface="Corbel"/>
                </a:rPr>
                <a:t>MAIN ACT</a:t>
              </a:r>
              <a:endParaRPr/>
            </a:p>
          </p:txBody>
        </p:sp>
        <p:sp>
          <p:nvSpPr>
            <p:cNvPr id="787" name="Google Shape;787;p43"/>
            <p:cNvSpPr/>
            <p:nvPr/>
          </p:nvSpPr>
          <p:spPr>
            <a:xfrm>
              <a:off x="3923567" y="2001633"/>
              <a:ext cx="1069806" cy="679327"/>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3"/>
            <p:cNvSpPr/>
            <p:nvPr/>
          </p:nvSpPr>
          <p:spPr>
            <a:xfrm>
              <a:off x="4042434" y="2114557"/>
              <a:ext cx="1069806" cy="679327"/>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3"/>
            <p:cNvSpPr txBox="1"/>
            <p:nvPr/>
          </p:nvSpPr>
          <p:spPr>
            <a:xfrm>
              <a:off x="4062331" y="2134454"/>
              <a:ext cx="1030012" cy="63953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orbel"/>
                <a:buNone/>
              </a:pPr>
              <a:r>
                <a:rPr lang="sl-SI" sz="1000">
                  <a:solidFill>
                    <a:schemeClr val="dk1"/>
                  </a:solidFill>
                  <a:latin typeface="Corbel"/>
                  <a:ea typeface="Corbel"/>
                  <a:cs typeface="Corbel"/>
                  <a:sym typeface="Corbel"/>
                </a:rPr>
                <a:t>PEAK</a:t>
              </a:r>
              <a:endParaRPr/>
            </a:p>
          </p:txBody>
        </p:sp>
        <p:sp>
          <p:nvSpPr>
            <p:cNvPr id="790" name="Google Shape;790;p43"/>
            <p:cNvSpPr/>
            <p:nvPr/>
          </p:nvSpPr>
          <p:spPr>
            <a:xfrm>
              <a:off x="5231108" y="2001633"/>
              <a:ext cx="1069806" cy="679327"/>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3"/>
            <p:cNvSpPr/>
            <p:nvPr/>
          </p:nvSpPr>
          <p:spPr>
            <a:xfrm>
              <a:off x="5349975" y="2114557"/>
              <a:ext cx="1069806" cy="679327"/>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3"/>
            <p:cNvSpPr txBox="1"/>
            <p:nvPr/>
          </p:nvSpPr>
          <p:spPr>
            <a:xfrm>
              <a:off x="5369872" y="2134454"/>
              <a:ext cx="1030012" cy="63953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orbel"/>
                <a:buNone/>
              </a:pPr>
              <a:r>
                <a:rPr lang="sl-SI" sz="1000">
                  <a:solidFill>
                    <a:schemeClr val="dk1"/>
                  </a:solidFill>
                  <a:latin typeface="Corbel"/>
                  <a:ea typeface="Corbel"/>
                  <a:cs typeface="Corbel"/>
                  <a:sym typeface="Corbel"/>
                </a:rPr>
                <a:t>TWIST</a:t>
              </a:r>
              <a:endParaRPr/>
            </a:p>
          </p:txBody>
        </p:sp>
        <p:sp>
          <p:nvSpPr>
            <p:cNvPr id="793" name="Google Shape;793;p43"/>
            <p:cNvSpPr/>
            <p:nvPr/>
          </p:nvSpPr>
          <p:spPr>
            <a:xfrm>
              <a:off x="6538649" y="2001633"/>
              <a:ext cx="1069806" cy="679327"/>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3"/>
            <p:cNvSpPr/>
            <p:nvPr/>
          </p:nvSpPr>
          <p:spPr>
            <a:xfrm>
              <a:off x="6657517" y="2114557"/>
              <a:ext cx="1069806" cy="679327"/>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3"/>
            <p:cNvSpPr txBox="1"/>
            <p:nvPr/>
          </p:nvSpPr>
          <p:spPr>
            <a:xfrm>
              <a:off x="6677414" y="2134454"/>
              <a:ext cx="1030012" cy="639533"/>
            </a:xfrm>
            <a:prstGeom prst="rect">
              <a:avLst/>
            </a:prstGeom>
            <a:no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chemeClr val="dk1"/>
                </a:buClr>
                <a:buSzPts val="1000"/>
                <a:buFont typeface="Corbel"/>
                <a:buNone/>
              </a:pPr>
              <a:r>
                <a:rPr lang="sl-SI" sz="1000">
                  <a:solidFill>
                    <a:schemeClr val="dk1"/>
                  </a:solidFill>
                  <a:latin typeface="Corbel"/>
                  <a:ea typeface="Corbel"/>
                  <a:cs typeface="Corbel"/>
                  <a:sym typeface="Corbel"/>
                </a:rPr>
                <a:t>SOLUTION</a:t>
              </a:r>
              <a:endParaRPr/>
            </a:p>
          </p:txBody>
        </p:sp>
      </p:grpSp>
      <p:pic>
        <p:nvPicPr>
          <p:cNvPr descr="Castle scene with solid fill" id="796" name="Google Shape;796;p43"/>
          <p:cNvPicPr preferRelativeResize="0"/>
          <p:nvPr/>
        </p:nvPicPr>
        <p:blipFill rotWithShape="1">
          <a:blip r:embed="rId3">
            <a:alphaModFix/>
          </a:blip>
          <a:srcRect b="0" l="0" r="0" t="0"/>
          <a:stretch/>
        </p:blipFill>
        <p:spPr>
          <a:xfrm>
            <a:off x="2468345" y="1673634"/>
            <a:ext cx="914400" cy="914400"/>
          </a:xfrm>
          <a:prstGeom prst="rect">
            <a:avLst/>
          </a:prstGeom>
          <a:noFill/>
          <a:ln>
            <a:noFill/>
          </a:ln>
        </p:spPr>
      </p:pic>
      <p:pic>
        <p:nvPicPr>
          <p:cNvPr descr="Head with gears with solid fill" id="797" name="Google Shape;797;p43"/>
          <p:cNvPicPr preferRelativeResize="0"/>
          <p:nvPr/>
        </p:nvPicPr>
        <p:blipFill rotWithShape="1">
          <a:blip r:embed="rId4">
            <a:alphaModFix/>
          </a:blip>
          <a:srcRect b="0" l="0" r="0" t="0"/>
          <a:stretch/>
        </p:blipFill>
        <p:spPr>
          <a:xfrm>
            <a:off x="4999122" y="1664092"/>
            <a:ext cx="914400" cy="914400"/>
          </a:xfrm>
          <a:prstGeom prst="rect">
            <a:avLst/>
          </a:prstGeom>
          <a:noFill/>
          <a:ln>
            <a:noFill/>
          </a:ln>
        </p:spPr>
      </p:pic>
      <p:pic>
        <p:nvPicPr>
          <p:cNvPr descr="Hero Male with solid fill" id="798" name="Google Shape;798;p43"/>
          <p:cNvPicPr preferRelativeResize="0"/>
          <p:nvPr/>
        </p:nvPicPr>
        <p:blipFill rotWithShape="1">
          <a:blip r:embed="rId5">
            <a:alphaModFix/>
          </a:blip>
          <a:srcRect b="0" l="0" r="0" t="0"/>
          <a:stretch/>
        </p:blipFill>
        <p:spPr>
          <a:xfrm>
            <a:off x="7066393" y="1664092"/>
            <a:ext cx="914400" cy="914400"/>
          </a:xfrm>
          <a:prstGeom prst="rect">
            <a:avLst/>
          </a:prstGeom>
          <a:noFill/>
          <a:ln>
            <a:noFill/>
          </a:ln>
        </p:spPr>
      </p:pic>
      <p:pic>
        <p:nvPicPr>
          <p:cNvPr descr="Cake slice with solid fill" id="799" name="Google Shape;799;p43"/>
          <p:cNvPicPr preferRelativeResize="0"/>
          <p:nvPr/>
        </p:nvPicPr>
        <p:blipFill rotWithShape="1">
          <a:blip r:embed="rId6">
            <a:alphaModFix/>
          </a:blip>
          <a:srcRect b="0" l="0" r="0" t="0"/>
          <a:stretch/>
        </p:blipFill>
        <p:spPr>
          <a:xfrm>
            <a:off x="8875854" y="1673634"/>
            <a:ext cx="914400" cy="914400"/>
          </a:xfrm>
          <a:prstGeom prst="rect">
            <a:avLst/>
          </a:prstGeom>
          <a:noFill/>
          <a:ln>
            <a:noFill/>
          </a:ln>
        </p:spPr>
      </p:pic>
      <p:sp>
        <p:nvSpPr>
          <p:cNvPr id="800" name="Google Shape;800;p43"/>
          <p:cNvSpPr txBox="1"/>
          <p:nvPr/>
        </p:nvSpPr>
        <p:spPr>
          <a:xfrm>
            <a:off x="2517717" y="3762747"/>
            <a:ext cx="6553198" cy="286232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Noto Sans Symbols"/>
              <a:buChar char="⮚"/>
            </a:pPr>
            <a:r>
              <a:rPr lang="sl-SI" sz="1800">
                <a:solidFill>
                  <a:schemeClr val="lt1"/>
                </a:solidFill>
                <a:latin typeface="Calibri"/>
                <a:ea typeface="Calibri"/>
                <a:cs typeface="Calibri"/>
                <a:sym typeface="Calibri"/>
              </a:rPr>
              <a:t>In the year 1832, Austrian Duke Wenzel von Metternich organizes a gala dinner with the desire to present a new dessert.</a:t>
            </a:r>
            <a:endParaRPr sz="18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1800"/>
              <a:buFont typeface="Noto Sans Symbols"/>
              <a:buChar char="⮚"/>
            </a:pPr>
            <a:r>
              <a:rPr lang="sl-SI" sz="1800">
                <a:solidFill>
                  <a:schemeClr val="lt1"/>
                </a:solidFill>
                <a:latin typeface="Calibri"/>
                <a:ea typeface="Calibri"/>
                <a:cs typeface="Calibri"/>
                <a:sym typeface="Calibri"/>
              </a:rPr>
              <a:t>When the chief confectioner falls ill, this burden falls on the shoulders of the apprentice Franz Sacher.</a:t>
            </a:r>
            <a:endParaRPr/>
          </a:p>
          <a:p>
            <a:pPr indent="-285750" lvl="0" marL="285750" marR="0" rtl="0" algn="l">
              <a:spcBef>
                <a:spcPts val="0"/>
              </a:spcBef>
              <a:spcAft>
                <a:spcPts val="0"/>
              </a:spcAft>
              <a:buClr>
                <a:schemeClr val="lt1"/>
              </a:buClr>
              <a:buSzPts val="1800"/>
              <a:buFont typeface="Noto Sans Symbols"/>
              <a:buChar char="⮚"/>
            </a:pPr>
            <a:r>
              <a:rPr lang="sl-SI" sz="1800">
                <a:solidFill>
                  <a:schemeClr val="lt1"/>
                </a:solidFill>
                <a:latin typeface="Calibri"/>
                <a:ea typeface="Calibri"/>
                <a:cs typeface="Calibri"/>
                <a:sym typeface="Calibri"/>
              </a:rPr>
              <a:t>Franz takes a proven recipe for a chocolate cake and transforms it in his own way – using apricot jam for the filling.</a:t>
            </a:r>
            <a:endParaRPr/>
          </a:p>
          <a:p>
            <a:pPr indent="-285750" lvl="0" marL="285750" marR="0" rtl="0" algn="l">
              <a:spcBef>
                <a:spcPts val="0"/>
              </a:spcBef>
              <a:spcAft>
                <a:spcPts val="0"/>
              </a:spcAft>
              <a:buClr>
                <a:schemeClr val="lt1"/>
              </a:buClr>
              <a:buSzPts val="1800"/>
              <a:buFont typeface="Noto Sans Symbols"/>
              <a:buChar char="⮚"/>
            </a:pPr>
            <a:r>
              <a:rPr lang="sl-SI" sz="1800">
                <a:solidFill>
                  <a:schemeClr val="lt1"/>
                </a:solidFill>
                <a:latin typeface="Calibri"/>
                <a:ea typeface="Calibri"/>
                <a:cs typeface="Calibri"/>
                <a:sym typeface="Calibri"/>
              </a:rPr>
              <a:t>The guests are extremely enthusiastic, and young confectioner becomes an urban icon.</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Owl outline" id="801" name="Google Shape;801;p43"/>
          <p:cNvPicPr preferRelativeResize="0"/>
          <p:nvPr/>
        </p:nvPicPr>
        <p:blipFill rotWithShape="1">
          <a:blip r:embed="rId7">
            <a:alphaModFix/>
          </a:blip>
          <a:srcRect b="0" l="0" r="0" t="0"/>
          <a:stretch/>
        </p:blipFill>
        <p:spPr>
          <a:xfrm>
            <a:off x="9296070" y="4875563"/>
            <a:ext cx="914400" cy="91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44"/>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FOOD STORY NO-NO*S</a:t>
            </a:r>
            <a:endParaRPr/>
          </a:p>
          <a:p>
            <a:pPr indent="0" lvl="0" marL="0" rtl="0" algn="l">
              <a:lnSpc>
                <a:spcPct val="90000"/>
              </a:lnSpc>
              <a:spcBef>
                <a:spcPts val="1000"/>
              </a:spcBef>
              <a:spcAft>
                <a:spcPts val="0"/>
              </a:spcAft>
              <a:buClr>
                <a:schemeClr val="dk1"/>
              </a:buClr>
              <a:buSzPts val="3600"/>
              <a:buNone/>
            </a:pPr>
            <a:r>
              <a:t/>
            </a:r>
            <a:endParaRPr/>
          </a:p>
        </p:txBody>
      </p:sp>
      <p:sp>
        <p:nvSpPr>
          <p:cNvPr id="807" name="Google Shape;807;p44"/>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sl-SI"/>
              <a:t>Promoting generic food products without origins</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Being disrespectful to local traditions and sustainability</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Forgetting the hospitality perspective</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Lack of creativity</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Negative emotions toward food</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Copy paste </a:t>
            </a:r>
            <a:endParaRPr/>
          </a:p>
          <a:p>
            <a:pPr indent="-190500" lvl="0" marL="342900" rtl="0" algn="l">
              <a:lnSpc>
                <a:spcPct val="90000"/>
              </a:lnSpc>
              <a:spcBef>
                <a:spcPts val="1000"/>
              </a:spcBef>
              <a:spcAft>
                <a:spcPts val="0"/>
              </a:spcAft>
              <a:buClr>
                <a:schemeClr val="dk1"/>
              </a:buClr>
              <a:buSzPts val="2400"/>
              <a:buNone/>
            </a:pPr>
            <a:r>
              <a:t/>
            </a:r>
            <a:endParaRPr/>
          </a:p>
          <a:p>
            <a:pPr indent="-190500" lvl="0" marL="3429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45"/>
          <p:cNvSpPr txBox="1"/>
          <p:nvPr>
            <p:ph idx="2" type="body"/>
          </p:nvPr>
        </p:nvSpPr>
        <p:spPr>
          <a:xfrm>
            <a:off x="712093" y="857244"/>
            <a:ext cx="4369392" cy="4493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000"/>
              <a:buNone/>
            </a:pPr>
            <a:r>
              <a:rPr lang="sl-SI"/>
              <a:t>Let's find out more about the best food stories from Slovenia</a:t>
            </a:r>
            <a:endParaRPr/>
          </a:p>
        </p:txBody>
      </p:sp>
      <p:sp>
        <p:nvSpPr>
          <p:cNvPr id="813" name="Google Shape;813;p45"/>
          <p:cNvSpPr txBox="1"/>
          <p:nvPr>
            <p:ph idx="3" type="body"/>
          </p:nvPr>
        </p:nvSpPr>
        <p:spPr>
          <a:xfrm>
            <a:off x="623677" y="659926"/>
            <a:ext cx="3677916" cy="18897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sz="3600">
                <a:latin typeface="Calibri"/>
                <a:ea typeface="Calibri"/>
                <a:cs typeface="Calibri"/>
                <a:sym typeface="Calibri"/>
              </a:rPr>
              <a:t>FOOD STORIES TO REMEMBER</a:t>
            </a:r>
            <a:endParaRPr/>
          </a:p>
        </p:txBody>
      </p:sp>
      <p:pic>
        <p:nvPicPr>
          <p:cNvPr descr="Clapping hands with solid fill" id="814" name="Google Shape;814;p45"/>
          <p:cNvPicPr preferRelativeResize="0"/>
          <p:nvPr>
            <p:ph idx="4" type="pic"/>
          </p:nvPr>
        </p:nvPicPr>
        <p:blipFill rotWithShape="1">
          <a:blip r:embed="rId3">
            <a:alphaModFix/>
          </a:blip>
          <a:srcRect b="0" l="18137" r="18137" t="0"/>
          <a:stretch/>
        </p:blipFill>
        <p:spPr>
          <a:xfrm>
            <a:off x="6497060" y="1137780"/>
            <a:ext cx="3001968" cy="47390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46"/>
          <p:cNvSpPr txBox="1"/>
          <p:nvPr>
            <p:ph idx="1" type="body"/>
          </p:nvPr>
        </p:nvSpPr>
        <p:spPr>
          <a:xfrm>
            <a:off x="439233" y="245624"/>
            <a:ext cx="4677581" cy="48839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sl-SI"/>
              <a:t>Iron soup, also called "</a:t>
            </a:r>
            <a:r>
              <a:rPr i="1" lang="sl-SI"/>
              <a:t>širhakl</a:t>
            </a:r>
            <a:r>
              <a:rPr lang="sl-SI"/>
              <a:t>" soup</a:t>
            </a:r>
            <a:endParaRPr/>
          </a:p>
          <a:p>
            <a:pPr indent="0" lvl="0" marL="0" rtl="0" algn="l">
              <a:lnSpc>
                <a:spcPct val="90000"/>
              </a:lnSpc>
              <a:spcBef>
                <a:spcPts val="1200"/>
              </a:spcBef>
              <a:spcAft>
                <a:spcPts val="0"/>
              </a:spcAft>
              <a:buSzPts val="3600"/>
              <a:buNone/>
            </a:pPr>
            <a:r>
              <a:t/>
            </a:r>
            <a:endParaRPr b="0"/>
          </a:p>
          <a:p>
            <a:pPr indent="0" lvl="0" marL="0" rtl="0" algn="l">
              <a:lnSpc>
                <a:spcPct val="90000"/>
              </a:lnSpc>
              <a:spcBef>
                <a:spcPts val="1200"/>
              </a:spcBef>
              <a:spcAft>
                <a:spcPts val="0"/>
              </a:spcAft>
              <a:buSzPts val="1800"/>
              <a:buNone/>
            </a:pPr>
            <a:r>
              <a:rPr b="0" lang="sl-SI" sz="1800"/>
              <a:t>During the industrial boom in the city of  </a:t>
            </a:r>
            <a:r>
              <a:rPr b="0" lang="sl-SI" sz="1800" u="sng">
                <a:solidFill>
                  <a:schemeClr val="hlink"/>
                </a:solidFill>
                <a:hlinkClick r:id="rId3"/>
              </a:rPr>
              <a:t>Maribor</a:t>
            </a:r>
            <a:r>
              <a:rPr b="0" lang="sl-SI" sz="1800"/>
              <a:t> (Slovenia), simple potato soup was an everyday dish of the working population. Potatoes with some spices were enriched in the soup only by fried onions which squeaked in contact with the soup. Just as the iron scraper (širhakl) after cleaning the hot stove squeaks when sinked into a bucket of cold water.</a:t>
            </a:r>
            <a:endParaRPr/>
          </a:p>
          <a:p>
            <a:pPr indent="0" lvl="0" marL="0" rtl="0" algn="l">
              <a:lnSpc>
                <a:spcPct val="90000"/>
              </a:lnSpc>
              <a:spcBef>
                <a:spcPts val="1200"/>
              </a:spcBef>
              <a:spcAft>
                <a:spcPts val="0"/>
              </a:spcAft>
              <a:buSzPts val="1800"/>
              <a:buNone/>
            </a:pPr>
            <a:r>
              <a:t/>
            </a:r>
            <a:endParaRPr sz="1800"/>
          </a:p>
          <a:p>
            <a:pPr indent="0" lvl="0" marL="0" rtl="0" algn="l">
              <a:lnSpc>
                <a:spcPct val="90000"/>
              </a:lnSpc>
              <a:spcBef>
                <a:spcPts val="1200"/>
              </a:spcBef>
              <a:spcAft>
                <a:spcPts val="0"/>
              </a:spcAft>
              <a:buSzPts val="1800"/>
              <a:buNone/>
            </a:pPr>
            <a:r>
              <a:rPr lang="sl-SI" sz="1800"/>
              <a:t>*ŠIRHAKL (coll.) = iron charcoal scraper</a:t>
            </a:r>
            <a:endParaRPr/>
          </a:p>
        </p:txBody>
      </p:sp>
      <p:sp>
        <p:nvSpPr>
          <p:cNvPr id="820" name="Google Shape;820;p46"/>
          <p:cNvSpPr txBox="1"/>
          <p:nvPr>
            <p:ph idx="2" type="body"/>
          </p:nvPr>
        </p:nvSpPr>
        <p:spPr>
          <a:xfrm>
            <a:off x="13457972" y="2100378"/>
            <a:ext cx="724078" cy="17504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t/>
            </a:r>
            <a:endParaRPr/>
          </a:p>
        </p:txBody>
      </p:sp>
      <p:pic>
        <p:nvPicPr>
          <p:cNvPr id="821" name="Google Shape;821;p46"/>
          <p:cNvPicPr preferRelativeResize="0"/>
          <p:nvPr/>
        </p:nvPicPr>
        <p:blipFill rotWithShape="1">
          <a:blip r:embed="rId4">
            <a:alphaModFix/>
          </a:blip>
          <a:srcRect b="0" l="0" r="0" t="0"/>
          <a:stretch/>
        </p:blipFill>
        <p:spPr>
          <a:xfrm>
            <a:off x="5455127" y="325120"/>
            <a:ext cx="2598517" cy="6532880"/>
          </a:xfrm>
          <a:prstGeom prst="rect">
            <a:avLst/>
          </a:prstGeom>
          <a:noFill/>
          <a:ln>
            <a:noFill/>
          </a:ln>
        </p:spPr>
      </p:pic>
      <p:pic>
        <p:nvPicPr>
          <p:cNvPr descr="Recept: kako nastane dobra kremna juha" id="822" name="Google Shape;822;p46"/>
          <p:cNvPicPr preferRelativeResize="0"/>
          <p:nvPr/>
        </p:nvPicPr>
        <p:blipFill rotWithShape="1">
          <a:blip r:embed="rId5">
            <a:alphaModFix/>
          </a:blip>
          <a:srcRect b="0" l="0" r="0" t="0"/>
          <a:stretch/>
        </p:blipFill>
        <p:spPr>
          <a:xfrm>
            <a:off x="8053644" y="348488"/>
            <a:ext cx="3495755" cy="23316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47"/>
          <p:cNvSpPr txBox="1"/>
          <p:nvPr>
            <p:ph idx="1" type="body"/>
          </p:nvPr>
        </p:nvSpPr>
        <p:spPr>
          <a:xfrm>
            <a:off x="571313" y="497840"/>
            <a:ext cx="4677581" cy="5261691"/>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3200"/>
              <a:buNone/>
            </a:pPr>
            <a:r>
              <a:rPr lang="sl-SI" sz="3200"/>
              <a:t>Wine with "Effect“</a:t>
            </a:r>
            <a:endParaRPr/>
          </a:p>
          <a:p>
            <a:pPr indent="0" lvl="0" marL="0" rtl="0" algn="l">
              <a:lnSpc>
                <a:spcPct val="90000"/>
              </a:lnSpc>
              <a:spcBef>
                <a:spcPts val="1200"/>
              </a:spcBef>
              <a:spcAft>
                <a:spcPts val="0"/>
              </a:spcAft>
              <a:buSzPts val="3200"/>
              <a:buNone/>
            </a:pPr>
            <a:r>
              <a:t/>
            </a:r>
            <a:endParaRPr sz="3200"/>
          </a:p>
          <a:p>
            <a:pPr indent="0" lvl="0" marL="0" rtl="0" algn="l">
              <a:lnSpc>
                <a:spcPct val="90000"/>
              </a:lnSpc>
              <a:spcBef>
                <a:spcPts val="1200"/>
              </a:spcBef>
              <a:spcAft>
                <a:spcPts val="0"/>
              </a:spcAft>
              <a:buSzPts val="2000"/>
              <a:buNone/>
            </a:pPr>
            <a:r>
              <a:rPr b="0" lang="sl-SI" sz="2000"/>
              <a:t>Doppler  family from Zg. Kungota in Slovenia has been producing wine for several generations. During World War II, the grandfather was arrested by German soldiers for collaborating with partisans and sent to a concentration camp. Despite the inhumane conditions, the grandfather survived. When he returned to Slovenia, the family doctor instructed him to drink a glass of homemade wine a day to improve his health. However, in order for the wine to have the desired </a:t>
            </a:r>
            <a:r>
              <a:rPr lang="sl-SI" sz="2000"/>
              <a:t>effect</a:t>
            </a:r>
            <a:r>
              <a:rPr b="0" lang="sl-SI" sz="2000"/>
              <a:t>, it is better to drink two.</a:t>
            </a:r>
            <a:endParaRPr b="0" sz="2000"/>
          </a:p>
          <a:p>
            <a:pPr indent="0" lvl="0" marL="0" rtl="0" algn="l">
              <a:lnSpc>
                <a:spcPct val="90000"/>
              </a:lnSpc>
              <a:spcBef>
                <a:spcPts val="1200"/>
              </a:spcBef>
              <a:spcAft>
                <a:spcPts val="0"/>
              </a:spcAft>
              <a:buSzPts val="2000"/>
              <a:buNone/>
            </a:pPr>
            <a:r>
              <a:rPr b="0" lang="sl-SI" sz="2000"/>
              <a:t>Doppler =&gt; doppelt (Ger.) = double (Eng.)</a:t>
            </a:r>
            <a:endParaRPr/>
          </a:p>
        </p:txBody>
      </p:sp>
      <p:sp>
        <p:nvSpPr>
          <p:cNvPr id="828" name="Google Shape;828;p47"/>
          <p:cNvSpPr txBox="1"/>
          <p:nvPr>
            <p:ph idx="2" type="body"/>
          </p:nvPr>
        </p:nvSpPr>
        <p:spPr>
          <a:xfrm>
            <a:off x="5973287" y="875545"/>
            <a:ext cx="5576287" cy="488398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t/>
            </a:r>
            <a:endParaRPr/>
          </a:p>
        </p:txBody>
      </p:sp>
      <p:pic>
        <p:nvPicPr>
          <p:cNvPr id="829" name="Google Shape;829;p47"/>
          <p:cNvPicPr preferRelativeResize="0"/>
          <p:nvPr/>
        </p:nvPicPr>
        <p:blipFill rotWithShape="1">
          <a:blip r:embed="rId3">
            <a:alphaModFix/>
          </a:blip>
          <a:srcRect b="0" l="0" r="0" t="0"/>
          <a:stretch/>
        </p:blipFill>
        <p:spPr>
          <a:xfrm>
            <a:off x="5608023" y="706268"/>
            <a:ext cx="3962301" cy="5938372"/>
          </a:xfrm>
          <a:prstGeom prst="rect">
            <a:avLst/>
          </a:prstGeom>
          <a:noFill/>
          <a:ln>
            <a:noFill/>
          </a:ln>
        </p:spPr>
      </p:pic>
      <p:sp>
        <p:nvSpPr>
          <p:cNvPr id="830" name="Google Shape;830;p47"/>
          <p:cNvSpPr/>
          <p:nvPr/>
        </p:nvSpPr>
        <p:spPr>
          <a:xfrm rot="8365102">
            <a:off x="8354479" y="4563418"/>
            <a:ext cx="807868" cy="541538"/>
          </a:xfrm>
          <a:prstGeom prst="rightArrow">
            <a:avLst>
              <a:gd fmla="val 50000" name="adj1"/>
              <a:gd fmla="val 50000" name="adj2"/>
            </a:avLst>
          </a:prstGeom>
          <a:solidFill>
            <a:schemeClr val="accent1"/>
          </a:solidFill>
          <a:ln cap="flat" cmpd="sng" w="10775">
            <a:solidFill>
              <a:srgbClr val="2E87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48"/>
          <p:cNvSpPr txBox="1"/>
          <p:nvPr>
            <p:ph idx="1" type="body"/>
          </p:nvPr>
        </p:nvSpPr>
        <p:spPr>
          <a:xfrm>
            <a:off x="571313" y="875544"/>
            <a:ext cx="4677581" cy="48839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sl-SI" u="sng">
                <a:solidFill>
                  <a:schemeClr val="hlink"/>
                </a:solidFill>
                <a:hlinkClick r:id="rId3"/>
              </a:rPr>
              <a:t>TRNIČ cheese</a:t>
            </a:r>
            <a:endParaRPr/>
          </a:p>
          <a:p>
            <a:pPr indent="0" lvl="0" marL="0" rtl="0" algn="l">
              <a:lnSpc>
                <a:spcPct val="90000"/>
              </a:lnSpc>
              <a:spcBef>
                <a:spcPts val="1200"/>
              </a:spcBef>
              <a:spcAft>
                <a:spcPts val="0"/>
              </a:spcAft>
              <a:buSzPts val="2300"/>
              <a:buNone/>
            </a:pPr>
            <a:r>
              <a:rPr b="0" lang="sl-SI" sz="2300"/>
              <a:t>Is a love story from the Slovenian Velika planina mountain. According to tradition, shepards gave cheese TRNIČ in the autumn, at the end of the pasture, as a proof of love and fidelity, the promises of marriage, to their chosen ones, wives and girls. The shape of TRNIČ was inspired by a very special part of the female body.</a:t>
            </a:r>
            <a:endParaRPr/>
          </a:p>
          <a:p>
            <a:pPr indent="0" lvl="0" marL="0" rtl="0" algn="l">
              <a:lnSpc>
                <a:spcPct val="90000"/>
              </a:lnSpc>
              <a:spcBef>
                <a:spcPts val="1200"/>
              </a:spcBef>
              <a:spcAft>
                <a:spcPts val="0"/>
              </a:spcAft>
              <a:buSzPts val="1800"/>
              <a:buNone/>
            </a:pPr>
            <a:r>
              <a:t/>
            </a:r>
            <a:endParaRPr b="0" sz="1800"/>
          </a:p>
        </p:txBody>
      </p:sp>
      <p:sp>
        <p:nvSpPr>
          <p:cNvPr id="836" name="Google Shape;836;p48"/>
          <p:cNvSpPr txBox="1"/>
          <p:nvPr>
            <p:ph idx="2" type="body"/>
          </p:nvPr>
        </p:nvSpPr>
        <p:spPr>
          <a:xfrm>
            <a:off x="5973275" y="4746405"/>
            <a:ext cx="5576400" cy="101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rPr lang="sl-SI"/>
              <a:t>https://www.youtube.com/watch?v=swdGkYIhFkU</a:t>
            </a:r>
            <a:endParaRPr/>
          </a:p>
        </p:txBody>
      </p:sp>
      <p:pic>
        <p:nvPicPr>
          <p:cNvPr id="837" name="Google Shape;837;p48"/>
          <p:cNvPicPr preferRelativeResize="0"/>
          <p:nvPr/>
        </p:nvPicPr>
        <p:blipFill rotWithShape="1">
          <a:blip r:embed="rId4">
            <a:alphaModFix/>
          </a:blip>
          <a:srcRect b="0" l="0" r="0" t="0"/>
          <a:stretch/>
        </p:blipFill>
        <p:spPr>
          <a:xfrm>
            <a:off x="5455127" y="306584"/>
            <a:ext cx="5423008" cy="360876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49"/>
          <p:cNvSpPr txBox="1"/>
          <p:nvPr>
            <p:ph idx="2" type="body"/>
          </p:nvPr>
        </p:nvSpPr>
        <p:spPr>
          <a:xfrm>
            <a:off x="12420601" y="0"/>
            <a:ext cx="1060708" cy="19145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t/>
            </a:r>
            <a:endParaRPr/>
          </a:p>
        </p:txBody>
      </p:sp>
      <p:pic>
        <p:nvPicPr>
          <p:cNvPr descr="https://www.staratrta.si/assets/image-cache/gallery/3/13.7349d8a8.jpg" id="843" name="Google Shape;843;p49"/>
          <p:cNvPicPr preferRelativeResize="0"/>
          <p:nvPr/>
        </p:nvPicPr>
        <p:blipFill rotWithShape="1">
          <a:blip r:embed="rId3">
            <a:alphaModFix/>
          </a:blip>
          <a:srcRect b="0" l="0" r="0" t="0"/>
          <a:stretch/>
        </p:blipFill>
        <p:spPr>
          <a:xfrm>
            <a:off x="7396638" y="324657"/>
            <a:ext cx="4034371" cy="2688336"/>
          </a:xfrm>
          <a:prstGeom prst="rect">
            <a:avLst/>
          </a:prstGeom>
          <a:noFill/>
          <a:ln>
            <a:noFill/>
          </a:ln>
        </p:spPr>
      </p:pic>
      <p:pic>
        <p:nvPicPr>
          <p:cNvPr id="844" name="Google Shape;844;p49"/>
          <p:cNvPicPr preferRelativeResize="0"/>
          <p:nvPr/>
        </p:nvPicPr>
        <p:blipFill rotWithShape="1">
          <a:blip r:embed="rId4">
            <a:alphaModFix/>
          </a:blip>
          <a:srcRect b="0" l="0" r="0" t="0"/>
          <a:stretch/>
        </p:blipFill>
        <p:spPr>
          <a:xfrm>
            <a:off x="5937504" y="3012993"/>
            <a:ext cx="6096000" cy="3429000"/>
          </a:xfrm>
          <a:prstGeom prst="rect">
            <a:avLst/>
          </a:prstGeom>
          <a:noFill/>
          <a:ln>
            <a:noFill/>
          </a:ln>
        </p:spPr>
      </p:pic>
      <p:sp>
        <p:nvSpPr>
          <p:cNvPr id="845" name="Google Shape;845;p49"/>
          <p:cNvSpPr txBox="1"/>
          <p:nvPr>
            <p:ph idx="1" type="body"/>
          </p:nvPr>
        </p:nvSpPr>
        <p:spPr>
          <a:xfrm>
            <a:off x="479875" y="743476"/>
            <a:ext cx="4677600" cy="52362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SzPct val="100000"/>
              <a:buNone/>
            </a:pPr>
            <a:r>
              <a:rPr lang="sl-SI" u="sng">
                <a:solidFill>
                  <a:schemeClr val="hlink"/>
                </a:solidFill>
                <a:hlinkClick r:id="rId5"/>
              </a:rPr>
              <a:t>Maribor- the oldest vine in the world</a:t>
            </a:r>
            <a:endParaRPr/>
          </a:p>
          <a:p>
            <a:pPr indent="0" lvl="0" marL="0" rtl="0" algn="l">
              <a:lnSpc>
                <a:spcPct val="90000"/>
              </a:lnSpc>
              <a:spcBef>
                <a:spcPts val="1200"/>
              </a:spcBef>
              <a:spcAft>
                <a:spcPts val="0"/>
              </a:spcAft>
              <a:buSzPct val="100000"/>
              <a:buNone/>
            </a:pPr>
            <a:r>
              <a:rPr b="0" lang="sl-SI" sz="2500"/>
              <a:t>"Žametovka" was planted in front of the house in the city of Maribor at the end of the Middle Ages. It was almost destroyed because of the many fires and other problems. Then, forgotten and in poor condition, it was recognised as a world heritage site and rehabilitated at the end of 20</a:t>
            </a:r>
            <a:r>
              <a:rPr b="0" baseline="30000" lang="sl-SI" sz="2500"/>
              <a:t>th</a:t>
            </a:r>
            <a:r>
              <a:rPr b="0" lang="sl-SI" sz="2500"/>
              <a:t> Century. Today it can regenerate the grapes from which protocol wine is produced in the city of Maribor and also became a main city tourist attraction.</a:t>
            </a:r>
            <a:endParaRPr b="0" sz="2500"/>
          </a:p>
          <a:p>
            <a:pPr indent="0" lvl="0" marL="0" rtl="0" algn="l">
              <a:lnSpc>
                <a:spcPct val="90000"/>
              </a:lnSpc>
              <a:spcBef>
                <a:spcPts val="1200"/>
              </a:spcBef>
              <a:spcAft>
                <a:spcPts val="0"/>
              </a:spcAft>
              <a:buSzPct val="131578"/>
              <a:buNone/>
            </a:pPr>
            <a:r>
              <a:t/>
            </a:r>
            <a:endParaRPr b="0" sz="1900"/>
          </a:p>
          <a:p>
            <a:pPr indent="0" lvl="0" marL="0" rtl="0" algn="l">
              <a:lnSpc>
                <a:spcPct val="90000"/>
              </a:lnSpc>
              <a:spcBef>
                <a:spcPts val="1200"/>
              </a:spcBef>
              <a:spcAft>
                <a:spcPts val="0"/>
              </a:spcAft>
              <a:buSzPct val="131578"/>
              <a:buNone/>
            </a:pPr>
            <a:r>
              <a:rPr b="0" lang="sl-SI" sz="1900"/>
              <a:t>check-out the video: https://www.youtube.com/watch?v=gSCw40PVur8</a:t>
            </a:r>
            <a:endParaRPr b="0" sz="1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
          <p:cNvSpPr txBox="1"/>
          <p:nvPr>
            <p:ph idx="1" type="body"/>
          </p:nvPr>
        </p:nvSpPr>
        <p:spPr>
          <a:xfrm>
            <a:off x="360760" y="680720"/>
            <a:ext cx="10978262" cy="62194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cap="none"/>
              <a:t>INTRODUCTION TO MODULE VI</a:t>
            </a:r>
            <a:endParaRPr/>
          </a:p>
        </p:txBody>
      </p:sp>
      <p:sp>
        <p:nvSpPr>
          <p:cNvPr id="348" name="Google Shape;348;p5"/>
          <p:cNvSpPr txBox="1"/>
          <p:nvPr>
            <p:ph idx="2" type="body"/>
          </p:nvPr>
        </p:nvSpPr>
        <p:spPr>
          <a:xfrm>
            <a:off x="420918" y="1767840"/>
            <a:ext cx="7260042" cy="340507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Gastronomy tourism or food tourism as experiential </a:t>
            </a:r>
            <a:endParaRPr>
              <a:latin typeface="Corbel"/>
              <a:ea typeface="Corbel"/>
              <a:cs typeface="Corbel"/>
              <a:sym typeface="Corbel"/>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travel to a food production region for recreational or </a:t>
            </a:r>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entertainment reasons which includes visits to primary </a:t>
            </a:r>
            <a:endParaRPr>
              <a:latin typeface="Corbel"/>
              <a:ea typeface="Corbel"/>
              <a:cs typeface="Corbel"/>
              <a:sym typeface="Corbel"/>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and secondary food producers, food festivals, food fairs, events, marketplaces, cookery demonstrations, tasting of high-quality produce and products, visits to </a:t>
            </a:r>
            <a:endParaRPr>
              <a:latin typeface="Corbel"/>
              <a:ea typeface="Corbel"/>
              <a:cs typeface="Corbel"/>
              <a:sym typeface="Corbel"/>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restaurants or any other activity related to food (Hall and Sharples, 2003)</a:t>
            </a:r>
            <a:endParaRPr/>
          </a:p>
          <a:p>
            <a:pPr indent="0" lvl="0" marL="0" rtl="0" algn="l">
              <a:lnSpc>
                <a:spcPct val="90000"/>
              </a:lnSpc>
              <a:spcBef>
                <a:spcPts val="1000"/>
              </a:spcBef>
              <a:spcAft>
                <a:spcPts val="0"/>
              </a:spcAft>
              <a:buClr>
                <a:schemeClr val="dk1"/>
              </a:buClr>
              <a:buSzPts val="2400"/>
              <a:buNone/>
            </a:pPr>
            <a:r>
              <a:t/>
            </a:r>
            <a:endParaRPr>
              <a:latin typeface="Corbel"/>
              <a:ea typeface="Corbel"/>
              <a:cs typeface="Corbel"/>
              <a:sym typeface="Corbel"/>
            </a:endParaRPr>
          </a:p>
        </p:txBody>
      </p:sp>
      <p:pic>
        <p:nvPicPr>
          <p:cNvPr descr="Slika, ki vsebuje besede hrana, sadje, zelenjava, raznoliko&#10;&#10;Opis je samodejno ustvarjen" id="349" name="Google Shape;349;p5"/>
          <p:cNvPicPr preferRelativeResize="0"/>
          <p:nvPr/>
        </p:nvPicPr>
        <p:blipFill rotWithShape="1">
          <a:blip r:embed="rId3">
            <a:alphaModFix/>
          </a:blip>
          <a:srcRect b="0" l="0" r="0" t="0"/>
          <a:stretch/>
        </p:blipFill>
        <p:spPr>
          <a:xfrm>
            <a:off x="8315195" y="-78540"/>
            <a:ext cx="3943610" cy="648272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9" name="Shape 849"/>
        <p:cNvGrpSpPr/>
        <p:nvPr/>
      </p:nvGrpSpPr>
      <p:grpSpPr>
        <a:xfrm>
          <a:off x="0" y="0"/>
          <a:ext cx="0" cy="0"/>
          <a:chOff x="0" y="0"/>
          <a:chExt cx="0" cy="0"/>
        </a:xfrm>
      </p:grpSpPr>
      <p:pic>
        <p:nvPicPr>
          <p:cNvPr descr="Slika, ki vsebuje besede zunanje, zelenjava, lesen, vsebnik&#10;&#10;Opis je samodejno ustvarjen" id="850" name="Google Shape;850;p50"/>
          <p:cNvPicPr preferRelativeResize="0"/>
          <p:nvPr/>
        </p:nvPicPr>
        <p:blipFill rotWithShape="1">
          <a:blip r:embed="rId3">
            <a:alphaModFix/>
          </a:blip>
          <a:srcRect b="5857" l="0" r="0" t="0"/>
          <a:stretch/>
        </p:blipFill>
        <p:spPr>
          <a:xfrm>
            <a:off x="20" y="10"/>
            <a:ext cx="12191980" cy="6857990"/>
          </a:xfrm>
          <a:prstGeom prst="rect">
            <a:avLst/>
          </a:prstGeom>
          <a:noFill/>
          <a:ln>
            <a:noFill/>
          </a:ln>
        </p:spPr>
      </p:pic>
      <p:sp>
        <p:nvSpPr>
          <p:cNvPr id="851" name="Google Shape;851;p50"/>
          <p:cNvSpPr/>
          <p:nvPr/>
        </p:nvSpPr>
        <p:spPr>
          <a:xfrm>
            <a:off x="1" y="758952"/>
            <a:ext cx="3443590" cy="533095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0"/>
          <p:cNvSpPr txBox="1"/>
          <p:nvPr>
            <p:ph type="title"/>
          </p:nvPr>
        </p:nvSpPr>
        <p:spPr>
          <a:xfrm>
            <a:off x="252919" y="1103517"/>
            <a:ext cx="3038922" cy="130378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orbel"/>
              <a:buNone/>
            </a:pPr>
            <a:r>
              <a:rPr lang="sl-SI" sz="2400" u="sng">
                <a:solidFill>
                  <a:schemeClr val="dk1"/>
                </a:solidFill>
                <a:hlinkClick r:id="rId4">
                  <a:extLst>
                    <a:ext uri="{A12FA001-AC4F-418D-AE19-62706E023703}">
                      <ahyp:hlinkClr val="tx"/>
                    </a:ext>
                  </a:extLst>
                </a:hlinkClick>
              </a:rPr>
              <a:t>Sustainable food story</a:t>
            </a:r>
            <a:endParaRPr sz="2400">
              <a:solidFill>
                <a:schemeClr val="dk1"/>
              </a:solidFill>
            </a:endParaRPr>
          </a:p>
        </p:txBody>
      </p:sp>
      <p:sp>
        <p:nvSpPr>
          <p:cNvPr id="853" name="Google Shape;853;p50"/>
          <p:cNvSpPr/>
          <p:nvPr/>
        </p:nvSpPr>
        <p:spPr>
          <a:xfrm>
            <a:off x="11815864" y="758952"/>
            <a:ext cx="384048" cy="5330952"/>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4" name="Google Shape;854;p50"/>
          <p:cNvGrpSpPr/>
          <p:nvPr/>
        </p:nvGrpSpPr>
        <p:grpSpPr>
          <a:xfrm>
            <a:off x="253168" y="2864948"/>
            <a:ext cx="2946985" cy="2547113"/>
            <a:chOff x="248" y="457650"/>
            <a:chExt cx="2946985" cy="2547113"/>
          </a:xfrm>
        </p:grpSpPr>
        <p:sp>
          <p:nvSpPr>
            <p:cNvPr id="855" name="Google Shape;855;p50"/>
            <p:cNvSpPr/>
            <p:nvPr/>
          </p:nvSpPr>
          <p:spPr>
            <a:xfrm>
              <a:off x="1049176" y="457650"/>
              <a:ext cx="849128" cy="551933"/>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0"/>
            <p:cNvSpPr txBox="1"/>
            <p:nvPr/>
          </p:nvSpPr>
          <p:spPr>
            <a:xfrm>
              <a:off x="1076119" y="484593"/>
              <a:ext cx="795242" cy="49804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orbel"/>
                <a:buNone/>
              </a:pPr>
              <a:r>
                <a:rPr lang="sl-SI" sz="1400">
                  <a:solidFill>
                    <a:schemeClr val="lt1"/>
                  </a:solidFill>
                  <a:latin typeface="Corbel"/>
                  <a:ea typeface="Corbel"/>
                  <a:cs typeface="Corbel"/>
                  <a:sym typeface="Corbel"/>
                </a:rPr>
                <a:t>nature</a:t>
              </a:r>
              <a:endParaRPr sz="1400">
                <a:solidFill>
                  <a:schemeClr val="lt1"/>
                </a:solidFill>
                <a:latin typeface="Corbel"/>
                <a:ea typeface="Corbel"/>
                <a:cs typeface="Corbel"/>
                <a:sym typeface="Corbel"/>
              </a:endParaRPr>
            </a:p>
          </p:txBody>
        </p:sp>
        <p:sp>
          <p:nvSpPr>
            <p:cNvPr id="857" name="Google Shape;857;p50"/>
            <p:cNvSpPr/>
            <p:nvPr/>
          </p:nvSpPr>
          <p:spPr>
            <a:xfrm>
              <a:off x="370832" y="733617"/>
              <a:ext cx="2205817" cy="2205817"/>
            </a:xfrm>
            <a:custGeom>
              <a:rect b="b" l="l" r="r" t="t"/>
              <a:pathLst>
                <a:path extrusionOk="0" h="120000" w="120000">
                  <a:moveTo>
                    <a:pt x="83414" y="4757"/>
                  </a:moveTo>
                  <a:lnTo>
                    <a:pt x="83414" y="4757"/>
                  </a:lnTo>
                  <a:cubicBezTo>
                    <a:pt x="93995" y="9242"/>
                    <a:pt x="103065" y="16671"/>
                    <a:pt x="109547" y="26161"/>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0"/>
            <p:cNvSpPr/>
            <p:nvPr/>
          </p:nvSpPr>
          <p:spPr>
            <a:xfrm>
              <a:off x="2098105" y="1219741"/>
              <a:ext cx="849128" cy="551933"/>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0"/>
            <p:cNvSpPr txBox="1"/>
            <p:nvPr/>
          </p:nvSpPr>
          <p:spPr>
            <a:xfrm>
              <a:off x="2125048" y="1246684"/>
              <a:ext cx="795242" cy="49804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orbel"/>
                <a:buNone/>
              </a:pPr>
              <a:r>
                <a:rPr lang="sl-SI" sz="1400">
                  <a:solidFill>
                    <a:schemeClr val="lt1"/>
                  </a:solidFill>
                  <a:latin typeface="Corbel"/>
                  <a:ea typeface="Corbel"/>
                  <a:cs typeface="Corbel"/>
                  <a:sym typeface="Corbel"/>
                </a:rPr>
                <a:t>people</a:t>
              </a:r>
              <a:endParaRPr sz="1400">
                <a:solidFill>
                  <a:schemeClr val="lt1"/>
                </a:solidFill>
                <a:latin typeface="Corbel"/>
                <a:ea typeface="Corbel"/>
                <a:cs typeface="Corbel"/>
                <a:sym typeface="Corbel"/>
              </a:endParaRPr>
            </a:p>
          </p:txBody>
        </p:sp>
        <p:sp>
          <p:nvSpPr>
            <p:cNvPr id="860" name="Google Shape;860;p50"/>
            <p:cNvSpPr/>
            <p:nvPr/>
          </p:nvSpPr>
          <p:spPr>
            <a:xfrm>
              <a:off x="370832" y="733617"/>
              <a:ext cx="2205817" cy="2205817"/>
            </a:xfrm>
            <a:custGeom>
              <a:rect b="b" l="l" r="r" t="t"/>
              <a:pathLst>
                <a:path extrusionOk="0" h="120000" w="120000">
                  <a:moveTo>
                    <a:pt x="119918" y="56856"/>
                  </a:moveTo>
                  <a:lnTo>
                    <a:pt x="119918" y="56856"/>
                  </a:lnTo>
                  <a:cubicBezTo>
                    <a:pt x="120593" y="69727"/>
                    <a:pt x="117106" y="82474"/>
                    <a:pt x="109972" y="93209"/>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0"/>
            <p:cNvSpPr/>
            <p:nvPr/>
          </p:nvSpPr>
          <p:spPr>
            <a:xfrm>
              <a:off x="1697450" y="2452830"/>
              <a:ext cx="849128" cy="551933"/>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0"/>
            <p:cNvSpPr txBox="1"/>
            <p:nvPr/>
          </p:nvSpPr>
          <p:spPr>
            <a:xfrm>
              <a:off x="1724393" y="2479773"/>
              <a:ext cx="795242" cy="49804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orbel"/>
                <a:buNone/>
              </a:pPr>
              <a:r>
                <a:rPr lang="sl-SI" sz="1400">
                  <a:solidFill>
                    <a:schemeClr val="lt1"/>
                  </a:solidFill>
                  <a:latin typeface="Corbel"/>
                  <a:ea typeface="Corbel"/>
                  <a:cs typeface="Corbel"/>
                  <a:sym typeface="Corbel"/>
                </a:rPr>
                <a:t>tradition</a:t>
              </a:r>
              <a:endParaRPr sz="1400">
                <a:solidFill>
                  <a:schemeClr val="lt1"/>
                </a:solidFill>
                <a:latin typeface="Corbel"/>
                <a:ea typeface="Corbel"/>
                <a:cs typeface="Corbel"/>
                <a:sym typeface="Corbel"/>
              </a:endParaRPr>
            </a:p>
          </p:txBody>
        </p:sp>
        <p:sp>
          <p:nvSpPr>
            <p:cNvPr id="863" name="Google Shape;863;p50"/>
            <p:cNvSpPr/>
            <p:nvPr/>
          </p:nvSpPr>
          <p:spPr>
            <a:xfrm>
              <a:off x="370832" y="733617"/>
              <a:ext cx="2205817" cy="2205817"/>
            </a:xfrm>
            <a:custGeom>
              <a:rect b="b" l="l" r="r" t="t"/>
              <a:pathLst>
                <a:path extrusionOk="0" h="120000" w="120000">
                  <a:moveTo>
                    <a:pt x="71932" y="118802"/>
                  </a:moveTo>
                  <a:cubicBezTo>
                    <a:pt x="64058" y="120400"/>
                    <a:pt x="55943" y="120400"/>
                    <a:pt x="48069" y="118802"/>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0"/>
            <p:cNvSpPr/>
            <p:nvPr/>
          </p:nvSpPr>
          <p:spPr>
            <a:xfrm>
              <a:off x="400903" y="2452830"/>
              <a:ext cx="849128" cy="551933"/>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0"/>
            <p:cNvSpPr txBox="1"/>
            <p:nvPr/>
          </p:nvSpPr>
          <p:spPr>
            <a:xfrm>
              <a:off x="427846" y="2479773"/>
              <a:ext cx="795242" cy="49804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orbel"/>
                <a:buNone/>
              </a:pPr>
              <a:r>
                <a:rPr lang="sl-SI" sz="1400">
                  <a:solidFill>
                    <a:schemeClr val="lt1"/>
                  </a:solidFill>
                  <a:latin typeface="Corbel"/>
                  <a:ea typeface="Corbel"/>
                  <a:cs typeface="Corbel"/>
                  <a:sym typeface="Corbel"/>
                </a:rPr>
                <a:t>health</a:t>
              </a:r>
              <a:endParaRPr sz="1400">
                <a:solidFill>
                  <a:schemeClr val="lt1"/>
                </a:solidFill>
                <a:latin typeface="Corbel"/>
                <a:ea typeface="Corbel"/>
                <a:cs typeface="Corbel"/>
                <a:sym typeface="Corbel"/>
              </a:endParaRPr>
            </a:p>
          </p:txBody>
        </p:sp>
        <p:sp>
          <p:nvSpPr>
            <p:cNvPr id="866" name="Google Shape;866;p50"/>
            <p:cNvSpPr/>
            <p:nvPr/>
          </p:nvSpPr>
          <p:spPr>
            <a:xfrm>
              <a:off x="370832" y="733617"/>
              <a:ext cx="2205817" cy="2205817"/>
            </a:xfrm>
            <a:custGeom>
              <a:rect b="b" l="l" r="r" t="t"/>
              <a:pathLst>
                <a:path extrusionOk="0" h="120000" w="120000">
                  <a:moveTo>
                    <a:pt x="10028" y="93209"/>
                  </a:moveTo>
                  <a:cubicBezTo>
                    <a:pt x="2894" y="82474"/>
                    <a:pt x="-593" y="69727"/>
                    <a:pt x="82" y="56856"/>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0"/>
            <p:cNvSpPr/>
            <p:nvPr/>
          </p:nvSpPr>
          <p:spPr>
            <a:xfrm>
              <a:off x="248" y="1219741"/>
              <a:ext cx="849128" cy="551933"/>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0"/>
            <p:cNvSpPr txBox="1"/>
            <p:nvPr/>
          </p:nvSpPr>
          <p:spPr>
            <a:xfrm>
              <a:off x="27191" y="1246684"/>
              <a:ext cx="795242" cy="498047"/>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orbel"/>
                <a:buNone/>
              </a:pPr>
              <a:r>
                <a:rPr lang="sl-SI" sz="1400">
                  <a:solidFill>
                    <a:schemeClr val="lt1"/>
                  </a:solidFill>
                  <a:latin typeface="Corbel"/>
                  <a:ea typeface="Corbel"/>
                  <a:cs typeface="Corbel"/>
                  <a:sym typeface="Corbel"/>
                </a:rPr>
                <a:t>economy</a:t>
              </a:r>
              <a:endParaRPr sz="1400">
                <a:solidFill>
                  <a:schemeClr val="lt1"/>
                </a:solidFill>
                <a:latin typeface="Corbel"/>
                <a:ea typeface="Corbel"/>
                <a:cs typeface="Corbel"/>
                <a:sym typeface="Corbel"/>
              </a:endParaRPr>
            </a:p>
          </p:txBody>
        </p:sp>
        <p:sp>
          <p:nvSpPr>
            <p:cNvPr id="869" name="Google Shape;869;p50"/>
            <p:cNvSpPr/>
            <p:nvPr/>
          </p:nvSpPr>
          <p:spPr>
            <a:xfrm>
              <a:off x="370832" y="733617"/>
              <a:ext cx="2205817" cy="2205817"/>
            </a:xfrm>
            <a:custGeom>
              <a:rect b="b" l="l" r="r" t="t"/>
              <a:pathLst>
                <a:path extrusionOk="0" h="120000" w="120000">
                  <a:moveTo>
                    <a:pt x="10453" y="26161"/>
                  </a:moveTo>
                  <a:lnTo>
                    <a:pt x="10453" y="26161"/>
                  </a:lnTo>
                  <a:cubicBezTo>
                    <a:pt x="16934" y="16671"/>
                    <a:pt x="26005" y="9242"/>
                    <a:pt x="36586" y="4757"/>
                  </a:cubicBezTo>
                </a:path>
              </a:pathLst>
            </a:cu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51"/>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Case study –  </a:t>
            </a:r>
            <a:r>
              <a:rPr lang="sl-SI" u="sng">
                <a:solidFill>
                  <a:schemeClr val="hlink"/>
                </a:solidFill>
                <a:hlinkClick r:id="rId3"/>
              </a:rPr>
              <a:t>An Olympic example for sustainable food and catering standards</a:t>
            </a:r>
            <a:endParaRPr/>
          </a:p>
        </p:txBody>
      </p:sp>
      <p:sp>
        <p:nvSpPr>
          <p:cNvPr id="875" name="Google Shape;875;p51"/>
          <p:cNvSpPr txBox="1"/>
          <p:nvPr>
            <p:ph idx="2" type="body"/>
          </p:nvPr>
        </p:nvSpPr>
        <p:spPr>
          <a:xfrm>
            <a:off x="571313" y="2532849"/>
            <a:ext cx="11429446" cy="357250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 The organizers of the London 2012 Olympic  Games led the way by committing to serve healthy and sustainable food for the 14 million meals served at the Games. The organizers  have set out their commitment to serve British and seasonal food, healthy options, animal products from higher-welfare systems such as RSPCA Freedom Food, verifiably sustainable fish, and Fairtrade products, and to reduce packaging and food waste. </a:t>
            </a:r>
            <a:endParaRPr/>
          </a:p>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rPr lang="sl-SI"/>
              <a:t>source: </a:t>
            </a:r>
            <a:r>
              <a:rPr lang="sl-SI" u="sng">
                <a:solidFill>
                  <a:schemeClr val="hlink"/>
                </a:solidFill>
                <a:hlinkClick r:id="rId4"/>
              </a:rPr>
              <a:t>https://www.agreenerfestival.com/wp-content/uploads/pdfs/GOOD_FOOD_stallholder_guide.pdf</a:t>
            </a:r>
            <a:r>
              <a:rPr lang="sl-SI"/>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52"/>
          <p:cNvSpPr txBox="1"/>
          <p:nvPr>
            <p:ph idx="1" type="body"/>
          </p:nvPr>
        </p:nvSpPr>
        <p:spPr>
          <a:xfrm>
            <a:off x="571313" y="875544"/>
            <a:ext cx="4677581" cy="48839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sl-SI"/>
              <a:t>HOW TO PROMOTE</a:t>
            </a:r>
            <a:endParaRPr/>
          </a:p>
          <a:p>
            <a:pPr indent="0" lvl="0" marL="0" rtl="0" algn="l">
              <a:lnSpc>
                <a:spcPct val="90000"/>
              </a:lnSpc>
              <a:spcBef>
                <a:spcPts val="1200"/>
              </a:spcBef>
              <a:spcAft>
                <a:spcPts val="0"/>
              </a:spcAft>
              <a:buSzPts val="3600"/>
              <a:buNone/>
            </a:pPr>
            <a:r>
              <a:rPr lang="sl-SI"/>
              <a:t>DESTINATION‘S</a:t>
            </a:r>
            <a:endParaRPr/>
          </a:p>
          <a:p>
            <a:pPr indent="0" lvl="0" marL="0" rtl="0" algn="l">
              <a:lnSpc>
                <a:spcPct val="90000"/>
              </a:lnSpc>
              <a:spcBef>
                <a:spcPts val="1200"/>
              </a:spcBef>
              <a:spcAft>
                <a:spcPts val="0"/>
              </a:spcAft>
              <a:buSzPts val="3600"/>
              <a:buNone/>
            </a:pPr>
            <a:r>
              <a:rPr lang="sl-SI"/>
              <a:t> "MUST TASTE" OFFER?</a:t>
            </a:r>
            <a:endParaRPr/>
          </a:p>
        </p:txBody>
      </p:sp>
      <p:sp>
        <p:nvSpPr>
          <p:cNvPr id="881" name="Google Shape;881;p52"/>
          <p:cNvSpPr txBox="1"/>
          <p:nvPr>
            <p:ph idx="2" type="body"/>
          </p:nvPr>
        </p:nvSpPr>
        <p:spPr>
          <a:xfrm>
            <a:off x="12420601" y="0"/>
            <a:ext cx="1060708" cy="19145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t/>
            </a:r>
            <a:endParaRPr/>
          </a:p>
        </p:txBody>
      </p:sp>
      <p:grpSp>
        <p:nvGrpSpPr>
          <p:cNvPr id="882" name="Google Shape;882;p52"/>
          <p:cNvGrpSpPr/>
          <p:nvPr/>
        </p:nvGrpSpPr>
        <p:grpSpPr>
          <a:xfrm>
            <a:off x="5574235" y="1004198"/>
            <a:ext cx="6613355" cy="4454044"/>
            <a:chOff x="1" y="2746"/>
            <a:chExt cx="6613355" cy="4454044"/>
          </a:xfrm>
        </p:grpSpPr>
        <p:sp>
          <p:nvSpPr>
            <p:cNvPr id="883" name="Google Shape;883;p52"/>
            <p:cNvSpPr/>
            <p:nvPr/>
          </p:nvSpPr>
          <p:spPr>
            <a:xfrm rot="5400000">
              <a:off x="-183563" y="186310"/>
              <a:ext cx="1223759" cy="856631"/>
            </a:xfrm>
            <a:prstGeom prst="chevron">
              <a:avLst>
                <a:gd fmla="val 50000" name="adj"/>
              </a:avLst>
            </a:prstGeom>
            <a:solidFill>
              <a:schemeClr val="dk2"/>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2"/>
            <p:cNvSpPr txBox="1"/>
            <p:nvPr/>
          </p:nvSpPr>
          <p:spPr>
            <a:xfrm>
              <a:off x="2" y="431062"/>
              <a:ext cx="856631" cy="367128"/>
            </a:xfrm>
            <a:prstGeom prst="rect">
              <a:avLst/>
            </a:prstGeom>
            <a:noFill/>
            <a:ln>
              <a:noFill/>
            </a:ln>
          </p:spPr>
          <p:txBody>
            <a:bodyPr anchorCtr="0" anchor="ctr" bIns="5075" lIns="5075" spcFirstLastPara="1" rIns="5075" wrap="square" tIns="5075">
              <a:noAutofit/>
            </a:bodyPr>
            <a:lstStyle/>
            <a:p>
              <a:pPr indent="0" lvl="0" marL="0" marR="0" rtl="0" algn="ctr">
                <a:lnSpc>
                  <a:spcPct val="90000"/>
                </a:lnSpc>
                <a:spcBef>
                  <a:spcPts val="0"/>
                </a:spcBef>
                <a:spcAft>
                  <a:spcPts val="0"/>
                </a:spcAft>
                <a:buClr>
                  <a:schemeClr val="lt1"/>
                </a:buClr>
                <a:buSzPts val="800"/>
                <a:buFont typeface="Corbel"/>
                <a:buNone/>
              </a:pPr>
              <a:r>
                <a:rPr lang="sl-SI" sz="800">
                  <a:solidFill>
                    <a:schemeClr val="lt1"/>
                  </a:solidFill>
                  <a:latin typeface="Corbel"/>
                  <a:ea typeface="Corbel"/>
                  <a:cs typeface="Corbel"/>
                  <a:sym typeface="Corbel"/>
                </a:rPr>
                <a:t>Focused Culinary marketing of destination</a:t>
              </a:r>
              <a:endParaRPr/>
            </a:p>
          </p:txBody>
        </p:sp>
        <p:sp>
          <p:nvSpPr>
            <p:cNvPr id="885" name="Google Shape;885;p52"/>
            <p:cNvSpPr/>
            <p:nvPr/>
          </p:nvSpPr>
          <p:spPr>
            <a:xfrm rot="5400000">
              <a:off x="3337272" y="-2477894"/>
              <a:ext cx="795443" cy="5756725"/>
            </a:xfrm>
            <a:prstGeom prst="round2SameRect">
              <a:avLst>
                <a:gd fmla="val 16667" name="adj1"/>
                <a:gd fmla="val 0" name="adj2"/>
              </a:avLst>
            </a:prstGeom>
            <a:solidFill>
              <a:schemeClr val="lt2">
                <a:alpha val="89803"/>
              </a:schemeClr>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2"/>
            <p:cNvSpPr txBox="1"/>
            <p:nvPr/>
          </p:nvSpPr>
          <p:spPr>
            <a:xfrm>
              <a:off x="856631" y="41577"/>
              <a:ext cx="5717895" cy="717783"/>
            </a:xfrm>
            <a:prstGeom prst="rect">
              <a:avLst/>
            </a:prstGeom>
            <a:noFill/>
            <a:ln>
              <a:noFill/>
            </a:ln>
          </p:spPr>
          <p:txBody>
            <a:bodyPr anchorCtr="0" anchor="ctr" bIns="13950" lIns="156450" spcFirstLastPara="1" rIns="13950" wrap="square" tIns="13950">
              <a:noAutofit/>
            </a:bodyPr>
            <a:lstStyle/>
            <a:p>
              <a:pPr indent="-228600" lvl="1" marL="228600" marR="0" rtl="0" algn="l">
                <a:lnSpc>
                  <a:spcPct val="90000"/>
                </a:lnSpc>
                <a:spcBef>
                  <a:spcPts val="0"/>
                </a:spcBef>
                <a:spcAft>
                  <a:spcPts val="0"/>
                </a:spcAft>
                <a:buClr>
                  <a:schemeClr val="dk1"/>
                </a:buClr>
                <a:buSzPts val="2200"/>
                <a:buFont typeface="Corbel"/>
                <a:buChar char="•"/>
              </a:pPr>
              <a:r>
                <a:rPr b="0" i="0" lang="sl-SI" sz="2200" u="none" cap="none" strike="noStrike">
                  <a:solidFill>
                    <a:schemeClr val="dk1"/>
                  </a:solidFill>
                  <a:latin typeface="Corbel"/>
                  <a:ea typeface="Corbel"/>
                  <a:cs typeface="Corbel"/>
                  <a:sym typeface="Corbel"/>
                </a:rPr>
                <a:t>Less is more</a:t>
              </a:r>
              <a:endParaRPr b="0" i="0" sz="2200" u="none" cap="none" strike="noStrike">
                <a:solidFill>
                  <a:schemeClr val="dk1"/>
                </a:solidFill>
                <a:latin typeface="Corbel"/>
                <a:ea typeface="Corbel"/>
                <a:cs typeface="Corbel"/>
                <a:sym typeface="Corbel"/>
              </a:endParaRPr>
            </a:p>
            <a:p>
              <a:pPr indent="-228600" lvl="1" marL="228600" marR="0" rtl="0" algn="l">
                <a:lnSpc>
                  <a:spcPct val="90000"/>
                </a:lnSpc>
                <a:spcBef>
                  <a:spcPts val="330"/>
                </a:spcBef>
                <a:spcAft>
                  <a:spcPts val="0"/>
                </a:spcAft>
                <a:buClr>
                  <a:schemeClr val="dk1"/>
                </a:buClr>
                <a:buSzPts val="2200"/>
                <a:buFont typeface="Corbel"/>
                <a:buChar char="•"/>
              </a:pPr>
              <a:r>
                <a:rPr b="0" i="0" lang="sl-SI" sz="2200" u="none" cap="none" strike="noStrike">
                  <a:solidFill>
                    <a:schemeClr val="dk1"/>
                  </a:solidFill>
                  <a:latin typeface="Corbel"/>
                  <a:ea typeface="Corbel"/>
                  <a:cs typeface="Corbel"/>
                  <a:sym typeface="Corbel"/>
                </a:rPr>
                <a:t>Standardise dishes</a:t>
              </a:r>
              <a:endParaRPr b="0" i="0" sz="2200" u="none" cap="none" strike="noStrike">
                <a:solidFill>
                  <a:schemeClr val="dk1"/>
                </a:solidFill>
                <a:latin typeface="Corbel"/>
                <a:ea typeface="Corbel"/>
                <a:cs typeface="Corbel"/>
                <a:sym typeface="Corbel"/>
              </a:endParaRPr>
            </a:p>
          </p:txBody>
        </p:sp>
        <p:sp>
          <p:nvSpPr>
            <p:cNvPr id="887" name="Google Shape;887;p52"/>
            <p:cNvSpPr/>
            <p:nvPr/>
          </p:nvSpPr>
          <p:spPr>
            <a:xfrm rot="5400000">
              <a:off x="-183563" y="1263072"/>
              <a:ext cx="1223759" cy="856631"/>
            </a:xfrm>
            <a:prstGeom prst="chevron">
              <a:avLst>
                <a:gd fmla="val 50000" name="adj"/>
              </a:avLst>
            </a:prstGeom>
            <a:solidFill>
              <a:schemeClr val="dk2"/>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2"/>
            <p:cNvSpPr txBox="1"/>
            <p:nvPr/>
          </p:nvSpPr>
          <p:spPr>
            <a:xfrm>
              <a:off x="2" y="1507824"/>
              <a:ext cx="856631" cy="367128"/>
            </a:xfrm>
            <a:prstGeom prst="rect">
              <a:avLst/>
            </a:prstGeom>
            <a:noFill/>
            <a:ln>
              <a:noFill/>
            </a:ln>
          </p:spPr>
          <p:txBody>
            <a:bodyPr anchorCtr="0" anchor="ctr" bIns="5075" lIns="5075" spcFirstLastPara="1" rIns="5075" wrap="square" tIns="5075">
              <a:noAutofit/>
            </a:bodyPr>
            <a:lstStyle/>
            <a:p>
              <a:pPr indent="0" lvl="0" marL="0" marR="0" rtl="0" algn="ctr">
                <a:lnSpc>
                  <a:spcPct val="90000"/>
                </a:lnSpc>
                <a:spcBef>
                  <a:spcPts val="0"/>
                </a:spcBef>
                <a:spcAft>
                  <a:spcPts val="0"/>
                </a:spcAft>
                <a:buClr>
                  <a:schemeClr val="lt1"/>
                </a:buClr>
                <a:buSzPts val="800"/>
                <a:buFont typeface="Corbel"/>
                <a:buNone/>
              </a:pPr>
              <a:r>
                <a:rPr lang="sl-SI" sz="800">
                  <a:solidFill>
                    <a:schemeClr val="lt1"/>
                  </a:solidFill>
                  <a:latin typeface="Corbel"/>
                  <a:ea typeface="Corbel"/>
                  <a:cs typeface="Corbel"/>
                  <a:sym typeface="Corbel"/>
                </a:rPr>
                <a:t>Acknowledgement of tradition</a:t>
              </a:r>
              <a:endParaRPr sz="800">
                <a:solidFill>
                  <a:schemeClr val="lt1"/>
                </a:solidFill>
                <a:latin typeface="Corbel"/>
                <a:ea typeface="Corbel"/>
                <a:cs typeface="Corbel"/>
                <a:sym typeface="Corbel"/>
              </a:endParaRPr>
            </a:p>
          </p:txBody>
        </p:sp>
        <p:sp>
          <p:nvSpPr>
            <p:cNvPr id="889" name="Google Shape;889;p52"/>
            <p:cNvSpPr/>
            <p:nvPr/>
          </p:nvSpPr>
          <p:spPr>
            <a:xfrm rot="5400000">
              <a:off x="3337272" y="-1401132"/>
              <a:ext cx="795443" cy="5756725"/>
            </a:xfrm>
            <a:prstGeom prst="round2SameRect">
              <a:avLst>
                <a:gd fmla="val 16667" name="adj1"/>
                <a:gd fmla="val 0" name="adj2"/>
              </a:avLst>
            </a:prstGeom>
            <a:solidFill>
              <a:schemeClr val="lt2">
                <a:alpha val="89803"/>
              </a:schemeClr>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2"/>
            <p:cNvSpPr txBox="1"/>
            <p:nvPr/>
          </p:nvSpPr>
          <p:spPr>
            <a:xfrm>
              <a:off x="856631" y="1118339"/>
              <a:ext cx="5717895" cy="717783"/>
            </a:xfrm>
            <a:prstGeom prst="rect">
              <a:avLst/>
            </a:prstGeom>
            <a:noFill/>
            <a:ln>
              <a:noFill/>
            </a:ln>
          </p:spPr>
          <p:txBody>
            <a:bodyPr anchorCtr="0" anchor="ctr" bIns="13950" lIns="156450" spcFirstLastPara="1" rIns="13950" wrap="square" tIns="13950">
              <a:noAutofit/>
            </a:bodyPr>
            <a:lstStyle/>
            <a:p>
              <a:pPr indent="-228600" lvl="1" marL="228600" marR="0" rtl="0" algn="l">
                <a:lnSpc>
                  <a:spcPct val="90000"/>
                </a:lnSpc>
                <a:spcBef>
                  <a:spcPts val="0"/>
                </a:spcBef>
                <a:spcAft>
                  <a:spcPts val="0"/>
                </a:spcAft>
                <a:buClr>
                  <a:schemeClr val="dk1"/>
                </a:buClr>
                <a:buSzPts val="2200"/>
                <a:buFont typeface="Corbel"/>
                <a:buChar char="•"/>
              </a:pPr>
              <a:r>
                <a:rPr b="0" i="0" lang="sl-SI" sz="2200" u="none" cap="none" strike="noStrike">
                  <a:solidFill>
                    <a:schemeClr val="dk1"/>
                  </a:solidFill>
                  <a:latin typeface="Corbel"/>
                  <a:ea typeface="Corbel"/>
                  <a:cs typeface="Corbel"/>
                  <a:sym typeface="Corbel"/>
                </a:rPr>
                <a:t>The dish is in the DNA of a community</a:t>
              </a:r>
              <a:endParaRPr b="0" i="0" sz="2200" u="none" cap="none" strike="noStrike">
                <a:solidFill>
                  <a:schemeClr val="dk1"/>
                </a:solidFill>
                <a:latin typeface="Corbel"/>
                <a:ea typeface="Corbel"/>
                <a:cs typeface="Corbel"/>
                <a:sym typeface="Corbel"/>
              </a:endParaRPr>
            </a:p>
            <a:p>
              <a:pPr indent="-228600" lvl="1" marL="228600" marR="0" rtl="0" algn="l">
                <a:lnSpc>
                  <a:spcPct val="90000"/>
                </a:lnSpc>
                <a:spcBef>
                  <a:spcPts val="330"/>
                </a:spcBef>
                <a:spcAft>
                  <a:spcPts val="0"/>
                </a:spcAft>
                <a:buClr>
                  <a:schemeClr val="dk1"/>
                </a:buClr>
                <a:buSzPts val="2200"/>
                <a:buFont typeface="Corbel"/>
                <a:buChar char="•"/>
              </a:pPr>
              <a:r>
                <a:rPr b="0" i="0" lang="sl-SI" sz="2200" u="none" cap="none" strike="noStrike">
                  <a:solidFill>
                    <a:schemeClr val="dk1"/>
                  </a:solidFill>
                  <a:latin typeface="Corbel"/>
                  <a:ea typeface="Corbel"/>
                  <a:cs typeface="Corbel"/>
                  <a:sym typeface="Corbel"/>
                </a:rPr>
                <a:t>The original recipe for the dish is clear</a:t>
              </a:r>
              <a:endParaRPr b="0" i="0" sz="2200" u="none" cap="none" strike="noStrike">
                <a:solidFill>
                  <a:schemeClr val="dk1"/>
                </a:solidFill>
                <a:latin typeface="Corbel"/>
                <a:ea typeface="Corbel"/>
                <a:cs typeface="Corbel"/>
                <a:sym typeface="Corbel"/>
              </a:endParaRPr>
            </a:p>
          </p:txBody>
        </p:sp>
        <p:sp>
          <p:nvSpPr>
            <p:cNvPr id="891" name="Google Shape;891;p52"/>
            <p:cNvSpPr/>
            <p:nvPr/>
          </p:nvSpPr>
          <p:spPr>
            <a:xfrm rot="5400000">
              <a:off x="-183563" y="2339833"/>
              <a:ext cx="1223759" cy="856631"/>
            </a:xfrm>
            <a:prstGeom prst="chevron">
              <a:avLst>
                <a:gd fmla="val 50000" name="adj"/>
              </a:avLst>
            </a:prstGeom>
            <a:solidFill>
              <a:schemeClr val="dk2"/>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2"/>
            <p:cNvSpPr txBox="1"/>
            <p:nvPr/>
          </p:nvSpPr>
          <p:spPr>
            <a:xfrm>
              <a:off x="2" y="2584585"/>
              <a:ext cx="856631" cy="367128"/>
            </a:xfrm>
            <a:prstGeom prst="rect">
              <a:avLst/>
            </a:prstGeom>
            <a:noFill/>
            <a:ln>
              <a:noFill/>
            </a:ln>
          </p:spPr>
          <p:txBody>
            <a:bodyPr anchorCtr="0" anchor="ctr" bIns="5075" lIns="5075" spcFirstLastPara="1" rIns="5075" wrap="square" tIns="5075">
              <a:noAutofit/>
            </a:bodyPr>
            <a:lstStyle/>
            <a:p>
              <a:pPr indent="0" lvl="0" marL="0" marR="0" rtl="0" algn="ctr">
                <a:lnSpc>
                  <a:spcPct val="90000"/>
                </a:lnSpc>
                <a:spcBef>
                  <a:spcPts val="0"/>
                </a:spcBef>
                <a:spcAft>
                  <a:spcPts val="0"/>
                </a:spcAft>
                <a:buClr>
                  <a:schemeClr val="lt1"/>
                </a:buClr>
                <a:buSzPts val="800"/>
                <a:buFont typeface="Corbel"/>
                <a:buNone/>
              </a:pPr>
              <a:r>
                <a:rPr lang="sl-SI" sz="800">
                  <a:solidFill>
                    <a:schemeClr val="lt1"/>
                  </a:solidFill>
                  <a:latin typeface="Corbel"/>
                  <a:ea typeface="Corbel"/>
                  <a:cs typeface="Corbel"/>
                  <a:sym typeface="Corbel"/>
                </a:rPr>
                <a:t>All season eats </a:t>
              </a:r>
              <a:endParaRPr sz="800">
                <a:solidFill>
                  <a:schemeClr val="lt1"/>
                </a:solidFill>
                <a:latin typeface="Corbel"/>
                <a:ea typeface="Corbel"/>
                <a:cs typeface="Corbel"/>
                <a:sym typeface="Corbel"/>
              </a:endParaRPr>
            </a:p>
          </p:txBody>
        </p:sp>
        <p:sp>
          <p:nvSpPr>
            <p:cNvPr id="893" name="Google Shape;893;p52"/>
            <p:cNvSpPr/>
            <p:nvPr/>
          </p:nvSpPr>
          <p:spPr>
            <a:xfrm rot="5400000">
              <a:off x="3337272" y="-324370"/>
              <a:ext cx="795443" cy="5756725"/>
            </a:xfrm>
            <a:prstGeom prst="round2SameRect">
              <a:avLst>
                <a:gd fmla="val 16667" name="adj1"/>
                <a:gd fmla="val 0" name="adj2"/>
              </a:avLst>
            </a:prstGeom>
            <a:solidFill>
              <a:schemeClr val="lt2">
                <a:alpha val="89803"/>
              </a:schemeClr>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2"/>
            <p:cNvSpPr/>
            <p:nvPr/>
          </p:nvSpPr>
          <p:spPr>
            <a:xfrm rot="5400000">
              <a:off x="-183563" y="3416595"/>
              <a:ext cx="1223759" cy="856631"/>
            </a:xfrm>
            <a:prstGeom prst="chevron">
              <a:avLst>
                <a:gd fmla="val 50000" name="adj"/>
              </a:avLst>
            </a:prstGeom>
            <a:solidFill>
              <a:schemeClr val="dk2"/>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2"/>
            <p:cNvSpPr txBox="1"/>
            <p:nvPr/>
          </p:nvSpPr>
          <p:spPr>
            <a:xfrm>
              <a:off x="2" y="3661347"/>
              <a:ext cx="856631" cy="367128"/>
            </a:xfrm>
            <a:prstGeom prst="rect">
              <a:avLst/>
            </a:prstGeom>
            <a:noFill/>
            <a:ln>
              <a:noFill/>
            </a:ln>
          </p:spPr>
          <p:txBody>
            <a:bodyPr anchorCtr="0" anchor="ctr" bIns="5075" lIns="5075" spcFirstLastPara="1" rIns="5075" wrap="square" tIns="5075">
              <a:noAutofit/>
            </a:bodyPr>
            <a:lstStyle/>
            <a:p>
              <a:pPr indent="0" lvl="0" marL="0" marR="0" rtl="0" algn="ctr">
                <a:lnSpc>
                  <a:spcPct val="90000"/>
                </a:lnSpc>
                <a:spcBef>
                  <a:spcPts val="0"/>
                </a:spcBef>
                <a:spcAft>
                  <a:spcPts val="0"/>
                </a:spcAft>
                <a:buClr>
                  <a:schemeClr val="lt1"/>
                </a:buClr>
                <a:buSzPts val="800"/>
                <a:buFont typeface="Corbel"/>
                <a:buNone/>
              </a:pPr>
              <a:r>
                <a:rPr lang="sl-SI" sz="800">
                  <a:solidFill>
                    <a:schemeClr val="lt1"/>
                  </a:solidFill>
                  <a:latin typeface="Corbel"/>
                  <a:ea typeface="Corbel"/>
                  <a:cs typeface="Corbel"/>
                  <a:sym typeface="Corbel"/>
                </a:rPr>
                <a:t> Price</a:t>
              </a:r>
              <a:endParaRPr sz="800">
                <a:solidFill>
                  <a:schemeClr val="lt1"/>
                </a:solidFill>
                <a:latin typeface="Corbel"/>
                <a:ea typeface="Corbel"/>
                <a:cs typeface="Corbel"/>
                <a:sym typeface="Corbel"/>
              </a:endParaRPr>
            </a:p>
          </p:txBody>
        </p:sp>
        <p:sp>
          <p:nvSpPr>
            <p:cNvPr id="896" name="Google Shape;896;p52"/>
            <p:cNvSpPr/>
            <p:nvPr/>
          </p:nvSpPr>
          <p:spPr>
            <a:xfrm rot="5400000">
              <a:off x="3337272" y="752391"/>
              <a:ext cx="795443" cy="5756725"/>
            </a:xfrm>
            <a:prstGeom prst="round2SameRect">
              <a:avLst>
                <a:gd fmla="val 16667" name="adj1"/>
                <a:gd fmla="val 0" name="adj2"/>
              </a:avLst>
            </a:prstGeom>
            <a:solidFill>
              <a:schemeClr val="lt2">
                <a:alpha val="89803"/>
              </a:schemeClr>
            </a:solidFill>
            <a:ln cap="flat" cmpd="sng" w="107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7" name="Google Shape;897;p52"/>
          <p:cNvSpPr txBox="1"/>
          <p:nvPr/>
        </p:nvSpPr>
        <p:spPr>
          <a:xfrm>
            <a:off x="6537103" y="4401635"/>
            <a:ext cx="27431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l-SI" sz="1800">
                <a:solidFill>
                  <a:schemeClr val="dk1"/>
                </a:solidFill>
                <a:latin typeface="Corbel"/>
                <a:ea typeface="Corbel"/>
                <a:cs typeface="Corbel"/>
                <a:sym typeface="Corbel"/>
              </a:rPr>
              <a:t>The pricing is clear</a:t>
            </a:r>
            <a:endParaRPr/>
          </a:p>
        </p:txBody>
      </p:sp>
      <p:pic>
        <p:nvPicPr>
          <p:cNvPr descr="Slika, ki vsebuje besede torta, hrana, miza, kos&#10;&#10;Opis je samodejno ustvarjen" id="898" name="Google Shape;898;p52"/>
          <p:cNvPicPr preferRelativeResize="0"/>
          <p:nvPr/>
        </p:nvPicPr>
        <p:blipFill rotWithShape="1">
          <a:blip r:embed="rId3">
            <a:alphaModFix/>
          </a:blip>
          <a:srcRect b="-781" l="1319" r="14651" t="1953"/>
          <a:stretch/>
        </p:blipFill>
        <p:spPr>
          <a:xfrm>
            <a:off x="6331762" y="5146698"/>
            <a:ext cx="1543095" cy="1664451"/>
          </a:xfrm>
          <a:prstGeom prst="ellipse">
            <a:avLst/>
          </a:prstGeom>
          <a:noFill/>
          <a:ln>
            <a:noFill/>
          </a:ln>
        </p:spPr>
      </p:pic>
      <p:sp>
        <p:nvSpPr>
          <p:cNvPr id="899" name="Google Shape;899;p52"/>
          <p:cNvSpPr txBox="1"/>
          <p:nvPr/>
        </p:nvSpPr>
        <p:spPr>
          <a:xfrm>
            <a:off x="6579268" y="3230479"/>
            <a:ext cx="41067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l-SI" sz="1800">
                <a:solidFill>
                  <a:schemeClr val="dk1"/>
                </a:solidFill>
                <a:latin typeface="Corbel"/>
                <a:ea typeface="Corbel"/>
                <a:cs typeface="Corbel"/>
                <a:sym typeface="Corbel"/>
              </a:rPr>
              <a:t>The dish can be served in all seasons</a:t>
            </a:r>
            <a:endParaRPr b="1" sz="1800">
              <a:solidFill>
                <a:schemeClr val="dk1"/>
              </a:solidFill>
              <a:latin typeface="Corbel"/>
              <a:ea typeface="Corbel"/>
              <a:cs typeface="Corbel"/>
              <a:sym typeface="Corbe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53"/>
          <p:cNvSpPr txBox="1"/>
          <p:nvPr>
            <p:ph idx="1" type="body"/>
          </p:nvPr>
        </p:nvSpPr>
        <p:spPr>
          <a:xfrm>
            <a:off x="571313" y="875544"/>
            <a:ext cx="4677581" cy="48839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sl-SI"/>
              <a:t>HOW TO PROMOTE</a:t>
            </a:r>
            <a:endParaRPr/>
          </a:p>
          <a:p>
            <a:pPr indent="0" lvl="0" marL="0" rtl="0" algn="l">
              <a:lnSpc>
                <a:spcPct val="90000"/>
              </a:lnSpc>
              <a:spcBef>
                <a:spcPts val="1200"/>
              </a:spcBef>
              <a:spcAft>
                <a:spcPts val="0"/>
              </a:spcAft>
              <a:buSzPts val="3600"/>
              <a:buNone/>
            </a:pPr>
            <a:r>
              <a:rPr lang="sl-SI"/>
              <a:t>DESTINATION‘S</a:t>
            </a:r>
            <a:endParaRPr/>
          </a:p>
          <a:p>
            <a:pPr indent="0" lvl="0" marL="0" rtl="0" algn="l">
              <a:lnSpc>
                <a:spcPct val="90000"/>
              </a:lnSpc>
              <a:spcBef>
                <a:spcPts val="1200"/>
              </a:spcBef>
              <a:spcAft>
                <a:spcPts val="0"/>
              </a:spcAft>
              <a:buSzPts val="3600"/>
              <a:buNone/>
            </a:pPr>
            <a:r>
              <a:rPr lang="sl-SI"/>
              <a:t> "MUST TASTE" BUCKET LIST?</a:t>
            </a:r>
            <a:endParaRPr/>
          </a:p>
        </p:txBody>
      </p:sp>
      <p:sp>
        <p:nvSpPr>
          <p:cNvPr id="905" name="Google Shape;905;p53"/>
          <p:cNvSpPr txBox="1"/>
          <p:nvPr>
            <p:ph idx="2" type="body"/>
          </p:nvPr>
        </p:nvSpPr>
        <p:spPr>
          <a:xfrm>
            <a:off x="12420601" y="0"/>
            <a:ext cx="1060708" cy="19145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t/>
            </a:r>
            <a:endParaRPr/>
          </a:p>
        </p:txBody>
      </p:sp>
      <p:pic>
        <p:nvPicPr>
          <p:cNvPr id="906" name="Google Shape;906;p53"/>
          <p:cNvPicPr preferRelativeResize="0"/>
          <p:nvPr/>
        </p:nvPicPr>
        <p:blipFill rotWithShape="1">
          <a:blip r:embed="rId3">
            <a:alphaModFix/>
          </a:blip>
          <a:srcRect b="0" l="0" r="0" t="0"/>
          <a:stretch/>
        </p:blipFill>
        <p:spPr>
          <a:xfrm>
            <a:off x="5195969" y="8002967"/>
            <a:ext cx="7315200" cy="5047037"/>
          </a:xfrm>
          <a:prstGeom prst="rect">
            <a:avLst/>
          </a:prstGeom>
          <a:noFill/>
          <a:ln>
            <a:noFill/>
          </a:ln>
        </p:spPr>
      </p:pic>
      <p:grpSp>
        <p:nvGrpSpPr>
          <p:cNvPr id="907" name="Google Shape;907;p53"/>
          <p:cNvGrpSpPr/>
          <p:nvPr/>
        </p:nvGrpSpPr>
        <p:grpSpPr>
          <a:xfrm>
            <a:off x="5943600" y="402771"/>
            <a:ext cx="2111830" cy="1709057"/>
            <a:chOff x="0" y="0"/>
            <a:chExt cx="2111830" cy="1709057"/>
          </a:xfrm>
        </p:grpSpPr>
        <p:sp>
          <p:nvSpPr>
            <p:cNvPr id="908" name="Google Shape;908;p53"/>
            <p:cNvSpPr/>
            <p:nvPr/>
          </p:nvSpPr>
          <p:spPr>
            <a:xfrm>
              <a:off x="527957" y="0"/>
              <a:ext cx="1055915" cy="854529"/>
            </a:xfrm>
            <a:prstGeom prst="trapezoid">
              <a:avLst>
                <a:gd fmla="val 61783"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3"/>
            <p:cNvSpPr txBox="1"/>
            <p:nvPr/>
          </p:nvSpPr>
          <p:spPr>
            <a:xfrm>
              <a:off x="527957" y="0"/>
              <a:ext cx="1055915" cy="854529"/>
            </a:xfrm>
            <a:prstGeom prst="rect">
              <a:avLst/>
            </a:prstGeom>
            <a:noFill/>
            <a:ln>
              <a:noFill/>
            </a:ln>
          </p:spPr>
          <p:txBody>
            <a:bodyPr anchorCtr="0" anchor="ctr" bIns="59675" lIns="59675" spcFirstLastPara="1" rIns="59675" wrap="square" tIns="59675">
              <a:noAutofit/>
            </a:bodyPr>
            <a:lstStyle/>
            <a:p>
              <a:pPr indent="0" lvl="0" marL="0" marR="0" rtl="0" algn="ctr">
                <a:lnSpc>
                  <a:spcPct val="90000"/>
                </a:lnSpc>
                <a:spcBef>
                  <a:spcPts val="0"/>
                </a:spcBef>
                <a:spcAft>
                  <a:spcPts val="0"/>
                </a:spcAft>
                <a:buClr>
                  <a:schemeClr val="dk1"/>
                </a:buClr>
                <a:buSzPts val="4700"/>
                <a:buFont typeface="Corbel"/>
                <a:buNone/>
              </a:pPr>
              <a:r>
                <a:t/>
              </a:r>
              <a:endParaRPr sz="4700">
                <a:solidFill>
                  <a:schemeClr val="lt1"/>
                </a:solidFill>
                <a:latin typeface="Corbel"/>
                <a:ea typeface="Corbel"/>
                <a:cs typeface="Corbel"/>
                <a:sym typeface="Corbel"/>
              </a:endParaRPr>
            </a:p>
          </p:txBody>
        </p:sp>
        <p:sp>
          <p:nvSpPr>
            <p:cNvPr id="910" name="Google Shape;910;p53"/>
            <p:cNvSpPr/>
            <p:nvPr/>
          </p:nvSpPr>
          <p:spPr>
            <a:xfrm>
              <a:off x="0" y="854528"/>
              <a:ext cx="2111830" cy="854529"/>
            </a:xfrm>
            <a:prstGeom prst="trapezoid">
              <a:avLst>
                <a:gd fmla="val 61783"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3"/>
            <p:cNvSpPr txBox="1"/>
            <p:nvPr/>
          </p:nvSpPr>
          <p:spPr>
            <a:xfrm>
              <a:off x="369570" y="854528"/>
              <a:ext cx="1372689" cy="854529"/>
            </a:xfrm>
            <a:prstGeom prst="rect">
              <a:avLst/>
            </a:prstGeom>
            <a:noFill/>
            <a:ln>
              <a:noFill/>
            </a:ln>
          </p:spPr>
          <p:txBody>
            <a:bodyPr anchorCtr="0" anchor="ctr" bIns="59675" lIns="59675" spcFirstLastPara="1" rIns="59675" wrap="square" tIns="59675">
              <a:noAutofit/>
            </a:bodyPr>
            <a:lstStyle/>
            <a:p>
              <a:pPr indent="0" lvl="0" marL="0" marR="0" rtl="0" algn="ctr">
                <a:lnSpc>
                  <a:spcPct val="90000"/>
                </a:lnSpc>
                <a:spcBef>
                  <a:spcPts val="0"/>
                </a:spcBef>
                <a:spcAft>
                  <a:spcPts val="0"/>
                </a:spcAft>
                <a:buClr>
                  <a:schemeClr val="lt1"/>
                </a:buClr>
                <a:buSzPts val="4700"/>
                <a:buFont typeface="Corbel"/>
                <a:buNone/>
              </a:pPr>
              <a:r>
                <a:rPr lang="sl-SI" sz="4700">
                  <a:solidFill>
                    <a:schemeClr val="lt1"/>
                  </a:solidFill>
                  <a:latin typeface="Corbel"/>
                  <a:ea typeface="Corbel"/>
                  <a:cs typeface="Corbel"/>
                  <a:sym typeface="Corbel"/>
                </a:rPr>
                <a:t>trout</a:t>
              </a:r>
              <a:endParaRPr sz="4700">
                <a:solidFill>
                  <a:schemeClr val="lt1"/>
                </a:solidFill>
                <a:latin typeface="Corbel"/>
                <a:ea typeface="Corbel"/>
                <a:cs typeface="Corbel"/>
                <a:sym typeface="Corbel"/>
              </a:endParaRPr>
            </a:p>
          </p:txBody>
        </p:sp>
      </p:grpSp>
      <p:grpSp>
        <p:nvGrpSpPr>
          <p:cNvPr id="912" name="Google Shape;912;p53"/>
          <p:cNvGrpSpPr/>
          <p:nvPr/>
        </p:nvGrpSpPr>
        <p:grpSpPr>
          <a:xfrm>
            <a:off x="5540828" y="2111828"/>
            <a:ext cx="3094624" cy="2819400"/>
            <a:chOff x="0" y="0"/>
            <a:chExt cx="3094624" cy="2819400"/>
          </a:xfrm>
        </p:grpSpPr>
        <p:sp>
          <p:nvSpPr>
            <p:cNvPr id="913" name="Google Shape;913;p53"/>
            <p:cNvSpPr/>
            <p:nvPr/>
          </p:nvSpPr>
          <p:spPr>
            <a:xfrm>
              <a:off x="1031541" y="0"/>
              <a:ext cx="1031541" cy="939800"/>
            </a:xfrm>
            <a:prstGeom prst="trapezoid">
              <a:avLst>
                <a:gd fmla="val 54881"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3"/>
            <p:cNvSpPr txBox="1"/>
            <p:nvPr/>
          </p:nvSpPr>
          <p:spPr>
            <a:xfrm>
              <a:off x="1031541" y="0"/>
              <a:ext cx="1031541" cy="9398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Corbel"/>
                <a:buNone/>
              </a:pPr>
              <a:r>
                <a:rPr lang="sl-SI" sz="2200">
                  <a:solidFill>
                    <a:schemeClr val="lt1"/>
                  </a:solidFill>
                  <a:latin typeface="Corbel"/>
                  <a:ea typeface="Corbel"/>
                  <a:cs typeface="Corbel"/>
                  <a:sym typeface="Corbel"/>
                </a:rPr>
                <a:t>polenta</a:t>
              </a:r>
              <a:endParaRPr sz="2200">
                <a:solidFill>
                  <a:schemeClr val="lt1"/>
                </a:solidFill>
                <a:latin typeface="Corbel"/>
                <a:ea typeface="Corbel"/>
                <a:cs typeface="Corbel"/>
                <a:sym typeface="Corbel"/>
              </a:endParaRPr>
            </a:p>
          </p:txBody>
        </p:sp>
        <p:sp>
          <p:nvSpPr>
            <p:cNvPr id="915" name="Google Shape;915;p53"/>
            <p:cNvSpPr/>
            <p:nvPr/>
          </p:nvSpPr>
          <p:spPr>
            <a:xfrm>
              <a:off x="515770" y="939800"/>
              <a:ext cx="2063082" cy="939800"/>
            </a:xfrm>
            <a:prstGeom prst="trapezoid">
              <a:avLst>
                <a:gd fmla="val 54881"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3"/>
            <p:cNvSpPr txBox="1"/>
            <p:nvPr/>
          </p:nvSpPr>
          <p:spPr>
            <a:xfrm>
              <a:off x="876810" y="939800"/>
              <a:ext cx="1341003" cy="9398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Corbel"/>
                <a:buNone/>
              </a:pPr>
              <a:r>
                <a:rPr lang="sl-SI" sz="2200">
                  <a:solidFill>
                    <a:schemeClr val="lt1"/>
                  </a:solidFill>
                  <a:latin typeface="Corbel"/>
                  <a:ea typeface="Corbel"/>
                  <a:cs typeface="Corbel"/>
                  <a:sym typeface="Corbel"/>
                </a:rPr>
                <a:t>sauerkraut</a:t>
              </a:r>
              <a:endParaRPr/>
            </a:p>
          </p:txBody>
        </p:sp>
        <p:sp>
          <p:nvSpPr>
            <p:cNvPr id="917" name="Google Shape;917;p53"/>
            <p:cNvSpPr/>
            <p:nvPr/>
          </p:nvSpPr>
          <p:spPr>
            <a:xfrm>
              <a:off x="0" y="1879600"/>
              <a:ext cx="3094624" cy="939800"/>
            </a:xfrm>
            <a:prstGeom prst="trapezoid">
              <a:avLst>
                <a:gd fmla="val 54881"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3"/>
            <p:cNvSpPr txBox="1"/>
            <p:nvPr/>
          </p:nvSpPr>
          <p:spPr>
            <a:xfrm>
              <a:off x="541559" y="1879600"/>
              <a:ext cx="2011505" cy="939800"/>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Corbel"/>
                <a:buNone/>
              </a:pPr>
              <a:r>
                <a:rPr lang="sl-SI" sz="2200">
                  <a:solidFill>
                    <a:schemeClr val="lt1"/>
                  </a:solidFill>
                  <a:latin typeface="Corbel"/>
                  <a:ea typeface="Corbel"/>
                  <a:cs typeface="Corbel"/>
                  <a:sym typeface="Corbel"/>
                </a:rPr>
                <a:t>Kranjska sausage</a:t>
              </a:r>
              <a:endParaRPr sz="2200">
                <a:solidFill>
                  <a:schemeClr val="lt1"/>
                </a:solidFill>
                <a:latin typeface="Corbel"/>
                <a:ea typeface="Corbel"/>
                <a:cs typeface="Corbel"/>
                <a:sym typeface="Corbel"/>
              </a:endParaRPr>
            </a:p>
          </p:txBody>
        </p:sp>
      </p:grpSp>
      <p:grpSp>
        <p:nvGrpSpPr>
          <p:cNvPr id="919" name="Google Shape;919;p53"/>
          <p:cNvGrpSpPr/>
          <p:nvPr/>
        </p:nvGrpSpPr>
        <p:grpSpPr>
          <a:xfrm>
            <a:off x="6008913" y="4931228"/>
            <a:ext cx="2111830" cy="1709057"/>
            <a:chOff x="0" y="0"/>
            <a:chExt cx="2111830" cy="1709057"/>
          </a:xfrm>
        </p:grpSpPr>
        <p:sp>
          <p:nvSpPr>
            <p:cNvPr id="920" name="Google Shape;920;p53"/>
            <p:cNvSpPr/>
            <p:nvPr/>
          </p:nvSpPr>
          <p:spPr>
            <a:xfrm>
              <a:off x="527957" y="0"/>
              <a:ext cx="1055915" cy="854529"/>
            </a:xfrm>
            <a:prstGeom prst="trapezoid">
              <a:avLst>
                <a:gd fmla="val 61783"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3"/>
            <p:cNvSpPr txBox="1"/>
            <p:nvPr/>
          </p:nvSpPr>
          <p:spPr>
            <a:xfrm>
              <a:off x="527957" y="0"/>
              <a:ext cx="1055915" cy="854529"/>
            </a:xfrm>
            <a:prstGeom prst="rect">
              <a:avLst/>
            </a:prstGeom>
            <a:noFill/>
            <a:ln>
              <a:noFill/>
            </a:ln>
          </p:spPr>
          <p:txBody>
            <a:bodyPr anchorCtr="0" anchor="ctr" bIns="33000" lIns="33000" spcFirstLastPara="1" rIns="33000" wrap="square" tIns="33000">
              <a:noAutofit/>
            </a:bodyPr>
            <a:lstStyle/>
            <a:p>
              <a:pPr indent="0" lvl="0" marL="0" marR="0" rtl="0" algn="ctr">
                <a:lnSpc>
                  <a:spcPct val="90000"/>
                </a:lnSpc>
                <a:spcBef>
                  <a:spcPts val="0"/>
                </a:spcBef>
                <a:spcAft>
                  <a:spcPts val="0"/>
                </a:spcAft>
                <a:buClr>
                  <a:schemeClr val="dk1"/>
                </a:buClr>
                <a:buSzPts val="2600"/>
                <a:buFont typeface="Corbel"/>
                <a:buNone/>
              </a:pPr>
              <a:r>
                <a:t/>
              </a:r>
              <a:endParaRPr sz="2600">
                <a:solidFill>
                  <a:schemeClr val="lt1"/>
                </a:solidFill>
                <a:latin typeface="Corbel"/>
                <a:ea typeface="Corbel"/>
                <a:cs typeface="Corbel"/>
                <a:sym typeface="Corbel"/>
              </a:endParaRPr>
            </a:p>
          </p:txBody>
        </p:sp>
        <p:sp>
          <p:nvSpPr>
            <p:cNvPr id="922" name="Google Shape;922;p53"/>
            <p:cNvSpPr/>
            <p:nvPr/>
          </p:nvSpPr>
          <p:spPr>
            <a:xfrm>
              <a:off x="0" y="854528"/>
              <a:ext cx="2111830" cy="854529"/>
            </a:xfrm>
            <a:prstGeom prst="trapezoid">
              <a:avLst>
                <a:gd fmla="val 61783"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3"/>
            <p:cNvSpPr txBox="1"/>
            <p:nvPr/>
          </p:nvSpPr>
          <p:spPr>
            <a:xfrm>
              <a:off x="369570" y="854528"/>
              <a:ext cx="1372689" cy="854529"/>
            </a:xfrm>
            <a:prstGeom prst="rect">
              <a:avLst/>
            </a:prstGeom>
            <a:noFill/>
            <a:ln>
              <a:noFill/>
            </a:ln>
          </p:spPr>
          <p:txBody>
            <a:bodyPr anchorCtr="0" anchor="ctr" bIns="33000" lIns="33000" spcFirstLastPara="1" rIns="33000" wrap="square" tIns="33000">
              <a:noAutofit/>
            </a:bodyPr>
            <a:lstStyle/>
            <a:p>
              <a:pPr indent="0" lvl="0" marL="0" marR="0" rtl="0" algn="ctr">
                <a:lnSpc>
                  <a:spcPct val="90000"/>
                </a:lnSpc>
                <a:spcBef>
                  <a:spcPts val="0"/>
                </a:spcBef>
                <a:spcAft>
                  <a:spcPts val="0"/>
                </a:spcAft>
                <a:buClr>
                  <a:schemeClr val="lt1"/>
                </a:buClr>
                <a:buSzPts val="2600"/>
                <a:buFont typeface="Corbel"/>
                <a:buNone/>
              </a:pPr>
              <a:r>
                <a:rPr lang="sl-SI" sz="2600">
                  <a:solidFill>
                    <a:schemeClr val="lt1"/>
                  </a:solidFill>
                  <a:latin typeface="Corbel"/>
                  <a:ea typeface="Corbel"/>
                  <a:cs typeface="Corbel"/>
                  <a:sym typeface="Corbel"/>
                </a:rPr>
                <a:t>pear schnapps</a:t>
              </a:r>
              <a:endParaRPr sz="2600">
                <a:solidFill>
                  <a:schemeClr val="lt1"/>
                </a:solidFill>
                <a:latin typeface="Corbel"/>
                <a:ea typeface="Corbel"/>
                <a:cs typeface="Corbel"/>
                <a:sym typeface="Corbel"/>
              </a:endParaRPr>
            </a:p>
          </p:txBody>
        </p:sp>
      </p:grpSp>
      <p:sp>
        <p:nvSpPr>
          <p:cNvPr id="924" name="Google Shape;924;p53"/>
          <p:cNvSpPr txBox="1"/>
          <p:nvPr/>
        </p:nvSpPr>
        <p:spPr>
          <a:xfrm>
            <a:off x="9296400" y="2514600"/>
            <a:ext cx="2743200" cy="1477328"/>
          </a:xfrm>
          <a:prstGeom prst="rect">
            <a:avLst/>
          </a:prstGeom>
          <a:solidFill>
            <a:srgbClr val="B0E3ED"/>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orbel"/>
                <a:ea typeface="Corbel"/>
                <a:cs typeface="Corbel"/>
                <a:sym typeface="Corbel"/>
              </a:rPr>
              <a:t>Formation of destination gastronomy pyramid picks by experts from ethnology and gastronomy field of expertise.</a:t>
            </a:r>
            <a:endParaRPr/>
          </a:p>
        </p:txBody>
      </p:sp>
      <p:sp>
        <p:nvSpPr>
          <p:cNvPr id="925" name="Google Shape;925;p53"/>
          <p:cNvSpPr txBox="1"/>
          <p:nvPr/>
        </p:nvSpPr>
        <p:spPr>
          <a:xfrm>
            <a:off x="8777968" y="472168"/>
            <a:ext cx="2743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Corbel"/>
                <a:ea typeface="Corbel"/>
                <a:cs typeface="Corbel"/>
                <a:sym typeface="Corbel"/>
              </a:rPr>
              <a:t>The picks of gastronomy piramyd for Slovenia alpine region.</a:t>
            </a:r>
            <a:endParaRPr sz="1800">
              <a:solidFill>
                <a:schemeClr val="dk1"/>
              </a:solidFill>
              <a:latin typeface="Corbel"/>
              <a:ea typeface="Corbel"/>
              <a:cs typeface="Corbel"/>
              <a:sym typeface="Corbel"/>
            </a:endParaRPr>
          </a:p>
        </p:txBody>
      </p:sp>
      <p:pic>
        <p:nvPicPr>
          <p:cNvPr descr="Arrow: Straight with solid fill" id="926" name="Google Shape;926;p53"/>
          <p:cNvPicPr preferRelativeResize="0"/>
          <p:nvPr/>
        </p:nvPicPr>
        <p:blipFill rotWithShape="1">
          <a:blip r:embed="rId4">
            <a:alphaModFix/>
          </a:blip>
          <a:srcRect b="0" l="0" r="0" t="0"/>
          <a:stretch/>
        </p:blipFill>
        <p:spPr>
          <a:xfrm>
            <a:off x="7744326" y="495300"/>
            <a:ext cx="914400" cy="914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54"/>
          <p:cNvSpPr txBox="1"/>
          <p:nvPr>
            <p:ph idx="1" type="body"/>
          </p:nvPr>
        </p:nvSpPr>
        <p:spPr>
          <a:xfrm>
            <a:off x="571313" y="875544"/>
            <a:ext cx="4677581" cy="48839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sl-SI"/>
              <a:t>DESTINATION </a:t>
            </a:r>
            <a:br>
              <a:rPr lang="sl-SI"/>
            </a:br>
            <a:r>
              <a:rPr lang="sl-SI"/>
              <a:t> "MUST EAT"</a:t>
            </a:r>
            <a:br>
              <a:rPr lang="sl-SI"/>
            </a:br>
            <a:r>
              <a:rPr lang="sl-SI"/>
              <a:t>BUCKET LIST – TASTING THE SUPERSTAR</a:t>
            </a:r>
            <a:endParaRPr/>
          </a:p>
        </p:txBody>
      </p:sp>
      <p:sp>
        <p:nvSpPr>
          <p:cNvPr id="932" name="Google Shape;932;p54"/>
          <p:cNvSpPr txBox="1"/>
          <p:nvPr>
            <p:ph idx="2" type="body"/>
          </p:nvPr>
        </p:nvSpPr>
        <p:spPr>
          <a:xfrm>
            <a:off x="12420601" y="0"/>
            <a:ext cx="1060708" cy="191452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400"/>
              <a:buNone/>
            </a:pPr>
            <a:r>
              <a:t/>
            </a:r>
            <a:endParaRPr/>
          </a:p>
        </p:txBody>
      </p:sp>
      <p:pic>
        <p:nvPicPr>
          <p:cNvPr id="933" name="Google Shape;933;p54"/>
          <p:cNvPicPr preferRelativeResize="0"/>
          <p:nvPr/>
        </p:nvPicPr>
        <p:blipFill rotWithShape="1">
          <a:blip r:embed="rId3">
            <a:alphaModFix/>
          </a:blip>
          <a:srcRect b="0" l="0" r="0" t="0"/>
          <a:stretch/>
        </p:blipFill>
        <p:spPr>
          <a:xfrm>
            <a:off x="5195969" y="8002967"/>
            <a:ext cx="7315200" cy="5047037"/>
          </a:xfrm>
          <a:prstGeom prst="rect">
            <a:avLst/>
          </a:prstGeom>
          <a:noFill/>
          <a:ln>
            <a:noFill/>
          </a:ln>
        </p:spPr>
      </p:pic>
      <p:pic>
        <p:nvPicPr>
          <p:cNvPr descr="Slika, ki vsebuje besede nebo, zunanje, oblačno, oblaki&#10;&#10;Opis je samodejno ustvarjen" id="934" name="Google Shape;934;p54"/>
          <p:cNvPicPr preferRelativeResize="0"/>
          <p:nvPr/>
        </p:nvPicPr>
        <p:blipFill rotWithShape="1">
          <a:blip r:embed="rId4">
            <a:alphaModFix/>
          </a:blip>
          <a:srcRect b="0" l="0" r="0" t="0"/>
          <a:stretch/>
        </p:blipFill>
        <p:spPr>
          <a:xfrm>
            <a:off x="5486400" y="305591"/>
            <a:ext cx="2013858" cy="3013761"/>
          </a:xfrm>
          <a:prstGeom prst="rect">
            <a:avLst/>
          </a:prstGeom>
          <a:noFill/>
          <a:ln>
            <a:noFill/>
          </a:ln>
        </p:spPr>
      </p:pic>
      <p:pic>
        <p:nvPicPr>
          <p:cNvPr descr="Slika, ki vsebuje besede zunanje, nebo, cesta, ljudje&#10;&#10;Opis je samodejno ustvarjen" id="935" name="Google Shape;935;p54"/>
          <p:cNvPicPr preferRelativeResize="0"/>
          <p:nvPr/>
        </p:nvPicPr>
        <p:blipFill rotWithShape="1">
          <a:blip r:embed="rId5">
            <a:alphaModFix/>
          </a:blip>
          <a:srcRect b="0" l="0" r="0" t="0"/>
          <a:stretch/>
        </p:blipFill>
        <p:spPr>
          <a:xfrm>
            <a:off x="7500257" y="301797"/>
            <a:ext cx="2013858" cy="3021349"/>
          </a:xfrm>
          <a:prstGeom prst="rect">
            <a:avLst/>
          </a:prstGeom>
          <a:noFill/>
          <a:ln>
            <a:noFill/>
          </a:ln>
        </p:spPr>
      </p:pic>
      <p:pic>
        <p:nvPicPr>
          <p:cNvPr descr="Slika, ki vsebuje besede zunanje, kip&#10;&#10;Opis je samodejno ustvarjen" id="936" name="Google Shape;936;p54"/>
          <p:cNvPicPr preferRelativeResize="0"/>
          <p:nvPr/>
        </p:nvPicPr>
        <p:blipFill rotWithShape="1">
          <a:blip r:embed="rId6">
            <a:alphaModFix/>
          </a:blip>
          <a:srcRect b="0" l="0" r="0" t="0"/>
          <a:stretch/>
        </p:blipFill>
        <p:spPr>
          <a:xfrm>
            <a:off x="9514357" y="304800"/>
            <a:ext cx="2013372" cy="3015344"/>
          </a:xfrm>
          <a:prstGeom prst="rect">
            <a:avLst/>
          </a:prstGeom>
          <a:noFill/>
          <a:ln>
            <a:noFill/>
          </a:ln>
        </p:spPr>
      </p:pic>
      <p:pic>
        <p:nvPicPr>
          <p:cNvPr descr="Slika, ki vsebuje besede miza, hrana, lesen, skleda&#10;&#10;Opis je samodejno ustvarjen" id="937" name="Google Shape;937;p54"/>
          <p:cNvPicPr preferRelativeResize="0"/>
          <p:nvPr/>
        </p:nvPicPr>
        <p:blipFill rotWithShape="1">
          <a:blip r:embed="rId7">
            <a:alphaModFix/>
          </a:blip>
          <a:srcRect b="0" l="0" r="0" t="0"/>
          <a:stretch/>
        </p:blipFill>
        <p:spPr>
          <a:xfrm>
            <a:off x="5486400" y="3526971"/>
            <a:ext cx="2090058" cy="2090058"/>
          </a:xfrm>
          <a:prstGeom prst="rect">
            <a:avLst/>
          </a:prstGeom>
          <a:noFill/>
          <a:ln>
            <a:noFill/>
          </a:ln>
        </p:spPr>
      </p:pic>
      <p:pic>
        <p:nvPicPr>
          <p:cNvPr descr="Slika, ki vsebuje besede plošča, hrana, miza, notranji&#10;&#10;Opis je samodejno ustvarjen" id="938" name="Google Shape;938;p54"/>
          <p:cNvPicPr preferRelativeResize="0"/>
          <p:nvPr/>
        </p:nvPicPr>
        <p:blipFill rotWithShape="1">
          <a:blip r:embed="rId8">
            <a:alphaModFix/>
          </a:blip>
          <a:srcRect b="21344" l="348" r="458" t="0"/>
          <a:stretch/>
        </p:blipFill>
        <p:spPr>
          <a:xfrm>
            <a:off x="7743410" y="3527762"/>
            <a:ext cx="1770224" cy="2086493"/>
          </a:xfrm>
          <a:prstGeom prst="rect">
            <a:avLst/>
          </a:prstGeom>
          <a:noFill/>
          <a:ln>
            <a:noFill/>
          </a:ln>
        </p:spPr>
      </p:pic>
      <p:pic>
        <p:nvPicPr>
          <p:cNvPr descr="Slika, ki vsebuje besede kolobarni grafikon, krof, hrana, kruh&#10;&#10;Opis je samodejno ustvarjen" id="939" name="Google Shape;939;p54"/>
          <p:cNvPicPr preferRelativeResize="0"/>
          <p:nvPr/>
        </p:nvPicPr>
        <p:blipFill rotWithShape="1">
          <a:blip r:embed="rId9">
            <a:alphaModFix/>
          </a:blip>
          <a:srcRect b="0" l="0" r="0" t="0"/>
          <a:stretch/>
        </p:blipFill>
        <p:spPr>
          <a:xfrm>
            <a:off x="9603339" y="3530734"/>
            <a:ext cx="2412333" cy="1857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55"/>
          <p:cNvSpPr txBox="1"/>
          <p:nvPr>
            <p:ph idx="1" type="body"/>
          </p:nvPr>
        </p:nvSpPr>
        <p:spPr>
          <a:xfrm>
            <a:off x="447066" y="309492"/>
            <a:ext cx="11222614" cy="74089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sl-SI"/>
              <a:t>Further reading</a:t>
            </a:r>
            <a:endParaRPr/>
          </a:p>
        </p:txBody>
      </p:sp>
      <p:sp>
        <p:nvSpPr>
          <p:cNvPr id="945" name="Google Shape;945;p55"/>
          <p:cNvSpPr txBox="1"/>
          <p:nvPr>
            <p:ph idx="2" type="body"/>
          </p:nvPr>
        </p:nvSpPr>
        <p:spPr>
          <a:xfrm>
            <a:off x="451739" y="4780881"/>
            <a:ext cx="2765198" cy="10305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t/>
            </a:r>
            <a:endParaRPr/>
          </a:p>
          <a:p>
            <a:pPr indent="0" lvl="0" marL="0" rtl="0" algn="ctr">
              <a:lnSpc>
                <a:spcPct val="90000"/>
              </a:lnSpc>
              <a:spcBef>
                <a:spcPts val="1000"/>
              </a:spcBef>
              <a:spcAft>
                <a:spcPts val="0"/>
              </a:spcAft>
              <a:buClr>
                <a:schemeClr val="dk1"/>
              </a:buClr>
              <a:buSzPts val="1800"/>
              <a:buNone/>
            </a:pPr>
            <a:r>
              <a:t/>
            </a:r>
            <a:endParaRPr/>
          </a:p>
        </p:txBody>
      </p:sp>
      <p:sp>
        <p:nvSpPr>
          <p:cNvPr id="946" name="Google Shape;946;p55"/>
          <p:cNvSpPr txBox="1"/>
          <p:nvPr>
            <p:ph idx="3" type="body"/>
          </p:nvPr>
        </p:nvSpPr>
        <p:spPr>
          <a:xfrm>
            <a:off x="457093" y="1307781"/>
            <a:ext cx="2709713" cy="2370831"/>
          </a:xfrm>
          <a:prstGeom prst="rect">
            <a:avLst/>
          </a:prstGeom>
          <a:solidFill>
            <a:srgbClr val="FFFF00"/>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sl-SI"/>
              <a:t> </a:t>
            </a:r>
            <a:r>
              <a:rPr b="1" lang="sl-SI" u="sng">
                <a:solidFill>
                  <a:schemeClr val="hlink"/>
                </a:solidFill>
                <a:hlinkClick r:id="rId3"/>
              </a:rPr>
              <a:t>Using culinary experiences to increase tourism at a destination</a:t>
            </a:r>
            <a:endParaRPr b="1"/>
          </a:p>
          <a:p>
            <a:pPr indent="0" lvl="0" marL="0" rtl="0" algn="ctr">
              <a:lnSpc>
                <a:spcPct val="90000"/>
              </a:lnSpc>
              <a:spcBef>
                <a:spcPts val="1000"/>
              </a:spcBef>
              <a:spcAft>
                <a:spcPts val="0"/>
              </a:spcAft>
              <a:buClr>
                <a:schemeClr val="dk1"/>
              </a:buClr>
              <a:buSzPts val="1800"/>
              <a:buNone/>
            </a:pPr>
            <a:r>
              <a:t/>
            </a:r>
            <a:endParaRPr/>
          </a:p>
        </p:txBody>
      </p:sp>
      <p:sp>
        <p:nvSpPr>
          <p:cNvPr id="947" name="Google Shape;947;p55"/>
          <p:cNvSpPr txBox="1"/>
          <p:nvPr>
            <p:ph idx="4" type="body"/>
          </p:nvPr>
        </p:nvSpPr>
        <p:spPr>
          <a:xfrm>
            <a:off x="3302615"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sp>
        <p:nvSpPr>
          <p:cNvPr id="948" name="Google Shape;948;p55"/>
          <p:cNvSpPr txBox="1"/>
          <p:nvPr>
            <p:ph idx="5" type="body"/>
          </p:nvPr>
        </p:nvSpPr>
        <p:spPr>
          <a:xfrm>
            <a:off x="3297942" y="1347887"/>
            <a:ext cx="2649556" cy="2330725"/>
          </a:xfrm>
          <a:prstGeom prst="rect">
            <a:avLst/>
          </a:prstGeom>
          <a:solidFill>
            <a:srgbClr val="FFFF00"/>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u="sng">
                <a:solidFill>
                  <a:schemeClr val="hlink"/>
                </a:solidFill>
                <a:hlinkClick r:id="rId4"/>
              </a:rPr>
              <a:t>The Story Behind Amsterdam’s Food Evolution</a:t>
            </a:r>
            <a:endParaRPr b="1" u="sng">
              <a:solidFill>
                <a:schemeClr val="hlink"/>
              </a:solidFill>
              <a:hlinkClick r:id="rId5"/>
            </a:endParaRPr>
          </a:p>
          <a:p>
            <a:pPr indent="0" lvl="0" marL="0" rtl="0" algn="ctr">
              <a:lnSpc>
                <a:spcPct val="90000"/>
              </a:lnSpc>
              <a:spcBef>
                <a:spcPts val="1000"/>
              </a:spcBef>
              <a:spcAft>
                <a:spcPts val="0"/>
              </a:spcAft>
              <a:buClr>
                <a:schemeClr val="dk1"/>
              </a:buClr>
              <a:buSzPts val="1800"/>
              <a:buNone/>
            </a:pPr>
            <a:r>
              <a:t/>
            </a:r>
            <a:endParaRPr b="1"/>
          </a:p>
        </p:txBody>
      </p:sp>
      <p:sp>
        <p:nvSpPr>
          <p:cNvPr id="949" name="Google Shape;949;p55"/>
          <p:cNvSpPr txBox="1"/>
          <p:nvPr>
            <p:ph idx="6" type="body"/>
          </p:nvPr>
        </p:nvSpPr>
        <p:spPr>
          <a:xfrm>
            <a:off x="6199587"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sp>
        <p:nvSpPr>
          <p:cNvPr id="950" name="Google Shape;950;p55"/>
          <p:cNvSpPr txBox="1"/>
          <p:nvPr>
            <p:ph idx="7" type="body"/>
          </p:nvPr>
        </p:nvSpPr>
        <p:spPr>
          <a:xfrm>
            <a:off x="6154809" y="1347887"/>
            <a:ext cx="2649556" cy="2330725"/>
          </a:xfrm>
          <a:prstGeom prst="rect">
            <a:avLst/>
          </a:prstGeom>
          <a:solidFill>
            <a:srgbClr val="FFFF00"/>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u="sng">
                <a:solidFill>
                  <a:schemeClr val="hlink"/>
                </a:solidFill>
                <a:hlinkClick r:id="rId6"/>
              </a:rPr>
              <a:t>Color Cuisine</a:t>
            </a:r>
            <a:endParaRPr b="1"/>
          </a:p>
        </p:txBody>
      </p:sp>
      <p:sp>
        <p:nvSpPr>
          <p:cNvPr id="951" name="Google Shape;951;p55"/>
          <p:cNvSpPr txBox="1"/>
          <p:nvPr>
            <p:ph idx="8" type="body"/>
          </p:nvPr>
        </p:nvSpPr>
        <p:spPr>
          <a:xfrm>
            <a:off x="9036051" y="4780881"/>
            <a:ext cx="2644883" cy="27858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t/>
            </a:r>
            <a:endParaRPr/>
          </a:p>
        </p:txBody>
      </p:sp>
      <p:sp>
        <p:nvSpPr>
          <p:cNvPr id="952" name="Google Shape;952;p55"/>
          <p:cNvSpPr txBox="1"/>
          <p:nvPr>
            <p:ph idx="9" type="body"/>
          </p:nvPr>
        </p:nvSpPr>
        <p:spPr>
          <a:xfrm>
            <a:off x="8971220" y="1307782"/>
            <a:ext cx="2649556" cy="2330725"/>
          </a:xfrm>
          <a:prstGeom prst="rect">
            <a:avLst/>
          </a:prstGeom>
          <a:solidFill>
            <a:srgbClr val="FFFF00"/>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sl-SI" u="sng">
                <a:solidFill>
                  <a:schemeClr val="hlink"/>
                </a:solidFill>
                <a:hlinkClick r:id="rId7"/>
              </a:rPr>
              <a:t>Top Culinary tourism trends 2021</a:t>
            </a:r>
            <a:endParaRPr b="1"/>
          </a:p>
        </p:txBody>
      </p:sp>
      <p:pic>
        <p:nvPicPr>
          <p:cNvPr descr="Cursor with solid fill" id="953" name="Google Shape;953;p55"/>
          <p:cNvPicPr preferRelativeResize="0"/>
          <p:nvPr/>
        </p:nvPicPr>
        <p:blipFill rotWithShape="1">
          <a:blip r:embed="rId8">
            <a:alphaModFix/>
          </a:blip>
          <a:srcRect b="0" l="0" r="0" t="0"/>
          <a:stretch/>
        </p:blipFill>
        <p:spPr>
          <a:xfrm>
            <a:off x="1558090" y="4736431"/>
            <a:ext cx="553454" cy="513349"/>
          </a:xfrm>
          <a:prstGeom prst="rect">
            <a:avLst/>
          </a:prstGeom>
          <a:noFill/>
          <a:ln>
            <a:noFill/>
          </a:ln>
        </p:spPr>
      </p:pic>
      <p:pic>
        <p:nvPicPr>
          <p:cNvPr descr="Cursor with solid fill" id="954" name="Google Shape;954;p55"/>
          <p:cNvPicPr preferRelativeResize="0"/>
          <p:nvPr/>
        </p:nvPicPr>
        <p:blipFill rotWithShape="1">
          <a:blip r:embed="rId8">
            <a:alphaModFix/>
          </a:blip>
          <a:srcRect b="0" l="0" r="0" t="0"/>
          <a:stretch/>
        </p:blipFill>
        <p:spPr>
          <a:xfrm>
            <a:off x="4405563" y="4736431"/>
            <a:ext cx="553454" cy="513349"/>
          </a:xfrm>
          <a:prstGeom prst="rect">
            <a:avLst/>
          </a:prstGeom>
          <a:noFill/>
          <a:ln>
            <a:noFill/>
          </a:ln>
        </p:spPr>
      </p:pic>
      <p:pic>
        <p:nvPicPr>
          <p:cNvPr descr="Cursor with solid fill" id="955" name="Google Shape;955;p55"/>
          <p:cNvPicPr preferRelativeResize="0"/>
          <p:nvPr/>
        </p:nvPicPr>
        <p:blipFill rotWithShape="1">
          <a:blip r:embed="rId8">
            <a:alphaModFix/>
          </a:blip>
          <a:srcRect b="0" l="0" r="0" t="0"/>
          <a:stretch/>
        </p:blipFill>
        <p:spPr>
          <a:xfrm>
            <a:off x="7283115" y="4736431"/>
            <a:ext cx="553454" cy="513349"/>
          </a:xfrm>
          <a:prstGeom prst="rect">
            <a:avLst/>
          </a:prstGeom>
          <a:noFill/>
          <a:ln>
            <a:noFill/>
          </a:ln>
        </p:spPr>
      </p:pic>
      <p:pic>
        <p:nvPicPr>
          <p:cNvPr descr="Cursor with solid fill" id="956" name="Google Shape;956;p55"/>
          <p:cNvPicPr preferRelativeResize="0"/>
          <p:nvPr/>
        </p:nvPicPr>
        <p:blipFill rotWithShape="1">
          <a:blip r:embed="rId8">
            <a:alphaModFix/>
          </a:blip>
          <a:srcRect b="0" l="0" r="0" t="0"/>
          <a:stretch/>
        </p:blipFill>
        <p:spPr>
          <a:xfrm>
            <a:off x="10130588" y="4696326"/>
            <a:ext cx="553454" cy="5133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56"/>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Assignment</a:t>
            </a:r>
            <a:endParaRPr/>
          </a:p>
        </p:txBody>
      </p:sp>
      <p:sp>
        <p:nvSpPr>
          <p:cNvPr id="962" name="Google Shape;962;p56"/>
          <p:cNvSpPr txBox="1"/>
          <p:nvPr>
            <p:ph idx="2" type="body"/>
          </p:nvPr>
        </p:nvSpPr>
        <p:spPr>
          <a:xfrm>
            <a:off x="571313" y="2067342"/>
            <a:ext cx="10978262" cy="4038015"/>
          </a:xfrm>
          <a:prstGeom prst="rect">
            <a:avLst/>
          </a:prstGeom>
          <a:solidFill>
            <a:srgbClr val="FFFF00"/>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1. Scan your region for authentic gastronomy experience. </a:t>
            </a:r>
            <a:endParaRPr/>
          </a:p>
          <a:p>
            <a:pPr indent="0" lvl="0" marL="0" rtl="0" algn="l">
              <a:lnSpc>
                <a:spcPct val="90000"/>
              </a:lnSpc>
              <a:spcBef>
                <a:spcPts val="1000"/>
              </a:spcBef>
              <a:spcAft>
                <a:spcPts val="0"/>
              </a:spcAft>
              <a:buClr>
                <a:schemeClr val="dk1"/>
              </a:buClr>
              <a:buSzPts val="2400"/>
              <a:buNone/>
            </a:pPr>
            <a:r>
              <a:rPr lang="sl-SI"/>
              <a:t>2. Find a product or service that implements some of the gastronomy trends. </a:t>
            </a:r>
            <a:endParaRPr/>
          </a:p>
          <a:p>
            <a:pPr indent="0" lvl="0" marL="0" rtl="0" algn="l">
              <a:lnSpc>
                <a:spcPct val="90000"/>
              </a:lnSpc>
              <a:spcBef>
                <a:spcPts val="1000"/>
              </a:spcBef>
              <a:spcAft>
                <a:spcPts val="0"/>
              </a:spcAft>
              <a:buClr>
                <a:schemeClr val="dk1"/>
              </a:buClr>
              <a:buSzPts val="2400"/>
              <a:buNone/>
            </a:pPr>
            <a:r>
              <a:rPr lang="sl-SI"/>
              <a:t>3. Produce a script for storytelling using tips in chapter 3 (Storytelling in culinary tourism) to promote your gastronomy product.</a:t>
            </a:r>
            <a:endParaRPr/>
          </a:p>
          <a:p>
            <a:pPr indent="-342900" lvl="1" marL="800100" rtl="0" algn="just">
              <a:lnSpc>
                <a:spcPct val="90000"/>
              </a:lnSpc>
              <a:spcBef>
                <a:spcPts val="500"/>
              </a:spcBef>
              <a:spcAft>
                <a:spcPts val="0"/>
              </a:spcAft>
              <a:buClr>
                <a:schemeClr val="accent1"/>
              </a:buClr>
              <a:buSzPts val="2400"/>
              <a:buFont typeface="Noto Sans Symbols"/>
              <a:buChar char="⮚"/>
            </a:pPr>
            <a:r>
              <a:rPr lang="sl-SI">
                <a:solidFill>
                  <a:schemeClr val="accent1"/>
                </a:solidFill>
              </a:rPr>
              <a:t>Which trends can you underline in your case of study?</a:t>
            </a:r>
            <a:endParaRPr/>
          </a:p>
          <a:p>
            <a:pPr indent="-342900" lvl="1" marL="800100" rtl="0" algn="just">
              <a:lnSpc>
                <a:spcPct val="90000"/>
              </a:lnSpc>
              <a:spcBef>
                <a:spcPts val="500"/>
              </a:spcBef>
              <a:spcAft>
                <a:spcPts val="0"/>
              </a:spcAft>
              <a:buClr>
                <a:schemeClr val="accent1"/>
              </a:buClr>
              <a:buSzPts val="2400"/>
              <a:buFont typeface="Noto Sans Symbols"/>
              <a:buChar char="⮚"/>
            </a:pPr>
            <a:r>
              <a:rPr lang="sl-SI">
                <a:solidFill>
                  <a:schemeClr val="accent1"/>
                </a:solidFill>
              </a:rPr>
              <a:t>Are there any elements of sustainability in your offer?</a:t>
            </a:r>
            <a:endParaRPr/>
          </a:p>
          <a:p>
            <a:pPr indent="-342900" lvl="1" marL="800100" rtl="0" algn="just">
              <a:lnSpc>
                <a:spcPct val="90000"/>
              </a:lnSpc>
              <a:spcBef>
                <a:spcPts val="500"/>
              </a:spcBef>
              <a:spcAft>
                <a:spcPts val="0"/>
              </a:spcAft>
              <a:buClr>
                <a:schemeClr val="accent1"/>
              </a:buClr>
              <a:buSzPts val="2400"/>
              <a:buFont typeface="Noto Sans Symbols"/>
              <a:buChar char="⮚"/>
            </a:pPr>
            <a:r>
              <a:rPr lang="sl-SI">
                <a:solidFill>
                  <a:schemeClr val="accent1"/>
                </a:solidFill>
              </a:rPr>
              <a:t>Does your offer help to promote the destination?</a:t>
            </a:r>
            <a:endParaRPr/>
          </a:p>
          <a:p>
            <a:pPr indent="-342900" lvl="1" marL="800100" rtl="0" algn="just">
              <a:lnSpc>
                <a:spcPct val="90000"/>
              </a:lnSpc>
              <a:spcBef>
                <a:spcPts val="500"/>
              </a:spcBef>
              <a:spcAft>
                <a:spcPts val="0"/>
              </a:spcAft>
              <a:buClr>
                <a:schemeClr val="accent1"/>
              </a:buClr>
              <a:buSzPts val="2400"/>
              <a:buFont typeface="Noto Sans Symbols"/>
              <a:buChar char="⮚"/>
            </a:pPr>
            <a:r>
              <a:rPr lang="sl-SI">
                <a:solidFill>
                  <a:schemeClr val="accent1"/>
                </a:solidFill>
              </a:rPr>
              <a:t>Have you used all the elements of a good food story?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57"/>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Module Summary</a:t>
            </a:r>
            <a:endParaRPr/>
          </a:p>
        </p:txBody>
      </p:sp>
      <p:sp>
        <p:nvSpPr>
          <p:cNvPr id="968" name="Google Shape;968;p57"/>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hrana, lesen, skleda, obrok&#10;&#10;Opis je samodejno ustvarjen" id="969" name="Google Shape;969;p57"/>
          <p:cNvPicPr preferRelativeResize="0"/>
          <p:nvPr/>
        </p:nvPicPr>
        <p:blipFill rotWithShape="1">
          <a:blip r:embed="rId3">
            <a:alphaModFix/>
          </a:blip>
          <a:srcRect b="0" l="0" r="0" t="0"/>
          <a:stretch/>
        </p:blipFill>
        <p:spPr>
          <a:xfrm>
            <a:off x="5436269" y="308613"/>
            <a:ext cx="6753726" cy="507571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58"/>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In this module we have learned:</a:t>
            </a:r>
            <a:endParaRPr/>
          </a:p>
        </p:txBody>
      </p:sp>
      <p:sp>
        <p:nvSpPr>
          <p:cNvPr id="975" name="Google Shape;975;p58"/>
          <p:cNvSpPr txBox="1"/>
          <p:nvPr>
            <p:ph idx="2" type="body"/>
          </p:nvPr>
        </p:nvSpPr>
        <p:spPr>
          <a:xfrm>
            <a:off x="270524" y="1673634"/>
            <a:ext cx="7960341" cy="343911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sl-SI"/>
              <a:t>Gastronomy tourism can also be named food or culinary tourism.</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53 % of leisure travelers are food travelers.</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Culinary tourism is the act of traveling for a taste of place in order to get a sense of place.</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Culinary tourism has positive impacts in all levels of economy  and society, sustainability is therefore of high importance.</a:t>
            </a:r>
            <a:endParaRPr/>
          </a:p>
          <a:p>
            <a:pPr indent="0" lvl="0" marL="0" rtl="0" algn="l">
              <a:lnSpc>
                <a:spcPct val="90000"/>
              </a:lnSpc>
              <a:spcBef>
                <a:spcPts val="1000"/>
              </a:spcBef>
              <a:spcAft>
                <a:spcPts val="0"/>
              </a:spcAft>
              <a:buClr>
                <a:schemeClr val="dk1"/>
              </a:buClr>
              <a:buSzPts val="2400"/>
              <a:buNone/>
            </a:pPr>
            <a:r>
              <a:t/>
            </a:r>
            <a:endParaRPr/>
          </a:p>
        </p:txBody>
      </p:sp>
      <p:pic>
        <p:nvPicPr>
          <p:cNvPr id="976" name="Google Shape;976;p58"/>
          <p:cNvPicPr preferRelativeResize="0"/>
          <p:nvPr/>
        </p:nvPicPr>
        <p:blipFill rotWithShape="1">
          <a:blip r:embed="rId3">
            <a:alphaModFix/>
          </a:blip>
          <a:srcRect b="0" l="0" r="0" t="0"/>
          <a:stretch/>
        </p:blipFill>
        <p:spPr>
          <a:xfrm>
            <a:off x="8113295" y="-4011"/>
            <a:ext cx="4477752" cy="5943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59"/>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In this module we have learned:</a:t>
            </a:r>
            <a:endParaRPr/>
          </a:p>
        </p:txBody>
      </p:sp>
      <p:sp>
        <p:nvSpPr>
          <p:cNvPr id="982" name="Google Shape;982;p59"/>
          <p:cNvSpPr txBox="1"/>
          <p:nvPr>
            <p:ph idx="2" type="body"/>
          </p:nvPr>
        </p:nvSpPr>
        <p:spPr>
          <a:xfrm>
            <a:off x="270524" y="1991360"/>
            <a:ext cx="7960341" cy="3121392"/>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sl-SI"/>
              <a:t>Wellness cuisine implements all pillar of wellness philosophy. </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Wellness cuisine improves local and seasonal food experience.</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All kind of dishes and drinks can be modified in wellness manner and for wellbeing purposes.</a:t>
            </a:r>
            <a:endParaRPr/>
          </a:p>
          <a:p>
            <a:pPr indent="-190500" lvl="0" marL="342900" rtl="0" algn="l">
              <a:lnSpc>
                <a:spcPct val="90000"/>
              </a:lnSpc>
              <a:spcBef>
                <a:spcPts val="1000"/>
              </a:spcBef>
              <a:spcAft>
                <a:spcPts val="0"/>
              </a:spcAft>
              <a:buClr>
                <a:schemeClr val="dk1"/>
              </a:buClr>
              <a:buSzPts val="2400"/>
              <a:buNone/>
            </a:pPr>
            <a:r>
              <a:t/>
            </a:r>
            <a:endParaRPr/>
          </a:p>
        </p:txBody>
      </p:sp>
      <p:pic>
        <p:nvPicPr>
          <p:cNvPr id="983" name="Google Shape;983;p59"/>
          <p:cNvPicPr preferRelativeResize="0"/>
          <p:nvPr/>
        </p:nvPicPr>
        <p:blipFill rotWithShape="1">
          <a:blip r:embed="rId3">
            <a:alphaModFix/>
          </a:blip>
          <a:srcRect b="0" l="0" r="0" t="0"/>
          <a:stretch/>
        </p:blipFill>
        <p:spPr>
          <a:xfrm>
            <a:off x="8113295" y="-4011"/>
            <a:ext cx="4477752" cy="594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
          <p:cNvSpPr txBox="1"/>
          <p:nvPr>
            <p:ph idx="1" type="body"/>
          </p:nvPr>
        </p:nvSpPr>
        <p:spPr>
          <a:xfrm>
            <a:off x="360760" y="670560"/>
            <a:ext cx="10978262" cy="632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cap="none"/>
              <a:t>INTRODUCTION TO MODULE VI</a:t>
            </a:r>
            <a:endParaRPr/>
          </a:p>
        </p:txBody>
      </p:sp>
      <p:sp>
        <p:nvSpPr>
          <p:cNvPr id="355" name="Google Shape;355;p6"/>
          <p:cNvSpPr txBox="1"/>
          <p:nvPr>
            <p:ph idx="2" type="body"/>
          </p:nvPr>
        </p:nvSpPr>
        <p:spPr>
          <a:xfrm>
            <a:off x="420925" y="2051750"/>
            <a:ext cx="7296600" cy="312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Additionally, this experiential travel relates to  a certain </a:t>
            </a:r>
            <a:endParaRPr>
              <a:latin typeface="Corbel"/>
              <a:ea typeface="Corbel"/>
              <a:cs typeface="Corbel"/>
              <a:sym typeface="Corbel"/>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lifestyle that involves experimenting, learning from </a:t>
            </a:r>
            <a:endParaRPr>
              <a:latin typeface="Corbel"/>
              <a:ea typeface="Corbel"/>
              <a:cs typeface="Corbel"/>
              <a:sym typeface="Corbel"/>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other cultures, obtaining new knowledge and </a:t>
            </a:r>
            <a:endParaRPr>
              <a:latin typeface="Corbel"/>
              <a:ea typeface="Corbel"/>
              <a:cs typeface="Corbel"/>
              <a:sym typeface="Corbel"/>
            </a:endParaRPr>
          </a:p>
          <a:p>
            <a:pPr indent="0" lvl="0" marL="0" rtl="0" algn="l">
              <a:lnSpc>
                <a:spcPct val="90000"/>
              </a:lnSpc>
              <a:spcBef>
                <a:spcPts val="0"/>
              </a:spcBef>
              <a:spcAft>
                <a:spcPts val="0"/>
              </a:spcAft>
              <a:buClr>
                <a:schemeClr val="dk1"/>
              </a:buClr>
              <a:buSzPts val="2400"/>
              <a:buNone/>
            </a:pPr>
            <a:r>
              <a:rPr lang="sl-SI">
                <a:latin typeface="Corbel"/>
                <a:ea typeface="Corbel"/>
                <a:cs typeface="Corbel"/>
                <a:sym typeface="Corbel"/>
              </a:rPr>
              <a:t>understanding the characteristics of tourism products as well as the gastronomic specialties of a region.</a:t>
            </a:r>
            <a:endParaRPr/>
          </a:p>
        </p:txBody>
      </p:sp>
      <p:pic>
        <p:nvPicPr>
          <p:cNvPr descr="Slika, ki vsebuje besede hrana, sadje, zelenjava, raznoliko&#10;&#10;Opis je samodejno ustvarjen" id="356" name="Google Shape;356;p6"/>
          <p:cNvPicPr preferRelativeResize="0"/>
          <p:nvPr/>
        </p:nvPicPr>
        <p:blipFill rotWithShape="1">
          <a:blip r:embed="rId3">
            <a:alphaModFix/>
          </a:blip>
          <a:srcRect b="0" l="0" r="0" t="0"/>
          <a:stretch/>
        </p:blipFill>
        <p:spPr>
          <a:xfrm>
            <a:off x="8315195" y="-78540"/>
            <a:ext cx="3943610" cy="648272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60"/>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In this module we have learned:</a:t>
            </a:r>
            <a:endParaRPr/>
          </a:p>
        </p:txBody>
      </p:sp>
      <p:sp>
        <p:nvSpPr>
          <p:cNvPr id="989" name="Google Shape;989;p60"/>
          <p:cNvSpPr txBox="1"/>
          <p:nvPr>
            <p:ph idx="2" type="body"/>
          </p:nvPr>
        </p:nvSpPr>
        <p:spPr>
          <a:xfrm>
            <a:off x="270524" y="1716421"/>
            <a:ext cx="7960341" cy="339633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Noto Sans Symbols"/>
              <a:buChar char="⮚"/>
            </a:pPr>
            <a:r>
              <a:rPr lang="sl-SI"/>
              <a:t>Storytelling is crucial in a food or beverage experience because it allows us to connect on an emotional level with the experience. Hearing the stories of the producers, owners, local heroes, and so on, allows us to walk away with a memory, not just a meal. </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Promotion of destination "must taste and must drink" helps tourist to understand the culinary highlights.</a:t>
            </a:r>
            <a:endParaRPr/>
          </a:p>
          <a:p>
            <a:pPr indent="-342900" lvl="0" marL="342900" rtl="0" algn="l">
              <a:lnSpc>
                <a:spcPct val="90000"/>
              </a:lnSpc>
              <a:spcBef>
                <a:spcPts val="1000"/>
              </a:spcBef>
              <a:spcAft>
                <a:spcPts val="0"/>
              </a:spcAft>
              <a:buClr>
                <a:schemeClr val="dk1"/>
              </a:buClr>
              <a:buSzPts val="2400"/>
              <a:buFont typeface="Noto Sans Symbols"/>
              <a:buChar char="⮚"/>
            </a:pPr>
            <a:r>
              <a:rPr lang="sl-SI"/>
              <a:t>Must taste and must drink of the destination has to be selected and promoted wisely.</a:t>
            </a:r>
            <a:endParaRPr/>
          </a:p>
          <a:p>
            <a:pPr indent="-190500" lvl="0" marL="342900" rtl="0" algn="l">
              <a:lnSpc>
                <a:spcPct val="90000"/>
              </a:lnSpc>
              <a:spcBef>
                <a:spcPts val="1000"/>
              </a:spcBef>
              <a:spcAft>
                <a:spcPts val="0"/>
              </a:spcAft>
              <a:buClr>
                <a:schemeClr val="dk1"/>
              </a:buClr>
              <a:buSzPts val="2400"/>
              <a:buNone/>
            </a:pPr>
            <a:r>
              <a:t/>
            </a:r>
            <a:endParaRPr/>
          </a:p>
          <a:p>
            <a:pPr indent="-190500" lvl="0" marL="342900" rtl="0" algn="l">
              <a:lnSpc>
                <a:spcPct val="90000"/>
              </a:lnSpc>
              <a:spcBef>
                <a:spcPts val="1000"/>
              </a:spcBef>
              <a:spcAft>
                <a:spcPts val="0"/>
              </a:spcAft>
              <a:buClr>
                <a:schemeClr val="dk1"/>
              </a:buClr>
              <a:buSzPts val="2400"/>
              <a:buNone/>
            </a:pPr>
            <a:r>
              <a:t/>
            </a:r>
            <a:endParaRPr/>
          </a:p>
        </p:txBody>
      </p:sp>
      <p:pic>
        <p:nvPicPr>
          <p:cNvPr descr="Slika, ki vsebuje besede krava, trava, zunanje, nebo&#10;&#10;Opis je samodejno ustvarjen" id="990" name="Google Shape;990;p60"/>
          <p:cNvPicPr preferRelativeResize="0"/>
          <p:nvPr/>
        </p:nvPicPr>
        <p:blipFill rotWithShape="1">
          <a:blip r:embed="rId3">
            <a:alphaModFix/>
          </a:blip>
          <a:srcRect b="0" l="0" r="0" t="0"/>
          <a:stretch/>
        </p:blipFill>
        <p:spPr>
          <a:xfrm>
            <a:off x="8233611" y="-4011"/>
            <a:ext cx="3956384" cy="52517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61"/>
          <p:cNvSpPr txBox="1"/>
          <p:nvPr>
            <p:ph idx="1" type="body"/>
          </p:nvPr>
        </p:nvSpPr>
        <p:spPr>
          <a:xfrm>
            <a:off x="643223" y="349104"/>
            <a:ext cx="6361734"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The roadmap</a:t>
            </a:r>
            <a:endParaRPr/>
          </a:p>
        </p:txBody>
      </p:sp>
      <p:sp>
        <p:nvSpPr>
          <p:cNvPr id="996" name="Google Shape;996;p61"/>
          <p:cNvSpPr/>
          <p:nvPr/>
        </p:nvSpPr>
        <p:spPr>
          <a:xfrm>
            <a:off x="360420" y="993094"/>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 Introduction to Wellness and Wellbeing</a:t>
            </a:r>
            <a:endParaRPr/>
          </a:p>
        </p:txBody>
      </p:sp>
      <p:sp>
        <p:nvSpPr>
          <p:cNvPr id="997" name="Google Shape;997;p61"/>
          <p:cNvSpPr/>
          <p:nvPr/>
        </p:nvSpPr>
        <p:spPr>
          <a:xfrm>
            <a:off x="360420" y="1578877"/>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II. Wellbeing in a New Era</a:t>
            </a:r>
            <a:endParaRPr b="1" sz="2400">
              <a:solidFill>
                <a:srgbClr val="A5A5A5"/>
              </a:solidFill>
              <a:latin typeface="Calibri"/>
              <a:ea typeface="Calibri"/>
              <a:cs typeface="Calibri"/>
              <a:sym typeface="Calibri"/>
            </a:endParaRPr>
          </a:p>
        </p:txBody>
      </p:sp>
      <p:sp>
        <p:nvSpPr>
          <p:cNvPr id="998" name="Google Shape;998;p61"/>
          <p:cNvSpPr/>
          <p:nvPr/>
        </p:nvSpPr>
        <p:spPr>
          <a:xfrm>
            <a:off x="360420" y="2164660"/>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III. The Experience Economy</a:t>
            </a:r>
            <a:endParaRPr b="1" sz="2400">
              <a:solidFill>
                <a:srgbClr val="A5A5A5"/>
              </a:solidFill>
              <a:latin typeface="Calibri"/>
              <a:ea typeface="Calibri"/>
              <a:cs typeface="Calibri"/>
              <a:sym typeface="Calibri"/>
            </a:endParaRPr>
          </a:p>
        </p:txBody>
      </p:sp>
      <p:sp>
        <p:nvSpPr>
          <p:cNvPr id="999" name="Google Shape;999;p61"/>
          <p:cNvSpPr/>
          <p:nvPr/>
        </p:nvSpPr>
        <p:spPr>
          <a:xfrm>
            <a:off x="360413" y="4507792"/>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VII. Setting up a Wellbeing Business</a:t>
            </a:r>
            <a:endParaRPr b="1" sz="2400">
              <a:solidFill>
                <a:srgbClr val="A5A5A5"/>
              </a:solidFill>
              <a:latin typeface="Calibri"/>
              <a:ea typeface="Calibri"/>
              <a:cs typeface="Calibri"/>
              <a:sym typeface="Calibri"/>
            </a:endParaRPr>
          </a:p>
        </p:txBody>
      </p:sp>
      <p:sp>
        <p:nvSpPr>
          <p:cNvPr id="1000" name="Google Shape;1000;p61"/>
          <p:cNvSpPr/>
          <p:nvPr/>
        </p:nvSpPr>
        <p:spPr>
          <a:xfrm>
            <a:off x="360413" y="5090030"/>
            <a:ext cx="6444000" cy="468000"/>
          </a:xfrm>
          <a:prstGeom prst="homePlate">
            <a:avLst>
              <a:gd fmla="val 50000" name="adj"/>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VIII. Branding for Wellbeing</a:t>
            </a:r>
            <a:endParaRPr b="1" sz="2400">
              <a:solidFill>
                <a:srgbClr val="A5A5A5"/>
              </a:solidFill>
              <a:latin typeface="Calibri"/>
              <a:ea typeface="Calibri"/>
              <a:cs typeface="Calibri"/>
              <a:sym typeface="Calibri"/>
            </a:endParaRPr>
          </a:p>
        </p:txBody>
      </p:sp>
      <p:pic>
        <p:nvPicPr>
          <p:cNvPr id="1001" name="Google Shape;1001;p61"/>
          <p:cNvPicPr preferRelativeResize="0"/>
          <p:nvPr/>
        </p:nvPicPr>
        <p:blipFill rotWithShape="1">
          <a:blip r:embed="rId3">
            <a:alphaModFix/>
          </a:blip>
          <a:srcRect b="0" l="0" r="0" t="0"/>
          <a:stretch/>
        </p:blipFill>
        <p:spPr>
          <a:xfrm>
            <a:off x="6897680" y="1047094"/>
            <a:ext cx="360000" cy="360000"/>
          </a:xfrm>
          <a:prstGeom prst="rect">
            <a:avLst/>
          </a:prstGeom>
          <a:noFill/>
          <a:ln>
            <a:noFill/>
          </a:ln>
        </p:spPr>
      </p:pic>
      <p:pic>
        <p:nvPicPr>
          <p:cNvPr id="1002" name="Google Shape;1002;p61"/>
          <p:cNvPicPr preferRelativeResize="0"/>
          <p:nvPr/>
        </p:nvPicPr>
        <p:blipFill rotWithShape="1">
          <a:blip r:embed="rId4">
            <a:alphaModFix/>
          </a:blip>
          <a:srcRect b="0" l="0" r="0" t="0"/>
          <a:stretch/>
        </p:blipFill>
        <p:spPr>
          <a:xfrm>
            <a:off x="6897310" y="5733357"/>
            <a:ext cx="360000" cy="360000"/>
          </a:xfrm>
          <a:prstGeom prst="rect">
            <a:avLst/>
          </a:prstGeom>
          <a:noFill/>
          <a:ln>
            <a:noFill/>
          </a:ln>
        </p:spPr>
      </p:pic>
      <p:sp>
        <p:nvSpPr>
          <p:cNvPr id="1003" name="Google Shape;1003;p61"/>
          <p:cNvSpPr/>
          <p:nvPr/>
        </p:nvSpPr>
        <p:spPr>
          <a:xfrm>
            <a:off x="360413" y="2750443"/>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IV. Engineering Wellbeing Experiences</a:t>
            </a:r>
            <a:endParaRPr/>
          </a:p>
        </p:txBody>
      </p:sp>
      <p:sp>
        <p:nvSpPr>
          <p:cNvPr id="1004" name="Google Shape;1004;p61"/>
          <p:cNvSpPr/>
          <p:nvPr/>
        </p:nvSpPr>
        <p:spPr>
          <a:xfrm>
            <a:off x="360420" y="3336226"/>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V. Customer Journey Mapping</a:t>
            </a:r>
            <a:endParaRPr/>
          </a:p>
        </p:txBody>
      </p:sp>
      <p:sp>
        <p:nvSpPr>
          <p:cNvPr id="1005" name="Google Shape;1005;p61"/>
          <p:cNvSpPr/>
          <p:nvPr/>
        </p:nvSpPr>
        <p:spPr>
          <a:xfrm>
            <a:off x="360413" y="3866154"/>
            <a:ext cx="6444000" cy="468000"/>
          </a:xfrm>
          <a:prstGeom prst="homePlate">
            <a:avLst>
              <a:gd fmla="val 50000" name="adj"/>
            </a:avLst>
          </a:prstGeom>
          <a:solidFill>
            <a:srgbClr val="6ECEC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800">
                <a:solidFill>
                  <a:schemeClr val="lt1"/>
                </a:solidFill>
                <a:latin typeface="Calibri"/>
                <a:ea typeface="Calibri"/>
                <a:cs typeface="Calibri"/>
                <a:sym typeface="Calibri"/>
              </a:rPr>
              <a:t>VI. Storytelling in Culinary Tourism</a:t>
            </a:r>
            <a:endParaRPr b="1" sz="2800">
              <a:solidFill>
                <a:schemeClr val="lt1"/>
              </a:solidFill>
              <a:latin typeface="Calibri"/>
              <a:ea typeface="Calibri"/>
              <a:cs typeface="Calibri"/>
              <a:sym typeface="Calibri"/>
            </a:endParaRPr>
          </a:p>
        </p:txBody>
      </p:sp>
      <p:pic>
        <p:nvPicPr>
          <p:cNvPr id="1006" name="Google Shape;1006;p61"/>
          <p:cNvPicPr preferRelativeResize="0"/>
          <p:nvPr/>
        </p:nvPicPr>
        <p:blipFill rotWithShape="1">
          <a:blip r:embed="rId3">
            <a:alphaModFix/>
          </a:blip>
          <a:srcRect b="0" l="0" r="0" t="0"/>
          <a:stretch/>
        </p:blipFill>
        <p:spPr>
          <a:xfrm>
            <a:off x="6897310" y="1637038"/>
            <a:ext cx="360000" cy="360000"/>
          </a:xfrm>
          <a:prstGeom prst="rect">
            <a:avLst/>
          </a:prstGeom>
          <a:noFill/>
          <a:ln>
            <a:noFill/>
          </a:ln>
        </p:spPr>
      </p:pic>
      <p:pic>
        <p:nvPicPr>
          <p:cNvPr id="1007" name="Google Shape;1007;p61"/>
          <p:cNvPicPr preferRelativeResize="0"/>
          <p:nvPr/>
        </p:nvPicPr>
        <p:blipFill rotWithShape="1">
          <a:blip r:embed="rId3">
            <a:alphaModFix/>
          </a:blip>
          <a:srcRect b="0" l="0" r="0" t="0"/>
          <a:stretch/>
        </p:blipFill>
        <p:spPr>
          <a:xfrm>
            <a:off x="6897680" y="2214498"/>
            <a:ext cx="360000" cy="360000"/>
          </a:xfrm>
          <a:prstGeom prst="rect">
            <a:avLst/>
          </a:prstGeom>
          <a:noFill/>
          <a:ln>
            <a:noFill/>
          </a:ln>
        </p:spPr>
      </p:pic>
      <p:pic>
        <p:nvPicPr>
          <p:cNvPr id="1008" name="Google Shape;1008;p61"/>
          <p:cNvPicPr preferRelativeResize="0"/>
          <p:nvPr/>
        </p:nvPicPr>
        <p:blipFill rotWithShape="1">
          <a:blip r:embed="rId3">
            <a:alphaModFix/>
          </a:blip>
          <a:srcRect b="0" l="0" r="0" t="0"/>
          <a:stretch/>
        </p:blipFill>
        <p:spPr>
          <a:xfrm>
            <a:off x="6897680" y="2808602"/>
            <a:ext cx="360000" cy="360000"/>
          </a:xfrm>
          <a:prstGeom prst="rect">
            <a:avLst/>
          </a:prstGeom>
          <a:noFill/>
          <a:ln>
            <a:noFill/>
          </a:ln>
        </p:spPr>
      </p:pic>
      <p:pic>
        <p:nvPicPr>
          <p:cNvPr id="1009" name="Google Shape;1009;p61"/>
          <p:cNvPicPr preferRelativeResize="0"/>
          <p:nvPr/>
        </p:nvPicPr>
        <p:blipFill rotWithShape="1">
          <a:blip r:embed="rId3">
            <a:alphaModFix/>
          </a:blip>
          <a:srcRect b="0" l="0" r="0" t="0"/>
          <a:stretch/>
        </p:blipFill>
        <p:spPr>
          <a:xfrm>
            <a:off x="6897680" y="3388145"/>
            <a:ext cx="360000" cy="360000"/>
          </a:xfrm>
          <a:prstGeom prst="rect">
            <a:avLst/>
          </a:prstGeom>
          <a:noFill/>
          <a:ln>
            <a:noFill/>
          </a:ln>
        </p:spPr>
      </p:pic>
      <p:sp>
        <p:nvSpPr>
          <p:cNvPr id="1010" name="Google Shape;1010;p61"/>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None/>
            </a:pPr>
            <a:r>
              <a:t/>
            </a:r>
            <a:endParaRPr/>
          </a:p>
        </p:txBody>
      </p:sp>
      <p:pic>
        <p:nvPicPr>
          <p:cNvPr id="1011" name="Google Shape;1011;p61"/>
          <p:cNvPicPr preferRelativeResize="0"/>
          <p:nvPr/>
        </p:nvPicPr>
        <p:blipFill rotWithShape="1">
          <a:blip r:embed="rId5">
            <a:alphaModFix/>
          </a:blip>
          <a:srcRect b="0" l="0" r="46772" t="0"/>
          <a:stretch/>
        </p:blipFill>
        <p:spPr>
          <a:xfrm>
            <a:off x="8802428" y="1167965"/>
            <a:ext cx="3389572" cy="4250154"/>
          </a:xfrm>
          <a:prstGeom prst="rect">
            <a:avLst/>
          </a:prstGeom>
          <a:noFill/>
          <a:ln>
            <a:noFill/>
          </a:ln>
        </p:spPr>
      </p:pic>
      <p:sp>
        <p:nvSpPr>
          <p:cNvPr id="1012" name="Google Shape;1012;p61"/>
          <p:cNvSpPr/>
          <p:nvPr/>
        </p:nvSpPr>
        <p:spPr>
          <a:xfrm>
            <a:off x="360413" y="5671520"/>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sl-SI" sz="2400">
                <a:solidFill>
                  <a:srgbClr val="A5A5A5"/>
                </a:solidFill>
                <a:latin typeface="Calibri"/>
                <a:ea typeface="Calibri"/>
                <a:cs typeface="Calibri"/>
                <a:sym typeface="Calibri"/>
              </a:rPr>
              <a:t>IX. Digital Marketing</a:t>
            </a:r>
            <a:endParaRPr b="1" sz="2400">
              <a:solidFill>
                <a:srgbClr val="A5A5A5"/>
              </a:solidFill>
              <a:latin typeface="Calibri"/>
              <a:ea typeface="Calibri"/>
              <a:cs typeface="Calibri"/>
              <a:sym typeface="Calibri"/>
            </a:endParaRPr>
          </a:p>
        </p:txBody>
      </p:sp>
      <p:pic>
        <p:nvPicPr>
          <p:cNvPr id="1013" name="Google Shape;1013;p61"/>
          <p:cNvPicPr preferRelativeResize="0"/>
          <p:nvPr/>
        </p:nvPicPr>
        <p:blipFill rotWithShape="1">
          <a:blip r:embed="rId4">
            <a:alphaModFix/>
          </a:blip>
          <a:srcRect b="0" l="0" r="0" t="0"/>
          <a:stretch/>
        </p:blipFill>
        <p:spPr>
          <a:xfrm>
            <a:off x="6897310" y="5117160"/>
            <a:ext cx="360000" cy="360000"/>
          </a:xfrm>
          <a:prstGeom prst="rect">
            <a:avLst/>
          </a:prstGeom>
          <a:noFill/>
          <a:ln>
            <a:noFill/>
          </a:ln>
        </p:spPr>
      </p:pic>
      <p:pic>
        <p:nvPicPr>
          <p:cNvPr id="1014" name="Google Shape;1014;p61"/>
          <p:cNvPicPr preferRelativeResize="0"/>
          <p:nvPr/>
        </p:nvPicPr>
        <p:blipFill rotWithShape="1">
          <a:blip r:embed="rId4">
            <a:alphaModFix/>
          </a:blip>
          <a:srcRect b="0" l="0" r="0" t="0"/>
          <a:stretch/>
        </p:blipFill>
        <p:spPr>
          <a:xfrm>
            <a:off x="6869710" y="4500963"/>
            <a:ext cx="360000" cy="360000"/>
          </a:xfrm>
          <a:prstGeom prst="rect">
            <a:avLst/>
          </a:prstGeom>
          <a:noFill/>
          <a:ln>
            <a:noFill/>
          </a:ln>
        </p:spPr>
      </p:pic>
      <p:pic>
        <p:nvPicPr>
          <p:cNvPr id="1015" name="Google Shape;1015;p61"/>
          <p:cNvPicPr preferRelativeResize="0"/>
          <p:nvPr/>
        </p:nvPicPr>
        <p:blipFill rotWithShape="1">
          <a:blip r:embed="rId3">
            <a:alphaModFix/>
          </a:blip>
          <a:srcRect b="0" l="0" r="0" t="0"/>
          <a:stretch/>
        </p:blipFill>
        <p:spPr>
          <a:xfrm>
            <a:off x="6897310" y="3923503"/>
            <a:ext cx="360000" cy="36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7"/>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cap="none"/>
              <a:t>1.1. </a:t>
            </a:r>
            <a:endParaRPr cap="none"/>
          </a:p>
          <a:p>
            <a:pPr indent="0" lvl="0" marL="0" rtl="0" algn="l">
              <a:lnSpc>
                <a:spcPct val="90000"/>
              </a:lnSpc>
              <a:spcBef>
                <a:spcPts val="0"/>
              </a:spcBef>
              <a:spcAft>
                <a:spcPts val="0"/>
              </a:spcAft>
              <a:buClr>
                <a:schemeClr val="dk1"/>
              </a:buClr>
              <a:buSzPts val="3600"/>
              <a:buNone/>
            </a:pPr>
            <a:r>
              <a:rPr lang="sl-SI"/>
              <a:t>CULINARY</a:t>
            </a:r>
            <a:endParaRPr/>
          </a:p>
          <a:p>
            <a:pPr indent="0" lvl="0" marL="0" rtl="0" algn="l">
              <a:lnSpc>
                <a:spcPct val="90000"/>
              </a:lnSpc>
              <a:spcBef>
                <a:spcPts val="0"/>
              </a:spcBef>
              <a:spcAft>
                <a:spcPts val="0"/>
              </a:spcAft>
              <a:buClr>
                <a:schemeClr val="dk1"/>
              </a:buClr>
              <a:buSzPts val="3600"/>
              <a:buNone/>
            </a:pPr>
            <a:r>
              <a:rPr lang="sl-SI" cap="none"/>
              <a:t>TOURISM</a:t>
            </a:r>
            <a:endParaRPr cap="none"/>
          </a:p>
        </p:txBody>
      </p:sp>
      <p:sp>
        <p:nvSpPr>
          <p:cNvPr id="362" name="Google Shape;362;p7"/>
          <p:cNvSpPr txBox="1"/>
          <p:nvPr>
            <p:ph idx="2" type="body"/>
          </p:nvPr>
        </p:nvSpPr>
        <p:spPr>
          <a:xfrm>
            <a:off x="497155" y="5114135"/>
            <a:ext cx="9000157" cy="46918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000"/>
              <a:buNone/>
            </a:pPr>
            <a:r>
              <a:t/>
            </a:r>
            <a:endParaRPr b="1" sz="4000">
              <a:latin typeface="Corbel"/>
              <a:ea typeface="Corbel"/>
              <a:cs typeface="Corbel"/>
              <a:sym typeface="Corbel"/>
            </a:endParaRPr>
          </a:p>
          <a:p>
            <a:pPr indent="0" lvl="0" marL="0" rtl="0" algn="l">
              <a:lnSpc>
                <a:spcPct val="90000"/>
              </a:lnSpc>
              <a:spcBef>
                <a:spcPts val="1000"/>
              </a:spcBef>
              <a:spcAft>
                <a:spcPts val="0"/>
              </a:spcAft>
              <a:buClr>
                <a:schemeClr val="dk1"/>
              </a:buClr>
              <a:buSzPts val="2400"/>
              <a:buNone/>
            </a:pPr>
            <a:r>
              <a:rPr lang="sl-SI">
                <a:latin typeface="Corbel"/>
                <a:ea typeface="Corbel"/>
                <a:cs typeface="Corbel"/>
                <a:sym typeface="Corbel"/>
              </a:rPr>
              <a:t>Eating your way around the world.</a:t>
            </a:r>
            <a:endParaRPr/>
          </a:p>
        </p:txBody>
      </p:sp>
      <p:pic>
        <p:nvPicPr>
          <p:cNvPr descr="Person Holding Green Vegetables" id="363" name="Google Shape;363;p7"/>
          <p:cNvPicPr preferRelativeResize="0"/>
          <p:nvPr>
            <p:ph idx="3" type="pic"/>
          </p:nvPr>
        </p:nvPicPr>
        <p:blipFill rotWithShape="1">
          <a:blip r:embed="rId3">
            <a:alphaModFix/>
          </a:blip>
          <a:srcRect b="30246" l="0" r="0" t="30246"/>
          <a:stretch/>
        </p:blipFill>
        <p:spPr>
          <a:xfrm>
            <a:off x="3564835" y="-1"/>
            <a:ext cx="8627164" cy="45401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8"/>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Defining culinary tourism</a:t>
            </a:r>
            <a:endParaRPr/>
          </a:p>
        </p:txBody>
      </p:sp>
      <p:sp>
        <p:nvSpPr>
          <p:cNvPr id="369" name="Google Shape;369;p8"/>
          <p:cNvSpPr txBox="1"/>
          <p:nvPr>
            <p:ph idx="2" type="body"/>
          </p:nvPr>
        </p:nvSpPr>
        <p:spPr>
          <a:xfrm>
            <a:off x="571313" y="2067342"/>
            <a:ext cx="10978262" cy="403801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sl-SI"/>
              <a:t>Food </a:t>
            </a:r>
            <a:r>
              <a:rPr b="1" lang="sl-SI"/>
              <a:t>tourism</a:t>
            </a:r>
            <a:r>
              <a:rPr lang="sl-SI"/>
              <a:t> - an example of culinary </a:t>
            </a:r>
            <a:r>
              <a:rPr b="1" lang="sl-SI"/>
              <a:t>tourism</a:t>
            </a:r>
            <a:r>
              <a:rPr lang="sl-SI"/>
              <a:t> - has been defined as “visits to food producers, food festivals, restaurants and specific locations where the taste of food and/or experience of the specificity of typical food products are the main reasons for the trip” ( Hall &amp; Mitchell, 2001 ).</a:t>
            </a:r>
            <a:endParaRPr/>
          </a:p>
          <a:p>
            <a:pPr indent="0" lvl="0" marL="0" rtl="0" algn="l">
              <a:lnSpc>
                <a:spcPct val="90000"/>
              </a:lnSpc>
              <a:spcBef>
                <a:spcPts val="1000"/>
              </a:spcBef>
              <a:spcAft>
                <a:spcPts val="0"/>
              </a:spcAft>
              <a:buClr>
                <a:schemeClr val="dk1"/>
              </a:buClr>
              <a:buSzPts val="2400"/>
              <a:buNone/>
            </a:pPr>
            <a:br>
              <a:rPr lang="sl-SI"/>
            </a:br>
            <a:r>
              <a:rPr lang="sl-SI"/>
              <a:t>Synonyms for gastronomy tourism also include:</a:t>
            </a:r>
            <a:endParaRPr/>
          </a:p>
          <a:p>
            <a:pPr indent="0" lvl="0" marL="0" rtl="0" algn="l">
              <a:lnSpc>
                <a:spcPct val="90000"/>
              </a:lnSpc>
              <a:spcBef>
                <a:spcPts val="1000"/>
              </a:spcBef>
              <a:spcAft>
                <a:spcPts val="0"/>
              </a:spcAft>
              <a:buClr>
                <a:schemeClr val="dk1"/>
              </a:buClr>
              <a:buSzPts val="2400"/>
              <a:buNone/>
            </a:pPr>
            <a:r>
              <a:t/>
            </a:r>
            <a:endParaRPr/>
          </a:p>
          <a:p>
            <a:pPr indent="-342900" lvl="1" marL="800100" rtl="0" algn="l">
              <a:lnSpc>
                <a:spcPct val="90000"/>
              </a:lnSpc>
              <a:spcBef>
                <a:spcPts val="500"/>
              </a:spcBef>
              <a:spcAft>
                <a:spcPts val="0"/>
              </a:spcAft>
              <a:buClr>
                <a:srgbClr val="4D4D4C"/>
              </a:buClr>
              <a:buSzPts val="2400"/>
              <a:buFont typeface="Noto Sans Symbols"/>
              <a:buChar char="⮚"/>
            </a:pPr>
            <a:r>
              <a:rPr lang="sl-SI"/>
              <a:t>Food tourism</a:t>
            </a:r>
            <a:endParaRPr/>
          </a:p>
          <a:p>
            <a:pPr indent="-342900" lvl="1" marL="800100" rtl="0" algn="l">
              <a:lnSpc>
                <a:spcPct val="90000"/>
              </a:lnSpc>
              <a:spcBef>
                <a:spcPts val="500"/>
              </a:spcBef>
              <a:spcAft>
                <a:spcPts val="0"/>
              </a:spcAft>
              <a:buClr>
                <a:srgbClr val="4D4D4C"/>
              </a:buClr>
              <a:buSzPts val="2400"/>
              <a:buFont typeface="Noto Sans Symbols"/>
              <a:buChar char="⮚"/>
            </a:pPr>
            <a:r>
              <a:rPr lang="sl-SI"/>
              <a:t>Culinary tourism</a:t>
            </a:r>
            <a:endParaRPr/>
          </a:p>
          <a:p>
            <a:pPr indent="-342900" lvl="1" marL="800100" rtl="0" algn="l">
              <a:lnSpc>
                <a:spcPct val="90000"/>
              </a:lnSpc>
              <a:spcBef>
                <a:spcPts val="500"/>
              </a:spcBef>
              <a:spcAft>
                <a:spcPts val="0"/>
              </a:spcAft>
              <a:buClr>
                <a:srgbClr val="4D4D4C"/>
              </a:buClr>
              <a:buSzPts val="2400"/>
              <a:buFont typeface="Noto Sans Symbols"/>
              <a:buChar char="⮚"/>
            </a:pPr>
            <a:r>
              <a:rPr lang="sl-SI"/>
              <a:t>Foodie tourism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9"/>
          <p:cNvSpPr txBox="1"/>
          <p:nvPr>
            <p:ph idx="1" type="body"/>
          </p:nvPr>
        </p:nvSpPr>
        <p:spPr>
          <a:xfrm>
            <a:off x="270524" y="815386"/>
            <a:ext cx="5068607" cy="49441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a:t>Culinary tourism in </a:t>
            </a:r>
            <a:endParaRPr/>
          </a:p>
          <a:p>
            <a:pPr indent="0" lvl="0" marL="0" rtl="0" algn="l">
              <a:lnSpc>
                <a:spcPct val="90000"/>
              </a:lnSpc>
              <a:spcBef>
                <a:spcPts val="0"/>
              </a:spcBef>
              <a:spcAft>
                <a:spcPts val="0"/>
              </a:spcAft>
              <a:buClr>
                <a:schemeClr val="dk1"/>
              </a:buClr>
              <a:buSzPts val="3600"/>
              <a:buNone/>
            </a:pPr>
            <a:r>
              <a:rPr lang="sl-SI"/>
              <a:t>numbers</a:t>
            </a:r>
            <a:endParaRPr/>
          </a:p>
        </p:txBody>
      </p:sp>
      <p:sp>
        <p:nvSpPr>
          <p:cNvPr id="375" name="Google Shape;375;p9"/>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a:p>
        </p:txBody>
      </p:sp>
      <p:pic>
        <p:nvPicPr>
          <p:cNvPr descr="Slika, ki vsebuje besede besedilo&#10;&#10;Opis je samodejno ustvarjen" id="376" name="Google Shape;376;p9"/>
          <p:cNvPicPr preferRelativeResize="0"/>
          <p:nvPr/>
        </p:nvPicPr>
        <p:blipFill rotWithShape="1">
          <a:blip r:embed="rId3">
            <a:alphaModFix/>
          </a:blip>
          <a:srcRect b="0" l="0" r="0" t="0"/>
          <a:stretch/>
        </p:blipFill>
        <p:spPr>
          <a:xfrm>
            <a:off x="3902241" y="4889599"/>
            <a:ext cx="8418094" cy="1971645"/>
          </a:xfrm>
          <a:prstGeom prst="rect">
            <a:avLst/>
          </a:prstGeom>
          <a:noFill/>
          <a:ln>
            <a:noFill/>
          </a:ln>
        </p:spPr>
      </p:pic>
      <p:pic>
        <p:nvPicPr>
          <p:cNvPr descr="Slika, ki vsebuje besede oseba&#10;&#10;Opis je samodejno ustvarjen" id="377" name="Google Shape;377;p9"/>
          <p:cNvPicPr preferRelativeResize="0"/>
          <p:nvPr/>
        </p:nvPicPr>
        <p:blipFill rotWithShape="1">
          <a:blip r:embed="rId4">
            <a:alphaModFix/>
          </a:blip>
          <a:srcRect b="0" l="0" r="0" t="0"/>
          <a:stretch/>
        </p:blipFill>
        <p:spPr>
          <a:xfrm>
            <a:off x="5426242" y="331619"/>
            <a:ext cx="5841331" cy="46106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2020-09-22T06:40:36Z</dcterms:created>
  <dc:creator>Mojca Polak</dc:creator>
</cp:coreProperties>
</file>