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75" r:id="rId2"/>
    <p:sldId id="288" r:id="rId3"/>
    <p:sldId id="454" r:id="rId4"/>
    <p:sldId id="329" r:id="rId5"/>
    <p:sldId id="451" r:id="rId6"/>
    <p:sldId id="439" r:id="rId7"/>
    <p:sldId id="440" r:id="rId8"/>
    <p:sldId id="305" r:id="rId9"/>
    <p:sldId id="306" r:id="rId10"/>
    <p:sldId id="319" r:id="rId11"/>
    <p:sldId id="452" r:id="rId12"/>
    <p:sldId id="309" r:id="rId13"/>
    <p:sldId id="310" r:id="rId14"/>
    <p:sldId id="441" r:id="rId15"/>
    <p:sldId id="442" r:id="rId16"/>
    <p:sldId id="443" r:id="rId17"/>
    <p:sldId id="320" r:id="rId18"/>
    <p:sldId id="312" r:id="rId19"/>
    <p:sldId id="444" r:id="rId20"/>
    <p:sldId id="313" r:id="rId21"/>
    <p:sldId id="314" r:id="rId22"/>
    <p:sldId id="445" r:id="rId23"/>
    <p:sldId id="321" r:id="rId24"/>
    <p:sldId id="322" r:id="rId25"/>
    <p:sldId id="316" r:id="rId26"/>
    <p:sldId id="446" r:id="rId27"/>
    <p:sldId id="453" r:id="rId28"/>
    <p:sldId id="317" r:id="rId29"/>
    <p:sldId id="318" r:id="rId30"/>
    <p:sldId id="307" r:id="rId31"/>
    <p:sldId id="326" r:id="rId32"/>
    <p:sldId id="450" r:id="rId33"/>
    <p:sldId id="447" r:id="rId34"/>
    <p:sldId id="448" r:id="rId35"/>
    <p:sldId id="325" r:id="rId36"/>
    <p:sldId id="29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4"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CECB"/>
    <a:srgbClr val="E8F8F8"/>
    <a:srgbClr val="FFC000"/>
    <a:srgbClr val="00B050"/>
    <a:srgbClr val="FDDE00"/>
    <a:srgbClr val="FF0000"/>
    <a:srgbClr val="EA64D0"/>
    <a:srgbClr val="BC4CB7"/>
    <a:srgbClr val="FC5E71"/>
    <a:srgbClr val="F79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88772" autoAdjust="0"/>
  </p:normalViewPr>
  <p:slideViewPr>
    <p:cSldViewPr snapToGrid="0" snapToObjects="1">
      <p:cViewPr varScale="1">
        <p:scale>
          <a:sx n="63" d="100"/>
          <a:sy n="63" d="100"/>
        </p:scale>
        <p:origin x="72" y="924"/>
      </p:cViewPr>
      <p:guideLst>
        <p:guide pos="3840"/>
        <p:guide orient="horz" pos="216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4/12/2021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‹nº›</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1200"/>
              </a:spcAft>
              <a:buClr>
                <a:srgbClr val="6ECECB"/>
              </a:buClr>
            </a:pPr>
            <a:endParaRPr lang="en-GB"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dirty="0"/>
          </a:p>
        </p:txBody>
      </p:sp>
    </p:spTree>
    <p:extLst>
      <p:ext uri="{BB962C8B-B14F-4D97-AF65-F5344CB8AC3E}">
        <p14:creationId xmlns:p14="http://schemas.microsoft.com/office/powerpoint/2010/main" val="396036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Empathy is vital for developing human-centred businesses and experiences. Therefore, the empathy map is a very useful tool to generate a deep understanding of customers behaviours . Interviewing them is a great way for building these maps. </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2626947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1200"/>
              </a:spcAft>
            </a:pPr>
            <a:r>
              <a:rPr lang="en-GB" sz="1200" b="1" dirty="0">
                <a:solidFill>
                  <a:srgbClr val="F7981D"/>
                </a:solidFill>
                <a:sym typeface="Wingdings" panose="05000000000000000000" pitchFamily="2" charset="2"/>
              </a:rPr>
              <a:t></a:t>
            </a:r>
            <a:r>
              <a:rPr lang="en-GB" sz="1200" dirty="0">
                <a:sym typeface="Wingdings" panose="05000000000000000000" pitchFamily="2" charset="2"/>
              </a:rPr>
              <a:t> </a:t>
            </a:r>
            <a:r>
              <a:rPr lang="en-GB" sz="1200" dirty="0"/>
              <a:t>Key steps represent </a:t>
            </a:r>
            <a:r>
              <a:rPr lang="en-GB" sz="1200" b="1" dirty="0"/>
              <a:t>goal-oriented stages </a:t>
            </a:r>
            <a:r>
              <a:rPr lang="en-GB" sz="1200" dirty="0"/>
              <a:t>that the customer undertakes throughout the journey. The type and detail of the key steps will depend on the overall scale of the scope that has been defined for the Customer Journey Map.</a:t>
            </a:r>
          </a:p>
          <a:p>
            <a:pPr>
              <a:lnSpc>
                <a:spcPct val="150000"/>
              </a:lnSpc>
              <a:spcAft>
                <a:spcPts val="1200"/>
              </a:spcAft>
            </a:pPr>
            <a:r>
              <a:rPr lang="en-GB" sz="1200" b="1" dirty="0">
                <a:solidFill>
                  <a:srgbClr val="6ECECB"/>
                </a:solidFill>
                <a:sym typeface="Wingdings" panose="05000000000000000000" pitchFamily="2" charset="2"/>
              </a:rPr>
              <a:t></a:t>
            </a:r>
            <a:r>
              <a:rPr lang="en-GB" sz="1200" b="1" dirty="0">
                <a:sym typeface="Wingdings" panose="05000000000000000000" pitchFamily="2" charset="2"/>
              </a:rPr>
              <a:t> </a:t>
            </a:r>
            <a:r>
              <a:rPr lang="en-GB" sz="1200" dirty="0"/>
              <a:t>There are five typical steps in a Customer Journey: awareness, research, acquisition, use, and follow up. They can be adjusted, changed or eliminated, while others can be added. It all depends on the </a:t>
            </a:r>
            <a:r>
              <a:rPr lang="en-GB" sz="1200" b="1" dirty="0"/>
              <a:t>nature</a:t>
            </a:r>
            <a:r>
              <a:rPr lang="en-GB" sz="1200" dirty="0"/>
              <a:t> (e.g., travel, shopping, gas station), </a:t>
            </a:r>
            <a:r>
              <a:rPr lang="en-GB" sz="1200" b="1" dirty="0"/>
              <a:t>type</a:t>
            </a:r>
            <a:r>
              <a:rPr lang="en-GB" sz="1200" dirty="0"/>
              <a:t> (e.g., booking a flight online, vs. booking a flight with a travel agency) and </a:t>
            </a:r>
            <a:r>
              <a:rPr lang="en-GB" sz="1200" b="1" dirty="0"/>
              <a:t>scale of the experience</a:t>
            </a:r>
            <a:r>
              <a:rPr lang="en-GB" sz="1200" dirty="0"/>
              <a:t> (e.g., the whole travel experience vs. the travel booking experience).</a:t>
            </a:r>
          </a:p>
          <a:p>
            <a:pPr>
              <a:lnSpc>
                <a:spcPct val="150000"/>
              </a:lnSpc>
              <a:spcAft>
                <a:spcPts val="1200"/>
              </a:spcAft>
            </a:pPr>
            <a:r>
              <a:rPr lang="en-GB" sz="1200" b="1" dirty="0">
                <a:solidFill>
                  <a:srgbClr val="FDDE00"/>
                </a:solidFill>
                <a:sym typeface="Wingdings" panose="05000000000000000000" pitchFamily="2" charset="2"/>
              </a:rPr>
              <a:t></a:t>
            </a:r>
            <a:r>
              <a:rPr lang="en-GB" sz="1200" b="1" dirty="0">
                <a:sym typeface="Wingdings" panose="05000000000000000000" pitchFamily="2" charset="2"/>
              </a:rPr>
              <a:t> Hint: </a:t>
            </a:r>
            <a:r>
              <a:rPr lang="en-GB" sz="1200" dirty="0"/>
              <a:t>After identifying the crucial part of the experience, we only need to understand what happens before and after it.</a:t>
            </a:r>
          </a:p>
          <a:p>
            <a:endParaRPr lang="en-GB" dirty="0"/>
          </a:p>
          <a:p>
            <a:pPr algn="just">
              <a:lnSpc>
                <a:spcPct val="150000"/>
              </a:lnSpc>
              <a:spcAft>
                <a:spcPts val="1200"/>
              </a:spcAft>
              <a:buClr>
                <a:srgbClr val="FDDE00"/>
              </a:buClr>
              <a:buFont typeface="Arial" panose="020B0604020202020204" pitchFamily="34" charset="0"/>
              <a:buChar char="•"/>
            </a:pPr>
            <a:r>
              <a:rPr lang="en-GB" sz="1400" dirty="0"/>
              <a:t> </a:t>
            </a:r>
            <a:r>
              <a:rPr lang="en-GB" sz="1200" b="1" dirty="0">
                <a:solidFill>
                  <a:srgbClr val="6ECECB"/>
                </a:solidFill>
              </a:rPr>
              <a:t>Awareness: </a:t>
            </a:r>
            <a:r>
              <a:rPr lang="en-GB" sz="1200" dirty="0"/>
              <a:t>the customer discovers the experience/product and becomes curious about it (or even attracted to it). It may happen in social media, booking platforms, OTA, brochures, travel agencies, ...</a:t>
            </a:r>
          </a:p>
          <a:p>
            <a:pPr algn="just">
              <a:lnSpc>
                <a:spcPct val="150000"/>
              </a:lnSpc>
              <a:spcAft>
                <a:spcPts val="1200"/>
              </a:spcAft>
              <a:buClr>
                <a:srgbClr val="FDDE00"/>
              </a:buClr>
              <a:buFont typeface="Arial" panose="020B0604020202020204" pitchFamily="34" charset="0"/>
              <a:buChar char="•"/>
            </a:pPr>
            <a:r>
              <a:rPr lang="en-GB" sz="1200" dirty="0"/>
              <a:t> </a:t>
            </a:r>
            <a:r>
              <a:rPr lang="en-GB" sz="1200" b="1" dirty="0">
                <a:solidFill>
                  <a:srgbClr val="6ECECB"/>
                </a:solidFill>
              </a:rPr>
              <a:t>Research: </a:t>
            </a:r>
            <a:r>
              <a:rPr lang="en-GB" sz="1200" dirty="0"/>
              <a:t>the customer searches for more information about the product and compares it with other possibilities. Online research in vital in tourism today.</a:t>
            </a:r>
          </a:p>
          <a:p>
            <a:pPr algn="just">
              <a:lnSpc>
                <a:spcPct val="150000"/>
              </a:lnSpc>
              <a:spcAft>
                <a:spcPts val="1200"/>
              </a:spcAft>
              <a:buClr>
                <a:srgbClr val="FDDE00"/>
              </a:buClr>
              <a:buFont typeface="Arial" panose="020B0604020202020204" pitchFamily="34" charset="0"/>
              <a:buChar char="•"/>
            </a:pPr>
            <a:r>
              <a:rPr lang="en-GB" sz="1200" dirty="0"/>
              <a:t> </a:t>
            </a:r>
            <a:r>
              <a:rPr lang="en-GB" sz="1200" b="1" dirty="0">
                <a:solidFill>
                  <a:srgbClr val="6ECECB"/>
                </a:solidFill>
              </a:rPr>
              <a:t>Acquisition: </a:t>
            </a:r>
            <a:r>
              <a:rPr lang="en-GB" sz="1200" dirty="0"/>
              <a:t>the customer makes the decision of buying the product and carries out the necessary tasks (e.g., booking, payment).</a:t>
            </a:r>
          </a:p>
          <a:p>
            <a:pPr algn="just">
              <a:lnSpc>
                <a:spcPct val="150000"/>
              </a:lnSpc>
              <a:spcAft>
                <a:spcPts val="1200"/>
              </a:spcAft>
              <a:buClr>
                <a:srgbClr val="FDDE00"/>
              </a:buClr>
              <a:buFont typeface="Arial" panose="020B0604020202020204" pitchFamily="34" charset="0"/>
              <a:buChar char="•"/>
            </a:pPr>
            <a:r>
              <a:rPr lang="en-GB" sz="1200" b="1" dirty="0">
                <a:solidFill>
                  <a:srgbClr val="FDDE00"/>
                </a:solidFill>
                <a:effectLst>
                  <a:outerShdw blurRad="38100" dist="38100" dir="2700000" algn="tl">
                    <a:srgbClr val="000000">
                      <a:alpha val="43137"/>
                    </a:srgbClr>
                  </a:outerShdw>
                </a:effectLst>
              </a:rPr>
              <a:t> </a:t>
            </a:r>
            <a:r>
              <a:rPr lang="en-GB" sz="1200" b="1" dirty="0">
                <a:solidFill>
                  <a:srgbClr val="6ECECB"/>
                </a:solidFill>
              </a:rPr>
              <a:t>Use: </a:t>
            </a:r>
            <a:r>
              <a:rPr lang="en-GB" sz="1200" dirty="0"/>
              <a:t>this is the core of the experience, when the customer is consuming the product. Many companies may want to zoom in this stage and mapped it out, including welcoming, briefing, activities, debriefing and goodbyes.</a:t>
            </a:r>
          </a:p>
          <a:p>
            <a:pPr algn="just">
              <a:lnSpc>
                <a:spcPct val="150000"/>
              </a:lnSpc>
              <a:spcAft>
                <a:spcPts val="1200"/>
              </a:spcAft>
              <a:buClr>
                <a:srgbClr val="FDDE00"/>
              </a:buClr>
              <a:buFont typeface="Arial" panose="020B0604020202020204" pitchFamily="34" charset="0"/>
              <a:buChar char="•"/>
            </a:pPr>
            <a:r>
              <a:rPr lang="en-GB" sz="1200" dirty="0"/>
              <a:t> </a:t>
            </a:r>
            <a:r>
              <a:rPr lang="en-GB" sz="1200" b="1" dirty="0">
                <a:solidFill>
                  <a:srgbClr val="6ECECB"/>
                </a:solidFill>
              </a:rPr>
              <a:t>Follow up: </a:t>
            </a:r>
            <a:r>
              <a:rPr lang="en-GB" sz="1200" dirty="0"/>
              <a:t>after the experience, the relationship between the customer and the company will be evolving and hopefully leading to advocacy and loyalty. Word of mouth, either person to person or online, is key for tourism companies.</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1265764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20" dirty="0"/>
              <a:t>Touchpoints include moments and interactions that happen online, offline, in person, over the phone, through intermediaries, before, during or after the experience. They range from the brand’s logo to the actual experiences/product and each one of them has customer </a:t>
            </a:r>
            <a:r>
              <a:rPr lang="en-GB" sz="1200" b="1" spc="-20" dirty="0"/>
              <a:t>emotions associated</a:t>
            </a:r>
            <a:r>
              <a:rPr lang="en-GB" sz="1200" spc="-20" dirty="0"/>
              <a:t>. The goal is that e</a:t>
            </a:r>
            <a:r>
              <a:rPr lang="en-US" sz="1200" spc="-20" dirty="0"/>
              <a:t>very interaction in every touchpoint be </a:t>
            </a:r>
            <a:r>
              <a:rPr lang="en-US" sz="1200" b="1" spc="-20" dirty="0"/>
              <a:t>as positive as possible</a:t>
            </a:r>
            <a:r>
              <a:rPr lang="en-US" sz="1200" spc="-2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pc="-2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Mapping touchpoints serves to acknowledge the </a:t>
            </a:r>
            <a:r>
              <a:rPr lang="en-US" sz="1200" b="1" dirty="0">
                <a:solidFill>
                  <a:schemeClr val="bg1"/>
                </a:solidFill>
                <a:effectLst>
                  <a:outerShdw blurRad="38100" dist="38100" dir="2700000" algn="tl">
                    <a:srgbClr val="000000">
                      <a:alpha val="43137"/>
                    </a:srgbClr>
                  </a:outerShdw>
                </a:effectLst>
              </a:rPr>
              <a:t>moments of truth</a:t>
            </a:r>
            <a:r>
              <a:rPr lang="en-US" sz="1200" b="1" dirty="0"/>
              <a:t> </a:t>
            </a:r>
            <a:r>
              <a:rPr lang="en-US" sz="1200" b="0" dirty="0"/>
              <a:t>and build a well-rounded sense of how the customer feels in every moment of the experience. It provides insight for comparing the actual experience to the desired experience, enabling the identification of </a:t>
            </a:r>
            <a:r>
              <a:rPr lang="en-US" sz="1200" b="1" dirty="0">
                <a:solidFill>
                  <a:schemeClr val="bg1"/>
                </a:solidFill>
                <a:effectLst>
                  <a:outerShdw blurRad="38100" dist="38100" dir="2700000" algn="tl">
                    <a:srgbClr val="000000">
                      <a:alpha val="43137"/>
                    </a:srgbClr>
                  </a:outerShdw>
                </a:effectLst>
              </a:rPr>
              <a:t>opportunities for improvement </a:t>
            </a:r>
            <a:r>
              <a:rPr lang="en-US" sz="1200" b="0" dirty="0"/>
              <a:t>and experience optimization (through the customers’ eyes).</a:t>
            </a:r>
            <a:endParaRPr lang="en-GB" sz="1200" b="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a:p>
        </p:txBody>
      </p:sp>
    </p:spTree>
    <p:extLst>
      <p:ext uri="{BB962C8B-B14F-4D97-AF65-F5344CB8AC3E}">
        <p14:creationId xmlns:p14="http://schemas.microsoft.com/office/powerpoint/2010/main" val="3111414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5750" indent="-285750">
              <a:lnSpc>
                <a:spcPct val="150000"/>
              </a:lnSpc>
              <a:buClr>
                <a:srgbClr val="6ECECB"/>
              </a:buClr>
              <a:buFont typeface="Arial" panose="020B0604020202020204" pitchFamily="34" charset="0"/>
              <a:buChar char="•"/>
            </a:pPr>
            <a:r>
              <a:rPr lang="en-GB" sz="1200" b="1" dirty="0">
                <a:solidFill>
                  <a:srgbClr val="F7981D"/>
                </a:solidFill>
                <a:effectLst>
                  <a:outerShdw blurRad="38100" dist="38100" dir="2700000" algn="tl">
                    <a:srgbClr val="000000">
                      <a:alpha val="43137"/>
                    </a:srgbClr>
                  </a:outerShdw>
                </a:effectLst>
              </a:rPr>
              <a:t>Zero </a:t>
            </a:r>
            <a:r>
              <a:rPr lang="en-GB" sz="1200" b="1" dirty="0" err="1">
                <a:solidFill>
                  <a:srgbClr val="F7981D"/>
                </a:solidFill>
                <a:effectLst>
                  <a:outerShdw blurRad="38100" dist="38100" dir="2700000" algn="tl">
                    <a:srgbClr val="000000">
                      <a:alpha val="43137"/>
                    </a:srgbClr>
                  </a:outerShdw>
                </a:effectLst>
              </a:rPr>
              <a:t>MoT</a:t>
            </a:r>
            <a:r>
              <a:rPr lang="en-GB" sz="1200" b="1" dirty="0">
                <a:solidFill>
                  <a:srgbClr val="F7981D"/>
                </a:solidFill>
                <a:effectLst>
                  <a:outerShdw blurRad="38100" dist="38100" dir="2700000" algn="tl">
                    <a:srgbClr val="000000">
                      <a:alpha val="43137"/>
                    </a:srgbClr>
                  </a:outerShdw>
                </a:effectLst>
              </a:rPr>
              <a:t>: </a:t>
            </a:r>
            <a:r>
              <a:rPr lang="en-GB" sz="1200" dirty="0"/>
              <a:t>research conducted online when the customer acknowledges a need/problem.</a:t>
            </a:r>
          </a:p>
          <a:p>
            <a:pPr marL="285750" indent="-285750">
              <a:lnSpc>
                <a:spcPct val="150000"/>
              </a:lnSpc>
              <a:buClr>
                <a:srgbClr val="6ECECB"/>
              </a:buClr>
              <a:buFont typeface="Arial" panose="020B0604020202020204" pitchFamily="34" charset="0"/>
              <a:buChar char="•"/>
            </a:pPr>
            <a:r>
              <a:rPr lang="en-GB" sz="1200" b="1" dirty="0">
                <a:solidFill>
                  <a:srgbClr val="F7981D"/>
                </a:solidFill>
                <a:effectLst>
                  <a:outerShdw blurRad="38100" dist="38100" dir="2700000" algn="tl">
                    <a:srgbClr val="000000">
                      <a:alpha val="43137"/>
                    </a:srgbClr>
                  </a:outerShdw>
                </a:effectLst>
              </a:rPr>
              <a:t>First </a:t>
            </a:r>
            <a:r>
              <a:rPr lang="en-GB" sz="1200" b="1" dirty="0" err="1">
                <a:solidFill>
                  <a:srgbClr val="F7981D"/>
                </a:solidFill>
                <a:effectLst>
                  <a:outerShdw blurRad="38100" dist="38100" dir="2700000" algn="tl">
                    <a:srgbClr val="000000">
                      <a:alpha val="43137"/>
                    </a:srgbClr>
                  </a:outerShdw>
                </a:effectLst>
              </a:rPr>
              <a:t>MoT</a:t>
            </a:r>
            <a:r>
              <a:rPr lang="en-GB" sz="1200" b="1" dirty="0">
                <a:solidFill>
                  <a:srgbClr val="F7981D"/>
                </a:solidFill>
                <a:effectLst>
                  <a:outerShdw blurRad="38100" dist="38100" dir="2700000" algn="tl">
                    <a:srgbClr val="000000">
                      <a:alpha val="43137"/>
                    </a:srgbClr>
                  </a:outerShdw>
                </a:effectLst>
              </a:rPr>
              <a:t>: </a:t>
            </a:r>
            <a:r>
              <a:rPr lang="en-GB" sz="1200" dirty="0"/>
              <a:t>the first time (seconds) a potential customer comes into contact with the product/brand.</a:t>
            </a:r>
          </a:p>
          <a:p>
            <a:pPr marL="285750" indent="-285750">
              <a:lnSpc>
                <a:spcPct val="150000"/>
              </a:lnSpc>
              <a:buClr>
                <a:srgbClr val="6ECECB"/>
              </a:buClr>
              <a:buFont typeface="Arial" panose="020B0604020202020204" pitchFamily="34" charset="0"/>
              <a:buChar char="•"/>
            </a:pPr>
            <a:r>
              <a:rPr lang="en-GB" sz="1200" b="1" dirty="0">
                <a:solidFill>
                  <a:srgbClr val="F7981D"/>
                </a:solidFill>
                <a:effectLst>
                  <a:outerShdw blurRad="38100" dist="38100" dir="2700000" algn="tl">
                    <a:srgbClr val="000000">
                      <a:alpha val="43137"/>
                    </a:srgbClr>
                  </a:outerShdw>
                </a:effectLst>
              </a:rPr>
              <a:t>Second: </a:t>
            </a:r>
            <a:r>
              <a:rPr lang="en-GB" sz="1200" b="1" dirty="0" err="1">
                <a:solidFill>
                  <a:srgbClr val="F7981D"/>
                </a:solidFill>
                <a:effectLst>
                  <a:outerShdw blurRad="38100" dist="38100" dir="2700000" algn="tl">
                    <a:srgbClr val="000000">
                      <a:alpha val="43137"/>
                    </a:srgbClr>
                  </a:outerShdw>
                </a:effectLst>
              </a:rPr>
              <a:t>MoT</a:t>
            </a:r>
            <a:r>
              <a:rPr lang="en-GB" sz="1200" b="1" dirty="0">
                <a:solidFill>
                  <a:srgbClr val="F7981D"/>
                </a:solidFill>
                <a:effectLst>
                  <a:outerShdw blurRad="38100" dist="38100" dir="2700000" algn="tl">
                    <a:srgbClr val="000000">
                      <a:alpha val="43137"/>
                    </a:srgbClr>
                  </a:outerShdw>
                </a:effectLst>
              </a:rPr>
              <a:t>: </a:t>
            </a:r>
            <a:r>
              <a:rPr lang="en-GB" sz="1200" dirty="0"/>
              <a:t>when the customer purchases and uses the product and the ongoing relationship that builds hereafter, based on the promise of the brand value and on the customer’s senses. </a:t>
            </a:r>
          </a:p>
          <a:p>
            <a:pPr marL="285750" indent="-285750">
              <a:lnSpc>
                <a:spcPct val="150000"/>
              </a:lnSpc>
              <a:buClr>
                <a:srgbClr val="6ECECB"/>
              </a:buClr>
              <a:buFont typeface="Arial" panose="020B0604020202020204" pitchFamily="34" charset="0"/>
              <a:buChar char="•"/>
            </a:pPr>
            <a:r>
              <a:rPr lang="en-GB" sz="1200" b="1" dirty="0">
                <a:solidFill>
                  <a:srgbClr val="F7981D"/>
                </a:solidFill>
                <a:effectLst>
                  <a:outerShdw blurRad="38100" dist="38100" dir="2700000" algn="tl">
                    <a:srgbClr val="000000">
                      <a:alpha val="43137"/>
                    </a:srgbClr>
                  </a:outerShdw>
                </a:effectLst>
              </a:rPr>
              <a:t>Third/Ultimate </a:t>
            </a:r>
            <a:r>
              <a:rPr lang="en-GB" sz="1200" b="1" dirty="0" err="1">
                <a:solidFill>
                  <a:srgbClr val="F7981D"/>
                </a:solidFill>
                <a:effectLst>
                  <a:outerShdw blurRad="38100" dist="38100" dir="2700000" algn="tl">
                    <a:srgbClr val="000000">
                      <a:alpha val="43137"/>
                    </a:srgbClr>
                  </a:outerShdw>
                </a:effectLst>
              </a:rPr>
              <a:t>MoT</a:t>
            </a:r>
            <a:r>
              <a:rPr lang="en-GB" sz="1200" b="1" dirty="0">
                <a:solidFill>
                  <a:srgbClr val="F7981D"/>
                </a:solidFill>
                <a:effectLst>
                  <a:outerShdw blurRad="38100" dist="38100" dir="2700000" algn="tl">
                    <a:srgbClr val="000000">
                      <a:alpha val="43137"/>
                    </a:srgbClr>
                  </a:outerShdw>
                </a:effectLst>
              </a:rPr>
              <a:t>: </a:t>
            </a:r>
            <a:r>
              <a:rPr lang="en-GB" sz="1200" dirty="0"/>
              <a:t>the customers start providing feedback and reactions to the product/brand and sharing the experience</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22</a:t>
            </a:fld>
            <a:endParaRPr lang="en-US"/>
          </a:p>
        </p:txBody>
      </p:sp>
    </p:spTree>
    <p:extLst>
      <p:ext uri="{BB962C8B-B14F-4D97-AF65-F5344CB8AC3E}">
        <p14:creationId xmlns:p14="http://schemas.microsoft.com/office/powerpoint/2010/main" val="1704663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At this stage of the process, the main step of the experience are known, and the touchpoints in each of them have been mapped out. The goal now is to organize them, outlining the story that is being told, and producing its visual representation.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pc="-20" dirty="0"/>
              <a:t>A Customer Journey Map can be created in many different ways. Usually, the top of the page presents the scope and the persona. An horizontal line will display the main steps of the experience. Below, other lines can be created in order to analyse the different parts of the experience. These can be customized according the type of experience that is being mapped out. Some examples are:</a:t>
            </a:r>
          </a:p>
          <a:p>
            <a:pPr>
              <a:lnSpc>
                <a:spcPct val="150000"/>
              </a:lnSpc>
              <a:spcAft>
                <a:spcPts val="600"/>
              </a:spcAft>
              <a:buClr>
                <a:srgbClr val="FDDE00"/>
              </a:buClr>
              <a:buFont typeface="Arial" panose="020B0604020202020204" pitchFamily="34" charset="0"/>
              <a:buChar char="•"/>
            </a:pPr>
            <a:r>
              <a:rPr lang="en-GB" sz="1200" b="1" spc="-20" dirty="0">
                <a:solidFill>
                  <a:srgbClr val="6ECECB"/>
                </a:solidFill>
              </a:rPr>
              <a:t> </a:t>
            </a:r>
            <a:r>
              <a:rPr lang="en-GB" sz="1200" b="1" spc="-20" dirty="0">
                <a:solidFill>
                  <a:schemeClr val="bg1"/>
                </a:solidFill>
              </a:rPr>
              <a:t>Goals: </a:t>
            </a:r>
            <a:r>
              <a:rPr lang="en-US" sz="1200" b="0" spc="-20" dirty="0"/>
              <a:t>What the customer wants to achieve in every step.</a:t>
            </a:r>
          </a:p>
          <a:p>
            <a:pPr>
              <a:lnSpc>
                <a:spcPct val="150000"/>
              </a:lnSpc>
              <a:spcAft>
                <a:spcPts val="600"/>
              </a:spcAft>
              <a:buClr>
                <a:srgbClr val="FDDE00"/>
              </a:buClr>
              <a:buFont typeface="Arial" panose="020B0604020202020204" pitchFamily="34" charset="0"/>
              <a:buChar char="•"/>
            </a:pPr>
            <a:r>
              <a:rPr lang="en-GB" sz="1200" b="1" spc="-20" dirty="0">
                <a:solidFill>
                  <a:srgbClr val="6ECECB"/>
                </a:solidFill>
              </a:rPr>
              <a:t> </a:t>
            </a:r>
            <a:r>
              <a:rPr lang="en-GB" sz="1200" b="1" spc="-20" dirty="0">
                <a:solidFill>
                  <a:schemeClr val="bg1"/>
                </a:solidFill>
              </a:rPr>
              <a:t>Actions: </a:t>
            </a:r>
            <a:r>
              <a:rPr lang="en-GB" sz="1200" b="0" spc="-20" dirty="0"/>
              <a:t>What the customer does to achieve the desired goals.</a:t>
            </a:r>
          </a:p>
          <a:p>
            <a:pPr>
              <a:lnSpc>
                <a:spcPct val="150000"/>
              </a:lnSpc>
              <a:spcAft>
                <a:spcPts val="600"/>
              </a:spcAft>
              <a:buClr>
                <a:srgbClr val="FDDE00"/>
              </a:buClr>
              <a:buFont typeface="Arial" panose="020B0604020202020204" pitchFamily="34" charset="0"/>
              <a:buChar char="•"/>
            </a:pPr>
            <a:r>
              <a:rPr lang="en-GB" sz="1200" b="1" spc="-20" dirty="0">
                <a:solidFill>
                  <a:srgbClr val="6ECECB"/>
                </a:solidFill>
              </a:rPr>
              <a:t> </a:t>
            </a:r>
            <a:r>
              <a:rPr lang="en-GB" sz="1200" b="1" spc="-20" dirty="0">
                <a:solidFill>
                  <a:schemeClr val="bg1"/>
                </a:solidFill>
              </a:rPr>
              <a:t>Touchpoints: </a:t>
            </a:r>
            <a:r>
              <a:rPr lang="en-US" sz="1200" b="0" spc="-20" dirty="0"/>
              <a:t>How the costumer is interacting with the company.</a:t>
            </a:r>
          </a:p>
          <a:p>
            <a:pPr>
              <a:lnSpc>
                <a:spcPct val="150000"/>
              </a:lnSpc>
              <a:spcAft>
                <a:spcPts val="600"/>
              </a:spcAft>
              <a:buClr>
                <a:srgbClr val="FDDE00"/>
              </a:buClr>
              <a:buFont typeface="Arial" panose="020B0604020202020204" pitchFamily="34" charset="0"/>
              <a:buChar char="•"/>
            </a:pPr>
            <a:r>
              <a:rPr lang="en-GB" sz="1200" b="1" spc="-20" dirty="0">
                <a:solidFill>
                  <a:srgbClr val="6ECECB"/>
                </a:solidFill>
              </a:rPr>
              <a:t> </a:t>
            </a:r>
            <a:r>
              <a:rPr lang="en-GB" sz="1200" b="1" spc="-20" dirty="0">
                <a:solidFill>
                  <a:schemeClr val="bg1"/>
                </a:solidFill>
              </a:rPr>
              <a:t>Emotions/Feelings/Thoughts: </a:t>
            </a:r>
            <a:r>
              <a:rPr lang="en-GB" sz="1200" b="0" spc="-20" dirty="0"/>
              <a:t>unveils the customer’s emotional journey (what is the customer feeling in every moment). It can be represented by figures or text.</a:t>
            </a:r>
          </a:p>
          <a:p>
            <a:pPr>
              <a:lnSpc>
                <a:spcPct val="150000"/>
              </a:lnSpc>
              <a:spcAft>
                <a:spcPts val="600"/>
              </a:spcAft>
              <a:buClr>
                <a:srgbClr val="FDDE00"/>
              </a:buClr>
              <a:buFont typeface="Arial" panose="020B0604020202020204" pitchFamily="34" charset="0"/>
              <a:buChar char="•"/>
            </a:pPr>
            <a:r>
              <a:rPr lang="en-GB" sz="1200" b="1" spc="-20" dirty="0">
                <a:solidFill>
                  <a:srgbClr val="6ECECB"/>
                </a:solidFill>
              </a:rPr>
              <a:t> </a:t>
            </a:r>
            <a:r>
              <a:rPr lang="en-GB" sz="1200" b="1" spc="-20" dirty="0">
                <a:solidFill>
                  <a:schemeClr val="bg1"/>
                </a:solidFill>
              </a:rPr>
              <a:t>Opportunities: </a:t>
            </a:r>
            <a:r>
              <a:rPr lang="en-GB" sz="1200" b="0" spc="-20" dirty="0"/>
              <a:t>serves to identify pain points and ways to improve the experience and the customer’s interactions with the company. It can cover marketing features, touchpoints, tasks, etc.</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63239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500546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63990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329938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WHAT</a:t>
            </a:r>
          </a:p>
          <a:p>
            <a:pPr>
              <a:spcAft>
                <a:spcPts val="1200"/>
              </a:spcAft>
              <a:buClr>
                <a:srgbClr val="FDDE00"/>
              </a:buClr>
              <a:buFont typeface="Arial" panose="020B0604020202020204" pitchFamily="34" charset="0"/>
              <a:buChar char="•"/>
            </a:pPr>
            <a:r>
              <a:rPr lang="en-GB" dirty="0">
                <a:solidFill>
                  <a:schemeClr val="tx1"/>
                </a:solidFill>
              </a:rPr>
              <a:t> Archetypal representation of the steps a customer goes through in order to achieve certain goals or satisfy specific needs (e.g., a chocolate massage).</a:t>
            </a:r>
          </a:p>
          <a:p>
            <a:pPr>
              <a:spcAft>
                <a:spcPts val="1200"/>
              </a:spcAft>
              <a:buClr>
                <a:srgbClr val="FDDE00"/>
              </a:buClr>
              <a:buFont typeface="Arial" panose="020B0604020202020204" pitchFamily="34" charset="0"/>
              <a:buChar char="•"/>
            </a:pPr>
            <a:r>
              <a:rPr lang="en-GB" dirty="0">
                <a:solidFill>
                  <a:schemeClr val="tx1"/>
                </a:solidFill>
              </a:rPr>
              <a:t> Identification of the touchpoints where customers interact with the company, and their feelings when doing so.</a:t>
            </a:r>
          </a:p>
          <a:p>
            <a:endParaRPr lang="en-GB" dirty="0"/>
          </a:p>
          <a:p>
            <a:r>
              <a:rPr lang="en-GB" dirty="0"/>
              <a:t>WHY</a:t>
            </a:r>
          </a:p>
          <a:p>
            <a:pPr>
              <a:spcAft>
                <a:spcPts val="1200"/>
              </a:spcAft>
              <a:buClr>
                <a:srgbClr val="FDDE00"/>
              </a:buClr>
              <a:buFont typeface="Arial" panose="020B0604020202020204" pitchFamily="34" charset="0"/>
              <a:buChar char="•"/>
            </a:pPr>
            <a:r>
              <a:rPr lang="en-GB" dirty="0">
                <a:solidFill>
                  <a:schemeClr val="tx1"/>
                </a:solidFill>
              </a:rPr>
              <a:t> Capture iconic experiences customers have.</a:t>
            </a:r>
          </a:p>
          <a:p>
            <a:pPr>
              <a:spcAft>
                <a:spcPts val="1200"/>
              </a:spcAft>
              <a:buClr>
                <a:srgbClr val="FDDE00"/>
              </a:buClr>
              <a:buFont typeface="Arial" panose="020B0604020202020204" pitchFamily="34" charset="0"/>
              <a:buChar char="•"/>
            </a:pPr>
            <a:r>
              <a:rPr lang="en-GB" dirty="0">
                <a:solidFill>
                  <a:schemeClr val="tx1"/>
                </a:solidFill>
              </a:rPr>
              <a:t> Understand customers’ behaviour.</a:t>
            </a:r>
          </a:p>
          <a:p>
            <a:pPr>
              <a:spcAft>
                <a:spcPts val="1200"/>
              </a:spcAft>
              <a:buClr>
                <a:srgbClr val="FDDE00"/>
              </a:buClr>
              <a:buFont typeface="Arial" panose="020B0604020202020204" pitchFamily="34" charset="0"/>
              <a:buChar char="•"/>
            </a:pPr>
            <a:r>
              <a:rPr lang="en-GB" dirty="0">
                <a:solidFill>
                  <a:schemeClr val="tx1"/>
                </a:solidFill>
              </a:rPr>
              <a:t> Identify gaps in the customer experience.</a:t>
            </a:r>
          </a:p>
          <a:p>
            <a:endParaRPr lang="en-GB" dirty="0"/>
          </a:p>
          <a:p>
            <a:r>
              <a:rPr lang="en-GB" dirty="0"/>
              <a:t>HOW</a:t>
            </a:r>
          </a:p>
          <a:p>
            <a:pPr>
              <a:spcAft>
                <a:spcPts val="1200"/>
              </a:spcAft>
              <a:buClr>
                <a:srgbClr val="FDDE00"/>
              </a:buClr>
              <a:buFont typeface="Arial" panose="020B0604020202020204" pitchFamily="34" charset="0"/>
              <a:buChar char="•"/>
            </a:pPr>
            <a:r>
              <a:rPr lang="en-GB" dirty="0">
                <a:solidFill>
                  <a:schemeClr val="tx1"/>
                </a:solidFill>
              </a:rPr>
              <a:t> Interviewing customers.</a:t>
            </a:r>
          </a:p>
          <a:p>
            <a:pPr>
              <a:spcAft>
                <a:spcPts val="1200"/>
              </a:spcAft>
              <a:buClr>
                <a:srgbClr val="FDDE00"/>
              </a:buClr>
              <a:buFont typeface="Arial" panose="020B0604020202020204" pitchFamily="34" charset="0"/>
              <a:buChar char="•"/>
            </a:pPr>
            <a:r>
              <a:rPr lang="en-GB" dirty="0">
                <a:solidFill>
                  <a:schemeClr val="tx1"/>
                </a:solidFill>
              </a:rPr>
              <a:t> Reading other customer journey maps.</a:t>
            </a:r>
            <a:endParaRPr lang="en-GB" dirty="0"/>
          </a:p>
          <a:p>
            <a:endParaRPr lang="en-GB" dirty="0"/>
          </a:p>
          <a:p>
            <a:r>
              <a:rPr lang="en-GB" dirty="0"/>
              <a:t>WHEN</a:t>
            </a:r>
          </a:p>
          <a:p>
            <a:pPr>
              <a:spcAft>
                <a:spcPts val="1200"/>
              </a:spcAft>
              <a:buClr>
                <a:srgbClr val="FDDE00"/>
              </a:buClr>
              <a:buFont typeface="Arial" panose="020B0604020202020204" pitchFamily="34" charset="0"/>
              <a:buChar char="•"/>
            </a:pPr>
            <a:r>
              <a:rPr lang="en-GB" dirty="0">
                <a:solidFill>
                  <a:schemeClr val="tx1"/>
                </a:solidFill>
              </a:rPr>
              <a:t> When you need to prepare new marketing strategies and improve the customer experience.</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3462820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4009643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600"/>
              </a:spcAft>
            </a:pPr>
            <a:r>
              <a:rPr lang="en-GB" sz="1200" dirty="0"/>
              <a:t>Customer journey mapping is a very helpful technique. However, it requires </a:t>
            </a:r>
            <a:r>
              <a:rPr lang="en-US" sz="1200" dirty="0"/>
              <a:t>having a clear understanding of the situation to be mapped out:</a:t>
            </a:r>
            <a:endParaRPr lang="en-GB" sz="1200" dirty="0"/>
          </a:p>
          <a:p>
            <a:pPr>
              <a:lnSpc>
                <a:spcPct val="150000"/>
              </a:lnSpc>
              <a:spcAft>
                <a:spcPts val="600"/>
              </a:spcAft>
              <a:buClr>
                <a:srgbClr val="FDDE00"/>
              </a:buClr>
              <a:buFont typeface="Arial" panose="020B0604020202020204" pitchFamily="34" charset="0"/>
              <a:buChar char="•"/>
            </a:pPr>
            <a:r>
              <a:rPr lang="en-GB" sz="1200" spc="-40" dirty="0"/>
              <a:t> You may be wanting to design a </a:t>
            </a:r>
            <a:r>
              <a:rPr lang="en-GB" sz="1200" b="1" spc="-40" dirty="0"/>
              <a:t>high-end map that describes an end-to-end experience</a:t>
            </a:r>
            <a:r>
              <a:rPr lang="en-GB" sz="1200" spc="-40" dirty="0"/>
              <a:t>, which is great to have a generic overview of the typical costumer journey, or, instead, you may be wanting to create a </a:t>
            </a:r>
            <a:r>
              <a:rPr lang="en-GB" sz="1200" b="1" spc="-40" dirty="0"/>
              <a:t>detailed map that is focussing on a  particular stage of the journey</a:t>
            </a:r>
            <a:r>
              <a:rPr lang="en-GB" sz="1200" spc="-40" dirty="0"/>
              <a:t>, which offers deep insight on that specific part of the process. </a:t>
            </a:r>
          </a:p>
          <a:p>
            <a:pPr>
              <a:lnSpc>
                <a:spcPct val="150000"/>
              </a:lnSpc>
              <a:spcAft>
                <a:spcPts val="600"/>
              </a:spcAft>
              <a:buClr>
                <a:srgbClr val="FDDE00"/>
              </a:buClr>
              <a:buFont typeface="Arial" panose="020B0604020202020204" pitchFamily="34" charset="0"/>
              <a:buChar char="•"/>
            </a:pPr>
            <a:r>
              <a:rPr lang="en-GB" sz="1200" spc="-30" dirty="0"/>
              <a:t> You can also opt for mapping a </a:t>
            </a:r>
            <a:r>
              <a:rPr lang="en-GB" sz="1200" b="1" spc="-30" dirty="0"/>
              <a:t>real situation for an existing product</a:t>
            </a:r>
            <a:r>
              <a:rPr lang="en-GB" sz="1200" spc="-30" dirty="0"/>
              <a:t>, identifying and documenting existing problems and relevant solutions, or you can be </a:t>
            </a:r>
            <a:r>
              <a:rPr lang="en-GB" sz="1200" b="1" spc="-30" dirty="0"/>
              <a:t>designing an anticipated situation for a product that does not exist yet</a:t>
            </a:r>
            <a:r>
              <a:rPr lang="en-GB" sz="1200" spc="-30" dirty="0"/>
              <a:t> (i.e., conceiving new experiences), which will give and idea of the ideal scenario to be achieved.</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13</a:t>
            </a:fld>
            <a:endParaRPr lang="en-US"/>
          </a:p>
        </p:txBody>
      </p:sp>
    </p:spTree>
    <p:extLst>
      <p:ext uri="{BB962C8B-B14F-4D97-AF65-F5344CB8AC3E}">
        <p14:creationId xmlns:p14="http://schemas.microsoft.com/office/powerpoint/2010/main" val="808869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600"/>
              </a:spcAft>
            </a:pPr>
            <a:endParaRPr lang="en-GB" sz="1200" spc="-3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3381165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Personas are not stereotypes (i.e., preconceived ideas), but rather archetypes (i.e., ideal representation of the customer), reflecting common patterns of behavior, needs, and emotions, motivations, frustrations, expectations and preferences. Their personal characteristics give sustenance to the background story, since they make analysts focus on people instead of abstract descriptions.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Personas help creating empathy and stepping into the customer’s shoes, which is a critical element for the appropriate application of Customer Journey Mapping and for any design initiative. They support the understanding of human behavior and facilitate the creation of buy-in when presenting conclusions and solutions.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3704097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209962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Customer journey maps are based on evidence and on specific situations. It requires seeing what the customers sees and does, and it also requires talking to people to understand what they say and feel throughout the experience.</a:t>
            </a:r>
          </a:p>
          <a:p>
            <a:endParaRPr lang="en-GB" dirty="0"/>
          </a:p>
          <a:p>
            <a:r>
              <a:rPr lang="en-GB" dirty="0"/>
              <a:t>When gathering data for creating customer journey maps, we should be trying to identify:</a:t>
            </a:r>
          </a:p>
          <a:p>
            <a:pPr marL="285750" indent="-285750">
              <a:spcAft>
                <a:spcPts val="300"/>
              </a:spcAft>
              <a:buClr>
                <a:srgbClr val="6ECECB"/>
              </a:buClr>
              <a:buFont typeface="Calibri" panose="020F0502020204030204" pitchFamily="34" charset="0"/>
              <a:buChar char="‒"/>
            </a:pPr>
            <a:r>
              <a:rPr lang="en-GB" sz="1200" dirty="0">
                <a:solidFill>
                  <a:schemeClr val="tx1"/>
                </a:solidFill>
              </a:rPr>
              <a:t>What happens...</a:t>
            </a:r>
          </a:p>
          <a:p>
            <a:pPr marL="285750" indent="-285750">
              <a:spcAft>
                <a:spcPts val="300"/>
              </a:spcAft>
              <a:buClr>
                <a:srgbClr val="6ECECB"/>
              </a:buClr>
              <a:buFont typeface="Calibri" panose="020F0502020204030204" pitchFamily="34" charset="0"/>
              <a:buChar char="‒"/>
            </a:pPr>
            <a:r>
              <a:rPr lang="en-GB" sz="1200" dirty="0">
                <a:solidFill>
                  <a:schemeClr val="tx1"/>
                </a:solidFill>
              </a:rPr>
              <a:t>What the customer does/has to do…</a:t>
            </a:r>
          </a:p>
          <a:p>
            <a:pPr marL="285750" indent="-285750">
              <a:spcAft>
                <a:spcPts val="300"/>
              </a:spcAft>
              <a:buClr>
                <a:srgbClr val="6ECECB"/>
              </a:buClr>
              <a:buFont typeface="Calibri" panose="020F0502020204030204" pitchFamily="34" charset="0"/>
              <a:buChar char="‒"/>
            </a:pPr>
            <a:r>
              <a:rPr lang="en-GB" sz="1200" dirty="0">
                <a:solidFill>
                  <a:schemeClr val="tx1"/>
                </a:solidFill>
              </a:rPr>
              <a:t>How the customer feels…</a:t>
            </a:r>
          </a:p>
          <a:p>
            <a:pPr marL="285750" indent="-285750">
              <a:spcAft>
                <a:spcPts val="300"/>
              </a:spcAft>
              <a:buClr>
                <a:srgbClr val="6ECECB"/>
              </a:buClr>
              <a:buFont typeface="Calibri" panose="020F0502020204030204" pitchFamily="34" charset="0"/>
              <a:buChar char="‒"/>
            </a:pPr>
            <a:r>
              <a:rPr lang="en-GB" sz="1200" dirty="0">
                <a:solidFill>
                  <a:schemeClr val="tx1"/>
                </a:solidFill>
              </a:rPr>
              <a:t>What the customer expects/wants…</a:t>
            </a:r>
          </a:p>
          <a:p>
            <a:pPr marL="285750" indent="-285750">
              <a:spcAft>
                <a:spcPts val="300"/>
              </a:spcAft>
              <a:buClr>
                <a:srgbClr val="6ECECB"/>
              </a:buClr>
              <a:buFont typeface="Calibri" panose="020F0502020204030204" pitchFamily="34" charset="0"/>
              <a:buChar char="‒"/>
            </a:pPr>
            <a:r>
              <a:rPr lang="en-GB" sz="1200" dirty="0">
                <a:solidFill>
                  <a:schemeClr val="tx1"/>
                </a:solidFill>
              </a:rPr>
              <a:t>How the customer interacts with the company…</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1855616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4/12/2021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‹nº›</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0.xml"/><Relationship Id="rId1" Type="http://schemas.openxmlformats.org/officeDocument/2006/relationships/video" Target="https://www.youtube.com/embed/VAAz_llXgn0?feature=oembed" TargetMode="External"/><Relationship Id="rId5" Type="http://schemas.openxmlformats.org/officeDocument/2006/relationships/image" Target="../media/image18.png"/><Relationship Id="rId4" Type="http://schemas.openxmlformats.org/officeDocument/2006/relationships/hyperlink" Target="https://youtu.be/VAAz_llXgn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d4jPp2NdDYY" TargetMode="External"/><Relationship Id="rId2" Type="http://schemas.openxmlformats.org/officeDocument/2006/relationships/slideLayout" Target="../slideLayouts/slideLayout20.xml"/><Relationship Id="rId1" Type="http://schemas.openxmlformats.org/officeDocument/2006/relationships/video" Target="https://www.youtube.com/embed/d4jPp2NdDYY?feature=oembed" TargetMode="External"/><Relationship Id="rId5" Type="http://schemas.openxmlformats.org/officeDocument/2006/relationships/image" Target="../media/image18.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NaJjn25hTXU" TargetMode="External"/><Relationship Id="rId2" Type="http://schemas.openxmlformats.org/officeDocument/2006/relationships/slideLayout" Target="../slideLayouts/slideLayout20.xml"/><Relationship Id="rId1" Type="http://schemas.openxmlformats.org/officeDocument/2006/relationships/video" Target="https://www.youtube.com/embed/NaJjn25hTXU?feature=oembed" TargetMode="External"/><Relationship Id="rId5" Type="http://schemas.openxmlformats.org/officeDocument/2006/relationships/image" Target="../media/image18.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hyperlink" Target="https://online.visual-paradigm.com/pt/diagrams/templates/customer-journey-mapping/online-travel-agenc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hyperlink" Target="https://www.cleanpix.com/blog/2018/10/18/creating-buyer-personas-for-the-travel-industry/" TargetMode="External"/><Relationship Id="rId3" Type="http://schemas.openxmlformats.org/officeDocument/2006/relationships/hyperlink" Target="https://uxdesign.cc/customer-journey-map-service-blueprinting-f06750312150" TargetMode="External"/><Relationship Id="rId7" Type="http://schemas.openxmlformats.org/officeDocument/2006/relationships/hyperlink" Target="http://www.hollyg.com.au/tourismupgrade/create-customer-personas-tourism/" TargetMode="External"/><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hyperlink" Target="https://blog.practicalservicedesign.com/the-difference-between-a-journey-map-and-a-service-blueprint-31a6e24c4a6c" TargetMode="External"/><Relationship Id="rId5" Type="http://schemas.openxmlformats.org/officeDocument/2006/relationships/hyperlink" Target="https://www.changefactory.com.au/industry/hospitality/moments-truth/" TargetMode="External"/><Relationship Id="rId4" Type="http://schemas.openxmlformats.org/officeDocument/2006/relationships/hyperlink" Target="https://boagworld.com/audio/customer-journey-mappin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261607" y="4347596"/>
            <a:ext cx="7587377" cy="697353"/>
          </a:xfrm>
        </p:spPr>
        <p:txBody>
          <a:bodyPr/>
          <a:lstStyle/>
          <a:p>
            <a:r>
              <a:rPr lang="en-US" sz="4000" dirty="0">
                <a:solidFill>
                  <a:schemeClr val="bg1"/>
                </a:solidFill>
                <a:effectLst>
                  <a:outerShdw blurRad="38100" dist="38100" dir="2700000" algn="tl">
                    <a:srgbClr val="000000">
                      <a:alpha val="43137"/>
                    </a:srgbClr>
                  </a:outerShdw>
                </a:effectLst>
              </a:rPr>
              <a:t>Customer Journey Mapping</a:t>
            </a: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044949"/>
            <a:ext cx="5278651" cy="697353"/>
          </a:xfrm>
        </p:spPr>
        <p:txBody>
          <a:bodyPr/>
          <a:lstStyle/>
          <a:p>
            <a:r>
              <a:rPr lang="en-US" b="1" dirty="0"/>
              <a:t>Module 5</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ultimédia Online 3" title="About customer journey maps and why to use them">
            <a:hlinkClick r:id="" action="ppaction://media"/>
            <a:extLst>
              <a:ext uri="{FF2B5EF4-FFF2-40B4-BE49-F238E27FC236}">
                <a16:creationId xmlns:a16="http://schemas.microsoft.com/office/drawing/2014/main" id="{12BF52A3-4D69-4662-B8C6-FEF112EA1D57}"/>
              </a:ext>
            </a:extLst>
          </p:cNvPr>
          <p:cNvPicPr>
            <a:picLocks noRot="1"/>
          </p:cNvPicPr>
          <p:nvPr>
            <a:videoFile r:link="rId1"/>
          </p:nvPr>
        </p:nvPicPr>
        <p:blipFill>
          <a:blip r:embed="rId3"/>
          <a:stretch>
            <a:fillRect/>
          </a:stretch>
        </p:blipFill>
        <p:spPr>
          <a:xfrm>
            <a:off x="2686050" y="1285370"/>
            <a:ext cx="6948000" cy="4284000"/>
          </a:xfrm>
          <a:prstGeom prst="rect">
            <a:avLst/>
          </a:prstGeom>
        </p:spPr>
      </p:pic>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https://youtu.be/VAAz_llXgn0</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5"/>
          <a:stretch>
            <a:fillRect/>
          </a:stretch>
        </p:blipFill>
        <p:spPr>
          <a:xfrm>
            <a:off x="367039" y="337780"/>
            <a:ext cx="720000" cy="720000"/>
          </a:xfrm>
          <a:prstGeom prst="rect">
            <a:avLst/>
          </a:prstGeom>
        </p:spPr>
      </p:pic>
      <p:sp>
        <p:nvSpPr>
          <p:cNvPr id="4" name="CaixaDeTexto 3">
            <a:extLst>
              <a:ext uri="{FF2B5EF4-FFF2-40B4-BE49-F238E27FC236}">
                <a16:creationId xmlns:a16="http://schemas.microsoft.com/office/drawing/2014/main" id="{FBCD47BC-AE54-4CCB-958D-020E3BCED47E}"/>
              </a:ext>
            </a:extLst>
          </p:cNvPr>
          <p:cNvSpPr txBox="1"/>
          <p:nvPr/>
        </p:nvSpPr>
        <p:spPr>
          <a:xfrm>
            <a:off x="9843516" y="1228725"/>
            <a:ext cx="2293620" cy="1569660"/>
          </a:xfrm>
          <a:prstGeom prst="rect">
            <a:avLst/>
          </a:prstGeom>
          <a:noFill/>
        </p:spPr>
        <p:txBody>
          <a:bodyPr wrap="square">
            <a:spAutoFit/>
          </a:bodyPr>
          <a:lstStyle/>
          <a:p>
            <a:r>
              <a:rPr lang="en-GB" sz="2400" b="1" i="1" dirty="0">
                <a:solidFill>
                  <a:schemeClr val="bg1">
                    <a:lumMod val="65000"/>
                  </a:schemeClr>
                </a:solidFill>
              </a:rPr>
              <a:t>About customer journey maps and why to use them</a:t>
            </a:r>
          </a:p>
        </p:txBody>
      </p:sp>
    </p:spTree>
    <p:extLst>
      <p:ext uri="{BB962C8B-B14F-4D97-AF65-F5344CB8AC3E}">
        <p14:creationId xmlns:p14="http://schemas.microsoft.com/office/powerpoint/2010/main" val="3834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ção da Imagem 9">
            <a:extLst>
              <a:ext uri="{FF2B5EF4-FFF2-40B4-BE49-F238E27FC236}">
                <a16:creationId xmlns:a16="http://schemas.microsoft.com/office/drawing/2014/main" id="{BBAA260E-2FE0-49B7-901E-AFE75D886ED8}"/>
              </a:ext>
            </a:extLst>
          </p:cNvPr>
          <p:cNvPicPr>
            <a:picLocks noGrp="1" noChangeAspect="1"/>
          </p:cNvPicPr>
          <p:nvPr>
            <p:ph type="pic" sz="quarter" idx="19"/>
          </p:nvPr>
        </p:nvPicPr>
        <p:blipFill rotWithShape="1">
          <a:blip r:embed="rId3"/>
          <a:srcRect t="10526" b="10526"/>
          <a:stretch/>
        </p:blipFill>
        <p:spPr/>
      </p:pic>
      <p:sp>
        <p:nvSpPr>
          <p:cNvPr id="7" name="Text Placeholder 1">
            <a:extLst>
              <a:ext uri="{FF2B5EF4-FFF2-40B4-BE49-F238E27FC236}">
                <a16:creationId xmlns:a16="http://schemas.microsoft.com/office/drawing/2014/main" id="{AE3E7F51-8DA3-407B-98FC-EFACE6BF5B58}"/>
              </a:ext>
            </a:extLst>
          </p:cNvPr>
          <p:cNvSpPr>
            <a:spLocks noGrp="1"/>
          </p:cNvSpPr>
          <p:nvPr>
            <p:ph type="body" sz="quarter" idx="13"/>
          </p:nvPr>
        </p:nvSpPr>
        <p:spPr>
          <a:xfrm>
            <a:off x="205213" y="936395"/>
            <a:ext cx="3058492" cy="3297980"/>
          </a:xfrm>
        </p:spPr>
        <p:txBody>
          <a:bodyPr lIns="0" rIns="0">
            <a:noAutofit/>
          </a:bodyPr>
          <a:lstStyle/>
          <a:p>
            <a:r>
              <a:rPr lang="en-US" sz="9600" dirty="0">
                <a:solidFill>
                  <a:schemeClr val="bg1"/>
                </a:solidFill>
                <a:effectLst>
                  <a:outerShdw blurRad="38100" dist="38100" dir="2700000" algn="tl">
                    <a:srgbClr val="000000">
                      <a:alpha val="43137"/>
                    </a:srgbClr>
                  </a:outerShdw>
                </a:effectLst>
              </a:rPr>
              <a:t>5.2.</a:t>
            </a:r>
          </a:p>
          <a:p>
            <a:r>
              <a:rPr lang="en-US" sz="4400" dirty="0">
                <a:solidFill>
                  <a:schemeClr val="bg1"/>
                </a:solidFill>
                <a:effectLst>
                  <a:outerShdw blurRad="38100" dist="38100" dir="2700000" algn="tl">
                    <a:srgbClr val="000000">
                      <a:alpha val="43137"/>
                    </a:srgbClr>
                  </a:outerShdw>
                </a:effectLst>
              </a:rPr>
              <a:t>CJM in Practice</a:t>
            </a:r>
          </a:p>
        </p:txBody>
      </p:sp>
    </p:spTree>
    <p:extLst>
      <p:ext uri="{BB962C8B-B14F-4D97-AF65-F5344CB8AC3E}">
        <p14:creationId xmlns:p14="http://schemas.microsoft.com/office/powerpoint/2010/main" val="3820269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E1CD160-552F-4497-A367-1A0F6D7720A6}"/>
              </a:ext>
            </a:extLst>
          </p:cNvPr>
          <p:cNvPicPr>
            <a:picLocks noChangeAspect="1"/>
          </p:cNvPicPr>
          <p:nvPr/>
        </p:nvPicPr>
        <p:blipFill>
          <a:blip r:embed="rId2"/>
          <a:stretch>
            <a:fillRect/>
          </a:stretch>
        </p:blipFill>
        <p:spPr>
          <a:xfrm>
            <a:off x="7617437" y="0"/>
            <a:ext cx="4574564"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CJM in Practice</a:t>
            </a:r>
          </a:p>
        </p:txBody>
      </p:sp>
      <p:sp>
        <p:nvSpPr>
          <p:cNvPr id="11" name="Seta: Divisa 10">
            <a:extLst>
              <a:ext uri="{FF2B5EF4-FFF2-40B4-BE49-F238E27FC236}">
                <a16:creationId xmlns:a16="http://schemas.microsoft.com/office/drawing/2014/main" id="{EAB55B9C-3A69-4779-872C-30CBAA642D31}"/>
              </a:ext>
            </a:extLst>
          </p:cNvPr>
          <p:cNvSpPr/>
          <p:nvPr/>
        </p:nvSpPr>
        <p:spPr>
          <a:xfrm rot="5400000">
            <a:off x="869746" y="405561"/>
            <a:ext cx="936000" cy="1980000"/>
          </a:xfrm>
          <a:prstGeom prst="chevron">
            <a:avLst>
              <a:gd name="adj" fmla="val 16667"/>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400" b="1" dirty="0">
                <a:solidFill>
                  <a:schemeClr val="bg1"/>
                </a:solidFill>
                <a:effectLst>
                  <a:outerShdw blurRad="38100" dist="38100" dir="2700000" algn="tl">
                    <a:srgbClr val="000000">
                      <a:alpha val="43137"/>
                    </a:srgbClr>
                  </a:outerShdw>
                </a:effectLst>
              </a:rPr>
              <a:t>Define the Scenario</a:t>
            </a:r>
          </a:p>
        </p:txBody>
      </p:sp>
      <p:sp>
        <p:nvSpPr>
          <p:cNvPr id="13" name="Seta: Divisa 12">
            <a:extLst>
              <a:ext uri="{FF2B5EF4-FFF2-40B4-BE49-F238E27FC236}">
                <a16:creationId xmlns:a16="http://schemas.microsoft.com/office/drawing/2014/main" id="{81D40CB1-17BC-477E-B4F9-D464339CC9ED}"/>
              </a:ext>
            </a:extLst>
          </p:cNvPr>
          <p:cNvSpPr/>
          <p:nvPr/>
        </p:nvSpPr>
        <p:spPr>
          <a:xfrm rot="5400000">
            <a:off x="869746" y="1294125"/>
            <a:ext cx="936000" cy="1980000"/>
          </a:xfrm>
          <a:prstGeom prst="chevron">
            <a:avLst>
              <a:gd name="adj" fmla="val 16667"/>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400" b="1" dirty="0">
                <a:solidFill>
                  <a:schemeClr val="bg1"/>
                </a:solidFill>
                <a:effectLst>
                  <a:outerShdw blurRad="38100" dist="38100" dir="2700000" algn="tl">
                    <a:srgbClr val="000000">
                      <a:alpha val="43137"/>
                    </a:srgbClr>
                  </a:outerShdw>
                </a:effectLst>
              </a:rPr>
              <a:t>Identify the</a:t>
            </a:r>
          </a:p>
          <a:p>
            <a:pPr algn="ctr"/>
            <a:r>
              <a:rPr lang="en-GB" sz="2400" b="1" dirty="0">
                <a:solidFill>
                  <a:schemeClr val="bg1"/>
                </a:solidFill>
                <a:effectLst>
                  <a:outerShdw blurRad="38100" dist="38100" dir="2700000" algn="tl">
                    <a:srgbClr val="000000">
                      <a:alpha val="43137"/>
                    </a:srgbClr>
                  </a:outerShdw>
                </a:effectLst>
              </a:rPr>
              <a:t>Buyer Persona</a:t>
            </a:r>
          </a:p>
        </p:txBody>
      </p:sp>
      <p:sp>
        <p:nvSpPr>
          <p:cNvPr id="15" name="Seta: Divisa 14">
            <a:extLst>
              <a:ext uri="{FF2B5EF4-FFF2-40B4-BE49-F238E27FC236}">
                <a16:creationId xmlns:a16="http://schemas.microsoft.com/office/drawing/2014/main" id="{D6283780-B249-459D-924A-61663458A351}"/>
              </a:ext>
            </a:extLst>
          </p:cNvPr>
          <p:cNvSpPr/>
          <p:nvPr/>
        </p:nvSpPr>
        <p:spPr>
          <a:xfrm rot="5400000">
            <a:off x="869746" y="2182689"/>
            <a:ext cx="936000" cy="1980000"/>
          </a:xfrm>
          <a:prstGeom prst="chevron">
            <a:avLst>
              <a:gd name="adj" fmla="val 16667"/>
            </a:avLst>
          </a:prstGeom>
          <a:solidFill>
            <a:srgbClr val="76C6D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400" b="1" dirty="0">
                <a:solidFill>
                  <a:schemeClr val="bg1"/>
                </a:solidFill>
                <a:effectLst>
                  <a:outerShdw blurRad="38100" dist="38100" dir="2700000" algn="tl">
                    <a:srgbClr val="000000">
                      <a:alpha val="43137"/>
                    </a:srgbClr>
                  </a:outerShdw>
                </a:effectLst>
              </a:rPr>
              <a:t>Research</a:t>
            </a:r>
          </a:p>
        </p:txBody>
      </p:sp>
      <p:sp>
        <p:nvSpPr>
          <p:cNvPr id="17" name="Seta: Divisa 16">
            <a:extLst>
              <a:ext uri="{FF2B5EF4-FFF2-40B4-BE49-F238E27FC236}">
                <a16:creationId xmlns:a16="http://schemas.microsoft.com/office/drawing/2014/main" id="{E4B7EAB6-DBC9-409E-8E3F-B0627DFF9450}"/>
              </a:ext>
            </a:extLst>
          </p:cNvPr>
          <p:cNvSpPr/>
          <p:nvPr/>
        </p:nvSpPr>
        <p:spPr>
          <a:xfrm rot="5400000">
            <a:off x="869746" y="3071254"/>
            <a:ext cx="936000" cy="1980000"/>
          </a:xfrm>
          <a:prstGeom prst="chevron">
            <a:avLst>
              <a:gd name="adj" fmla="val 16667"/>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400" b="1" dirty="0">
                <a:solidFill>
                  <a:schemeClr val="bg1"/>
                </a:solidFill>
                <a:effectLst>
                  <a:outerShdw blurRad="38100" dist="38100" dir="2700000" algn="tl">
                    <a:srgbClr val="000000">
                      <a:alpha val="43137"/>
                    </a:srgbClr>
                  </a:outerShdw>
                </a:effectLst>
              </a:rPr>
              <a:t> Identify </a:t>
            </a:r>
          </a:p>
          <a:p>
            <a:pPr algn="ctr"/>
            <a:r>
              <a:rPr lang="en-GB" sz="2400" b="1" dirty="0">
                <a:solidFill>
                  <a:schemeClr val="bg1"/>
                </a:solidFill>
                <a:effectLst>
                  <a:outerShdw blurRad="38100" dist="38100" dir="2700000" algn="tl">
                    <a:srgbClr val="000000">
                      <a:alpha val="43137"/>
                    </a:srgbClr>
                  </a:outerShdw>
                </a:effectLst>
              </a:rPr>
              <a:t>Key Steps</a:t>
            </a:r>
          </a:p>
        </p:txBody>
      </p:sp>
      <p:sp>
        <p:nvSpPr>
          <p:cNvPr id="19" name="Seta: Divisa 18">
            <a:extLst>
              <a:ext uri="{FF2B5EF4-FFF2-40B4-BE49-F238E27FC236}">
                <a16:creationId xmlns:a16="http://schemas.microsoft.com/office/drawing/2014/main" id="{C9D13462-5563-4A3F-85DF-30F09B20CA5F}"/>
              </a:ext>
            </a:extLst>
          </p:cNvPr>
          <p:cNvSpPr/>
          <p:nvPr/>
        </p:nvSpPr>
        <p:spPr>
          <a:xfrm rot="5400000">
            <a:off x="869746" y="3959818"/>
            <a:ext cx="936000" cy="1980000"/>
          </a:xfrm>
          <a:prstGeom prst="chevron">
            <a:avLst>
              <a:gd name="adj" fmla="val 16667"/>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400" b="1" dirty="0">
                <a:solidFill>
                  <a:schemeClr val="tx1"/>
                </a:solidFill>
                <a:effectLst>
                  <a:outerShdw blurRad="38100" dist="38100" dir="2700000" algn="tl">
                    <a:srgbClr val="000000">
                      <a:alpha val="43137"/>
                    </a:srgbClr>
                  </a:outerShdw>
                </a:effectLst>
              </a:rPr>
              <a:t>Map Touchpoints</a:t>
            </a:r>
          </a:p>
        </p:txBody>
      </p:sp>
      <p:sp>
        <p:nvSpPr>
          <p:cNvPr id="20" name="Seta: Divisa 19">
            <a:extLst>
              <a:ext uri="{FF2B5EF4-FFF2-40B4-BE49-F238E27FC236}">
                <a16:creationId xmlns:a16="http://schemas.microsoft.com/office/drawing/2014/main" id="{0F2BEC7D-7108-47AE-950A-3BAC973AE9D3}"/>
              </a:ext>
            </a:extLst>
          </p:cNvPr>
          <p:cNvSpPr/>
          <p:nvPr/>
        </p:nvSpPr>
        <p:spPr>
          <a:xfrm rot="5400000">
            <a:off x="869746" y="4848382"/>
            <a:ext cx="936000" cy="1980000"/>
          </a:xfrm>
          <a:prstGeom prst="chevron">
            <a:avLst>
              <a:gd name="adj" fmla="val 16667"/>
            </a:avLst>
          </a:prstGeom>
          <a:solidFill>
            <a:srgbClr val="FDDE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400" b="1" dirty="0">
                <a:solidFill>
                  <a:schemeClr val="tx1"/>
                </a:solidFill>
                <a:effectLst>
                  <a:outerShdw blurRad="38100" dist="38100" dir="2700000" algn="tl">
                    <a:srgbClr val="000000">
                      <a:alpha val="43137"/>
                    </a:srgbClr>
                  </a:outerShdw>
                </a:effectLst>
              </a:rPr>
              <a:t>Outline the Journey</a:t>
            </a:r>
          </a:p>
        </p:txBody>
      </p:sp>
      <p:sp>
        <p:nvSpPr>
          <p:cNvPr id="21" name="Retângulo 20">
            <a:extLst>
              <a:ext uri="{FF2B5EF4-FFF2-40B4-BE49-F238E27FC236}">
                <a16:creationId xmlns:a16="http://schemas.microsoft.com/office/drawing/2014/main" id="{E80404A9-D8AE-4AAD-B5BB-730B7F27C7A3}"/>
              </a:ext>
            </a:extLst>
          </p:cNvPr>
          <p:cNvSpPr/>
          <p:nvPr/>
        </p:nvSpPr>
        <p:spPr>
          <a:xfrm>
            <a:off x="2605188" y="971550"/>
            <a:ext cx="6509629"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en-GB" sz="2400" b="1" dirty="0">
                <a:solidFill>
                  <a:schemeClr val="tx1"/>
                </a:solidFill>
              </a:rPr>
              <a:t>What is going to be mapped?</a:t>
            </a:r>
          </a:p>
        </p:txBody>
      </p:sp>
      <p:sp>
        <p:nvSpPr>
          <p:cNvPr id="23" name="Retângulo 22">
            <a:extLst>
              <a:ext uri="{FF2B5EF4-FFF2-40B4-BE49-F238E27FC236}">
                <a16:creationId xmlns:a16="http://schemas.microsoft.com/office/drawing/2014/main" id="{1D31CF57-FE49-412D-BFDB-0740E224167D}"/>
              </a:ext>
            </a:extLst>
          </p:cNvPr>
          <p:cNvSpPr/>
          <p:nvPr/>
        </p:nvSpPr>
        <p:spPr>
          <a:xfrm>
            <a:off x="2605188" y="1860114"/>
            <a:ext cx="6509630"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en-GB" sz="2400" b="1" dirty="0">
                <a:solidFill>
                  <a:schemeClr val="tx1"/>
                </a:solidFill>
              </a:rPr>
              <a:t>Whose experience is being mapped?</a:t>
            </a:r>
          </a:p>
        </p:txBody>
      </p:sp>
      <p:sp>
        <p:nvSpPr>
          <p:cNvPr id="25" name="Retângulo 24">
            <a:extLst>
              <a:ext uri="{FF2B5EF4-FFF2-40B4-BE49-F238E27FC236}">
                <a16:creationId xmlns:a16="http://schemas.microsoft.com/office/drawing/2014/main" id="{7EB8AA80-D6D7-430B-95A9-2E38468416F0}"/>
              </a:ext>
            </a:extLst>
          </p:cNvPr>
          <p:cNvSpPr/>
          <p:nvPr/>
        </p:nvSpPr>
        <p:spPr>
          <a:xfrm>
            <a:off x="2605188" y="2748678"/>
            <a:ext cx="6509629"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en-GB" sz="2400" b="1" dirty="0">
                <a:solidFill>
                  <a:schemeClr val="tx1"/>
                </a:solidFill>
              </a:rPr>
              <a:t>What is happening? How? Why? When? </a:t>
            </a:r>
          </a:p>
        </p:txBody>
      </p:sp>
      <p:sp>
        <p:nvSpPr>
          <p:cNvPr id="27" name="Retângulo 26">
            <a:extLst>
              <a:ext uri="{FF2B5EF4-FFF2-40B4-BE49-F238E27FC236}">
                <a16:creationId xmlns:a16="http://schemas.microsoft.com/office/drawing/2014/main" id="{B78852D4-A42C-4AD1-BD7A-C050828CC3A2}"/>
              </a:ext>
            </a:extLst>
          </p:cNvPr>
          <p:cNvSpPr/>
          <p:nvPr/>
        </p:nvSpPr>
        <p:spPr>
          <a:xfrm>
            <a:off x="2605188" y="3637242"/>
            <a:ext cx="6509630"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en-GB" sz="2400" b="1" dirty="0">
                <a:solidFill>
                  <a:schemeClr val="tx1"/>
                </a:solidFill>
              </a:rPr>
              <a:t>What steps does the customer have to undergo?</a:t>
            </a:r>
          </a:p>
        </p:txBody>
      </p:sp>
      <p:sp>
        <p:nvSpPr>
          <p:cNvPr id="29" name="Retângulo 28">
            <a:extLst>
              <a:ext uri="{FF2B5EF4-FFF2-40B4-BE49-F238E27FC236}">
                <a16:creationId xmlns:a16="http://schemas.microsoft.com/office/drawing/2014/main" id="{1908DC4E-099F-4C34-9B4E-B6E8AAC2632F}"/>
              </a:ext>
            </a:extLst>
          </p:cNvPr>
          <p:cNvSpPr/>
          <p:nvPr/>
        </p:nvSpPr>
        <p:spPr>
          <a:xfrm>
            <a:off x="2605189" y="4525806"/>
            <a:ext cx="6509630"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en-GB" sz="2400" b="1" dirty="0">
                <a:solidFill>
                  <a:schemeClr val="tx1"/>
                </a:solidFill>
              </a:rPr>
              <a:t>Where and how does the customer interact with the company?</a:t>
            </a:r>
          </a:p>
        </p:txBody>
      </p:sp>
      <p:sp>
        <p:nvSpPr>
          <p:cNvPr id="31" name="Retângulo 30">
            <a:extLst>
              <a:ext uri="{FF2B5EF4-FFF2-40B4-BE49-F238E27FC236}">
                <a16:creationId xmlns:a16="http://schemas.microsoft.com/office/drawing/2014/main" id="{925FBA67-F216-48B8-AA6D-733097AB918D}"/>
              </a:ext>
            </a:extLst>
          </p:cNvPr>
          <p:cNvSpPr/>
          <p:nvPr/>
        </p:nvSpPr>
        <p:spPr>
          <a:xfrm>
            <a:off x="2605188" y="5414371"/>
            <a:ext cx="6509629"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en-GB" sz="2400" b="1" dirty="0">
                <a:solidFill>
                  <a:schemeClr val="tx1"/>
                </a:solidFill>
              </a:rPr>
              <a:t>How does the experience unfold?</a:t>
            </a:r>
          </a:p>
        </p:txBody>
      </p:sp>
    </p:spTree>
    <p:extLst>
      <p:ext uri="{BB962C8B-B14F-4D97-AF65-F5344CB8AC3E}">
        <p14:creationId xmlns:p14="http://schemas.microsoft.com/office/powerpoint/2010/main" val="1635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#1: Define the Scenario</a:t>
            </a:r>
          </a:p>
        </p:txBody>
      </p:sp>
      <p:sp>
        <p:nvSpPr>
          <p:cNvPr id="3" name="CaixaDeTexto 2">
            <a:extLst>
              <a:ext uri="{FF2B5EF4-FFF2-40B4-BE49-F238E27FC236}">
                <a16:creationId xmlns:a16="http://schemas.microsoft.com/office/drawing/2014/main" id="{21A6404A-493B-4DC9-AD16-839E9884C7AC}"/>
              </a:ext>
            </a:extLst>
          </p:cNvPr>
          <p:cNvSpPr txBox="1"/>
          <p:nvPr/>
        </p:nvSpPr>
        <p:spPr>
          <a:xfrm>
            <a:off x="2497574" y="3691648"/>
            <a:ext cx="5800119" cy="2481898"/>
          </a:xfrm>
          <a:prstGeom prst="rect">
            <a:avLst/>
          </a:prstGeom>
          <a:solidFill>
            <a:srgbClr val="FDDE00">
              <a:alpha val="14902"/>
            </a:srgbClr>
          </a:solidFill>
        </p:spPr>
        <p:txBody>
          <a:bodyPr wrap="square" rtlCol="0" anchor="ctr">
            <a:spAutoFit/>
          </a:bodyPr>
          <a:lstStyle/>
          <a:p>
            <a:pPr>
              <a:lnSpc>
                <a:spcPct val="150000"/>
              </a:lnSpc>
              <a:spcAft>
                <a:spcPts val="600"/>
              </a:spcAft>
              <a:buClr>
                <a:srgbClr val="6ECECB"/>
              </a:buClr>
              <a:buFont typeface="Arial" panose="020B0604020202020204" pitchFamily="34" charset="0"/>
              <a:buChar char="•"/>
            </a:pPr>
            <a:r>
              <a:rPr lang="en-GB" sz="2400" dirty="0"/>
              <a:t> What do you want to map?</a:t>
            </a:r>
          </a:p>
          <a:p>
            <a:pPr>
              <a:lnSpc>
                <a:spcPct val="150000"/>
              </a:lnSpc>
              <a:spcAft>
                <a:spcPts val="600"/>
              </a:spcAft>
              <a:buClr>
                <a:srgbClr val="6ECECB"/>
              </a:buClr>
              <a:buFont typeface="Arial" panose="020B0604020202020204" pitchFamily="34" charset="0"/>
              <a:buChar char="•"/>
            </a:pPr>
            <a:r>
              <a:rPr lang="en-GB" sz="2400" dirty="0"/>
              <a:t> Why do you want to map it?</a:t>
            </a:r>
          </a:p>
          <a:p>
            <a:pPr>
              <a:lnSpc>
                <a:spcPct val="150000"/>
              </a:lnSpc>
              <a:spcAft>
                <a:spcPts val="600"/>
              </a:spcAft>
              <a:buClr>
                <a:srgbClr val="6ECECB"/>
              </a:buClr>
              <a:buFont typeface="Arial" panose="020B0604020202020204" pitchFamily="34" charset="0"/>
              <a:buChar char="•"/>
            </a:pPr>
            <a:r>
              <a:rPr lang="en-GB" sz="2400" dirty="0"/>
              <a:t> What are the goals/benefits of product?</a:t>
            </a:r>
          </a:p>
          <a:p>
            <a:pPr>
              <a:lnSpc>
                <a:spcPct val="150000"/>
              </a:lnSpc>
              <a:spcAft>
                <a:spcPts val="600"/>
              </a:spcAft>
              <a:buClr>
                <a:srgbClr val="6ECECB"/>
              </a:buClr>
              <a:buFont typeface="Arial" panose="020B0604020202020204" pitchFamily="34" charset="0"/>
              <a:buChar char="•"/>
            </a:pPr>
            <a:r>
              <a:rPr lang="en-GB" sz="2400" dirty="0"/>
              <a:t> How much detail do you want/need?</a:t>
            </a:r>
          </a:p>
        </p:txBody>
      </p:sp>
      <p:sp>
        <p:nvSpPr>
          <p:cNvPr id="7" name="Seta: Divisa 6">
            <a:extLst>
              <a:ext uri="{FF2B5EF4-FFF2-40B4-BE49-F238E27FC236}">
                <a16:creationId xmlns:a16="http://schemas.microsoft.com/office/drawing/2014/main" id="{604687FC-B47F-43CD-8D38-24BDDF8AE1F6}"/>
              </a:ext>
            </a:extLst>
          </p:cNvPr>
          <p:cNvSpPr/>
          <p:nvPr/>
        </p:nvSpPr>
        <p:spPr>
          <a:xfrm rot="5400000">
            <a:off x="366449" y="1275284"/>
            <a:ext cx="1697068" cy="1728000"/>
          </a:xfrm>
          <a:prstGeom prst="chevron">
            <a:avLst>
              <a:gd name="adj" fmla="val 16667"/>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b="1" dirty="0">
                <a:solidFill>
                  <a:schemeClr val="bg1"/>
                </a:solidFill>
                <a:effectLst>
                  <a:outerShdw blurRad="38100" dist="38100" dir="2700000" algn="tl">
                    <a:srgbClr val="000000">
                      <a:alpha val="43137"/>
                    </a:srgbClr>
                  </a:outerShdw>
                </a:effectLst>
              </a:rPr>
              <a:t>Scope</a:t>
            </a:r>
          </a:p>
        </p:txBody>
      </p:sp>
      <p:sp>
        <p:nvSpPr>
          <p:cNvPr id="9" name="Seta: Divisa 8">
            <a:extLst>
              <a:ext uri="{FF2B5EF4-FFF2-40B4-BE49-F238E27FC236}">
                <a16:creationId xmlns:a16="http://schemas.microsoft.com/office/drawing/2014/main" id="{5AE25EC6-BDFB-4858-B02A-BD7A1BCBA06A}"/>
              </a:ext>
            </a:extLst>
          </p:cNvPr>
          <p:cNvSpPr/>
          <p:nvPr/>
        </p:nvSpPr>
        <p:spPr>
          <a:xfrm rot="16200000">
            <a:off x="-25966" y="4068597"/>
            <a:ext cx="2481898" cy="1728000"/>
          </a:xfrm>
          <a:prstGeom prst="chevron">
            <a:avLst>
              <a:gd name="adj" fmla="val 16667"/>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3200" b="1" dirty="0">
                <a:solidFill>
                  <a:schemeClr val="tx1"/>
                </a:solidFill>
                <a:effectLst>
                  <a:outerShdw blurRad="38100" dist="38100" dir="2700000" algn="tl">
                    <a:srgbClr val="000000">
                      <a:alpha val="43137"/>
                    </a:srgbClr>
                  </a:outerShdw>
                </a:effectLst>
              </a:rPr>
              <a:t>Goals</a:t>
            </a:r>
          </a:p>
        </p:txBody>
      </p:sp>
      <p:sp>
        <p:nvSpPr>
          <p:cNvPr id="11" name="CaixaDeTexto 10">
            <a:extLst>
              <a:ext uri="{FF2B5EF4-FFF2-40B4-BE49-F238E27FC236}">
                <a16:creationId xmlns:a16="http://schemas.microsoft.com/office/drawing/2014/main" id="{70A586B7-4E71-4878-B738-ADB7CBB4FF6D}"/>
              </a:ext>
            </a:extLst>
          </p:cNvPr>
          <p:cNvSpPr txBox="1"/>
          <p:nvPr/>
        </p:nvSpPr>
        <p:spPr>
          <a:xfrm>
            <a:off x="800644" y="3062734"/>
            <a:ext cx="828675" cy="553998"/>
          </a:xfrm>
          <a:prstGeom prst="rect">
            <a:avLst/>
          </a:prstGeom>
          <a:noFill/>
        </p:spPr>
        <p:txBody>
          <a:bodyPr wrap="square" rtlCol="0">
            <a:spAutoFit/>
          </a:bodyPr>
          <a:lstStyle/>
          <a:p>
            <a:pPr algn="ctr"/>
            <a:r>
              <a:rPr lang="en-GB" sz="3000" b="1" dirty="0"/>
              <a:t>&amp;</a:t>
            </a:r>
          </a:p>
        </p:txBody>
      </p:sp>
      <p:sp>
        <p:nvSpPr>
          <p:cNvPr id="15" name="CaixaDeTexto 14">
            <a:extLst>
              <a:ext uri="{FF2B5EF4-FFF2-40B4-BE49-F238E27FC236}">
                <a16:creationId xmlns:a16="http://schemas.microsoft.com/office/drawing/2014/main" id="{FA146E7A-3A77-4F7C-9953-F85130DE55CB}"/>
              </a:ext>
            </a:extLst>
          </p:cNvPr>
          <p:cNvSpPr txBox="1"/>
          <p:nvPr/>
        </p:nvSpPr>
        <p:spPr>
          <a:xfrm>
            <a:off x="2493751" y="1290750"/>
            <a:ext cx="9347266" cy="1697068"/>
          </a:xfrm>
          <a:prstGeom prst="rect">
            <a:avLst/>
          </a:prstGeom>
          <a:solidFill>
            <a:srgbClr val="6ECECB">
              <a:alpha val="14902"/>
            </a:srgbClr>
          </a:solidFill>
        </p:spPr>
        <p:txBody>
          <a:bodyPr wrap="square" rtlCol="0" anchor="ctr">
            <a:spAutoFit/>
          </a:bodyPr>
          <a:lstStyle/>
          <a:p>
            <a:pPr>
              <a:lnSpc>
                <a:spcPct val="150000"/>
              </a:lnSpc>
            </a:pPr>
            <a:r>
              <a:rPr lang="en-GB" sz="2400" spc="-30" dirty="0"/>
              <a:t>Defining the scope means creating specific boundaries for the analysis. It describes a specific situation in which a certain customer (that has individual expectations about the journey) is trying to accomplish something.</a:t>
            </a:r>
          </a:p>
        </p:txBody>
      </p:sp>
      <p:pic>
        <p:nvPicPr>
          <p:cNvPr id="10" name="Imagem 9">
            <a:extLst>
              <a:ext uri="{FF2B5EF4-FFF2-40B4-BE49-F238E27FC236}">
                <a16:creationId xmlns:a16="http://schemas.microsoft.com/office/drawing/2014/main" id="{C425B123-07E7-400B-8383-6848A10314AA}"/>
              </a:ext>
            </a:extLst>
          </p:cNvPr>
          <p:cNvPicPr>
            <a:picLocks noChangeAspect="1"/>
          </p:cNvPicPr>
          <p:nvPr/>
        </p:nvPicPr>
        <p:blipFill>
          <a:blip r:embed="rId3"/>
          <a:stretch>
            <a:fillRect/>
          </a:stretch>
        </p:blipFill>
        <p:spPr>
          <a:xfrm>
            <a:off x="8716284" y="3691648"/>
            <a:ext cx="2481898" cy="2481898"/>
          </a:xfrm>
          <a:prstGeom prst="rect">
            <a:avLst/>
          </a:prstGeom>
        </p:spPr>
      </p:pic>
    </p:spTree>
    <p:extLst>
      <p:ext uri="{BB962C8B-B14F-4D97-AF65-F5344CB8AC3E}">
        <p14:creationId xmlns:p14="http://schemas.microsoft.com/office/powerpoint/2010/main" val="1331032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819922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#1: Define the Scenario - Examples</a:t>
            </a:r>
          </a:p>
        </p:txBody>
      </p:sp>
      <p:sp>
        <p:nvSpPr>
          <p:cNvPr id="2" name="CaixaDeTexto 1">
            <a:extLst>
              <a:ext uri="{FF2B5EF4-FFF2-40B4-BE49-F238E27FC236}">
                <a16:creationId xmlns:a16="http://schemas.microsoft.com/office/drawing/2014/main" id="{9FB8D8DE-5DA5-46AE-BCD6-81F2FAE4A2BA}"/>
              </a:ext>
            </a:extLst>
          </p:cNvPr>
          <p:cNvSpPr txBox="1"/>
          <p:nvPr/>
        </p:nvSpPr>
        <p:spPr>
          <a:xfrm>
            <a:off x="340467" y="1231249"/>
            <a:ext cx="11527278" cy="4858266"/>
          </a:xfrm>
          <a:prstGeom prst="foldedCorner">
            <a:avLst>
              <a:gd name="adj" fmla="val 12462"/>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lnSpc>
                <a:spcPct val="150000"/>
              </a:lnSpc>
              <a:spcAft>
                <a:spcPts val="1200"/>
              </a:spcAft>
            </a:pPr>
            <a:r>
              <a:rPr lang="en-GB" sz="2400" b="1" spc="-20" dirty="0">
                <a:solidFill>
                  <a:srgbClr val="ED7D31"/>
                </a:solidFill>
              </a:rPr>
              <a:t>Examples:</a:t>
            </a:r>
          </a:p>
        </p:txBody>
      </p:sp>
      <p:pic>
        <p:nvPicPr>
          <p:cNvPr id="5" name="Imagem 4">
            <a:extLst>
              <a:ext uri="{FF2B5EF4-FFF2-40B4-BE49-F238E27FC236}">
                <a16:creationId xmlns:a16="http://schemas.microsoft.com/office/drawing/2014/main" id="{92A3A922-E8EB-4045-9770-E98072C4F2E0}"/>
              </a:ext>
            </a:extLst>
          </p:cNvPr>
          <p:cNvPicPr>
            <a:picLocks noChangeAspect="1"/>
          </p:cNvPicPr>
          <p:nvPr/>
        </p:nvPicPr>
        <p:blipFill>
          <a:blip r:embed="rId3"/>
          <a:stretch>
            <a:fillRect/>
          </a:stretch>
        </p:blipFill>
        <p:spPr>
          <a:xfrm>
            <a:off x="9679327" y="1921514"/>
            <a:ext cx="1799312" cy="1799312"/>
          </a:xfrm>
          <a:prstGeom prst="rect">
            <a:avLst/>
          </a:prstGeom>
          <a:effectLst>
            <a:outerShdw blurRad="50800" dist="38100" dir="2700000" algn="tl" rotWithShape="0">
              <a:prstClr val="black">
                <a:alpha val="40000"/>
              </a:prstClr>
            </a:outerShdw>
          </a:effectLst>
        </p:spPr>
      </p:pic>
      <p:sp>
        <p:nvSpPr>
          <p:cNvPr id="12" name="CaixaDeTexto 11">
            <a:extLst>
              <a:ext uri="{FF2B5EF4-FFF2-40B4-BE49-F238E27FC236}">
                <a16:creationId xmlns:a16="http://schemas.microsoft.com/office/drawing/2014/main" id="{54153CA8-A14C-4959-90FD-F481EFE962F0}"/>
              </a:ext>
            </a:extLst>
          </p:cNvPr>
          <p:cNvSpPr txBox="1"/>
          <p:nvPr/>
        </p:nvSpPr>
        <p:spPr>
          <a:xfrm>
            <a:off x="517997" y="1888594"/>
            <a:ext cx="8772224" cy="3664465"/>
          </a:xfrm>
          <a:prstGeom prst="rect">
            <a:avLst/>
          </a:prstGeom>
          <a:noFill/>
        </p:spPr>
        <p:txBody>
          <a:bodyPr wrap="square">
            <a:spAutoFit/>
          </a:bodyPr>
          <a:lstStyle/>
          <a:p>
            <a:pPr>
              <a:lnSpc>
                <a:spcPct val="150000"/>
              </a:lnSpc>
              <a:spcAft>
                <a:spcPts val="2400"/>
              </a:spcAft>
            </a:pPr>
            <a:r>
              <a:rPr lang="en-GB" sz="2400" b="1" spc="-20" dirty="0"/>
              <a:t>End-to-end: </a:t>
            </a:r>
            <a:r>
              <a:rPr lang="en-GB" sz="2400" spc="-20" dirty="0"/>
              <a:t>the complete travel experience, starting in the moment the traveller feel the urge to travel and ending in the moment the traveller arrives home </a:t>
            </a:r>
            <a:r>
              <a:rPr lang="en-GB" sz="2400" spc="-20" dirty="0">
                <a:sym typeface="Wingdings" panose="05000000000000000000" pitchFamily="2" charset="2"/>
              </a:rPr>
              <a:t> Holidays in Iceland.</a:t>
            </a:r>
          </a:p>
          <a:p>
            <a:pPr>
              <a:lnSpc>
                <a:spcPct val="150000"/>
              </a:lnSpc>
              <a:spcAft>
                <a:spcPts val="1200"/>
              </a:spcAft>
            </a:pPr>
            <a:r>
              <a:rPr lang="en-GB" sz="2400" b="1" spc="-20" dirty="0">
                <a:sym typeface="Wingdings" panose="05000000000000000000" pitchFamily="2" charset="2"/>
              </a:rPr>
              <a:t>Detailed experience: </a:t>
            </a:r>
            <a:r>
              <a:rPr lang="en-GB" sz="2400" spc="-20" dirty="0">
                <a:sym typeface="Wingdings" panose="05000000000000000000" pitchFamily="2" charset="2"/>
              </a:rPr>
              <a:t>a specific experience of an outdoor adventure company, starting in the welcoming of the customer and ending in the moment of “goodbyes”  Guided walk up Ben Nevis (Scotland).</a:t>
            </a:r>
            <a:endParaRPr lang="en-GB" sz="2400" spc="-20" dirty="0"/>
          </a:p>
        </p:txBody>
      </p:sp>
      <p:pic>
        <p:nvPicPr>
          <p:cNvPr id="10" name="Imagem 9">
            <a:extLst>
              <a:ext uri="{FF2B5EF4-FFF2-40B4-BE49-F238E27FC236}">
                <a16:creationId xmlns:a16="http://schemas.microsoft.com/office/drawing/2014/main" id="{B90B5724-391B-40A9-8AFF-0EE3AB5FE115}"/>
              </a:ext>
            </a:extLst>
          </p:cNvPr>
          <p:cNvPicPr>
            <a:picLocks noChangeAspect="1"/>
          </p:cNvPicPr>
          <p:nvPr/>
        </p:nvPicPr>
        <p:blipFill>
          <a:blip r:embed="rId4"/>
          <a:stretch>
            <a:fillRect/>
          </a:stretch>
        </p:blipFill>
        <p:spPr>
          <a:xfrm>
            <a:off x="9678639" y="3826751"/>
            <a:ext cx="1800000" cy="1800000"/>
          </a:xfrm>
          <a:prstGeom prst="rect">
            <a:avLst/>
          </a:prstGeom>
        </p:spPr>
      </p:pic>
    </p:spTree>
    <p:extLst>
      <p:ext uri="{BB962C8B-B14F-4D97-AF65-F5344CB8AC3E}">
        <p14:creationId xmlns:p14="http://schemas.microsoft.com/office/powerpoint/2010/main" val="239280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87148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#2: Identify the Buyer Persona</a:t>
            </a:r>
            <a:endParaRPr lang="en-US" sz="3600" b="1" dirty="0">
              <a:solidFill>
                <a:srgbClr val="6ECECB"/>
              </a:solidFill>
            </a:endParaRPr>
          </a:p>
        </p:txBody>
      </p:sp>
      <p:sp>
        <p:nvSpPr>
          <p:cNvPr id="2" name="CaixaDeTexto 1">
            <a:extLst>
              <a:ext uri="{FF2B5EF4-FFF2-40B4-BE49-F238E27FC236}">
                <a16:creationId xmlns:a16="http://schemas.microsoft.com/office/drawing/2014/main" id="{75EE3BBB-154C-42C1-A13F-F65416A7F10C}"/>
              </a:ext>
            </a:extLst>
          </p:cNvPr>
          <p:cNvSpPr txBox="1"/>
          <p:nvPr/>
        </p:nvSpPr>
        <p:spPr>
          <a:xfrm>
            <a:off x="3686783" y="1268469"/>
            <a:ext cx="8219872" cy="4282391"/>
          </a:xfrm>
          <a:prstGeom prst="rect">
            <a:avLst/>
          </a:prstGeom>
          <a:noFill/>
        </p:spPr>
        <p:txBody>
          <a:bodyPr wrap="square" rtlCol="0">
            <a:spAutoFit/>
          </a:bodyPr>
          <a:lstStyle/>
          <a:p>
            <a:pPr marL="342900" indent="-342900">
              <a:lnSpc>
                <a:spcPct val="150000"/>
              </a:lnSpc>
              <a:spcAft>
                <a:spcPts val="3600"/>
              </a:spcAft>
              <a:buClr>
                <a:srgbClr val="6ECECB"/>
              </a:buClr>
              <a:buFont typeface="Arial" panose="020B0604020202020204" pitchFamily="34" charset="0"/>
              <a:buChar char="•"/>
            </a:pPr>
            <a:r>
              <a:rPr lang="en-US" sz="2400" b="1" dirty="0"/>
              <a:t>A persona is a fictional portrait that is used to represent a specific group of people (like a market segment). </a:t>
            </a:r>
          </a:p>
          <a:p>
            <a:pPr marL="342900" indent="-342900">
              <a:lnSpc>
                <a:spcPct val="150000"/>
              </a:lnSpc>
              <a:spcAft>
                <a:spcPts val="3600"/>
              </a:spcAft>
              <a:buClr>
                <a:srgbClr val="6ECECB"/>
              </a:buClr>
              <a:buFont typeface="Arial" panose="020B0604020202020204" pitchFamily="34" charset="0"/>
              <a:buChar char="•"/>
            </a:pPr>
            <a:r>
              <a:rPr lang="pt-PT" sz="2400" b="1" dirty="0"/>
              <a:t>C</a:t>
            </a:r>
            <a:r>
              <a:rPr lang="en-GB" sz="2400" b="1" dirty="0" err="1"/>
              <a:t>ustomer</a:t>
            </a:r>
            <a:r>
              <a:rPr lang="en-GB" sz="2400" b="1" dirty="0"/>
              <a:t> journey maps tell stories, while personas help defining the profile of  the stories’ main actors.</a:t>
            </a:r>
          </a:p>
          <a:p>
            <a:pPr marL="342900" indent="-342900">
              <a:lnSpc>
                <a:spcPct val="150000"/>
              </a:lnSpc>
              <a:spcAft>
                <a:spcPts val="3600"/>
              </a:spcAft>
              <a:buClr>
                <a:srgbClr val="6ECECB"/>
              </a:buClr>
              <a:buFont typeface="Arial" panose="020B0604020202020204" pitchFamily="34" charset="0"/>
              <a:buChar char="•"/>
            </a:pPr>
            <a:r>
              <a:rPr lang="en-GB" sz="2400" b="1" dirty="0"/>
              <a:t>They help keeping the focus on the experience of one specific customer.</a:t>
            </a:r>
          </a:p>
        </p:txBody>
      </p:sp>
      <p:pic>
        <p:nvPicPr>
          <p:cNvPr id="12" name="Imagem 11">
            <a:extLst>
              <a:ext uri="{FF2B5EF4-FFF2-40B4-BE49-F238E27FC236}">
                <a16:creationId xmlns:a16="http://schemas.microsoft.com/office/drawing/2014/main" id="{D5B094FB-A3BA-40C8-9ACA-02F946A071A3}"/>
              </a:ext>
            </a:extLst>
          </p:cNvPr>
          <p:cNvPicPr>
            <a:picLocks noChangeAspect="1"/>
          </p:cNvPicPr>
          <p:nvPr/>
        </p:nvPicPr>
        <p:blipFill>
          <a:blip r:embed="rId3"/>
          <a:stretch>
            <a:fillRect/>
          </a:stretch>
        </p:blipFill>
        <p:spPr>
          <a:xfrm>
            <a:off x="995945" y="1472750"/>
            <a:ext cx="2022389" cy="2022389"/>
          </a:xfrm>
          <a:prstGeom prst="rect">
            <a:avLst/>
          </a:prstGeom>
        </p:spPr>
      </p:pic>
      <p:sp>
        <p:nvSpPr>
          <p:cNvPr id="14" name="Retângulo 13">
            <a:extLst>
              <a:ext uri="{FF2B5EF4-FFF2-40B4-BE49-F238E27FC236}">
                <a16:creationId xmlns:a16="http://schemas.microsoft.com/office/drawing/2014/main" id="{B359B7A7-D9C5-461A-A0BE-8E0E7BF1AC7E}"/>
              </a:ext>
            </a:extLst>
          </p:cNvPr>
          <p:cNvSpPr/>
          <p:nvPr/>
        </p:nvSpPr>
        <p:spPr>
          <a:xfrm>
            <a:off x="528536" y="3706238"/>
            <a:ext cx="2957209" cy="180934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tx1"/>
                </a:solidFill>
                <a:effectLst>
                  <a:outerShdw blurRad="38100" dist="38100" dir="2700000" algn="tl">
                    <a:srgbClr val="000000">
                      <a:alpha val="43137"/>
                    </a:srgbClr>
                  </a:outerShdw>
                </a:effectLst>
              </a:rPr>
              <a:t>Focus on “real” people!</a:t>
            </a:r>
          </a:p>
        </p:txBody>
      </p:sp>
    </p:spTree>
    <p:extLst>
      <p:ext uri="{BB962C8B-B14F-4D97-AF65-F5344CB8AC3E}">
        <p14:creationId xmlns:p14="http://schemas.microsoft.com/office/powerpoint/2010/main" val="3867918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Cantos Arredondados 12">
            <a:extLst>
              <a:ext uri="{FF2B5EF4-FFF2-40B4-BE49-F238E27FC236}">
                <a16:creationId xmlns:a16="http://schemas.microsoft.com/office/drawing/2014/main" id="{5DA29586-EE7D-4B91-B507-52CA840EB4BE}"/>
              </a:ext>
            </a:extLst>
          </p:cNvPr>
          <p:cNvSpPr/>
          <p:nvPr/>
        </p:nvSpPr>
        <p:spPr>
          <a:xfrm>
            <a:off x="165371" y="952500"/>
            <a:ext cx="11858016" cy="5295899"/>
          </a:xfrm>
          <a:prstGeom prst="roundRect">
            <a:avLst>
              <a:gd name="adj" fmla="val 4572"/>
            </a:avLst>
          </a:prstGeom>
          <a:solidFill>
            <a:srgbClr val="6ECECB">
              <a:alpha val="10196"/>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CaixaDeTexto 78">
            <a:extLst>
              <a:ext uri="{FF2B5EF4-FFF2-40B4-BE49-F238E27FC236}">
                <a16:creationId xmlns:a16="http://schemas.microsoft.com/office/drawing/2014/main" id="{C7A4A838-7C63-4618-B223-2D7D95F52966}"/>
              </a:ext>
            </a:extLst>
          </p:cNvPr>
          <p:cNvSpPr txBox="1"/>
          <p:nvPr/>
        </p:nvSpPr>
        <p:spPr>
          <a:xfrm>
            <a:off x="6822671" y="1511199"/>
            <a:ext cx="5200716" cy="1838463"/>
          </a:xfrm>
          <a:prstGeom prst="rect">
            <a:avLst/>
          </a:prstGeom>
          <a:noFill/>
        </p:spPr>
        <p:txBody>
          <a:bodyPr wrap="square" numCol="2" rtlCol="0">
            <a:noAutofit/>
          </a:bodyPr>
          <a:lstStyle/>
          <a:p>
            <a:pPr marL="171450" indent="-171450">
              <a:spcAft>
                <a:spcPts val="600"/>
              </a:spcAft>
              <a:buClr>
                <a:srgbClr val="6ECECB"/>
              </a:buClr>
              <a:buFont typeface="Arial" panose="020B0604020202020204" pitchFamily="34" charset="0"/>
              <a:buChar char="•"/>
            </a:pPr>
            <a:r>
              <a:rPr lang="en-GB" sz="2400" dirty="0"/>
              <a:t>Relaxation</a:t>
            </a:r>
          </a:p>
          <a:p>
            <a:pPr marL="171450" indent="-171450">
              <a:spcAft>
                <a:spcPts val="600"/>
              </a:spcAft>
              <a:buClr>
                <a:srgbClr val="6ECECB"/>
              </a:buClr>
              <a:buFont typeface="Arial" panose="020B0604020202020204" pitchFamily="34" charset="0"/>
              <a:buChar char="•"/>
            </a:pPr>
            <a:r>
              <a:rPr lang="en-GB" sz="2400" dirty="0"/>
              <a:t>Sense of escape</a:t>
            </a:r>
          </a:p>
          <a:p>
            <a:pPr marL="171450" indent="-171450">
              <a:spcAft>
                <a:spcPts val="600"/>
              </a:spcAft>
              <a:buClr>
                <a:srgbClr val="6ECECB"/>
              </a:buClr>
              <a:buFont typeface="Arial" panose="020B0604020202020204" pitchFamily="34" charset="0"/>
              <a:buChar char="•"/>
            </a:pPr>
            <a:r>
              <a:rPr lang="en-GB" sz="2400" dirty="0"/>
              <a:t>Convenience</a:t>
            </a:r>
          </a:p>
          <a:p>
            <a:pPr marL="171450" indent="-171450">
              <a:spcAft>
                <a:spcPts val="600"/>
              </a:spcAft>
              <a:buClr>
                <a:srgbClr val="6ECECB"/>
              </a:buClr>
              <a:buFont typeface="Arial" panose="020B0604020202020204" pitchFamily="34" charset="0"/>
              <a:buChar char="•"/>
            </a:pPr>
            <a:r>
              <a:rPr lang="en-GB" sz="2400" dirty="0"/>
              <a:t>Beautiful scenery</a:t>
            </a:r>
          </a:p>
          <a:p>
            <a:pPr marL="171450" indent="-171450">
              <a:spcAft>
                <a:spcPts val="600"/>
              </a:spcAft>
              <a:buClr>
                <a:srgbClr val="6ECECB"/>
              </a:buClr>
              <a:buFont typeface="Arial" panose="020B0604020202020204" pitchFamily="34" charset="0"/>
              <a:buChar char="•"/>
            </a:pPr>
            <a:r>
              <a:rPr lang="en-GB" sz="2400" dirty="0"/>
              <a:t>Wildlife</a:t>
            </a:r>
          </a:p>
          <a:p>
            <a:pPr marL="171450" indent="-171450">
              <a:spcAft>
                <a:spcPts val="600"/>
              </a:spcAft>
              <a:buClr>
                <a:srgbClr val="6ECECB"/>
              </a:buClr>
              <a:buFont typeface="Arial" panose="020B0604020202020204" pitchFamily="34" charset="0"/>
              <a:buChar char="•"/>
            </a:pPr>
            <a:r>
              <a:rPr lang="en-GB" sz="2400" dirty="0"/>
              <a:t>Storytelling</a:t>
            </a:r>
          </a:p>
          <a:p>
            <a:pPr marL="171450" indent="-171450">
              <a:spcAft>
                <a:spcPts val="600"/>
              </a:spcAft>
              <a:buClr>
                <a:srgbClr val="6ECECB"/>
              </a:buClr>
              <a:buFont typeface="Arial" panose="020B0604020202020204" pitchFamily="34" charset="0"/>
              <a:buChar char="•"/>
            </a:pPr>
            <a:r>
              <a:rPr lang="en-GB" sz="2400" dirty="0"/>
              <a:t>Food experiences</a:t>
            </a:r>
          </a:p>
          <a:p>
            <a:pPr marL="171450" indent="-171450">
              <a:spcAft>
                <a:spcPts val="600"/>
              </a:spcAft>
              <a:buClr>
                <a:srgbClr val="6ECECB"/>
              </a:buClr>
              <a:buFont typeface="Arial" panose="020B0604020202020204" pitchFamily="34" charset="0"/>
              <a:buChar char="•"/>
            </a:pPr>
            <a:r>
              <a:rPr lang="en-GB" sz="2400" dirty="0"/>
              <a:t>Good design</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833675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#2: Identify the Buyer Person - Example</a:t>
            </a:r>
            <a:endParaRPr lang="en-US" sz="3600" b="1" dirty="0">
              <a:solidFill>
                <a:srgbClr val="6ECECB"/>
              </a:solidFill>
            </a:endParaRPr>
          </a:p>
        </p:txBody>
      </p:sp>
      <p:pic>
        <p:nvPicPr>
          <p:cNvPr id="4" name="Imagem 3">
            <a:extLst>
              <a:ext uri="{FF2B5EF4-FFF2-40B4-BE49-F238E27FC236}">
                <a16:creationId xmlns:a16="http://schemas.microsoft.com/office/drawing/2014/main" id="{9D2F9119-6340-4A15-91C9-AC0B20F7D9C9}"/>
              </a:ext>
            </a:extLst>
          </p:cNvPr>
          <p:cNvPicPr>
            <a:picLocks noChangeAspect="1"/>
          </p:cNvPicPr>
          <p:nvPr/>
        </p:nvPicPr>
        <p:blipFill>
          <a:blip r:embed="rId3"/>
          <a:stretch>
            <a:fillRect/>
          </a:stretch>
        </p:blipFill>
        <p:spPr>
          <a:xfrm>
            <a:off x="265699" y="1056850"/>
            <a:ext cx="1752518" cy="1752518"/>
          </a:xfrm>
          <a:prstGeom prst="rect">
            <a:avLst/>
          </a:prstGeom>
        </p:spPr>
      </p:pic>
      <p:sp>
        <p:nvSpPr>
          <p:cNvPr id="6" name="CaixaDeTexto 5">
            <a:extLst>
              <a:ext uri="{FF2B5EF4-FFF2-40B4-BE49-F238E27FC236}">
                <a16:creationId xmlns:a16="http://schemas.microsoft.com/office/drawing/2014/main" id="{7A1D1C31-FD68-448B-8B61-6A4F1BACA7D6}"/>
              </a:ext>
            </a:extLst>
          </p:cNvPr>
          <p:cNvSpPr txBox="1"/>
          <p:nvPr/>
        </p:nvSpPr>
        <p:spPr>
          <a:xfrm>
            <a:off x="2101174" y="1046457"/>
            <a:ext cx="4452028" cy="2031325"/>
          </a:xfrm>
          <a:prstGeom prst="rect">
            <a:avLst/>
          </a:prstGeom>
          <a:noFill/>
        </p:spPr>
        <p:txBody>
          <a:bodyPr wrap="square" rtlCol="0">
            <a:spAutoFit/>
          </a:bodyPr>
          <a:lstStyle/>
          <a:p>
            <a:r>
              <a:rPr lang="en-GB" sz="3000" b="1" dirty="0"/>
              <a:t>John Doe</a:t>
            </a:r>
          </a:p>
          <a:p>
            <a:r>
              <a:rPr lang="en-GB" sz="2400" b="1" dirty="0">
                <a:solidFill>
                  <a:srgbClr val="F7981D"/>
                </a:solidFill>
              </a:rPr>
              <a:t>Age: </a:t>
            </a:r>
            <a:r>
              <a:rPr lang="en-GB" sz="2400" dirty="0"/>
              <a:t>36</a:t>
            </a:r>
          </a:p>
          <a:p>
            <a:r>
              <a:rPr lang="en-GB" sz="2400" b="1" dirty="0">
                <a:solidFill>
                  <a:srgbClr val="F7981D"/>
                </a:solidFill>
              </a:rPr>
              <a:t>Status:</a:t>
            </a:r>
            <a:r>
              <a:rPr lang="en-GB" sz="2400" dirty="0"/>
              <a:t> Married, 2 kids</a:t>
            </a:r>
          </a:p>
          <a:p>
            <a:r>
              <a:rPr lang="en-GB" sz="2400" b="1" dirty="0">
                <a:solidFill>
                  <a:srgbClr val="F7981D"/>
                </a:solidFill>
              </a:rPr>
              <a:t>Occupation:</a:t>
            </a:r>
            <a:r>
              <a:rPr lang="en-GB" sz="2400" dirty="0"/>
              <a:t> Creative Director</a:t>
            </a:r>
          </a:p>
          <a:p>
            <a:r>
              <a:rPr lang="en-GB" sz="2400" b="1" dirty="0">
                <a:solidFill>
                  <a:srgbClr val="F7981D"/>
                </a:solidFill>
              </a:rPr>
              <a:t>Education: </a:t>
            </a:r>
            <a:r>
              <a:rPr lang="en-GB" sz="2400" dirty="0"/>
              <a:t>Graphic Design</a:t>
            </a:r>
          </a:p>
        </p:txBody>
      </p:sp>
      <p:sp>
        <p:nvSpPr>
          <p:cNvPr id="7" name="CaixaDeTexto 6">
            <a:extLst>
              <a:ext uri="{FF2B5EF4-FFF2-40B4-BE49-F238E27FC236}">
                <a16:creationId xmlns:a16="http://schemas.microsoft.com/office/drawing/2014/main" id="{465AA144-B079-4CE2-8C77-13208C3F4170}"/>
              </a:ext>
            </a:extLst>
          </p:cNvPr>
          <p:cNvSpPr txBox="1"/>
          <p:nvPr/>
        </p:nvSpPr>
        <p:spPr>
          <a:xfrm>
            <a:off x="265699" y="3152771"/>
            <a:ext cx="6287503" cy="3046988"/>
          </a:xfrm>
          <a:prstGeom prst="rect">
            <a:avLst/>
          </a:prstGeom>
          <a:noFill/>
        </p:spPr>
        <p:txBody>
          <a:bodyPr wrap="square" rtlCol="0">
            <a:spAutoFit/>
          </a:bodyPr>
          <a:lstStyle/>
          <a:p>
            <a:pPr algn="just"/>
            <a:r>
              <a:rPr lang="en-GB" sz="2400" b="1" dirty="0">
                <a:solidFill>
                  <a:srgbClr val="F7981D"/>
                </a:solidFill>
              </a:rPr>
              <a:t>Bio: </a:t>
            </a:r>
            <a:r>
              <a:rPr lang="en-GB" sz="2400" dirty="0"/>
              <a:t>John is a creative person that leads a team of graphic designers. He has a very busy life in a urban setting, hopping between different projects everyday. He travels a lot, but seldomly to relax and enjoy the experience. He likes do discover new cultures, food, music and stories. He also enjoys soft-paced activities in nature, like hiking, sightseeing and wildlife photography.</a:t>
            </a:r>
          </a:p>
        </p:txBody>
      </p:sp>
      <p:sp>
        <p:nvSpPr>
          <p:cNvPr id="9" name="CaixaDeTexto 8">
            <a:extLst>
              <a:ext uri="{FF2B5EF4-FFF2-40B4-BE49-F238E27FC236}">
                <a16:creationId xmlns:a16="http://schemas.microsoft.com/office/drawing/2014/main" id="{A0AF890D-48D5-4C25-A03B-BAC4D6545753}"/>
              </a:ext>
            </a:extLst>
          </p:cNvPr>
          <p:cNvSpPr txBox="1"/>
          <p:nvPr/>
        </p:nvSpPr>
        <p:spPr>
          <a:xfrm>
            <a:off x="6817318" y="3536572"/>
            <a:ext cx="2254041" cy="461665"/>
          </a:xfrm>
          <a:prstGeom prst="rect">
            <a:avLst/>
          </a:prstGeom>
          <a:noFill/>
        </p:spPr>
        <p:txBody>
          <a:bodyPr wrap="square" rtlCol="0">
            <a:spAutoFit/>
          </a:bodyPr>
          <a:lstStyle/>
          <a:p>
            <a:r>
              <a:rPr lang="en-GB" sz="2400" b="1" dirty="0">
                <a:solidFill>
                  <a:srgbClr val="F7981D"/>
                </a:solidFill>
              </a:rPr>
              <a:t>Travel Style</a:t>
            </a:r>
          </a:p>
        </p:txBody>
      </p:sp>
      <p:sp>
        <p:nvSpPr>
          <p:cNvPr id="11" name="CaixaDeTexto 10">
            <a:extLst>
              <a:ext uri="{FF2B5EF4-FFF2-40B4-BE49-F238E27FC236}">
                <a16:creationId xmlns:a16="http://schemas.microsoft.com/office/drawing/2014/main" id="{384FEBD3-5F43-48F8-916D-390313AE48B0}"/>
              </a:ext>
            </a:extLst>
          </p:cNvPr>
          <p:cNvSpPr txBox="1"/>
          <p:nvPr/>
        </p:nvSpPr>
        <p:spPr>
          <a:xfrm>
            <a:off x="6822671" y="1046457"/>
            <a:ext cx="1847850" cy="461665"/>
          </a:xfrm>
          <a:prstGeom prst="rect">
            <a:avLst/>
          </a:prstGeom>
          <a:noFill/>
        </p:spPr>
        <p:txBody>
          <a:bodyPr wrap="square" rtlCol="0">
            <a:spAutoFit/>
          </a:bodyPr>
          <a:lstStyle/>
          <a:p>
            <a:r>
              <a:rPr lang="en-GB" sz="2400" b="1" dirty="0">
                <a:solidFill>
                  <a:srgbClr val="F7981D"/>
                </a:solidFill>
              </a:rPr>
              <a:t>Expectations</a:t>
            </a:r>
          </a:p>
        </p:txBody>
      </p:sp>
      <p:sp>
        <p:nvSpPr>
          <p:cNvPr id="3" name="CaixaDeTexto 2">
            <a:extLst>
              <a:ext uri="{FF2B5EF4-FFF2-40B4-BE49-F238E27FC236}">
                <a16:creationId xmlns:a16="http://schemas.microsoft.com/office/drawing/2014/main" id="{626E5CDC-C7CE-474C-B56A-AB02941610AE}"/>
              </a:ext>
            </a:extLst>
          </p:cNvPr>
          <p:cNvSpPr txBox="1"/>
          <p:nvPr/>
        </p:nvSpPr>
        <p:spPr>
          <a:xfrm>
            <a:off x="6805125" y="4005878"/>
            <a:ext cx="1566452" cy="559702"/>
          </a:xfrm>
          <a:prstGeom prst="rect">
            <a:avLst/>
          </a:prstGeom>
          <a:noFill/>
        </p:spPr>
        <p:txBody>
          <a:bodyPr wrap="square" rtlCol="0">
            <a:spAutoFit/>
          </a:bodyPr>
          <a:lstStyle/>
          <a:p>
            <a:pPr algn="r"/>
            <a:r>
              <a:rPr lang="en-GB" sz="2400" b="1" dirty="0"/>
              <a:t>Active</a:t>
            </a:r>
          </a:p>
        </p:txBody>
      </p:sp>
      <p:sp>
        <p:nvSpPr>
          <p:cNvPr id="8" name="CaixaDeTexto 7">
            <a:extLst>
              <a:ext uri="{FF2B5EF4-FFF2-40B4-BE49-F238E27FC236}">
                <a16:creationId xmlns:a16="http://schemas.microsoft.com/office/drawing/2014/main" id="{2AA76223-8849-4C7D-B13D-2D3EE7F9A796}"/>
              </a:ext>
            </a:extLst>
          </p:cNvPr>
          <p:cNvSpPr txBox="1"/>
          <p:nvPr/>
        </p:nvSpPr>
        <p:spPr>
          <a:xfrm>
            <a:off x="10077004" y="3998237"/>
            <a:ext cx="1849297" cy="559702"/>
          </a:xfrm>
          <a:prstGeom prst="rect">
            <a:avLst/>
          </a:prstGeom>
          <a:noFill/>
        </p:spPr>
        <p:txBody>
          <a:bodyPr wrap="square" rtlCol="0">
            <a:spAutoFit/>
          </a:bodyPr>
          <a:lstStyle/>
          <a:p>
            <a:r>
              <a:rPr lang="en-GB" sz="2400" b="1" dirty="0"/>
              <a:t>Passive</a:t>
            </a:r>
          </a:p>
        </p:txBody>
      </p:sp>
      <p:sp>
        <p:nvSpPr>
          <p:cNvPr id="10" name="CaixaDeTexto 9">
            <a:extLst>
              <a:ext uri="{FF2B5EF4-FFF2-40B4-BE49-F238E27FC236}">
                <a16:creationId xmlns:a16="http://schemas.microsoft.com/office/drawing/2014/main" id="{9AA6FE2D-070A-46BA-A675-997C5FB7018C}"/>
              </a:ext>
            </a:extLst>
          </p:cNvPr>
          <p:cNvSpPr txBox="1"/>
          <p:nvPr/>
        </p:nvSpPr>
        <p:spPr>
          <a:xfrm>
            <a:off x="6805125" y="4413579"/>
            <a:ext cx="1575968" cy="559702"/>
          </a:xfrm>
          <a:prstGeom prst="rect">
            <a:avLst/>
          </a:prstGeom>
          <a:noFill/>
        </p:spPr>
        <p:txBody>
          <a:bodyPr wrap="square" rtlCol="0">
            <a:spAutoFit/>
          </a:bodyPr>
          <a:lstStyle/>
          <a:p>
            <a:pPr algn="r"/>
            <a:r>
              <a:rPr lang="en-GB" sz="2400" b="1" dirty="0"/>
              <a:t>Nature</a:t>
            </a:r>
          </a:p>
        </p:txBody>
      </p:sp>
      <p:sp>
        <p:nvSpPr>
          <p:cNvPr id="15" name="CaixaDeTexto 14">
            <a:extLst>
              <a:ext uri="{FF2B5EF4-FFF2-40B4-BE49-F238E27FC236}">
                <a16:creationId xmlns:a16="http://schemas.microsoft.com/office/drawing/2014/main" id="{D5223C19-1459-48B6-A49D-16AE6CCED9A1}"/>
              </a:ext>
            </a:extLst>
          </p:cNvPr>
          <p:cNvSpPr txBox="1"/>
          <p:nvPr/>
        </p:nvSpPr>
        <p:spPr>
          <a:xfrm>
            <a:off x="10073266" y="4403243"/>
            <a:ext cx="1853035" cy="559702"/>
          </a:xfrm>
          <a:prstGeom prst="rect">
            <a:avLst/>
          </a:prstGeom>
          <a:noFill/>
        </p:spPr>
        <p:txBody>
          <a:bodyPr wrap="square" rtlCol="0">
            <a:spAutoFit/>
          </a:bodyPr>
          <a:lstStyle/>
          <a:p>
            <a:r>
              <a:rPr lang="en-GB" sz="2400" b="1" dirty="0"/>
              <a:t>Urban</a:t>
            </a:r>
          </a:p>
        </p:txBody>
      </p:sp>
      <p:sp>
        <p:nvSpPr>
          <p:cNvPr id="17" name="CaixaDeTexto 16">
            <a:extLst>
              <a:ext uri="{FF2B5EF4-FFF2-40B4-BE49-F238E27FC236}">
                <a16:creationId xmlns:a16="http://schemas.microsoft.com/office/drawing/2014/main" id="{8B07C726-2A6C-496A-81CE-F95EB319BFF4}"/>
              </a:ext>
            </a:extLst>
          </p:cNvPr>
          <p:cNvSpPr txBox="1"/>
          <p:nvPr/>
        </p:nvSpPr>
        <p:spPr>
          <a:xfrm>
            <a:off x="6799773" y="4810955"/>
            <a:ext cx="1585714" cy="559702"/>
          </a:xfrm>
          <a:prstGeom prst="rect">
            <a:avLst/>
          </a:prstGeom>
          <a:noFill/>
        </p:spPr>
        <p:txBody>
          <a:bodyPr wrap="square" rtlCol="0">
            <a:spAutoFit/>
          </a:bodyPr>
          <a:lstStyle/>
          <a:p>
            <a:pPr algn="r"/>
            <a:r>
              <a:rPr lang="en-GB" sz="2400" b="1" dirty="0"/>
              <a:t>Organized</a:t>
            </a:r>
          </a:p>
        </p:txBody>
      </p:sp>
      <p:sp>
        <p:nvSpPr>
          <p:cNvPr id="19" name="CaixaDeTexto 18">
            <a:extLst>
              <a:ext uri="{FF2B5EF4-FFF2-40B4-BE49-F238E27FC236}">
                <a16:creationId xmlns:a16="http://schemas.microsoft.com/office/drawing/2014/main" id="{D6FA76F6-35AA-457A-BFEA-7B338CB4875B}"/>
              </a:ext>
            </a:extLst>
          </p:cNvPr>
          <p:cNvSpPr txBox="1"/>
          <p:nvPr/>
        </p:nvSpPr>
        <p:spPr>
          <a:xfrm>
            <a:off x="10088612" y="4814458"/>
            <a:ext cx="1837689" cy="559702"/>
          </a:xfrm>
          <a:prstGeom prst="rect">
            <a:avLst/>
          </a:prstGeom>
          <a:noFill/>
        </p:spPr>
        <p:txBody>
          <a:bodyPr wrap="square" rtlCol="0">
            <a:spAutoFit/>
          </a:bodyPr>
          <a:lstStyle/>
          <a:p>
            <a:r>
              <a:rPr lang="en-GB" sz="2400" b="1" dirty="0"/>
              <a:t>Spontaneous</a:t>
            </a:r>
          </a:p>
        </p:txBody>
      </p:sp>
      <p:sp>
        <p:nvSpPr>
          <p:cNvPr id="21" name="CaixaDeTexto 20">
            <a:extLst>
              <a:ext uri="{FF2B5EF4-FFF2-40B4-BE49-F238E27FC236}">
                <a16:creationId xmlns:a16="http://schemas.microsoft.com/office/drawing/2014/main" id="{28F3CA27-A8E0-49E1-B215-F4C2BC171026}"/>
              </a:ext>
            </a:extLst>
          </p:cNvPr>
          <p:cNvSpPr txBox="1"/>
          <p:nvPr/>
        </p:nvSpPr>
        <p:spPr>
          <a:xfrm>
            <a:off x="6799773" y="5227104"/>
            <a:ext cx="1575968" cy="559702"/>
          </a:xfrm>
          <a:prstGeom prst="rect">
            <a:avLst/>
          </a:prstGeom>
          <a:noFill/>
        </p:spPr>
        <p:txBody>
          <a:bodyPr wrap="square" rtlCol="0">
            <a:spAutoFit/>
          </a:bodyPr>
          <a:lstStyle/>
          <a:p>
            <a:pPr algn="r"/>
            <a:r>
              <a:rPr lang="en-GB" sz="2400" b="1" dirty="0"/>
              <a:t>Saving</a:t>
            </a:r>
          </a:p>
        </p:txBody>
      </p:sp>
      <p:sp>
        <p:nvSpPr>
          <p:cNvPr id="23" name="CaixaDeTexto 22">
            <a:extLst>
              <a:ext uri="{FF2B5EF4-FFF2-40B4-BE49-F238E27FC236}">
                <a16:creationId xmlns:a16="http://schemas.microsoft.com/office/drawing/2014/main" id="{E07A9C71-949E-4D9E-8ABA-D69F2EEA0D46}"/>
              </a:ext>
            </a:extLst>
          </p:cNvPr>
          <p:cNvSpPr txBox="1"/>
          <p:nvPr/>
        </p:nvSpPr>
        <p:spPr>
          <a:xfrm>
            <a:off x="10075410" y="5226121"/>
            <a:ext cx="1850891" cy="559702"/>
          </a:xfrm>
          <a:prstGeom prst="rect">
            <a:avLst/>
          </a:prstGeom>
          <a:noFill/>
        </p:spPr>
        <p:txBody>
          <a:bodyPr wrap="square" rtlCol="0">
            <a:spAutoFit/>
          </a:bodyPr>
          <a:lstStyle/>
          <a:p>
            <a:r>
              <a:rPr lang="en-GB" sz="2400" b="1" dirty="0"/>
              <a:t>Spending</a:t>
            </a:r>
          </a:p>
        </p:txBody>
      </p:sp>
      <p:sp>
        <p:nvSpPr>
          <p:cNvPr id="25" name="CaixaDeTexto 24">
            <a:extLst>
              <a:ext uri="{FF2B5EF4-FFF2-40B4-BE49-F238E27FC236}">
                <a16:creationId xmlns:a16="http://schemas.microsoft.com/office/drawing/2014/main" id="{51774F78-FCE0-45FE-A883-DE9A2B7917CF}"/>
              </a:ext>
            </a:extLst>
          </p:cNvPr>
          <p:cNvSpPr txBox="1"/>
          <p:nvPr/>
        </p:nvSpPr>
        <p:spPr>
          <a:xfrm>
            <a:off x="6799772" y="5635272"/>
            <a:ext cx="1583405" cy="559702"/>
          </a:xfrm>
          <a:prstGeom prst="rect">
            <a:avLst/>
          </a:prstGeom>
          <a:noFill/>
        </p:spPr>
        <p:txBody>
          <a:bodyPr wrap="square" rtlCol="0">
            <a:spAutoFit/>
          </a:bodyPr>
          <a:lstStyle/>
          <a:p>
            <a:pPr algn="r"/>
            <a:r>
              <a:rPr lang="en-GB" sz="2400" b="1" dirty="0"/>
              <a:t>Hedonic</a:t>
            </a:r>
          </a:p>
        </p:txBody>
      </p:sp>
      <p:sp>
        <p:nvSpPr>
          <p:cNvPr id="27" name="CaixaDeTexto 26">
            <a:extLst>
              <a:ext uri="{FF2B5EF4-FFF2-40B4-BE49-F238E27FC236}">
                <a16:creationId xmlns:a16="http://schemas.microsoft.com/office/drawing/2014/main" id="{E8D4EE8C-E20B-453D-9021-987F75B30092}"/>
              </a:ext>
            </a:extLst>
          </p:cNvPr>
          <p:cNvSpPr txBox="1"/>
          <p:nvPr/>
        </p:nvSpPr>
        <p:spPr>
          <a:xfrm>
            <a:off x="10073266" y="5640057"/>
            <a:ext cx="1853035" cy="559702"/>
          </a:xfrm>
          <a:prstGeom prst="rect">
            <a:avLst/>
          </a:prstGeom>
          <a:noFill/>
        </p:spPr>
        <p:txBody>
          <a:bodyPr wrap="square" rtlCol="0">
            <a:spAutoFit/>
          </a:bodyPr>
          <a:lstStyle/>
          <a:p>
            <a:r>
              <a:rPr lang="en-GB" sz="2400" b="1" dirty="0"/>
              <a:t>Eudemonic</a:t>
            </a:r>
          </a:p>
        </p:txBody>
      </p:sp>
      <p:grpSp>
        <p:nvGrpSpPr>
          <p:cNvPr id="44" name="Agrupar 43">
            <a:extLst>
              <a:ext uri="{FF2B5EF4-FFF2-40B4-BE49-F238E27FC236}">
                <a16:creationId xmlns:a16="http://schemas.microsoft.com/office/drawing/2014/main" id="{9B7A8825-79D5-4D84-B9A0-79F056B43361}"/>
              </a:ext>
            </a:extLst>
          </p:cNvPr>
          <p:cNvGrpSpPr/>
          <p:nvPr/>
        </p:nvGrpSpPr>
        <p:grpSpPr>
          <a:xfrm>
            <a:off x="8385488" y="4138629"/>
            <a:ext cx="1687778" cy="248740"/>
            <a:chOff x="865314" y="4916540"/>
            <a:chExt cx="1306992" cy="187474"/>
          </a:xfrm>
        </p:grpSpPr>
        <p:sp>
          <p:nvSpPr>
            <p:cNvPr id="29" name="Oval 28">
              <a:extLst>
                <a:ext uri="{FF2B5EF4-FFF2-40B4-BE49-F238E27FC236}">
                  <a16:creationId xmlns:a16="http://schemas.microsoft.com/office/drawing/2014/main" id="{D63BE34C-0BA1-4AD9-8B63-A88DC15809A4}"/>
                </a:ext>
              </a:extLst>
            </p:cNvPr>
            <p:cNvSpPr/>
            <p:nvPr/>
          </p:nvSpPr>
          <p:spPr>
            <a:xfrm>
              <a:off x="865314" y="4916540"/>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Oval 29">
              <a:extLst>
                <a:ext uri="{FF2B5EF4-FFF2-40B4-BE49-F238E27FC236}">
                  <a16:creationId xmlns:a16="http://schemas.microsoft.com/office/drawing/2014/main" id="{2D44FEA6-2F74-4170-AC3A-B23854563565}"/>
                </a:ext>
              </a:extLst>
            </p:cNvPr>
            <p:cNvSpPr/>
            <p:nvPr/>
          </p:nvSpPr>
          <p:spPr>
            <a:xfrm>
              <a:off x="1099084"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Oval 31">
              <a:extLst>
                <a:ext uri="{FF2B5EF4-FFF2-40B4-BE49-F238E27FC236}">
                  <a16:creationId xmlns:a16="http://schemas.microsoft.com/office/drawing/2014/main" id="{5822AAF5-E0A6-4B8D-BC6F-938279D9D897}"/>
                </a:ext>
              </a:extLst>
            </p:cNvPr>
            <p:cNvSpPr/>
            <p:nvPr/>
          </p:nvSpPr>
          <p:spPr>
            <a:xfrm>
              <a:off x="1325679" y="4924014"/>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4" name="Oval 33">
              <a:extLst>
                <a:ext uri="{FF2B5EF4-FFF2-40B4-BE49-F238E27FC236}">
                  <a16:creationId xmlns:a16="http://schemas.microsoft.com/office/drawing/2014/main" id="{35ADD931-E55B-4711-8A84-450D883564F8}"/>
                </a:ext>
              </a:extLst>
            </p:cNvPr>
            <p:cNvSpPr/>
            <p:nvPr/>
          </p:nvSpPr>
          <p:spPr>
            <a:xfrm>
              <a:off x="1548190"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Oval 35">
              <a:extLst>
                <a:ext uri="{FF2B5EF4-FFF2-40B4-BE49-F238E27FC236}">
                  <a16:creationId xmlns:a16="http://schemas.microsoft.com/office/drawing/2014/main" id="{E152A89B-265B-423E-9904-5CC0632394A7}"/>
                </a:ext>
              </a:extLst>
            </p:cNvPr>
            <p:cNvSpPr/>
            <p:nvPr/>
          </p:nvSpPr>
          <p:spPr>
            <a:xfrm>
              <a:off x="1770248"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0" name="Oval 39">
              <a:extLst>
                <a:ext uri="{FF2B5EF4-FFF2-40B4-BE49-F238E27FC236}">
                  <a16:creationId xmlns:a16="http://schemas.microsoft.com/office/drawing/2014/main" id="{0C3E9806-302E-4A57-8E3B-17131F377F5C}"/>
                </a:ext>
              </a:extLst>
            </p:cNvPr>
            <p:cNvSpPr/>
            <p:nvPr/>
          </p:nvSpPr>
          <p:spPr>
            <a:xfrm>
              <a:off x="1992306"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43" name="Conexão reta 42">
              <a:extLst>
                <a:ext uri="{FF2B5EF4-FFF2-40B4-BE49-F238E27FC236}">
                  <a16:creationId xmlns:a16="http://schemas.microsoft.com/office/drawing/2014/main" id="{09001899-E18F-4B08-93EE-FF54ECDA7235}"/>
                </a:ext>
              </a:extLst>
            </p:cNvPr>
            <p:cNvCxnSpPr/>
            <p:nvPr/>
          </p:nvCxnSpPr>
          <p:spPr>
            <a:xfrm>
              <a:off x="1524729" y="4916540"/>
              <a:ext cx="0" cy="187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Agrupar 44">
            <a:extLst>
              <a:ext uri="{FF2B5EF4-FFF2-40B4-BE49-F238E27FC236}">
                <a16:creationId xmlns:a16="http://schemas.microsoft.com/office/drawing/2014/main" id="{8E8FFE1A-D4B6-4C5B-8C10-0A573C68A015}"/>
              </a:ext>
            </a:extLst>
          </p:cNvPr>
          <p:cNvGrpSpPr/>
          <p:nvPr/>
        </p:nvGrpSpPr>
        <p:grpSpPr>
          <a:xfrm>
            <a:off x="8385488" y="4965177"/>
            <a:ext cx="1687778" cy="248740"/>
            <a:chOff x="865314" y="4916540"/>
            <a:chExt cx="1306992" cy="187474"/>
          </a:xfrm>
        </p:grpSpPr>
        <p:sp>
          <p:nvSpPr>
            <p:cNvPr id="46" name="Oval 45">
              <a:extLst>
                <a:ext uri="{FF2B5EF4-FFF2-40B4-BE49-F238E27FC236}">
                  <a16:creationId xmlns:a16="http://schemas.microsoft.com/office/drawing/2014/main" id="{CDC27D48-9C5D-49B6-86D1-26C40DF21F37}"/>
                </a:ext>
              </a:extLst>
            </p:cNvPr>
            <p:cNvSpPr/>
            <p:nvPr/>
          </p:nvSpPr>
          <p:spPr>
            <a:xfrm>
              <a:off x="865314" y="4916540"/>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7" name="Oval 46">
              <a:extLst>
                <a:ext uri="{FF2B5EF4-FFF2-40B4-BE49-F238E27FC236}">
                  <a16:creationId xmlns:a16="http://schemas.microsoft.com/office/drawing/2014/main" id="{DAECC86E-CB5E-425B-B064-C4896A5CF917}"/>
                </a:ext>
              </a:extLst>
            </p:cNvPr>
            <p:cNvSpPr/>
            <p:nvPr/>
          </p:nvSpPr>
          <p:spPr>
            <a:xfrm>
              <a:off x="1099084" y="4922983"/>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8" name="Oval 47">
              <a:extLst>
                <a:ext uri="{FF2B5EF4-FFF2-40B4-BE49-F238E27FC236}">
                  <a16:creationId xmlns:a16="http://schemas.microsoft.com/office/drawing/2014/main" id="{197AC8DA-D78B-42FE-9887-A14C369E2B7A}"/>
                </a:ext>
              </a:extLst>
            </p:cNvPr>
            <p:cNvSpPr/>
            <p:nvPr/>
          </p:nvSpPr>
          <p:spPr>
            <a:xfrm>
              <a:off x="1325679" y="4924014"/>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9" name="Oval 48">
              <a:extLst>
                <a:ext uri="{FF2B5EF4-FFF2-40B4-BE49-F238E27FC236}">
                  <a16:creationId xmlns:a16="http://schemas.microsoft.com/office/drawing/2014/main" id="{BDA92E4E-6D45-4BBB-9C46-00B4C45F5DE1}"/>
                </a:ext>
              </a:extLst>
            </p:cNvPr>
            <p:cNvSpPr/>
            <p:nvPr/>
          </p:nvSpPr>
          <p:spPr>
            <a:xfrm>
              <a:off x="1548190"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0" name="Oval 49">
              <a:extLst>
                <a:ext uri="{FF2B5EF4-FFF2-40B4-BE49-F238E27FC236}">
                  <a16:creationId xmlns:a16="http://schemas.microsoft.com/office/drawing/2014/main" id="{BB769649-6115-4842-949C-CAE97EC24F41}"/>
                </a:ext>
              </a:extLst>
            </p:cNvPr>
            <p:cNvSpPr/>
            <p:nvPr/>
          </p:nvSpPr>
          <p:spPr>
            <a:xfrm>
              <a:off x="1770248"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1" name="Oval 50">
              <a:extLst>
                <a:ext uri="{FF2B5EF4-FFF2-40B4-BE49-F238E27FC236}">
                  <a16:creationId xmlns:a16="http://schemas.microsoft.com/office/drawing/2014/main" id="{6F3D3751-62AB-4C7D-AA3D-3CC5F6412C7A}"/>
                </a:ext>
              </a:extLst>
            </p:cNvPr>
            <p:cNvSpPr/>
            <p:nvPr/>
          </p:nvSpPr>
          <p:spPr>
            <a:xfrm>
              <a:off x="1992306"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52" name="Conexão reta 51">
              <a:extLst>
                <a:ext uri="{FF2B5EF4-FFF2-40B4-BE49-F238E27FC236}">
                  <a16:creationId xmlns:a16="http://schemas.microsoft.com/office/drawing/2014/main" id="{B0B6976F-6E3B-4D51-B268-11AC8C305F9A}"/>
                </a:ext>
              </a:extLst>
            </p:cNvPr>
            <p:cNvCxnSpPr/>
            <p:nvPr/>
          </p:nvCxnSpPr>
          <p:spPr>
            <a:xfrm>
              <a:off x="1524729" y="4916540"/>
              <a:ext cx="0" cy="187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Agrupar 52">
            <a:extLst>
              <a:ext uri="{FF2B5EF4-FFF2-40B4-BE49-F238E27FC236}">
                <a16:creationId xmlns:a16="http://schemas.microsoft.com/office/drawing/2014/main" id="{8283EEFE-13FF-46F6-A623-38643D618D9F}"/>
              </a:ext>
            </a:extLst>
          </p:cNvPr>
          <p:cNvGrpSpPr/>
          <p:nvPr/>
        </p:nvGrpSpPr>
        <p:grpSpPr>
          <a:xfrm>
            <a:off x="8385488" y="4547997"/>
            <a:ext cx="1687778" cy="248740"/>
            <a:chOff x="865314" y="4916540"/>
            <a:chExt cx="1306992" cy="187474"/>
          </a:xfrm>
        </p:grpSpPr>
        <p:sp>
          <p:nvSpPr>
            <p:cNvPr id="54" name="Oval 53">
              <a:extLst>
                <a:ext uri="{FF2B5EF4-FFF2-40B4-BE49-F238E27FC236}">
                  <a16:creationId xmlns:a16="http://schemas.microsoft.com/office/drawing/2014/main" id="{69C25C20-DEA2-4E80-88C5-BE2DD41202B4}"/>
                </a:ext>
              </a:extLst>
            </p:cNvPr>
            <p:cNvSpPr/>
            <p:nvPr/>
          </p:nvSpPr>
          <p:spPr>
            <a:xfrm>
              <a:off x="865314" y="4916540"/>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5" name="Oval 54">
              <a:extLst>
                <a:ext uri="{FF2B5EF4-FFF2-40B4-BE49-F238E27FC236}">
                  <a16:creationId xmlns:a16="http://schemas.microsoft.com/office/drawing/2014/main" id="{BE458E96-B00F-4D79-996B-A524A663410F}"/>
                </a:ext>
              </a:extLst>
            </p:cNvPr>
            <p:cNvSpPr/>
            <p:nvPr/>
          </p:nvSpPr>
          <p:spPr>
            <a:xfrm>
              <a:off x="1099084" y="4922983"/>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6" name="Oval 55">
              <a:extLst>
                <a:ext uri="{FF2B5EF4-FFF2-40B4-BE49-F238E27FC236}">
                  <a16:creationId xmlns:a16="http://schemas.microsoft.com/office/drawing/2014/main" id="{6008EEBF-DCF9-4E06-A1B1-7FE3A3241B82}"/>
                </a:ext>
              </a:extLst>
            </p:cNvPr>
            <p:cNvSpPr/>
            <p:nvPr/>
          </p:nvSpPr>
          <p:spPr>
            <a:xfrm>
              <a:off x="1325679" y="4924014"/>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7" name="Oval 56">
              <a:extLst>
                <a:ext uri="{FF2B5EF4-FFF2-40B4-BE49-F238E27FC236}">
                  <a16:creationId xmlns:a16="http://schemas.microsoft.com/office/drawing/2014/main" id="{096541BD-E6B7-4B49-B4F3-972C76A9941B}"/>
                </a:ext>
              </a:extLst>
            </p:cNvPr>
            <p:cNvSpPr/>
            <p:nvPr/>
          </p:nvSpPr>
          <p:spPr>
            <a:xfrm>
              <a:off x="1548190"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8" name="Oval 57">
              <a:extLst>
                <a:ext uri="{FF2B5EF4-FFF2-40B4-BE49-F238E27FC236}">
                  <a16:creationId xmlns:a16="http://schemas.microsoft.com/office/drawing/2014/main" id="{B97B7C19-33D8-4693-A93A-E39CEA6C307A}"/>
                </a:ext>
              </a:extLst>
            </p:cNvPr>
            <p:cNvSpPr/>
            <p:nvPr/>
          </p:nvSpPr>
          <p:spPr>
            <a:xfrm>
              <a:off x="1770248"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9" name="Oval 58">
              <a:extLst>
                <a:ext uri="{FF2B5EF4-FFF2-40B4-BE49-F238E27FC236}">
                  <a16:creationId xmlns:a16="http://schemas.microsoft.com/office/drawing/2014/main" id="{0EDFE04D-EE77-439A-BA61-A31598D5EE6B}"/>
                </a:ext>
              </a:extLst>
            </p:cNvPr>
            <p:cNvSpPr/>
            <p:nvPr/>
          </p:nvSpPr>
          <p:spPr>
            <a:xfrm>
              <a:off x="1992306"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60" name="Conexão reta 59">
              <a:extLst>
                <a:ext uri="{FF2B5EF4-FFF2-40B4-BE49-F238E27FC236}">
                  <a16:creationId xmlns:a16="http://schemas.microsoft.com/office/drawing/2014/main" id="{4FE322D0-CE55-412F-81A0-1C66AD7B9C20}"/>
                </a:ext>
              </a:extLst>
            </p:cNvPr>
            <p:cNvCxnSpPr/>
            <p:nvPr/>
          </p:nvCxnSpPr>
          <p:spPr>
            <a:xfrm>
              <a:off x="1524729" y="4916540"/>
              <a:ext cx="0" cy="187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Agrupar 60">
            <a:extLst>
              <a:ext uri="{FF2B5EF4-FFF2-40B4-BE49-F238E27FC236}">
                <a16:creationId xmlns:a16="http://schemas.microsoft.com/office/drawing/2014/main" id="{17A554FC-32B3-4AA2-992C-CF8F174F1D2F}"/>
              </a:ext>
            </a:extLst>
          </p:cNvPr>
          <p:cNvGrpSpPr/>
          <p:nvPr/>
        </p:nvGrpSpPr>
        <p:grpSpPr>
          <a:xfrm>
            <a:off x="8385488" y="5364980"/>
            <a:ext cx="1687778" cy="248740"/>
            <a:chOff x="865314" y="4916540"/>
            <a:chExt cx="1306992" cy="187474"/>
          </a:xfrm>
        </p:grpSpPr>
        <p:sp>
          <p:nvSpPr>
            <p:cNvPr id="62" name="Oval 61">
              <a:extLst>
                <a:ext uri="{FF2B5EF4-FFF2-40B4-BE49-F238E27FC236}">
                  <a16:creationId xmlns:a16="http://schemas.microsoft.com/office/drawing/2014/main" id="{ED4C42E2-E962-466F-9749-8403F4904AA0}"/>
                </a:ext>
              </a:extLst>
            </p:cNvPr>
            <p:cNvSpPr/>
            <p:nvPr/>
          </p:nvSpPr>
          <p:spPr>
            <a:xfrm>
              <a:off x="865314" y="4916540"/>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3" name="Oval 62">
              <a:extLst>
                <a:ext uri="{FF2B5EF4-FFF2-40B4-BE49-F238E27FC236}">
                  <a16:creationId xmlns:a16="http://schemas.microsoft.com/office/drawing/2014/main" id="{C5D111AC-06A7-488E-A7B6-90D665162B9E}"/>
                </a:ext>
              </a:extLst>
            </p:cNvPr>
            <p:cNvSpPr/>
            <p:nvPr/>
          </p:nvSpPr>
          <p:spPr>
            <a:xfrm>
              <a:off x="1099084"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4" name="Oval 63">
              <a:extLst>
                <a:ext uri="{FF2B5EF4-FFF2-40B4-BE49-F238E27FC236}">
                  <a16:creationId xmlns:a16="http://schemas.microsoft.com/office/drawing/2014/main" id="{88F0C2EE-BB96-46C1-B5DA-311E38BCD4B3}"/>
                </a:ext>
              </a:extLst>
            </p:cNvPr>
            <p:cNvSpPr/>
            <p:nvPr/>
          </p:nvSpPr>
          <p:spPr>
            <a:xfrm>
              <a:off x="1325679"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5" name="Oval 64">
              <a:extLst>
                <a:ext uri="{FF2B5EF4-FFF2-40B4-BE49-F238E27FC236}">
                  <a16:creationId xmlns:a16="http://schemas.microsoft.com/office/drawing/2014/main" id="{30B242A6-6815-43FD-B62D-029A20F17EF5}"/>
                </a:ext>
              </a:extLst>
            </p:cNvPr>
            <p:cNvSpPr/>
            <p:nvPr/>
          </p:nvSpPr>
          <p:spPr>
            <a:xfrm>
              <a:off x="1548190" y="4922983"/>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6" name="Oval 65">
              <a:extLst>
                <a:ext uri="{FF2B5EF4-FFF2-40B4-BE49-F238E27FC236}">
                  <a16:creationId xmlns:a16="http://schemas.microsoft.com/office/drawing/2014/main" id="{10F15881-F398-4817-8352-4422A031F42F}"/>
                </a:ext>
              </a:extLst>
            </p:cNvPr>
            <p:cNvSpPr/>
            <p:nvPr/>
          </p:nvSpPr>
          <p:spPr>
            <a:xfrm>
              <a:off x="1770248"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7" name="Oval 66">
              <a:extLst>
                <a:ext uri="{FF2B5EF4-FFF2-40B4-BE49-F238E27FC236}">
                  <a16:creationId xmlns:a16="http://schemas.microsoft.com/office/drawing/2014/main" id="{554CBE99-D057-49F0-A232-9103626316D0}"/>
                </a:ext>
              </a:extLst>
            </p:cNvPr>
            <p:cNvSpPr/>
            <p:nvPr/>
          </p:nvSpPr>
          <p:spPr>
            <a:xfrm>
              <a:off x="1992306"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68" name="Conexão reta 67">
              <a:extLst>
                <a:ext uri="{FF2B5EF4-FFF2-40B4-BE49-F238E27FC236}">
                  <a16:creationId xmlns:a16="http://schemas.microsoft.com/office/drawing/2014/main" id="{A6701F69-A6EC-42BF-94F0-2116D06933C9}"/>
                </a:ext>
              </a:extLst>
            </p:cNvPr>
            <p:cNvCxnSpPr/>
            <p:nvPr/>
          </p:nvCxnSpPr>
          <p:spPr>
            <a:xfrm>
              <a:off x="1524729" y="4916540"/>
              <a:ext cx="0" cy="187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Agrupar 68">
            <a:extLst>
              <a:ext uri="{FF2B5EF4-FFF2-40B4-BE49-F238E27FC236}">
                <a16:creationId xmlns:a16="http://schemas.microsoft.com/office/drawing/2014/main" id="{433E2E74-97AF-4965-A516-B04F09C3A3E7}"/>
              </a:ext>
            </a:extLst>
          </p:cNvPr>
          <p:cNvGrpSpPr/>
          <p:nvPr/>
        </p:nvGrpSpPr>
        <p:grpSpPr>
          <a:xfrm>
            <a:off x="8371577" y="5758930"/>
            <a:ext cx="1687778" cy="248740"/>
            <a:chOff x="865314" y="4916540"/>
            <a:chExt cx="1306992" cy="187474"/>
          </a:xfrm>
        </p:grpSpPr>
        <p:sp>
          <p:nvSpPr>
            <p:cNvPr id="70" name="Oval 69">
              <a:extLst>
                <a:ext uri="{FF2B5EF4-FFF2-40B4-BE49-F238E27FC236}">
                  <a16:creationId xmlns:a16="http://schemas.microsoft.com/office/drawing/2014/main" id="{5079ADD0-C2E7-4B0D-B869-24DA919A2786}"/>
                </a:ext>
              </a:extLst>
            </p:cNvPr>
            <p:cNvSpPr/>
            <p:nvPr/>
          </p:nvSpPr>
          <p:spPr>
            <a:xfrm>
              <a:off x="865314" y="4916540"/>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1" name="Oval 70">
              <a:extLst>
                <a:ext uri="{FF2B5EF4-FFF2-40B4-BE49-F238E27FC236}">
                  <a16:creationId xmlns:a16="http://schemas.microsoft.com/office/drawing/2014/main" id="{04BE0625-25CF-447E-8978-2B12116C8AB7}"/>
                </a:ext>
              </a:extLst>
            </p:cNvPr>
            <p:cNvSpPr/>
            <p:nvPr/>
          </p:nvSpPr>
          <p:spPr>
            <a:xfrm>
              <a:off x="1099084"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2" name="Oval 71">
              <a:extLst>
                <a:ext uri="{FF2B5EF4-FFF2-40B4-BE49-F238E27FC236}">
                  <a16:creationId xmlns:a16="http://schemas.microsoft.com/office/drawing/2014/main" id="{D32BF08C-202F-454F-A6BD-52BE16A87E05}"/>
                </a:ext>
              </a:extLst>
            </p:cNvPr>
            <p:cNvSpPr/>
            <p:nvPr/>
          </p:nvSpPr>
          <p:spPr>
            <a:xfrm>
              <a:off x="1325679"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3" name="Oval 72">
              <a:extLst>
                <a:ext uri="{FF2B5EF4-FFF2-40B4-BE49-F238E27FC236}">
                  <a16:creationId xmlns:a16="http://schemas.microsoft.com/office/drawing/2014/main" id="{1485C501-C418-45F2-8464-1464F770F319}"/>
                </a:ext>
              </a:extLst>
            </p:cNvPr>
            <p:cNvSpPr/>
            <p:nvPr/>
          </p:nvSpPr>
          <p:spPr>
            <a:xfrm>
              <a:off x="1548190" y="4922983"/>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4" name="Oval 73">
              <a:extLst>
                <a:ext uri="{FF2B5EF4-FFF2-40B4-BE49-F238E27FC236}">
                  <a16:creationId xmlns:a16="http://schemas.microsoft.com/office/drawing/2014/main" id="{5B058E88-C568-4108-818D-0C4E74AE4BA6}"/>
                </a:ext>
              </a:extLst>
            </p:cNvPr>
            <p:cNvSpPr/>
            <p:nvPr/>
          </p:nvSpPr>
          <p:spPr>
            <a:xfrm>
              <a:off x="1770248" y="4924014"/>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5" name="Oval 74">
              <a:extLst>
                <a:ext uri="{FF2B5EF4-FFF2-40B4-BE49-F238E27FC236}">
                  <a16:creationId xmlns:a16="http://schemas.microsoft.com/office/drawing/2014/main" id="{1F6B26C2-E07B-4094-8C43-E450C4A76B1C}"/>
                </a:ext>
              </a:extLst>
            </p:cNvPr>
            <p:cNvSpPr/>
            <p:nvPr/>
          </p:nvSpPr>
          <p:spPr>
            <a:xfrm>
              <a:off x="1992306"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76" name="Conexão reta 75">
              <a:extLst>
                <a:ext uri="{FF2B5EF4-FFF2-40B4-BE49-F238E27FC236}">
                  <a16:creationId xmlns:a16="http://schemas.microsoft.com/office/drawing/2014/main" id="{45EF5BE6-2271-4EF0-B916-41A02285C7E6}"/>
                </a:ext>
              </a:extLst>
            </p:cNvPr>
            <p:cNvCxnSpPr/>
            <p:nvPr/>
          </p:nvCxnSpPr>
          <p:spPr>
            <a:xfrm>
              <a:off x="1524729" y="4916540"/>
              <a:ext cx="0" cy="187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7525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https://youtu.be/d4jPp2NdDYY</a:t>
            </a:r>
            <a:r>
              <a:rPr lang="en-GB" sz="1050" dirty="0"/>
              <a:t> </a:t>
            </a:r>
          </a:p>
        </p:txBody>
      </p:sp>
      <p:pic>
        <p:nvPicPr>
          <p:cNvPr id="6" name="Multimédia Online 1" title="LEARN: Creating Buyer Personas">
            <a:hlinkClick r:id="" action="ppaction://media"/>
            <a:extLst>
              <a:ext uri="{FF2B5EF4-FFF2-40B4-BE49-F238E27FC236}">
                <a16:creationId xmlns:a16="http://schemas.microsoft.com/office/drawing/2014/main" id="{0CB0AB13-899C-4EEC-AF63-446B8E3F045D}"/>
              </a:ext>
            </a:extLst>
          </p:cNvPr>
          <p:cNvPicPr>
            <a:picLocks noRot="1"/>
          </p:cNvPicPr>
          <p:nvPr>
            <a:videoFile r:link="rId1"/>
          </p:nvPr>
        </p:nvPicPr>
        <p:blipFill>
          <a:blip r:embed="rId4"/>
          <a:stretch>
            <a:fillRect/>
          </a:stretch>
        </p:blipFill>
        <p:spPr>
          <a:xfrm>
            <a:off x="2676524" y="1280442"/>
            <a:ext cx="6948000" cy="4284000"/>
          </a:xfrm>
          <a:prstGeom prst="rect">
            <a:avLst/>
          </a:prstGeom>
        </p:spPr>
      </p:pic>
      <p:sp>
        <p:nvSpPr>
          <p:cNvPr id="2" name="Text Placeholder 2">
            <a:extLst>
              <a:ext uri="{FF2B5EF4-FFF2-40B4-BE49-F238E27FC236}">
                <a16:creationId xmlns:a16="http://schemas.microsoft.com/office/drawing/2014/main" id="{EB47698D-EDDC-4B70-BE11-092F37558707}"/>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#2</a:t>
            </a:r>
          </a:p>
        </p:txBody>
      </p:sp>
      <p:pic>
        <p:nvPicPr>
          <p:cNvPr id="3" name="Imagem 2">
            <a:extLst>
              <a:ext uri="{FF2B5EF4-FFF2-40B4-BE49-F238E27FC236}">
                <a16:creationId xmlns:a16="http://schemas.microsoft.com/office/drawing/2014/main" id="{D0B461E4-25FB-4BA1-8CE5-5A9358B6568A}"/>
              </a:ext>
            </a:extLst>
          </p:cNvPr>
          <p:cNvPicPr>
            <a:picLocks noChangeAspect="1"/>
          </p:cNvPicPr>
          <p:nvPr/>
        </p:nvPicPr>
        <p:blipFill>
          <a:blip r:embed="rId5"/>
          <a:stretch>
            <a:fillRect/>
          </a:stretch>
        </p:blipFill>
        <p:spPr>
          <a:xfrm>
            <a:off x="367039" y="337780"/>
            <a:ext cx="720000" cy="720000"/>
          </a:xfrm>
          <a:prstGeom prst="rect">
            <a:avLst/>
          </a:prstGeom>
        </p:spPr>
      </p:pic>
      <p:sp>
        <p:nvSpPr>
          <p:cNvPr id="4" name="CaixaDeTexto 3">
            <a:extLst>
              <a:ext uri="{FF2B5EF4-FFF2-40B4-BE49-F238E27FC236}">
                <a16:creationId xmlns:a16="http://schemas.microsoft.com/office/drawing/2014/main" id="{0511AE6A-BDD6-46B3-ABF8-8CFD59761774}"/>
              </a:ext>
            </a:extLst>
          </p:cNvPr>
          <p:cNvSpPr txBox="1"/>
          <p:nvPr/>
        </p:nvSpPr>
        <p:spPr>
          <a:xfrm>
            <a:off x="9843516" y="1228725"/>
            <a:ext cx="2293620" cy="830997"/>
          </a:xfrm>
          <a:prstGeom prst="rect">
            <a:avLst/>
          </a:prstGeom>
          <a:noFill/>
        </p:spPr>
        <p:txBody>
          <a:bodyPr wrap="square">
            <a:spAutoFit/>
          </a:bodyPr>
          <a:lstStyle/>
          <a:p>
            <a:r>
              <a:rPr lang="en-GB" sz="2400" b="1" i="1" dirty="0">
                <a:solidFill>
                  <a:schemeClr val="bg1">
                    <a:lumMod val="65000"/>
                  </a:schemeClr>
                </a:solidFill>
              </a:rPr>
              <a:t>Creating Buyer Personas</a:t>
            </a:r>
          </a:p>
        </p:txBody>
      </p:sp>
    </p:spTree>
    <p:extLst>
      <p:ext uri="{BB962C8B-B14F-4D97-AF65-F5344CB8AC3E}">
        <p14:creationId xmlns:p14="http://schemas.microsoft.com/office/powerpoint/2010/main" val="217660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aralelogramo 54">
            <a:extLst>
              <a:ext uri="{FF2B5EF4-FFF2-40B4-BE49-F238E27FC236}">
                <a16:creationId xmlns:a16="http://schemas.microsoft.com/office/drawing/2014/main" id="{B6066607-9F30-4687-97C0-F9E9BEE6BB1A}"/>
              </a:ext>
            </a:extLst>
          </p:cNvPr>
          <p:cNvSpPr/>
          <p:nvPr/>
        </p:nvSpPr>
        <p:spPr>
          <a:xfrm>
            <a:off x="544149" y="1125210"/>
            <a:ext cx="4063246" cy="576000"/>
          </a:xfrm>
          <a:prstGeom prst="parallelogram">
            <a:avLst>
              <a:gd name="adj" fmla="val 51458"/>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108000">
              <a:buClr>
                <a:srgbClr val="6ECECB"/>
              </a:buClr>
            </a:pPr>
            <a:r>
              <a:rPr lang="en-GB" sz="3000" b="1" dirty="0">
                <a:solidFill>
                  <a:schemeClr val="bg1"/>
                </a:solidFill>
                <a:effectLst>
                  <a:outerShdw blurRad="38100" dist="38100" dir="2700000" algn="tl">
                    <a:srgbClr val="000000">
                      <a:alpha val="43137"/>
                    </a:srgbClr>
                  </a:outerShdw>
                </a:effectLst>
              </a:rPr>
              <a:t>Gathering Data</a:t>
            </a:r>
          </a:p>
        </p:txBody>
      </p:sp>
      <p:sp>
        <p:nvSpPr>
          <p:cNvPr id="62" name="Paralelogramo 61">
            <a:extLst>
              <a:ext uri="{FF2B5EF4-FFF2-40B4-BE49-F238E27FC236}">
                <a16:creationId xmlns:a16="http://schemas.microsoft.com/office/drawing/2014/main" id="{2BA5DB09-5031-4782-943B-54386D98E8D6}"/>
              </a:ext>
            </a:extLst>
          </p:cNvPr>
          <p:cNvSpPr/>
          <p:nvPr/>
        </p:nvSpPr>
        <p:spPr>
          <a:xfrm flipH="1">
            <a:off x="8359510" y="3529580"/>
            <a:ext cx="3761156" cy="576000"/>
          </a:xfrm>
          <a:prstGeom prst="parallelogram">
            <a:avLst>
              <a:gd name="adj" fmla="val 46609"/>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108000">
              <a:buClr>
                <a:srgbClr val="6ECECB"/>
              </a:buClr>
            </a:pPr>
            <a:r>
              <a:rPr lang="en-GB" sz="3000" b="1" dirty="0">
                <a:solidFill>
                  <a:schemeClr val="bg1"/>
                </a:solidFill>
                <a:effectLst>
                  <a:outerShdw blurRad="38100" dist="38100" dir="2700000" algn="tl">
                    <a:srgbClr val="000000">
                      <a:alpha val="43137"/>
                    </a:srgbClr>
                  </a:outerShdw>
                </a:effectLst>
              </a:rPr>
              <a:t>Identifying</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#3: Research</a:t>
            </a:r>
          </a:p>
        </p:txBody>
      </p:sp>
      <p:sp>
        <p:nvSpPr>
          <p:cNvPr id="10" name="CaixaDeTexto 9">
            <a:extLst>
              <a:ext uri="{FF2B5EF4-FFF2-40B4-BE49-F238E27FC236}">
                <a16:creationId xmlns:a16="http://schemas.microsoft.com/office/drawing/2014/main" id="{9F175BD3-01E1-4691-9E0F-D1DD888031CE}"/>
              </a:ext>
            </a:extLst>
          </p:cNvPr>
          <p:cNvSpPr txBox="1"/>
          <p:nvPr/>
        </p:nvSpPr>
        <p:spPr>
          <a:xfrm>
            <a:off x="4044311" y="997446"/>
            <a:ext cx="6736808" cy="2262158"/>
          </a:xfrm>
          <a:prstGeom prst="rect">
            <a:avLst/>
          </a:prstGeom>
          <a:solidFill>
            <a:srgbClr val="FDDE00"/>
          </a:solidFill>
        </p:spPr>
        <p:txBody>
          <a:bodyPr wrap="square">
            <a:spAutoFit/>
          </a:bodyPr>
          <a:lstStyle/>
          <a:p>
            <a:pPr>
              <a:spcAft>
                <a:spcPts val="1800"/>
              </a:spcAft>
              <a:buClr>
                <a:srgbClr val="6ECECB"/>
              </a:buClr>
              <a:buFont typeface="Arial" panose="020B0604020202020204" pitchFamily="34" charset="0"/>
              <a:buChar char="•"/>
            </a:pPr>
            <a:r>
              <a:rPr lang="en-GB" sz="2400" b="1" dirty="0"/>
              <a:t> Observe  customers’ behaviours</a:t>
            </a:r>
          </a:p>
          <a:p>
            <a:pPr>
              <a:spcAft>
                <a:spcPts val="1800"/>
              </a:spcAft>
              <a:buClr>
                <a:srgbClr val="6ECECB"/>
              </a:buClr>
              <a:buFont typeface="Arial" panose="020B0604020202020204" pitchFamily="34" charset="0"/>
              <a:buChar char="•"/>
            </a:pPr>
            <a:r>
              <a:rPr lang="en-GB" sz="2400" b="1" dirty="0">
                <a:solidFill>
                  <a:schemeClr val="tx1"/>
                </a:solidFill>
              </a:rPr>
              <a:t> Undergo through the customer experiences.</a:t>
            </a:r>
          </a:p>
          <a:p>
            <a:pPr>
              <a:spcAft>
                <a:spcPts val="1800"/>
              </a:spcAft>
              <a:buClr>
                <a:srgbClr val="6ECECB"/>
              </a:buClr>
              <a:buFont typeface="Arial" panose="020B0604020202020204" pitchFamily="34" charset="0"/>
              <a:buChar char="•"/>
            </a:pPr>
            <a:r>
              <a:rPr lang="en-GB" sz="2400" b="1" dirty="0"/>
              <a:t> Interview customers.</a:t>
            </a:r>
          </a:p>
          <a:p>
            <a:pPr>
              <a:spcAft>
                <a:spcPts val="1800"/>
              </a:spcAft>
              <a:buClr>
                <a:srgbClr val="6ECECB"/>
              </a:buClr>
              <a:buFont typeface="Arial" panose="020B0604020202020204" pitchFamily="34" charset="0"/>
              <a:buChar char="•"/>
            </a:pPr>
            <a:r>
              <a:rPr lang="en-GB" sz="2400" b="1" dirty="0">
                <a:solidFill>
                  <a:schemeClr val="tx1"/>
                </a:solidFill>
              </a:rPr>
              <a:t> Talk to employees in specific tasks (e.g., guides).</a:t>
            </a:r>
          </a:p>
        </p:txBody>
      </p:sp>
      <p:sp>
        <p:nvSpPr>
          <p:cNvPr id="16" name="CaixaDeTexto 15">
            <a:extLst>
              <a:ext uri="{FF2B5EF4-FFF2-40B4-BE49-F238E27FC236}">
                <a16:creationId xmlns:a16="http://schemas.microsoft.com/office/drawing/2014/main" id="{C1D24E74-28C1-45F3-9014-3B77C07305A8}"/>
              </a:ext>
            </a:extLst>
          </p:cNvPr>
          <p:cNvSpPr txBox="1"/>
          <p:nvPr/>
        </p:nvSpPr>
        <p:spPr>
          <a:xfrm>
            <a:off x="4044311" y="3438130"/>
            <a:ext cx="4736931" cy="2862322"/>
          </a:xfrm>
          <a:prstGeom prst="rect">
            <a:avLst/>
          </a:prstGeom>
          <a:solidFill>
            <a:srgbClr val="6ECECB"/>
          </a:solidFill>
        </p:spPr>
        <p:txBody>
          <a:bodyPr wrap="square">
            <a:spAutoFit/>
          </a:bodyPr>
          <a:lstStyle/>
          <a:p>
            <a:pPr>
              <a:spcAft>
                <a:spcPts val="1800"/>
              </a:spcAft>
              <a:buClr>
                <a:srgbClr val="FDDE00"/>
              </a:buClr>
              <a:buFont typeface="Arial" panose="020B0604020202020204" pitchFamily="34" charset="0"/>
              <a:buChar char="•"/>
            </a:pPr>
            <a:r>
              <a:rPr lang="en-GB" sz="2400" b="1" dirty="0">
                <a:solidFill>
                  <a:schemeClr val="tx1"/>
                </a:solidFill>
              </a:rPr>
              <a:t> Tas</a:t>
            </a:r>
            <a:r>
              <a:rPr lang="en-GB" sz="2400" b="1" dirty="0"/>
              <a:t>ks and stages</a:t>
            </a:r>
          </a:p>
          <a:p>
            <a:pPr>
              <a:spcAft>
                <a:spcPts val="1800"/>
              </a:spcAft>
              <a:buClr>
                <a:srgbClr val="FDDE00"/>
              </a:buClr>
              <a:buFont typeface="Arial" panose="020B0604020202020204" pitchFamily="34" charset="0"/>
              <a:buChar char="•"/>
            </a:pPr>
            <a:r>
              <a:rPr lang="en-GB" sz="2400" b="1" dirty="0"/>
              <a:t> Actions</a:t>
            </a:r>
            <a:endParaRPr lang="en-GB" sz="2400" b="1" dirty="0">
              <a:solidFill>
                <a:schemeClr val="tx1"/>
              </a:solidFill>
            </a:endParaRPr>
          </a:p>
          <a:p>
            <a:pPr>
              <a:spcAft>
                <a:spcPts val="1800"/>
              </a:spcAft>
              <a:buClr>
                <a:srgbClr val="FDDE00"/>
              </a:buClr>
              <a:buFont typeface="Arial" panose="020B0604020202020204" pitchFamily="34" charset="0"/>
              <a:buChar char="•"/>
            </a:pPr>
            <a:r>
              <a:rPr lang="en-GB" sz="2400" b="1" dirty="0">
                <a:solidFill>
                  <a:schemeClr val="tx1"/>
                </a:solidFill>
              </a:rPr>
              <a:t> Touchpoints </a:t>
            </a:r>
          </a:p>
          <a:p>
            <a:pPr>
              <a:spcAft>
                <a:spcPts val="1800"/>
              </a:spcAft>
              <a:buClr>
                <a:srgbClr val="FDDE00"/>
              </a:buClr>
              <a:buFont typeface="Arial" panose="020B0604020202020204" pitchFamily="34" charset="0"/>
              <a:buChar char="•"/>
            </a:pPr>
            <a:r>
              <a:rPr lang="en-GB" sz="2400" b="1" dirty="0">
                <a:solidFill>
                  <a:schemeClr val="tx1"/>
                </a:solidFill>
              </a:rPr>
              <a:t> Emotions</a:t>
            </a:r>
          </a:p>
          <a:p>
            <a:pPr>
              <a:spcAft>
                <a:spcPts val="1800"/>
              </a:spcAft>
              <a:buClr>
                <a:srgbClr val="FDDE00"/>
              </a:buClr>
              <a:buFont typeface="Arial" panose="020B0604020202020204" pitchFamily="34" charset="0"/>
              <a:buChar char="•"/>
            </a:pPr>
            <a:r>
              <a:rPr lang="en-GB" sz="2400" b="1" dirty="0">
                <a:solidFill>
                  <a:schemeClr val="tx1"/>
                </a:solidFill>
              </a:rPr>
              <a:t> Pains and frustrations</a:t>
            </a:r>
          </a:p>
        </p:txBody>
      </p:sp>
      <p:pic>
        <p:nvPicPr>
          <p:cNvPr id="11" name="Imagem 10">
            <a:extLst>
              <a:ext uri="{FF2B5EF4-FFF2-40B4-BE49-F238E27FC236}">
                <a16:creationId xmlns:a16="http://schemas.microsoft.com/office/drawing/2014/main" id="{8D19DE07-F186-42D9-8A68-42FE06127C72}"/>
              </a:ext>
            </a:extLst>
          </p:cNvPr>
          <p:cNvPicPr>
            <a:picLocks noChangeAspect="1"/>
          </p:cNvPicPr>
          <p:nvPr/>
        </p:nvPicPr>
        <p:blipFill>
          <a:blip r:embed="rId3"/>
          <a:stretch>
            <a:fillRect/>
          </a:stretch>
        </p:blipFill>
        <p:spPr>
          <a:xfrm>
            <a:off x="0" y="1809831"/>
            <a:ext cx="3365771" cy="5048657"/>
          </a:xfrm>
          <a:prstGeom prst="rect">
            <a:avLst/>
          </a:prstGeom>
        </p:spPr>
      </p:pic>
    </p:spTree>
    <p:extLst>
      <p:ext uri="{BB962C8B-B14F-4D97-AF65-F5344CB8AC3E}">
        <p14:creationId xmlns:p14="http://schemas.microsoft.com/office/powerpoint/2010/main" val="976155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#3: Research – Empathy Map</a:t>
            </a:r>
          </a:p>
        </p:txBody>
      </p:sp>
      <p:cxnSp>
        <p:nvCxnSpPr>
          <p:cNvPr id="9" name="Conexão reta 8">
            <a:extLst>
              <a:ext uri="{FF2B5EF4-FFF2-40B4-BE49-F238E27FC236}">
                <a16:creationId xmlns:a16="http://schemas.microsoft.com/office/drawing/2014/main" id="{9C665E0B-6E10-46A4-8FFA-E947861955C2}"/>
              </a:ext>
            </a:extLst>
          </p:cNvPr>
          <p:cNvCxnSpPr>
            <a:cxnSpLocks/>
            <a:stCxn id="51" idx="1"/>
            <a:endCxn id="51" idx="3"/>
          </p:cNvCxnSpPr>
          <p:nvPr/>
        </p:nvCxnSpPr>
        <p:spPr>
          <a:xfrm>
            <a:off x="3259672" y="3763346"/>
            <a:ext cx="5728686"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2" name="Conexão reta 11">
            <a:extLst>
              <a:ext uri="{FF2B5EF4-FFF2-40B4-BE49-F238E27FC236}">
                <a16:creationId xmlns:a16="http://schemas.microsoft.com/office/drawing/2014/main" id="{21547D7B-41CE-49A4-BD3B-D2D82A142D39}"/>
              </a:ext>
            </a:extLst>
          </p:cNvPr>
          <p:cNvCxnSpPr>
            <a:cxnSpLocks/>
            <a:stCxn id="51" idx="0"/>
            <a:endCxn id="51" idx="2"/>
          </p:cNvCxnSpPr>
          <p:nvPr/>
        </p:nvCxnSpPr>
        <p:spPr>
          <a:xfrm>
            <a:off x="6124015" y="1261549"/>
            <a:ext cx="0" cy="5003593"/>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281D511E-5EC5-4160-84F8-9B1AE6C9CCA5}"/>
              </a:ext>
            </a:extLst>
          </p:cNvPr>
          <p:cNvSpPr txBox="1"/>
          <p:nvPr/>
        </p:nvSpPr>
        <p:spPr>
          <a:xfrm>
            <a:off x="3259665" y="2879495"/>
            <a:ext cx="2865889" cy="553998"/>
          </a:xfrm>
          <a:prstGeom prst="rect">
            <a:avLst/>
          </a:prstGeom>
          <a:noFill/>
        </p:spPr>
        <p:txBody>
          <a:bodyPr wrap="square" rtlCol="0">
            <a:spAutoFit/>
          </a:bodyPr>
          <a:lstStyle/>
          <a:p>
            <a:pPr algn="ctr"/>
            <a:r>
              <a:rPr lang="en-GB" sz="3000" b="1" dirty="0">
                <a:solidFill>
                  <a:srgbClr val="F7981D"/>
                </a:solidFill>
                <a:effectLst>
                  <a:outerShdw blurRad="38100" dist="38100" dir="2700000" algn="tl">
                    <a:srgbClr val="000000">
                      <a:alpha val="43137"/>
                    </a:srgbClr>
                  </a:outerShdw>
                </a:effectLst>
              </a:rPr>
              <a:t>Says</a:t>
            </a:r>
          </a:p>
        </p:txBody>
      </p:sp>
      <p:sp>
        <p:nvSpPr>
          <p:cNvPr id="28" name="CaixaDeTexto 27">
            <a:extLst>
              <a:ext uri="{FF2B5EF4-FFF2-40B4-BE49-F238E27FC236}">
                <a16:creationId xmlns:a16="http://schemas.microsoft.com/office/drawing/2014/main" id="{C6A9AC9D-332E-4FFD-9BB9-6B4FEB1B25B1}"/>
              </a:ext>
            </a:extLst>
          </p:cNvPr>
          <p:cNvSpPr txBox="1"/>
          <p:nvPr/>
        </p:nvSpPr>
        <p:spPr>
          <a:xfrm>
            <a:off x="6125554" y="2879494"/>
            <a:ext cx="2862797" cy="553998"/>
          </a:xfrm>
          <a:prstGeom prst="rect">
            <a:avLst/>
          </a:prstGeom>
          <a:noFill/>
        </p:spPr>
        <p:txBody>
          <a:bodyPr wrap="square" rtlCol="0">
            <a:spAutoFit/>
          </a:bodyPr>
          <a:lstStyle/>
          <a:p>
            <a:pPr algn="ctr"/>
            <a:r>
              <a:rPr lang="en-GB" sz="3000" b="1" dirty="0">
                <a:solidFill>
                  <a:srgbClr val="F7981D"/>
                </a:solidFill>
                <a:effectLst>
                  <a:outerShdw blurRad="38100" dist="38100" dir="2700000" algn="tl">
                    <a:srgbClr val="000000">
                      <a:alpha val="43137"/>
                    </a:srgbClr>
                  </a:outerShdw>
                </a:effectLst>
              </a:rPr>
              <a:t>Thinks</a:t>
            </a:r>
          </a:p>
        </p:txBody>
      </p:sp>
      <p:sp>
        <p:nvSpPr>
          <p:cNvPr id="30" name="CaixaDeTexto 29">
            <a:extLst>
              <a:ext uri="{FF2B5EF4-FFF2-40B4-BE49-F238E27FC236}">
                <a16:creationId xmlns:a16="http://schemas.microsoft.com/office/drawing/2014/main" id="{10E9B0C8-031B-460C-9F26-8C71E81AC093}"/>
              </a:ext>
            </a:extLst>
          </p:cNvPr>
          <p:cNvSpPr txBox="1"/>
          <p:nvPr/>
        </p:nvSpPr>
        <p:spPr>
          <a:xfrm>
            <a:off x="3259672" y="5153190"/>
            <a:ext cx="2865882" cy="553998"/>
          </a:xfrm>
          <a:prstGeom prst="rect">
            <a:avLst/>
          </a:prstGeom>
          <a:noFill/>
        </p:spPr>
        <p:txBody>
          <a:bodyPr wrap="square" rtlCol="0">
            <a:spAutoFit/>
          </a:bodyPr>
          <a:lstStyle/>
          <a:p>
            <a:pPr algn="ctr"/>
            <a:r>
              <a:rPr lang="en-GB" sz="3000" b="1" dirty="0">
                <a:solidFill>
                  <a:srgbClr val="F7981D"/>
                </a:solidFill>
                <a:effectLst>
                  <a:outerShdw blurRad="38100" dist="38100" dir="2700000" algn="tl">
                    <a:srgbClr val="000000">
                      <a:alpha val="43137"/>
                    </a:srgbClr>
                  </a:outerShdw>
                </a:effectLst>
              </a:rPr>
              <a:t>Feels</a:t>
            </a:r>
          </a:p>
        </p:txBody>
      </p:sp>
      <p:sp>
        <p:nvSpPr>
          <p:cNvPr id="32" name="CaixaDeTexto 31">
            <a:extLst>
              <a:ext uri="{FF2B5EF4-FFF2-40B4-BE49-F238E27FC236}">
                <a16:creationId xmlns:a16="http://schemas.microsoft.com/office/drawing/2014/main" id="{61347308-1942-472D-A87E-A85C22ED7233}"/>
              </a:ext>
            </a:extLst>
          </p:cNvPr>
          <p:cNvSpPr txBox="1"/>
          <p:nvPr/>
        </p:nvSpPr>
        <p:spPr>
          <a:xfrm>
            <a:off x="6125545" y="5152071"/>
            <a:ext cx="2844169" cy="553998"/>
          </a:xfrm>
          <a:prstGeom prst="rect">
            <a:avLst/>
          </a:prstGeom>
          <a:noFill/>
        </p:spPr>
        <p:txBody>
          <a:bodyPr wrap="square" rtlCol="0">
            <a:spAutoFit/>
          </a:bodyPr>
          <a:lstStyle/>
          <a:p>
            <a:pPr algn="ctr"/>
            <a:r>
              <a:rPr lang="en-GB" sz="3000" b="1" dirty="0">
                <a:solidFill>
                  <a:srgbClr val="F7981D"/>
                </a:solidFill>
                <a:effectLst>
                  <a:outerShdw blurRad="38100" dist="38100" dir="2700000" algn="tl">
                    <a:srgbClr val="000000">
                      <a:alpha val="43137"/>
                    </a:srgbClr>
                  </a:outerShdw>
                </a:effectLst>
              </a:rPr>
              <a:t>Does</a:t>
            </a:r>
          </a:p>
        </p:txBody>
      </p:sp>
      <p:pic>
        <p:nvPicPr>
          <p:cNvPr id="35" name="Imagem 34">
            <a:extLst>
              <a:ext uri="{FF2B5EF4-FFF2-40B4-BE49-F238E27FC236}">
                <a16:creationId xmlns:a16="http://schemas.microsoft.com/office/drawing/2014/main" id="{22C32530-B155-416A-9F27-8605B82B8DD2}"/>
              </a:ext>
            </a:extLst>
          </p:cNvPr>
          <p:cNvPicPr>
            <a:picLocks noChangeAspect="1"/>
          </p:cNvPicPr>
          <p:nvPr/>
        </p:nvPicPr>
        <p:blipFill>
          <a:blip r:embed="rId3"/>
          <a:stretch>
            <a:fillRect/>
          </a:stretch>
        </p:blipFill>
        <p:spPr>
          <a:xfrm>
            <a:off x="7016187" y="1650500"/>
            <a:ext cx="1080000" cy="1080000"/>
          </a:xfrm>
          <a:prstGeom prst="rect">
            <a:avLst/>
          </a:prstGeom>
          <a:effectLst>
            <a:outerShdw blurRad="50800" dist="38100" dir="2700000" algn="tl" rotWithShape="0">
              <a:prstClr val="black">
                <a:alpha val="40000"/>
              </a:prstClr>
            </a:outerShdw>
          </a:effectLst>
        </p:spPr>
      </p:pic>
      <p:pic>
        <p:nvPicPr>
          <p:cNvPr id="42" name="Imagem 41">
            <a:extLst>
              <a:ext uri="{FF2B5EF4-FFF2-40B4-BE49-F238E27FC236}">
                <a16:creationId xmlns:a16="http://schemas.microsoft.com/office/drawing/2014/main" id="{E0EF8E3E-0C11-4246-9210-AAEC092E3D8B}"/>
              </a:ext>
            </a:extLst>
          </p:cNvPr>
          <p:cNvPicPr>
            <a:picLocks noChangeAspect="1"/>
          </p:cNvPicPr>
          <p:nvPr/>
        </p:nvPicPr>
        <p:blipFill>
          <a:blip r:embed="rId4"/>
          <a:stretch>
            <a:fillRect/>
          </a:stretch>
        </p:blipFill>
        <p:spPr>
          <a:xfrm flipH="1">
            <a:off x="4151844" y="1650500"/>
            <a:ext cx="1080000" cy="1080000"/>
          </a:xfrm>
          <a:prstGeom prst="rect">
            <a:avLst/>
          </a:prstGeom>
          <a:effectLst>
            <a:outerShdw blurRad="50800" dist="38100" dir="2700000" algn="tl" rotWithShape="0">
              <a:prstClr val="black">
                <a:alpha val="40000"/>
              </a:prstClr>
            </a:outerShdw>
          </a:effectLst>
        </p:spPr>
      </p:pic>
      <p:pic>
        <p:nvPicPr>
          <p:cNvPr id="44" name="Imagem 43">
            <a:extLst>
              <a:ext uri="{FF2B5EF4-FFF2-40B4-BE49-F238E27FC236}">
                <a16:creationId xmlns:a16="http://schemas.microsoft.com/office/drawing/2014/main" id="{EBDA4E31-C3C9-4B78-8C70-47F7B1A3EFEA}"/>
              </a:ext>
            </a:extLst>
          </p:cNvPr>
          <p:cNvPicPr>
            <a:picLocks noChangeAspect="1"/>
          </p:cNvPicPr>
          <p:nvPr/>
        </p:nvPicPr>
        <p:blipFill>
          <a:blip r:embed="rId5"/>
          <a:stretch>
            <a:fillRect/>
          </a:stretch>
        </p:blipFill>
        <p:spPr>
          <a:xfrm>
            <a:off x="4148018" y="4109357"/>
            <a:ext cx="1080000" cy="1080000"/>
          </a:xfrm>
          <a:prstGeom prst="rect">
            <a:avLst/>
          </a:prstGeom>
          <a:effectLst>
            <a:outerShdw blurRad="50800" dist="38100" dir="2700000" algn="tl" rotWithShape="0">
              <a:prstClr val="black">
                <a:alpha val="40000"/>
              </a:prstClr>
            </a:outerShdw>
          </a:effectLst>
        </p:spPr>
      </p:pic>
      <p:pic>
        <p:nvPicPr>
          <p:cNvPr id="46" name="Imagem 45">
            <a:extLst>
              <a:ext uri="{FF2B5EF4-FFF2-40B4-BE49-F238E27FC236}">
                <a16:creationId xmlns:a16="http://schemas.microsoft.com/office/drawing/2014/main" id="{AF54832E-2D32-4FAD-A005-6F3EED5AD2DB}"/>
              </a:ext>
            </a:extLst>
          </p:cNvPr>
          <p:cNvPicPr>
            <a:picLocks noChangeAspect="1"/>
          </p:cNvPicPr>
          <p:nvPr/>
        </p:nvPicPr>
        <p:blipFill>
          <a:blip r:embed="rId6"/>
          <a:stretch>
            <a:fillRect/>
          </a:stretch>
        </p:blipFill>
        <p:spPr>
          <a:xfrm>
            <a:off x="7012361" y="4109357"/>
            <a:ext cx="1080000" cy="1080000"/>
          </a:xfrm>
          <a:prstGeom prst="rect">
            <a:avLst/>
          </a:prstGeom>
        </p:spPr>
      </p:pic>
      <p:sp>
        <p:nvSpPr>
          <p:cNvPr id="51" name="Retângulo 50">
            <a:extLst>
              <a:ext uri="{FF2B5EF4-FFF2-40B4-BE49-F238E27FC236}">
                <a16:creationId xmlns:a16="http://schemas.microsoft.com/office/drawing/2014/main" id="{D64D52AC-ED0C-443B-8AF3-D69022988516}"/>
              </a:ext>
            </a:extLst>
          </p:cNvPr>
          <p:cNvSpPr/>
          <p:nvPr/>
        </p:nvSpPr>
        <p:spPr>
          <a:xfrm>
            <a:off x="3259672" y="1261549"/>
            <a:ext cx="5728686" cy="5003593"/>
          </a:xfrm>
          <a:prstGeom prst="rect">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Imagem 53">
            <a:extLst>
              <a:ext uri="{FF2B5EF4-FFF2-40B4-BE49-F238E27FC236}">
                <a16:creationId xmlns:a16="http://schemas.microsoft.com/office/drawing/2014/main" id="{EB568DEF-A4FF-4729-AABF-58B48BDCC9F3}"/>
              </a:ext>
            </a:extLst>
          </p:cNvPr>
          <p:cNvPicPr>
            <a:picLocks/>
          </p:cNvPicPr>
          <p:nvPr/>
        </p:nvPicPr>
        <p:blipFill>
          <a:blip r:embed="rId7"/>
          <a:stretch>
            <a:fillRect/>
          </a:stretch>
        </p:blipFill>
        <p:spPr>
          <a:xfrm>
            <a:off x="5366614" y="2998499"/>
            <a:ext cx="1519200" cy="1519200"/>
          </a:xfrm>
          <a:prstGeom prst="rect">
            <a:avLst/>
          </a:prstGeom>
          <a:effectLst>
            <a:outerShdw blurRad="50800" dist="38100" dir="2700000" algn="tl" rotWithShape="0">
              <a:prstClr val="black">
                <a:alpha val="40000"/>
              </a:prstClr>
            </a:outerShdw>
          </a:effectLst>
        </p:spPr>
      </p:pic>
      <p:sp>
        <p:nvSpPr>
          <p:cNvPr id="8" name="CaixaDeTexto 7">
            <a:extLst>
              <a:ext uri="{FF2B5EF4-FFF2-40B4-BE49-F238E27FC236}">
                <a16:creationId xmlns:a16="http://schemas.microsoft.com/office/drawing/2014/main" id="{C0C45CD6-7EA5-4BC8-846A-0AE8DB540B71}"/>
              </a:ext>
            </a:extLst>
          </p:cNvPr>
          <p:cNvSpPr txBox="1"/>
          <p:nvPr/>
        </p:nvSpPr>
        <p:spPr>
          <a:xfrm>
            <a:off x="344611" y="2076988"/>
            <a:ext cx="2865889" cy="1200329"/>
          </a:xfrm>
          <a:prstGeom prst="rect">
            <a:avLst/>
          </a:prstGeom>
          <a:noFill/>
        </p:spPr>
        <p:txBody>
          <a:bodyPr wrap="square" rtlCol="0">
            <a:spAutoFit/>
          </a:bodyPr>
          <a:lstStyle/>
          <a:p>
            <a:r>
              <a:rPr lang="en-GB" sz="2400" dirty="0"/>
              <a:t>What customers say out loud </a:t>
            </a:r>
          </a:p>
          <a:p>
            <a:r>
              <a:rPr lang="en-GB" sz="2400" dirty="0"/>
              <a:t>(quotes are nice!)</a:t>
            </a:r>
          </a:p>
        </p:txBody>
      </p:sp>
      <p:sp>
        <p:nvSpPr>
          <p:cNvPr id="31" name="CaixaDeTexto 30">
            <a:extLst>
              <a:ext uri="{FF2B5EF4-FFF2-40B4-BE49-F238E27FC236}">
                <a16:creationId xmlns:a16="http://schemas.microsoft.com/office/drawing/2014/main" id="{5693C4EA-7D24-4274-BD9B-69136BF034BC}"/>
              </a:ext>
            </a:extLst>
          </p:cNvPr>
          <p:cNvSpPr txBox="1"/>
          <p:nvPr/>
        </p:nvSpPr>
        <p:spPr>
          <a:xfrm>
            <a:off x="9222346" y="1261549"/>
            <a:ext cx="2865889" cy="1200329"/>
          </a:xfrm>
          <a:prstGeom prst="rect">
            <a:avLst/>
          </a:prstGeom>
          <a:noFill/>
        </p:spPr>
        <p:txBody>
          <a:bodyPr wrap="square" rtlCol="0">
            <a:spAutoFit/>
          </a:bodyPr>
          <a:lstStyle/>
          <a:p>
            <a:r>
              <a:rPr lang="en-GB" sz="2400" dirty="0"/>
              <a:t>Do customers verbalize everything that they think?</a:t>
            </a:r>
          </a:p>
        </p:txBody>
      </p:sp>
      <p:sp>
        <p:nvSpPr>
          <p:cNvPr id="33" name="CaixaDeTexto 32">
            <a:extLst>
              <a:ext uri="{FF2B5EF4-FFF2-40B4-BE49-F238E27FC236}">
                <a16:creationId xmlns:a16="http://schemas.microsoft.com/office/drawing/2014/main" id="{DB61DEA4-685B-4955-B8A1-311EF8E5FDBA}"/>
              </a:ext>
            </a:extLst>
          </p:cNvPr>
          <p:cNvSpPr txBox="1"/>
          <p:nvPr/>
        </p:nvSpPr>
        <p:spPr>
          <a:xfrm>
            <a:off x="9222345" y="4828905"/>
            <a:ext cx="2865889" cy="1200329"/>
          </a:xfrm>
          <a:prstGeom prst="rect">
            <a:avLst/>
          </a:prstGeom>
          <a:noFill/>
        </p:spPr>
        <p:txBody>
          <a:bodyPr wrap="square" rtlCol="0">
            <a:spAutoFit/>
          </a:bodyPr>
          <a:lstStyle/>
          <a:p>
            <a:r>
              <a:rPr lang="en-GB" sz="2400" dirty="0"/>
              <a:t>Every action the customer physically takes</a:t>
            </a:r>
          </a:p>
        </p:txBody>
      </p:sp>
      <p:sp>
        <p:nvSpPr>
          <p:cNvPr id="34" name="CaixaDeTexto 33">
            <a:extLst>
              <a:ext uri="{FF2B5EF4-FFF2-40B4-BE49-F238E27FC236}">
                <a16:creationId xmlns:a16="http://schemas.microsoft.com/office/drawing/2014/main" id="{7291D68E-A300-4C52-A15D-807F54CDC519}"/>
              </a:ext>
            </a:extLst>
          </p:cNvPr>
          <p:cNvSpPr txBox="1"/>
          <p:nvPr/>
        </p:nvSpPr>
        <p:spPr>
          <a:xfrm>
            <a:off x="336461" y="3808674"/>
            <a:ext cx="2865889" cy="1569660"/>
          </a:xfrm>
          <a:prstGeom prst="rect">
            <a:avLst/>
          </a:prstGeom>
          <a:noFill/>
        </p:spPr>
        <p:txBody>
          <a:bodyPr wrap="square" rtlCol="0">
            <a:spAutoFit/>
          </a:bodyPr>
          <a:lstStyle/>
          <a:p>
            <a:r>
              <a:rPr lang="en-GB" sz="2400" dirty="0"/>
              <a:t>Customers’ emotional states: use an adjective + a short sentence to explain </a:t>
            </a:r>
          </a:p>
        </p:txBody>
      </p:sp>
      <p:pic>
        <p:nvPicPr>
          <p:cNvPr id="38" name="Imagem 37">
            <a:extLst>
              <a:ext uri="{FF2B5EF4-FFF2-40B4-BE49-F238E27FC236}">
                <a16:creationId xmlns:a16="http://schemas.microsoft.com/office/drawing/2014/main" id="{8A02588B-541B-49AE-A9DA-E8B5224FE1BB}"/>
              </a:ext>
            </a:extLst>
          </p:cNvPr>
          <p:cNvPicPr>
            <a:picLocks noChangeAspect="1"/>
          </p:cNvPicPr>
          <p:nvPr/>
        </p:nvPicPr>
        <p:blipFill>
          <a:blip r:embed="rId8"/>
          <a:stretch>
            <a:fillRect/>
          </a:stretch>
        </p:blipFill>
        <p:spPr>
          <a:xfrm rot="7598947">
            <a:off x="9272339" y="2525180"/>
            <a:ext cx="930075" cy="930075"/>
          </a:xfrm>
          <a:prstGeom prst="rect">
            <a:avLst/>
          </a:prstGeom>
        </p:spPr>
      </p:pic>
      <p:pic>
        <p:nvPicPr>
          <p:cNvPr id="39" name="Imagem 38">
            <a:extLst>
              <a:ext uri="{FF2B5EF4-FFF2-40B4-BE49-F238E27FC236}">
                <a16:creationId xmlns:a16="http://schemas.microsoft.com/office/drawing/2014/main" id="{B13F318B-B0A8-42FA-B5FD-1678F35EB0CF}"/>
              </a:ext>
            </a:extLst>
          </p:cNvPr>
          <p:cNvPicPr>
            <a:picLocks noChangeAspect="1"/>
          </p:cNvPicPr>
          <p:nvPr/>
        </p:nvPicPr>
        <p:blipFill>
          <a:blip r:embed="rId8"/>
          <a:stretch>
            <a:fillRect/>
          </a:stretch>
        </p:blipFill>
        <p:spPr>
          <a:xfrm rot="3956029" flipH="1">
            <a:off x="9241121" y="3751095"/>
            <a:ext cx="928800" cy="928800"/>
          </a:xfrm>
          <a:prstGeom prst="rect">
            <a:avLst/>
          </a:prstGeom>
        </p:spPr>
      </p:pic>
      <p:pic>
        <p:nvPicPr>
          <p:cNvPr id="41" name="Imagem 40">
            <a:extLst>
              <a:ext uri="{FF2B5EF4-FFF2-40B4-BE49-F238E27FC236}">
                <a16:creationId xmlns:a16="http://schemas.microsoft.com/office/drawing/2014/main" id="{3B60E7E5-7EAC-4ED0-AE10-22D2AD4C0B23}"/>
              </a:ext>
            </a:extLst>
          </p:cNvPr>
          <p:cNvPicPr>
            <a:picLocks noChangeAspect="1"/>
          </p:cNvPicPr>
          <p:nvPr/>
        </p:nvPicPr>
        <p:blipFill>
          <a:blip r:embed="rId8"/>
          <a:stretch>
            <a:fillRect/>
          </a:stretch>
        </p:blipFill>
        <p:spPr>
          <a:xfrm rot="18462144">
            <a:off x="2027656" y="1185462"/>
            <a:ext cx="930075" cy="930075"/>
          </a:xfrm>
          <a:prstGeom prst="rect">
            <a:avLst/>
          </a:prstGeom>
        </p:spPr>
      </p:pic>
      <p:pic>
        <p:nvPicPr>
          <p:cNvPr id="43" name="Imagem 42">
            <a:extLst>
              <a:ext uri="{FF2B5EF4-FFF2-40B4-BE49-F238E27FC236}">
                <a16:creationId xmlns:a16="http://schemas.microsoft.com/office/drawing/2014/main" id="{B89AACC3-735C-4849-A69F-89E946A7E653}"/>
              </a:ext>
            </a:extLst>
          </p:cNvPr>
          <p:cNvPicPr>
            <a:picLocks noChangeAspect="1"/>
          </p:cNvPicPr>
          <p:nvPr/>
        </p:nvPicPr>
        <p:blipFill>
          <a:blip r:embed="rId8"/>
          <a:stretch>
            <a:fillRect/>
          </a:stretch>
        </p:blipFill>
        <p:spPr>
          <a:xfrm rot="14272431" flipH="1">
            <a:off x="2038026" y="5384762"/>
            <a:ext cx="928800" cy="928800"/>
          </a:xfrm>
          <a:prstGeom prst="rect">
            <a:avLst/>
          </a:prstGeom>
        </p:spPr>
      </p:pic>
    </p:spTree>
    <p:extLst>
      <p:ext uri="{BB962C8B-B14F-4D97-AF65-F5344CB8AC3E}">
        <p14:creationId xmlns:p14="http://schemas.microsoft.com/office/powerpoint/2010/main" val="3176450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p:txBody>
          <a:bodyPr>
            <a:normAutofit/>
          </a:bodyPr>
          <a:lstStyle/>
          <a:p>
            <a:r>
              <a:rPr lang="en-US" sz="4400" dirty="0"/>
              <a:t>Welcome to DETOUR’s Wellbeing Tourism online training course.</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28758" r="28758"/>
          <a:stretch/>
        </p:blipFill>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#4: Identify Key Steps</a:t>
            </a:r>
          </a:p>
        </p:txBody>
      </p:sp>
      <p:grpSp>
        <p:nvGrpSpPr>
          <p:cNvPr id="22" name="Agrupar 21">
            <a:extLst>
              <a:ext uri="{FF2B5EF4-FFF2-40B4-BE49-F238E27FC236}">
                <a16:creationId xmlns:a16="http://schemas.microsoft.com/office/drawing/2014/main" id="{36463D70-CB43-4E31-8E1B-DED25A1F52E6}"/>
              </a:ext>
            </a:extLst>
          </p:cNvPr>
          <p:cNvGrpSpPr/>
          <p:nvPr/>
        </p:nvGrpSpPr>
        <p:grpSpPr>
          <a:xfrm>
            <a:off x="337495" y="1298160"/>
            <a:ext cx="11491339" cy="697353"/>
            <a:chOff x="6214420" y="939535"/>
            <a:chExt cx="5758505" cy="384338"/>
          </a:xfrm>
        </p:grpSpPr>
        <p:sp>
          <p:nvSpPr>
            <p:cNvPr id="9" name="Seta: Pentágono 8">
              <a:extLst>
                <a:ext uri="{FF2B5EF4-FFF2-40B4-BE49-F238E27FC236}">
                  <a16:creationId xmlns:a16="http://schemas.microsoft.com/office/drawing/2014/main" id="{4BB8DD96-6D12-4E65-ACDE-9D26F05DFE2C}"/>
                </a:ext>
              </a:extLst>
            </p:cNvPr>
            <p:cNvSpPr/>
            <p:nvPr/>
          </p:nvSpPr>
          <p:spPr>
            <a:xfrm>
              <a:off x="6214420" y="939535"/>
              <a:ext cx="1151701" cy="384338"/>
            </a:xfrm>
            <a:prstGeom prst="homePlate">
              <a:avLst/>
            </a:prstGeom>
            <a:solidFill>
              <a:srgbClr val="BC4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effectLst>
                    <a:outerShdw blurRad="38100" dist="38100" dir="2700000" algn="tl">
                      <a:srgbClr val="000000">
                        <a:alpha val="43137"/>
                      </a:srgbClr>
                    </a:outerShdw>
                  </a:effectLst>
                </a:rPr>
                <a:t>Awareness</a:t>
              </a:r>
            </a:p>
          </p:txBody>
        </p:sp>
        <p:sp>
          <p:nvSpPr>
            <p:cNvPr id="11" name="Seta: Pentágono 10">
              <a:extLst>
                <a:ext uri="{FF2B5EF4-FFF2-40B4-BE49-F238E27FC236}">
                  <a16:creationId xmlns:a16="http://schemas.microsoft.com/office/drawing/2014/main" id="{B6DE4641-7D55-4D80-A7ED-4A7731814007}"/>
                </a:ext>
              </a:extLst>
            </p:cNvPr>
            <p:cNvSpPr/>
            <p:nvPr/>
          </p:nvSpPr>
          <p:spPr>
            <a:xfrm>
              <a:off x="7366121" y="939535"/>
              <a:ext cx="1151701" cy="384338"/>
            </a:xfrm>
            <a:prstGeom prst="homePlate">
              <a:avLst/>
            </a:prstGeom>
            <a:solidFill>
              <a:srgbClr val="EA6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effectLst>
                    <a:outerShdw blurRad="38100" dist="38100" dir="2700000" algn="tl">
                      <a:srgbClr val="000000">
                        <a:alpha val="43137"/>
                      </a:srgbClr>
                    </a:outerShdw>
                  </a:effectLst>
                </a:rPr>
                <a:t>Research</a:t>
              </a:r>
            </a:p>
          </p:txBody>
        </p:sp>
        <p:sp>
          <p:nvSpPr>
            <p:cNvPr id="13" name="Seta: Pentágono 12">
              <a:extLst>
                <a:ext uri="{FF2B5EF4-FFF2-40B4-BE49-F238E27FC236}">
                  <a16:creationId xmlns:a16="http://schemas.microsoft.com/office/drawing/2014/main" id="{FF5BAE78-5CFE-470E-9723-B79B8E89948E}"/>
                </a:ext>
              </a:extLst>
            </p:cNvPr>
            <p:cNvSpPr/>
            <p:nvPr/>
          </p:nvSpPr>
          <p:spPr>
            <a:xfrm>
              <a:off x="8517822" y="939535"/>
              <a:ext cx="1151701" cy="384338"/>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effectLst>
                    <a:outerShdw blurRad="38100" dist="38100" dir="2700000" algn="tl">
                      <a:srgbClr val="000000">
                        <a:alpha val="43137"/>
                      </a:srgbClr>
                    </a:outerShdw>
                  </a:effectLst>
                </a:rPr>
                <a:t>Acquisition</a:t>
              </a:r>
            </a:p>
          </p:txBody>
        </p:sp>
        <p:sp>
          <p:nvSpPr>
            <p:cNvPr id="15" name="Seta: Pentágono 14">
              <a:extLst>
                <a:ext uri="{FF2B5EF4-FFF2-40B4-BE49-F238E27FC236}">
                  <a16:creationId xmlns:a16="http://schemas.microsoft.com/office/drawing/2014/main" id="{56370091-548A-42C2-847F-C2F997FAF4CD}"/>
                </a:ext>
              </a:extLst>
            </p:cNvPr>
            <p:cNvSpPr/>
            <p:nvPr/>
          </p:nvSpPr>
          <p:spPr>
            <a:xfrm>
              <a:off x="9669523" y="939535"/>
              <a:ext cx="1151701" cy="38433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effectLst>
                    <a:outerShdw blurRad="38100" dist="38100" dir="2700000" algn="tl">
                      <a:srgbClr val="000000">
                        <a:alpha val="43137"/>
                      </a:srgbClr>
                    </a:outerShdw>
                  </a:effectLst>
                </a:rPr>
                <a:t>Use</a:t>
              </a:r>
            </a:p>
          </p:txBody>
        </p:sp>
        <p:sp>
          <p:nvSpPr>
            <p:cNvPr id="17" name="Seta: Pentágono 16">
              <a:extLst>
                <a:ext uri="{FF2B5EF4-FFF2-40B4-BE49-F238E27FC236}">
                  <a16:creationId xmlns:a16="http://schemas.microsoft.com/office/drawing/2014/main" id="{B814D59F-9101-49E3-808C-7F06561176E3}"/>
                </a:ext>
              </a:extLst>
            </p:cNvPr>
            <p:cNvSpPr/>
            <p:nvPr/>
          </p:nvSpPr>
          <p:spPr>
            <a:xfrm>
              <a:off x="10821224" y="939535"/>
              <a:ext cx="1151701" cy="384338"/>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chemeClr val="bg1"/>
                  </a:solidFill>
                  <a:effectLst>
                    <a:outerShdw blurRad="38100" dist="38100" dir="2700000" algn="tl">
                      <a:srgbClr val="000000">
                        <a:alpha val="43137"/>
                      </a:srgbClr>
                    </a:outerShdw>
                  </a:effectLst>
                </a:rPr>
                <a:t>Follow Up</a:t>
              </a:r>
            </a:p>
          </p:txBody>
        </p:sp>
      </p:grpSp>
      <p:sp>
        <p:nvSpPr>
          <p:cNvPr id="3" name="CaixaDeTexto 2">
            <a:extLst>
              <a:ext uri="{FF2B5EF4-FFF2-40B4-BE49-F238E27FC236}">
                <a16:creationId xmlns:a16="http://schemas.microsoft.com/office/drawing/2014/main" id="{42AC8762-7C8A-4195-9588-5032B83EDC22}"/>
              </a:ext>
            </a:extLst>
          </p:cNvPr>
          <p:cNvSpPr txBox="1"/>
          <p:nvPr/>
        </p:nvSpPr>
        <p:spPr>
          <a:xfrm>
            <a:off x="245625" y="2529318"/>
            <a:ext cx="2133331" cy="2677656"/>
          </a:xfrm>
          <a:prstGeom prst="rect">
            <a:avLst/>
          </a:prstGeom>
          <a:noFill/>
          <a:ln w="34925">
            <a:solidFill>
              <a:srgbClr val="BC4CB7"/>
            </a:solidFill>
          </a:ln>
        </p:spPr>
        <p:txBody>
          <a:bodyPr wrap="square" rtlCol="0">
            <a:spAutoFit/>
          </a:bodyPr>
          <a:lstStyle/>
          <a:p>
            <a:r>
              <a:rPr lang="en-GB" sz="2400" dirty="0"/>
              <a:t>The customer discovers the product…</a:t>
            </a:r>
          </a:p>
          <a:p>
            <a:endParaRPr lang="en-GB" sz="2400" dirty="0"/>
          </a:p>
          <a:p>
            <a:r>
              <a:rPr lang="en-GB" sz="2400" dirty="0"/>
              <a:t>… and becomes interested.</a:t>
            </a:r>
          </a:p>
          <a:p>
            <a:endParaRPr lang="en-GB" sz="2400" dirty="0"/>
          </a:p>
        </p:txBody>
      </p:sp>
      <p:sp>
        <p:nvSpPr>
          <p:cNvPr id="14" name="CaixaDeTexto 13">
            <a:extLst>
              <a:ext uri="{FF2B5EF4-FFF2-40B4-BE49-F238E27FC236}">
                <a16:creationId xmlns:a16="http://schemas.microsoft.com/office/drawing/2014/main" id="{6434D21A-DA43-47CA-8014-1A800F56D63F}"/>
              </a:ext>
            </a:extLst>
          </p:cNvPr>
          <p:cNvSpPr txBox="1"/>
          <p:nvPr/>
        </p:nvSpPr>
        <p:spPr>
          <a:xfrm>
            <a:off x="2543892" y="3290445"/>
            <a:ext cx="2133331" cy="3046988"/>
          </a:xfrm>
          <a:prstGeom prst="rect">
            <a:avLst/>
          </a:prstGeom>
          <a:noFill/>
          <a:ln w="34925">
            <a:solidFill>
              <a:srgbClr val="EA64D0"/>
            </a:solidFill>
          </a:ln>
        </p:spPr>
        <p:txBody>
          <a:bodyPr wrap="square" rtlCol="0">
            <a:spAutoFit/>
          </a:bodyPr>
          <a:lstStyle/>
          <a:p>
            <a:r>
              <a:rPr lang="en-GB" sz="2400" dirty="0"/>
              <a:t>The customer starts researching about the product…</a:t>
            </a:r>
          </a:p>
          <a:p>
            <a:endParaRPr lang="en-GB" sz="2400" dirty="0"/>
          </a:p>
          <a:p>
            <a:r>
              <a:rPr lang="en-GB" sz="2400" dirty="0"/>
              <a:t>… and finds information.</a:t>
            </a:r>
          </a:p>
        </p:txBody>
      </p:sp>
      <p:sp>
        <p:nvSpPr>
          <p:cNvPr id="16" name="CaixaDeTexto 15">
            <a:extLst>
              <a:ext uri="{FF2B5EF4-FFF2-40B4-BE49-F238E27FC236}">
                <a16:creationId xmlns:a16="http://schemas.microsoft.com/office/drawing/2014/main" id="{1398ACC7-6031-41BC-A5A7-8B6B24F78248}"/>
              </a:ext>
            </a:extLst>
          </p:cNvPr>
          <p:cNvSpPr txBox="1"/>
          <p:nvPr/>
        </p:nvSpPr>
        <p:spPr>
          <a:xfrm>
            <a:off x="4842161" y="2529318"/>
            <a:ext cx="2133331" cy="2677656"/>
          </a:xfrm>
          <a:prstGeom prst="rect">
            <a:avLst/>
          </a:prstGeom>
          <a:noFill/>
          <a:ln w="34925">
            <a:solidFill>
              <a:srgbClr val="FF0000"/>
            </a:solidFill>
          </a:ln>
        </p:spPr>
        <p:txBody>
          <a:bodyPr wrap="square" rtlCol="0">
            <a:spAutoFit/>
          </a:bodyPr>
          <a:lstStyle/>
          <a:p>
            <a:r>
              <a:rPr lang="en-GB" sz="2400" dirty="0"/>
              <a:t>The customer decides to buy the product…</a:t>
            </a:r>
          </a:p>
          <a:p>
            <a:endParaRPr lang="en-GB" sz="2400" dirty="0"/>
          </a:p>
          <a:p>
            <a:r>
              <a:rPr lang="en-GB" sz="2400" dirty="0"/>
              <a:t>… compares prices and decides to pay.</a:t>
            </a:r>
          </a:p>
        </p:txBody>
      </p:sp>
      <p:sp>
        <p:nvSpPr>
          <p:cNvPr id="18" name="CaixaDeTexto 17">
            <a:extLst>
              <a:ext uri="{FF2B5EF4-FFF2-40B4-BE49-F238E27FC236}">
                <a16:creationId xmlns:a16="http://schemas.microsoft.com/office/drawing/2014/main" id="{0AE5FBC9-55D1-4870-B1B3-8002973F88F2}"/>
              </a:ext>
            </a:extLst>
          </p:cNvPr>
          <p:cNvSpPr txBox="1"/>
          <p:nvPr/>
        </p:nvSpPr>
        <p:spPr>
          <a:xfrm>
            <a:off x="7140430" y="3290445"/>
            <a:ext cx="2133331" cy="2677656"/>
          </a:xfrm>
          <a:prstGeom prst="rect">
            <a:avLst/>
          </a:prstGeom>
          <a:noFill/>
          <a:ln w="34925">
            <a:solidFill>
              <a:srgbClr val="FFC000"/>
            </a:solidFill>
          </a:ln>
        </p:spPr>
        <p:txBody>
          <a:bodyPr wrap="square" rtlCol="0">
            <a:spAutoFit/>
          </a:bodyPr>
          <a:lstStyle/>
          <a:p>
            <a:r>
              <a:rPr lang="en-GB" sz="2400" dirty="0"/>
              <a:t>The customer is consuming the product…</a:t>
            </a:r>
          </a:p>
          <a:p>
            <a:endParaRPr lang="en-GB" sz="2400" dirty="0"/>
          </a:p>
          <a:p>
            <a:r>
              <a:rPr lang="en-GB" sz="2400" dirty="0"/>
              <a:t>… and evaluates its use value.</a:t>
            </a:r>
          </a:p>
        </p:txBody>
      </p:sp>
      <p:sp>
        <p:nvSpPr>
          <p:cNvPr id="19" name="CaixaDeTexto 18">
            <a:extLst>
              <a:ext uri="{FF2B5EF4-FFF2-40B4-BE49-F238E27FC236}">
                <a16:creationId xmlns:a16="http://schemas.microsoft.com/office/drawing/2014/main" id="{DE4234E5-85B7-4FA7-BE94-9A245236DAB6}"/>
              </a:ext>
            </a:extLst>
          </p:cNvPr>
          <p:cNvSpPr txBox="1"/>
          <p:nvPr/>
        </p:nvSpPr>
        <p:spPr>
          <a:xfrm>
            <a:off x="9438698" y="2529318"/>
            <a:ext cx="2133331" cy="3416320"/>
          </a:xfrm>
          <a:prstGeom prst="rect">
            <a:avLst/>
          </a:prstGeom>
          <a:noFill/>
          <a:ln w="34925">
            <a:solidFill>
              <a:srgbClr val="00B050"/>
            </a:solidFill>
          </a:ln>
        </p:spPr>
        <p:txBody>
          <a:bodyPr wrap="square" rtlCol="0">
            <a:spAutoFit/>
          </a:bodyPr>
          <a:lstStyle/>
          <a:p>
            <a:r>
              <a:rPr lang="en-GB" sz="2400" dirty="0"/>
              <a:t>The customer  will be sharing the experience…</a:t>
            </a:r>
          </a:p>
          <a:p>
            <a:endParaRPr lang="en-GB" sz="2400" dirty="0"/>
          </a:p>
          <a:p>
            <a:r>
              <a:rPr lang="en-GB" sz="2400" dirty="0"/>
              <a:t>… with friends, family and the online community.</a:t>
            </a:r>
          </a:p>
        </p:txBody>
      </p:sp>
      <p:cxnSp>
        <p:nvCxnSpPr>
          <p:cNvPr id="5" name="Conexão reta 4">
            <a:extLst>
              <a:ext uri="{FF2B5EF4-FFF2-40B4-BE49-F238E27FC236}">
                <a16:creationId xmlns:a16="http://schemas.microsoft.com/office/drawing/2014/main" id="{15E0D9CF-F0E8-45CD-A732-CEF97541C6EF}"/>
              </a:ext>
            </a:extLst>
          </p:cNvPr>
          <p:cNvCxnSpPr>
            <a:cxnSpLocks/>
            <a:stCxn id="9" idx="2"/>
            <a:endCxn id="3" idx="0"/>
          </p:cNvCxnSpPr>
          <p:nvPr/>
        </p:nvCxnSpPr>
        <p:spPr>
          <a:xfrm>
            <a:off x="1312291" y="1995513"/>
            <a:ext cx="0" cy="533805"/>
          </a:xfrm>
          <a:prstGeom prst="line">
            <a:avLst/>
          </a:prstGeom>
          <a:ln w="44450">
            <a:solidFill>
              <a:srgbClr val="BC4CB7"/>
            </a:solidFill>
            <a:tailEnd type="oval"/>
          </a:ln>
        </p:spPr>
        <p:style>
          <a:lnRef idx="1">
            <a:schemeClr val="accent1"/>
          </a:lnRef>
          <a:fillRef idx="0">
            <a:schemeClr val="accent1"/>
          </a:fillRef>
          <a:effectRef idx="0">
            <a:schemeClr val="accent1"/>
          </a:effectRef>
          <a:fontRef idx="minor">
            <a:schemeClr val="tx1"/>
          </a:fontRef>
        </p:style>
      </p:cxnSp>
      <p:cxnSp>
        <p:nvCxnSpPr>
          <p:cNvPr id="12" name="Conexão reta 11">
            <a:extLst>
              <a:ext uri="{FF2B5EF4-FFF2-40B4-BE49-F238E27FC236}">
                <a16:creationId xmlns:a16="http://schemas.microsoft.com/office/drawing/2014/main" id="{6AEB37D8-353F-4679-8FAE-3C553A069E79}"/>
              </a:ext>
            </a:extLst>
          </p:cNvPr>
          <p:cNvCxnSpPr>
            <a:stCxn id="11" idx="2"/>
            <a:endCxn id="14" idx="0"/>
          </p:cNvCxnSpPr>
          <p:nvPr/>
        </p:nvCxnSpPr>
        <p:spPr>
          <a:xfrm flipH="1">
            <a:off x="3610558" y="1995513"/>
            <a:ext cx="1" cy="1294932"/>
          </a:xfrm>
          <a:prstGeom prst="line">
            <a:avLst/>
          </a:prstGeom>
          <a:ln w="44450">
            <a:solidFill>
              <a:srgbClr val="EA64D0"/>
            </a:solidFill>
            <a:tailEnd type="oval"/>
          </a:ln>
        </p:spPr>
        <p:style>
          <a:lnRef idx="1">
            <a:schemeClr val="accent1"/>
          </a:lnRef>
          <a:fillRef idx="0">
            <a:schemeClr val="accent1"/>
          </a:fillRef>
          <a:effectRef idx="0">
            <a:schemeClr val="accent1"/>
          </a:effectRef>
          <a:fontRef idx="minor">
            <a:schemeClr val="tx1"/>
          </a:fontRef>
        </p:style>
      </p:cxnSp>
      <p:cxnSp>
        <p:nvCxnSpPr>
          <p:cNvPr id="25" name="Conexão reta 24">
            <a:extLst>
              <a:ext uri="{FF2B5EF4-FFF2-40B4-BE49-F238E27FC236}">
                <a16:creationId xmlns:a16="http://schemas.microsoft.com/office/drawing/2014/main" id="{5673C508-2F22-46A3-A891-35719422837C}"/>
              </a:ext>
            </a:extLst>
          </p:cNvPr>
          <p:cNvCxnSpPr>
            <a:stCxn id="13" idx="2"/>
            <a:endCxn id="16" idx="0"/>
          </p:cNvCxnSpPr>
          <p:nvPr/>
        </p:nvCxnSpPr>
        <p:spPr>
          <a:xfrm>
            <a:off x="5908827" y="1995513"/>
            <a:ext cx="0" cy="533805"/>
          </a:xfrm>
          <a:prstGeom prst="line">
            <a:avLst/>
          </a:prstGeom>
          <a:ln w="444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0" name="Conexão reta 29">
            <a:extLst>
              <a:ext uri="{FF2B5EF4-FFF2-40B4-BE49-F238E27FC236}">
                <a16:creationId xmlns:a16="http://schemas.microsoft.com/office/drawing/2014/main" id="{FBCE25EE-4D27-4BDF-8DF6-EF6C8E3840DF}"/>
              </a:ext>
            </a:extLst>
          </p:cNvPr>
          <p:cNvCxnSpPr>
            <a:stCxn id="15" idx="2"/>
            <a:endCxn id="18" idx="0"/>
          </p:cNvCxnSpPr>
          <p:nvPr/>
        </p:nvCxnSpPr>
        <p:spPr>
          <a:xfrm>
            <a:off x="8207094" y="1995513"/>
            <a:ext cx="2" cy="1294932"/>
          </a:xfrm>
          <a:prstGeom prst="line">
            <a:avLst/>
          </a:prstGeom>
          <a:ln w="4445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3" name="Conexão reta 32">
            <a:extLst>
              <a:ext uri="{FF2B5EF4-FFF2-40B4-BE49-F238E27FC236}">
                <a16:creationId xmlns:a16="http://schemas.microsoft.com/office/drawing/2014/main" id="{FE983DFB-4936-4A7A-AB48-5FCFE8879FC2}"/>
              </a:ext>
            </a:extLst>
          </p:cNvPr>
          <p:cNvCxnSpPr>
            <a:stCxn id="17" idx="2"/>
            <a:endCxn id="19" idx="0"/>
          </p:cNvCxnSpPr>
          <p:nvPr/>
        </p:nvCxnSpPr>
        <p:spPr>
          <a:xfrm>
            <a:off x="10505362" y="1995513"/>
            <a:ext cx="2" cy="533805"/>
          </a:xfrm>
          <a:prstGeom prst="line">
            <a:avLst/>
          </a:prstGeom>
          <a:ln w="44450">
            <a:solidFill>
              <a:srgbClr val="00B05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506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hat are Customer Touch Points? | Pro Guide &amp; 3 Super Tips">
            <a:extLst>
              <a:ext uri="{FF2B5EF4-FFF2-40B4-BE49-F238E27FC236}">
                <a16:creationId xmlns:a16="http://schemas.microsoft.com/office/drawing/2014/main" id="{9E301C75-598C-46CC-B55F-B7F64902D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2" y="2795003"/>
            <a:ext cx="8214048" cy="40588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Map Touchpoints</a:t>
            </a:r>
          </a:p>
        </p:txBody>
      </p:sp>
      <p:sp>
        <p:nvSpPr>
          <p:cNvPr id="14" name="CaixaDeTexto 13">
            <a:extLst>
              <a:ext uri="{FF2B5EF4-FFF2-40B4-BE49-F238E27FC236}">
                <a16:creationId xmlns:a16="http://schemas.microsoft.com/office/drawing/2014/main" id="{9BD6699B-A728-4655-97A6-2A3852E5EC88}"/>
              </a:ext>
            </a:extLst>
          </p:cNvPr>
          <p:cNvSpPr txBox="1"/>
          <p:nvPr/>
        </p:nvSpPr>
        <p:spPr>
          <a:xfrm>
            <a:off x="176223" y="2809639"/>
            <a:ext cx="3553177" cy="253916"/>
          </a:xfrm>
          <a:prstGeom prst="rect">
            <a:avLst/>
          </a:prstGeom>
          <a:noFill/>
        </p:spPr>
        <p:txBody>
          <a:bodyPr wrap="square">
            <a:spAutoFit/>
          </a:bodyPr>
          <a:lstStyle/>
          <a:p>
            <a:pPr algn="r"/>
            <a:r>
              <a:rPr lang="en-GB" sz="1050" dirty="0"/>
              <a:t>Source: www.grohawk.com/what-are-customer-touch-points/</a:t>
            </a:r>
          </a:p>
        </p:txBody>
      </p:sp>
      <p:sp>
        <p:nvSpPr>
          <p:cNvPr id="20" name="CaixaDeTexto 19">
            <a:extLst>
              <a:ext uri="{FF2B5EF4-FFF2-40B4-BE49-F238E27FC236}">
                <a16:creationId xmlns:a16="http://schemas.microsoft.com/office/drawing/2014/main" id="{4D7F7124-6791-43BC-AC04-85B3CA351D78}"/>
              </a:ext>
            </a:extLst>
          </p:cNvPr>
          <p:cNvSpPr txBox="1"/>
          <p:nvPr/>
        </p:nvSpPr>
        <p:spPr>
          <a:xfrm>
            <a:off x="355471" y="1278378"/>
            <a:ext cx="6361734" cy="1143070"/>
          </a:xfrm>
          <a:prstGeom prst="rect">
            <a:avLst/>
          </a:prstGeom>
          <a:noFill/>
        </p:spPr>
        <p:txBody>
          <a:bodyPr wrap="square">
            <a:spAutoFit/>
          </a:bodyPr>
          <a:lstStyle/>
          <a:p>
            <a:pPr>
              <a:lnSpc>
                <a:spcPct val="150000"/>
              </a:lnSpc>
              <a:spcAft>
                <a:spcPts val="1200"/>
              </a:spcAft>
            </a:pPr>
            <a:r>
              <a:rPr lang="en-GB" sz="2400" spc="-20" dirty="0"/>
              <a:t>Touchpoints are </a:t>
            </a:r>
            <a:r>
              <a:rPr lang="en-GB" sz="2400" b="1" spc="-20" dirty="0">
                <a:solidFill>
                  <a:srgbClr val="FFC000"/>
                </a:solidFill>
                <a:effectLst>
                  <a:outerShdw blurRad="38100" dist="38100" dir="2700000" algn="tl">
                    <a:srgbClr val="000000">
                      <a:alpha val="43137"/>
                    </a:srgbClr>
                  </a:outerShdw>
                </a:effectLst>
              </a:rPr>
              <a:t>every point of contact</a:t>
            </a:r>
            <a:r>
              <a:rPr lang="en-GB" sz="2400" spc="-20" dirty="0">
                <a:solidFill>
                  <a:srgbClr val="FFC000"/>
                </a:solidFill>
                <a:effectLst>
                  <a:outerShdw blurRad="38100" dist="38100" dir="2700000" algn="tl">
                    <a:srgbClr val="000000">
                      <a:alpha val="43137"/>
                    </a:srgbClr>
                  </a:outerShdw>
                </a:effectLst>
              </a:rPr>
              <a:t> </a:t>
            </a:r>
            <a:r>
              <a:rPr lang="en-GB" sz="2400" spc="-20" dirty="0"/>
              <a:t>between the costumer and the organization/brand.</a:t>
            </a:r>
          </a:p>
        </p:txBody>
      </p:sp>
      <p:pic>
        <p:nvPicPr>
          <p:cNvPr id="21" name="Imagem 20">
            <a:extLst>
              <a:ext uri="{FF2B5EF4-FFF2-40B4-BE49-F238E27FC236}">
                <a16:creationId xmlns:a16="http://schemas.microsoft.com/office/drawing/2014/main" id="{36FB4876-842B-4A5C-9C49-A1460164B08A}"/>
              </a:ext>
            </a:extLst>
          </p:cNvPr>
          <p:cNvPicPr>
            <a:picLocks/>
          </p:cNvPicPr>
          <p:nvPr/>
        </p:nvPicPr>
        <p:blipFill>
          <a:blip r:embed="rId4"/>
          <a:stretch>
            <a:fillRect/>
          </a:stretch>
        </p:blipFill>
        <p:spPr>
          <a:xfrm>
            <a:off x="9614272" y="4785194"/>
            <a:ext cx="1519200" cy="1519200"/>
          </a:xfrm>
          <a:prstGeom prst="rect">
            <a:avLst/>
          </a:prstGeom>
          <a:effectLst>
            <a:outerShdw blurRad="50800" dist="38100" dir="2700000" algn="tl" rotWithShape="0">
              <a:prstClr val="black">
                <a:alpha val="40000"/>
              </a:prstClr>
            </a:outerShdw>
          </a:effectLst>
        </p:spPr>
      </p:pic>
      <p:pic>
        <p:nvPicPr>
          <p:cNvPr id="22" name="Imagem 21">
            <a:extLst>
              <a:ext uri="{FF2B5EF4-FFF2-40B4-BE49-F238E27FC236}">
                <a16:creationId xmlns:a16="http://schemas.microsoft.com/office/drawing/2014/main" id="{B2ED0278-039B-4F0D-9661-6938AEAC6AE8}"/>
              </a:ext>
            </a:extLst>
          </p:cNvPr>
          <p:cNvPicPr>
            <a:picLocks noChangeAspect="1"/>
          </p:cNvPicPr>
          <p:nvPr/>
        </p:nvPicPr>
        <p:blipFill>
          <a:blip r:embed="rId5"/>
          <a:stretch>
            <a:fillRect/>
          </a:stretch>
        </p:blipFill>
        <p:spPr>
          <a:xfrm rot="15653838" flipH="1">
            <a:off x="8914437" y="4047546"/>
            <a:ext cx="928800" cy="928800"/>
          </a:xfrm>
          <a:prstGeom prst="rect">
            <a:avLst/>
          </a:prstGeom>
        </p:spPr>
      </p:pic>
      <p:pic>
        <p:nvPicPr>
          <p:cNvPr id="23" name="Picture 2" descr="Customer Touch Points">
            <a:extLst>
              <a:ext uri="{FF2B5EF4-FFF2-40B4-BE49-F238E27FC236}">
                <a16:creationId xmlns:a16="http://schemas.microsoft.com/office/drawing/2014/main" id="{1FCCC2AA-2DF8-4309-AD5C-2D25167D5DB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7917" y="43013"/>
            <a:ext cx="4797860" cy="3536385"/>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m 24">
            <a:extLst>
              <a:ext uri="{FF2B5EF4-FFF2-40B4-BE49-F238E27FC236}">
                <a16:creationId xmlns:a16="http://schemas.microsoft.com/office/drawing/2014/main" id="{2970F43F-024A-4C9E-B097-E66107E4E413}"/>
              </a:ext>
            </a:extLst>
          </p:cNvPr>
          <p:cNvPicPr>
            <a:picLocks noChangeAspect="1"/>
          </p:cNvPicPr>
          <p:nvPr/>
        </p:nvPicPr>
        <p:blipFill>
          <a:blip r:embed="rId5"/>
          <a:stretch>
            <a:fillRect/>
          </a:stretch>
        </p:blipFill>
        <p:spPr>
          <a:xfrm rot="20001277">
            <a:off x="8501293" y="5370496"/>
            <a:ext cx="928800" cy="928800"/>
          </a:xfrm>
          <a:prstGeom prst="rect">
            <a:avLst/>
          </a:prstGeom>
        </p:spPr>
      </p:pic>
      <p:sp>
        <p:nvSpPr>
          <p:cNvPr id="26" name="CaixaDeTexto 25">
            <a:extLst>
              <a:ext uri="{FF2B5EF4-FFF2-40B4-BE49-F238E27FC236}">
                <a16:creationId xmlns:a16="http://schemas.microsoft.com/office/drawing/2014/main" id="{A617C804-8F45-4331-9E3F-FD0DC3C35AFB}"/>
              </a:ext>
            </a:extLst>
          </p:cNvPr>
          <p:cNvSpPr txBox="1"/>
          <p:nvPr/>
        </p:nvSpPr>
        <p:spPr>
          <a:xfrm>
            <a:off x="8534016" y="3583658"/>
            <a:ext cx="3553177" cy="253916"/>
          </a:xfrm>
          <a:prstGeom prst="rect">
            <a:avLst/>
          </a:prstGeom>
          <a:noFill/>
        </p:spPr>
        <p:txBody>
          <a:bodyPr wrap="square">
            <a:spAutoFit/>
          </a:bodyPr>
          <a:lstStyle/>
          <a:p>
            <a:pPr algn="r"/>
            <a:r>
              <a:rPr lang="en-GB" sz="1050" dirty="0"/>
              <a:t>Source: www.sentisum.com/library/customer-touchpoints</a:t>
            </a:r>
          </a:p>
        </p:txBody>
      </p:sp>
    </p:spTree>
    <p:extLst>
      <p:ext uri="{BB962C8B-B14F-4D97-AF65-F5344CB8AC3E}">
        <p14:creationId xmlns:p14="http://schemas.microsoft.com/office/powerpoint/2010/main" val="2446388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85202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Map Touchpoints – Moments of truth</a:t>
            </a:r>
          </a:p>
        </p:txBody>
      </p:sp>
      <p:pic>
        <p:nvPicPr>
          <p:cNvPr id="12" name="Imagem 11">
            <a:extLst>
              <a:ext uri="{FF2B5EF4-FFF2-40B4-BE49-F238E27FC236}">
                <a16:creationId xmlns:a16="http://schemas.microsoft.com/office/drawing/2014/main" id="{045DF024-38F6-4872-8F1F-58C2F4CEF924}"/>
              </a:ext>
            </a:extLst>
          </p:cNvPr>
          <p:cNvPicPr>
            <a:picLocks noChangeAspect="1"/>
          </p:cNvPicPr>
          <p:nvPr/>
        </p:nvPicPr>
        <p:blipFill>
          <a:blip r:embed="rId3"/>
          <a:stretch>
            <a:fillRect/>
          </a:stretch>
        </p:blipFill>
        <p:spPr>
          <a:xfrm>
            <a:off x="516763" y="1137188"/>
            <a:ext cx="1080000" cy="1080000"/>
          </a:xfrm>
          <a:prstGeom prst="rect">
            <a:avLst/>
          </a:prstGeom>
        </p:spPr>
      </p:pic>
      <p:sp>
        <p:nvSpPr>
          <p:cNvPr id="4" name="CaixaDeTexto 3">
            <a:extLst>
              <a:ext uri="{FF2B5EF4-FFF2-40B4-BE49-F238E27FC236}">
                <a16:creationId xmlns:a16="http://schemas.microsoft.com/office/drawing/2014/main" id="{53C4CEDC-ACE2-4B44-B3CE-A5E44657D530}"/>
              </a:ext>
            </a:extLst>
          </p:cNvPr>
          <p:cNvSpPr txBox="1"/>
          <p:nvPr/>
        </p:nvSpPr>
        <p:spPr>
          <a:xfrm>
            <a:off x="1789888" y="1137188"/>
            <a:ext cx="9756843" cy="1697068"/>
          </a:xfrm>
          <a:prstGeom prst="rect">
            <a:avLst/>
          </a:prstGeom>
          <a:noFill/>
        </p:spPr>
        <p:txBody>
          <a:bodyPr wrap="square">
            <a:spAutoFit/>
          </a:bodyPr>
          <a:lstStyle/>
          <a:p>
            <a:pPr>
              <a:lnSpc>
                <a:spcPct val="150000"/>
              </a:lnSpc>
            </a:pPr>
            <a:r>
              <a:rPr lang="en-GB" sz="2400" dirty="0"/>
              <a:t>The points of the journey that have the most influence in the customer’s impression of a brand / organization / experience, either positively (</a:t>
            </a:r>
            <a:r>
              <a:rPr lang="en-GB" sz="2400" b="1" dirty="0">
                <a:solidFill>
                  <a:srgbClr val="FFC000"/>
                </a:solidFill>
              </a:rPr>
              <a:t>Moments of Glory / Magic</a:t>
            </a:r>
            <a:r>
              <a:rPr lang="en-GB" sz="2400" dirty="0"/>
              <a:t>) or negatively (</a:t>
            </a:r>
            <a:r>
              <a:rPr lang="en-GB" sz="2400" b="1" dirty="0">
                <a:solidFill>
                  <a:srgbClr val="FFC000"/>
                </a:solidFill>
              </a:rPr>
              <a:t>Moments of Pain / Misery</a:t>
            </a:r>
            <a:r>
              <a:rPr lang="en-GB" sz="2400" dirty="0"/>
              <a:t>).</a:t>
            </a:r>
          </a:p>
        </p:txBody>
      </p:sp>
      <p:cxnSp>
        <p:nvCxnSpPr>
          <p:cNvPr id="7" name="Conexão reta 6">
            <a:extLst>
              <a:ext uri="{FF2B5EF4-FFF2-40B4-BE49-F238E27FC236}">
                <a16:creationId xmlns:a16="http://schemas.microsoft.com/office/drawing/2014/main" id="{39331E86-8421-462C-9549-03EEBB4B1110}"/>
              </a:ext>
            </a:extLst>
          </p:cNvPr>
          <p:cNvCxnSpPr>
            <a:cxnSpLocks/>
            <a:endCxn id="13" idx="6"/>
          </p:cNvCxnSpPr>
          <p:nvPr/>
        </p:nvCxnSpPr>
        <p:spPr>
          <a:xfrm>
            <a:off x="1056763" y="4553416"/>
            <a:ext cx="10078474" cy="0"/>
          </a:xfrm>
          <a:prstGeom prst="line">
            <a:avLst/>
          </a:prstGeom>
          <a:ln w="57150">
            <a:solidFill>
              <a:srgbClr val="6ECECB"/>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E6C0B6C-9E44-4461-AB63-EE93DE78848D}"/>
              </a:ext>
            </a:extLst>
          </p:cNvPr>
          <p:cNvSpPr/>
          <p:nvPr/>
        </p:nvSpPr>
        <p:spPr>
          <a:xfrm>
            <a:off x="5740185" y="4159319"/>
            <a:ext cx="720000" cy="720000"/>
          </a:xfrm>
          <a:prstGeom prst="ellipse">
            <a:avLst/>
          </a:prstGeom>
          <a:solidFill>
            <a:srgbClr val="E8F8F8"/>
          </a:solidFill>
          <a:ln w="76200">
            <a:solidFill>
              <a:srgbClr val="6ECE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1BCDDC2-ACFE-4076-8BA3-1C2BFD3E263D}"/>
              </a:ext>
            </a:extLst>
          </p:cNvPr>
          <p:cNvSpPr/>
          <p:nvPr/>
        </p:nvSpPr>
        <p:spPr>
          <a:xfrm>
            <a:off x="10415237" y="4193416"/>
            <a:ext cx="720000" cy="720000"/>
          </a:xfrm>
          <a:prstGeom prst="ellipse">
            <a:avLst/>
          </a:prstGeom>
          <a:solidFill>
            <a:srgbClr val="E8F8F8"/>
          </a:solidFill>
          <a:ln w="76200">
            <a:solidFill>
              <a:srgbClr val="6ECE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0C64814-5696-45E3-A4A9-9BE997AC4993}"/>
              </a:ext>
            </a:extLst>
          </p:cNvPr>
          <p:cNvSpPr/>
          <p:nvPr/>
        </p:nvSpPr>
        <p:spPr>
          <a:xfrm>
            <a:off x="8077711" y="4193416"/>
            <a:ext cx="720000" cy="720000"/>
          </a:xfrm>
          <a:prstGeom prst="ellipse">
            <a:avLst/>
          </a:prstGeom>
          <a:solidFill>
            <a:srgbClr val="E8F8F8"/>
          </a:solidFill>
          <a:ln w="76200">
            <a:solidFill>
              <a:srgbClr val="6ECE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ixaDeTexto 7">
            <a:extLst>
              <a:ext uri="{FF2B5EF4-FFF2-40B4-BE49-F238E27FC236}">
                <a16:creationId xmlns:a16="http://schemas.microsoft.com/office/drawing/2014/main" id="{2C5A031B-D0A8-4C37-B03B-FCE6F87680BC}"/>
              </a:ext>
            </a:extLst>
          </p:cNvPr>
          <p:cNvSpPr txBox="1"/>
          <p:nvPr/>
        </p:nvSpPr>
        <p:spPr>
          <a:xfrm>
            <a:off x="401562" y="3841831"/>
            <a:ext cx="1449013" cy="553998"/>
          </a:xfrm>
          <a:prstGeom prst="rect">
            <a:avLst/>
          </a:prstGeom>
          <a:noFill/>
        </p:spPr>
        <p:txBody>
          <a:bodyPr wrap="square" rtlCol="0">
            <a:spAutoFit/>
          </a:bodyPr>
          <a:lstStyle/>
          <a:p>
            <a:pPr algn="ctr"/>
            <a:r>
              <a:rPr lang="en-GB" sz="3000" b="1" dirty="0" err="1"/>
              <a:t>Simulus</a:t>
            </a:r>
            <a:endParaRPr lang="en-GB" sz="3000" b="1" dirty="0"/>
          </a:p>
        </p:txBody>
      </p:sp>
      <p:sp>
        <p:nvSpPr>
          <p:cNvPr id="17" name="CaixaDeTexto 16">
            <a:extLst>
              <a:ext uri="{FF2B5EF4-FFF2-40B4-BE49-F238E27FC236}">
                <a16:creationId xmlns:a16="http://schemas.microsoft.com/office/drawing/2014/main" id="{107B827E-36AF-49F9-BAE5-F01DF5C7E32A}"/>
              </a:ext>
            </a:extLst>
          </p:cNvPr>
          <p:cNvSpPr txBox="1"/>
          <p:nvPr/>
        </p:nvSpPr>
        <p:spPr>
          <a:xfrm>
            <a:off x="5424711" y="3105931"/>
            <a:ext cx="1350947" cy="1015663"/>
          </a:xfrm>
          <a:prstGeom prst="rect">
            <a:avLst/>
          </a:prstGeom>
          <a:noFill/>
        </p:spPr>
        <p:txBody>
          <a:bodyPr wrap="square" rtlCol="0">
            <a:spAutoFit/>
          </a:bodyPr>
          <a:lstStyle/>
          <a:p>
            <a:pPr algn="ctr"/>
            <a:r>
              <a:rPr lang="en-GB" sz="3000" b="1" dirty="0"/>
              <a:t>First</a:t>
            </a:r>
          </a:p>
          <a:p>
            <a:pPr algn="ctr"/>
            <a:r>
              <a:rPr lang="en-GB" sz="3000" b="1" dirty="0" err="1"/>
              <a:t>MoT</a:t>
            </a:r>
            <a:endParaRPr lang="en-GB" sz="3000" b="1" dirty="0"/>
          </a:p>
        </p:txBody>
      </p:sp>
      <p:sp>
        <p:nvSpPr>
          <p:cNvPr id="18" name="CaixaDeTexto 17">
            <a:extLst>
              <a:ext uri="{FF2B5EF4-FFF2-40B4-BE49-F238E27FC236}">
                <a16:creationId xmlns:a16="http://schemas.microsoft.com/office/drawing/2014/main" id="{40F7077D-64C5-4C66-A433-16956A52E229}"/>
              </a:ext>
            </a:extLst>
          </p:cNvPr>
          <p:cNvSpPr txBox="1"/>
          <p:nvPr/>
        </p:nvSpPr>
        <p:spPr>
          <a:xfrm>
            <a:off x="7762237" y="3106715"/>
            <a:ext cx="1350947" cy="1015663"/>
          </a:xfrm>
          <a:prstGeom prst="rect">
            <a:avLst/>
          </a:prstGeom>
          <a:noFill/>
        </p:spPr>
        <p:txBody>
          <a:bodyPr wrap="square" rtlCol="0">
            <a:spAutoFit/>
          </a:bodyPr>
          <a:lstStyle/>
          <a:p>
            <a:pPr algn="ctr"/>
            <a:r>
              <a:rPr lang="en-GB" sz="3000" b="1" dirty="0"/>
              <a:t>Second</a:t>
            </a:r>
          </a:p>
          <a:p>
            <a:pPr algn="ctr"/>
            <a:r>
              <a:rPr lang="en-GB" sz="3000" b="1" dirty="0" err="1"/>
              <a:t>MoT</a:t>
            </a:r>
            <a:endParaRPr lang="en-GB" sz="3000" b="1" dirty="0"/>
          </a:p>
        </p:txBody>
      </p:sp>
      <p:sp>
        <p:nvSpPr>
          <p:cNvPr id="20" name="CaixaDeTexto 19">
            <a:extLst>
              <a:ext uri="{FF2B5EF4-FFF2-40B4-BE49-F238E27FC236}">
                <a16:creationId xmlns:a16="http://schemas.microsoft.com/office/drawing/2014/main" id="{242909E7-3DC2-4DBD-9B83-DFD95D329E96}"/>
              </a:ext>
            </a:extLst>
          </p:cNvPr>
          <p:cNvSpPr txBox="1"/>
          <p:nvPr/>
        </p:nvSpPr>
        <p:spPr>
          <a:xfrm>
            <a:off x="9486322" y="3111713"/>
            <a:ext cx="2577829" cy="1015663"/>
          </a:xfrm>
          <a:prstGeom prst="rect">
            <a:avLst/>
          </a:prstGeom>
          <a:noFill/>
        </p:spPr>
        <p:txBody>
          <a:bodyPr wrap="square" rtlCol="0">
            <a:spAutoFit/>
          </a:bodyPr>
          <a:lstStyle/>
          <a:p>
            <a:pPr algn="ctr"/>
            <a:r>
              <a:rPr lang="en-GB" sz="3000" b="1" dirty="0"/>
              <a:t>Third/Ultimate</a:t>
            </a:r>
          </a:p>
          <a:p>
            <a:pPr algn="ctr"/>
            <a:r>
              <a:rPr lang="en-GB" sz="3000" b="1" dirty="0" err="1"/>
              <a:t>MoT</a:t>
            </a:r>
            <a:endParaRPr lang="en-GB" sz="3000" b="1" dirty="0"/>
          </a:p>
        </p:txBody>
      </p:sp>
      <p:sp>
        <p:nvSpPr>
          <p:cNvPr id="15" name="CaixaDeTexto 14">
            <a:extLst>
              <a:ext uri="{FF2B5EF4-FFF2-40B4-BE49-F238E27FC236}">
                <a16:creationId xmlns:a16="http://schemas.microsoft.com/office/drawing/2014/main" id="{D0646F0E-D363-4F83-AE66-E67B35562AC4}"/>
              </a:ext>
            </a:extLst>
          </p:cNvPr>
          <p:cNvSpPr txBox="1"/>
          <p:nvPr/>
        </p:nvSpPr>
        <p:spPr>
          <a:xfrm>
            <a:off x="328037" y="4931932"/>
            <a:ext cx="1596064" cy="1200329"/>
          </a:xfrm>
          <a:prstGeom prst="rect">
            <a:avLst/>
          </a:prstGeom>
          <a:noFill/>
        </p:spPr>
        <p:txBody>
          <a:bodyPr wrap="square" rtlCol="0">
            <a:spAutoFit/>
          </a:bodyPr>
          <a:lstStyle/>
          <a:p>
            <a:pPr algn="ctr"/>
            <a:r>
              <a:rPr lang="en-GB" sz="2400" dirty="0"/>
              <a:t>News</a:t>
            </a:r>
          </a:p>
          <a:p>
            <a:pPr algn="ctr"/>
            <a:r>
              <a:rPr lang="en-GB" sz="2400" dirty="0"/>
              <a:t>Trends</a:t>
            </a:r>
          </a:p>
          <a:p>
            <a:pPr algn="ctr"/>
            <a:r>
              <a:rPr lang="en-GB" sz="2400" dirty="0"/>
              <a:t>Daily need</a:t>
            </a:r>
          </a:p>
        </p:txBody>
      </p:sp>
      <p:sp>
        <p:nvSpPr>
          <p:cNvPr id="21" name="CaixaDeTexto 20">
            <a:extLst>
              <a:ext uri="{FF2B5EF4-FFF2-40B4-BE49-F238E27FC236}">
                <a16:creationId xmlns:a16="http://schemas.microsoft.com/office/drawing/2014/main" id="{24447B01-8A5F-4FB2-95FB-01ED9E778FA0}"/>
              </a:ext>
            </a:extLst>
          </p:cNvPr>
          <p:cNvSpPr txBox="1"/>
          <p:nvPr/>
        </p:nvSpPr>
        <p:spPr>
          <a:xfrm>
            <a:off x="5109241" y="4931931"/>
            <a:ext cx="1973517" cy="830997"/>
          </a:xfrm>
          <a:prstGeom prst="rect">
            <a:avLst/>
          </a:prstGeom>
          <a:noFill/>
        </p:spPr>
        <p:txBody>
          <a:bodyPr wrap="square" rtlCol="0">
            <a:spAutoFit/>
          </a:bodyPr>
          <a:lstStyle/>
          <a:p>
            <a:pPr algn="ctr"/>
            <a:r>
              <a:rPr lang="en-GB" sz="2400" dirty="0"/>
              <a:t>Consideration to purchase</a:t>
            </a:r>
          </a:p>
        </p:txBody>
      </p:sp>
      <p:sp>
        <p:nvSpPr>
          <p:cNvPr id="23" name="Oval 22">
            <a:extLst>
              <a:ext uri="{FF2B5EF4-FFF2-40B4-BE49-F238E27FC236}">
                <a16:creationId xmlns:a16="http://schemas.microsoft.com/office/drawing/2014/main" id="{983ACA2B-8736-45C9-A672-74013EE7CC2F}"/>
              </a:ext>
            </a:extLst>
          </p:cNvPr>
          <p:cNvSpPr/>
          <p:nvPr/>
        </p:nvSpPr>
        <p:spPr>
          <a:xfrm>
            <a:off x="3175374" y="4193416"/>
            <a:ext cx="720000" cy="720000"/>
          </a:xfrm>
          <a:prstGeom prst="ellipse">
            <a:avLst/>
          </a:prstGeom>
          <a:solidFill>
            <a:srgbClr val="E8F8F8"/>
          </a:solidFill>
          <a:ln w="76200">
            <a:solidFill>
              <a:srgbClr val="6ECE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ixaDeTexto 23">
            <a:extLst>
              <a:ext uri="{FF2B5EF4-FFF2-40B4-BE49-F238E27FC236}">
                <a16:creationId xmlns:a16="http://schemas.microsoft.com/office/drawing/2014/main" id="{0675D698-3587-4AA5-B325-CFD1E076E810}"/>
              </a:ext>
            </a:extLst>
          </p:cNvPr>
          <p:cNvSpPr txBox="1"/>
          <p:nvPr/>
        </p:nvSpPr>
        <p:spPr>
          <a:xfrm>
            <a:off x="2859900" y="3105930"/>
            <a:ext cx="1350947" cy="1015663"/>
          </a:xfrm>
          <a:prstGeom prst="rect">
            <a:avLst/>
          </a:prstGeom>
          <a:noFill/>
        </p:spPr>
        <p:txBody>
          <a:bodyPr wrap="square" rtlCol="0">
            <a:spAutoFit/>
          </a:bodyPr>
          <a:lstStyle/>
          <a:p>
            <a:pPr algn="ctr"/>
            <a:r>
              <a:rPr lang="en-GB" sz="3000" b="1" dirty="0"/>
              <a:t>Zero</a:t>
            </a:r>
          </a:p>
          <a:p>
            <a:pPr algn="ctr"/>
            <a:r>
              <a:rPr lang="en-GB" sz="3000" b="1" dirty="0" err="1"/>
              <a:t>MoT</a:t>
            </a:r>
            <a:endParaRPr lang="en-GB" sz="3000" b="1" dirty="0"/>
          </a:p>
        </p:txBody>
      </p:sp>
      <p:sp>
        <p:nvSpPr>
          <p:cNvPr id="25" name="CaixaDeTexto 24">
            <a:extLst>
              <a:ext uri="{FF2B5EF4-FFF2-40B4-BE49-F238E27FC236}">
                <a16:creationId xmlns:a16="http://schemas.microsoft.com/office/drawing/2014/main" id="{D701F53A-7446-4399-AD78-8293F13B3F1E}"/>
              </a:ext>
            </a:extLst>
          </p:cNvPr>
          <p:cNvSpPr txBox="1"/>
          <p:nvPr/>
        </p:nvSpPr>
        <p:spPr>
          <a:xfrm>
            <a:off x="2548614" y="4931932"/>
            <a:ext cx="1973517" cy="830997"/>
          </a:xfrm>
          <a:prstGeom prst="rect">
            <a:avLst/>
          </a:prstGeom>
          <a:noFill/>
        </p:spPr>
        <p:txBody>
          <a:bodyPr wrap="square" rtlCol="0">
            <a:spAutoFit/>
          </a:bodyPr>
          <a:lstStyle/>
          <a:p>
            <a:pPr algn="ctr"/>
            <a:r>
              <a:rPr lang="en-GB" sz="2400" dirty="0"/>
              <a:t>Research online</a:t>
            </a:r>
          </a:p>
        </p:txBody>
      </p:sp>
      <p:sp>
        <p:nvSpPr>
          <p:cNvPr id="26" name="Oval 25">
            <a:extLst>
              <a:ext uri="{FF2B5EF4-FFF2-40B4-BE49-F238E27FC236}">
                <a16:creationId xmlns:a16="http://schemas.microsoft.com/office/drawing/2014/main" id="{4E636372-2D64-4C0D-896C-168B5767CEFD}"/>
              </a:ext>
            </a:extLst>
          </p:cNvPr>
          <p:cNvSpPr/>
          <p:nvPr/>
        </p:nvSpPr>
        <p:spPr>
          <a:xfrm>
            <a:off x="1036069" y="4463416"/>
            <a:ext cx="180000" cy="180000"/>
          </a:xfrm>
          <a:prstGeom prst="ellipse">
            <a:avLst/>
          </a:prstGeom>
          <a:solidFill>
            <a:srgbClr val="6ECECB"/>
          </a:solidFill>
          <a:ln w="76200">
            <a:solidFill>
              <a:srgbClr val="6ECE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aixaDeTexto 26">
            <a:extLst>
              <a:ext uri="{FF2B5EF4-FFF2-40B4-BE49-F238E27FC236}">
                <a16:creationId xmlns:a16="http://schemas.microsoft.com/office/drawing/2014/main" id="{3D6EDAD2-EB91-4B9F-B2D5-34B293414538}"/>
              </a:ext>
            </a:extLst>
          </p:cNvPr>
          <p:cNvSpPr txBox="1"/>
          <p:nvPr/>
        </p:nvSpPr>
        <p:spPr>
          <a:xfrm>
            <a:off x="7450951" y="4931934"/>
            <a:ext cx="1973517" cy="461665"/>
          </a:xfrm>
          <a:prstGeom prst="rect">
            <a:avLst/>
          </a:prstGeom>
          <a:noFill/>
        </p:spPr>
        <p:txBody>
          <a:bodyPr wrap="square" rtlCol="0">
            <a:spAutoFit/>
          </a:bodyPr>
          <a:lstStyle/>
          <a:p>
            <a:pPr algn="ctr"/>
            <a:r>
              <a:rPr lang="en-GB" sz="2400" dirty="0"/>
              <a:t>Experience</a:t>
            </a:r>
          </a:p>
        </p:txBody>
      </p:sp>
      <p:sp>
        <p:nvSpPr>
          <p:cNvPr id="28" name="CaixaDeTexto 27">
            <a:extLst>
              <a:ext uri="{FF2B5EF4-FFF2-40B4-BE49-F238E27FC236}">
                <a16:creationId xmlns:a16="http://schemas.microsoft.com/office/drawing/2014/main" id="{6C65CD1C-C580-405E-B262-A82BB74EED82}"/>
              </a:ext>
            </a:extLst>
          </p:cNvPr>
          <p:cNvSpPr txBox="1"/>
          <p:nvPr/>
        </p:nvSpPr>
        <p:spPr>
          <a:xfrm>
            <a:off x="9792661" y="4934047"/>
            <a:ext cx="1973517" cy="830997"/>
          </a:xfrm>
          <a:prstGeom prst="rect">
            <a:avLst/>
          </a:prstGeom>
          <a:noFill/>
        </p:spPr>
        <p:txBody>
          <a:bodyPr wrap="square" rtlCol="0">
            <a:spAutoFit/>
          </a:bodyPr>
          <a:lstStyle/>
          <a:p>
            <a:pPr algn="ctr"/>
            <a:r>
              <a:rPr lang="en-GB" sz="2400" dirty="0"/>
              <a:t>Shared Experience</a:t>
            </a:r>
          </a:p>
        </p:txBody>
      </p:sp>
    </p:spTree>
    <p:extLst>
      <p:ext uri="{BB962C8B-B14F-4D97-AF65-F5344CB8AC3E}">
        <p14:creationId xmlns:p14="http://schemas.microsoft.com/office/powerpoint/2010/main" val="359194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https://youtu.be/NaJjn25hTXU</a:t>
            </a:r>
            <a:r>
              <a:rPr lang="en-GB" sz="1050" dirty="0"/>
              <a:t> </a:t>
            </a:r>
          </a:p>
        </p:txBody>
      </p:sp>
      <p:pic>
        <p:nvPicPr>
          <p:cNvPr id="2" name="Multimédia Online 1" title="Customer Touch Points">
            <a:hlinkClick r:id="" action="ppaction://media"/>
            <a:extLst>
              <a:ext uri="{FF2B5EF4-FFF2-40B4-BE49-F238E27FC236}">
                <a16:creationId xmlns:a16="http://schemas.microsoft.com/office/drawing/2014/main" id="{CAE0793F-6BD1-4603-AA80-17979FB37DF3}"/>
              </a:ext>
            </a:extLst>
          </p:cNvPr>
          <p:cNvPicPr>
            <a:picLocks noRot="1"/>
          </p:cNvPicPr>
          <p:nvPr>
            <a:videoFile r:link="rId1"/>
          </p:nvPr>
        </p:nvPicPr>
        <p:blipFill>
          <a:blip r:embed="rId4"/>
          <a:stretch>
            <a:fillRect/>
          </a:stretch>
        </p:blipFill>
        <p:spPr>
          <a:xfrm>
            <a:off x="2676525" y="1287000"/>
            <a:ext cx="6948000" cy="4284000"/>
          </a:xfrm>
          <a:prstGeom prst="rect">
            <a:avLst/>
          </a:prstGeom>
        </p:spPr>
      </p:pic>
      <p:sp>
        <p:nvSpPr>
          <p:cNvPr id="5" name="Text Placeholder 2">
            <a:extLst>
              <a:ext uri="{FF2B5EF4-FFF2-40B4-BE49-F238E27FC236}">
                <a16:creationId xmlns:a16="http://schemas.microsoft.com/office/drawing/2014/main" id="{CB5949DD-2E2B-4F2F-89B6-B80D75E51C82}"/>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#3</a:t>
            </a:r>
          </a:p>
        </p:txBody>
      </p:sp>
      <p:pic>
        <p:nvPicPr>
          <p:cNvPr id="6" name="Imagem 5">
            <a:extLst>
              <a:ext uri="{FF2B5EF4-FFF2-40B4-BE49-F238E27FC236}">
                <a16:creationId xmlns:a16="http://schemas.microsoft.com/office/drawing/2014/main" id="{12717D46-1848-40D9-85B9-55B005C22059}"/>
              </a:ext>
            </a:extLst>
          </p:cNvPr>
          <p:cNvPicPr>
            <a:picLocks noChangeAspect="1"/>
          </p:cNvPicPr>
          <p:nvPr/>
        </p:nvPicPr>
        <p:blipFill>
          <a:blip r:embed="rId5"/>
          <a:stretch>
            <a:fillRect/>
          </a:stretch>
        </p:blipFill>
        <p:spPr>
          <a:xfrm>
            <a:off x="367039" y="337780"/>
            <a:ext cx="720000" cy="720000"/>
          </a:xfrm>
          <a:prstGeom prst="rect">
            <a:avLst/>
          </a:prstGeom>
        </p:spPr>
      </p:pic>
      <p:sp>
        <p:nvSpPr>
          <p:cNvPr id="3" name="CaixaDeTexto 2">
            <a:extLst>
              <a:ext uri="{FF2B5EF4-FFF2-40B4-BE49-F238E27FC236}">
                <a16:creationId xmlns:a16="http://schemas.microsoft.com/office/drawing/2014/main" id="{46E0CD25-39FD-46FD-8F5B-5E154D918355}"/>
              </a:ext>
            </a:extLst>
          </p:cNvPr>
          <p:cNvSpPr txBox="1"/>
          <p:nvPr/>
        </p:nvSpPr>
        <p:spPr>
          <a:xfrm>
            <a:off x="9843516" y="1228725"/>
            <a:ext cx="2293620" cy="830997"/>
          </a:xfrm>
          <a:prstGeom prst="rect">
            <a:avLst/>
          </a:prstGeom>
          <a:noFill/>
        </p:spPr>
        <p:txBody>
          <a:bodyPr wrap="square">
            <a:spAutoFit/>
          </a:bodyPr>
          <a:lstStyle/>
          <a:p>
            <a:r>
              <a:rPr lang="en-GB" sz="2400" b="1" i="1" dirty="0">
                <a:solidFill>
                  <a:schemeClr val="bg1">
                    <a:lumMod val="65000"/>
                  </a:schemeClr>
                </a:solidFill>
              </a:rPr>
              <a:t>Customer Touch Points</a:t>
            </a:r>
          </a:p>
        </p:txBody>
      </p:sp>
    </p:spTree>
    <p:extLst>
      <p:ext uri="{BB962C8B-B14F-4D97-AF65-F5344CB8AC3E}">
        <p14:creationId xmlns:p14="http://schemas.microsoft.com/office/powerpoint/2010/main" val="34081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#6: Outline the Journey</a:t>
            </a:r>
          </a:p>
        </p:txBody>
      </p:sp>
      <p:grpSp>
        <p:nvGrpSpPr>
          <p:cNvPr id="107" name="Agrupar 106">
            <a:extLst>
              <a:ext uri="{FF2B5EF4-FFF2-40B4-BE49-F238E27FC236}">
                <a16:creationId xmlns:a16="http://schemas.microsoft.com/office/drawing/2014/main" id="{D1232883-D790-4E9F-B52D-FB50FDB03784}"/>
              </a:ext>
            </a:extLst>
          </p:cNvPr>
          <p:cNvGrpSpPr/>
          <p:nvPr/>
        </p:nvGrpSpPr>
        <p:grpSpPr>
          <a:xfrm>
            <a:off x="886177" y="535717"/>
            <a:ext cx="11033593" cy="5760115"/>
            <a:chOff x="6051840" y="1015166"/>
            <a:chExt cx="6248682" cy="3403427"/>
          </a:xfrm>
        </p:grpSpPr>
        <p:pic>
          <p:nvPicPr>
            <p:cNvPr id="120" name="Imagem 119">
              <a:extLst>
                <a:ext uri="{FF2B5EF4-FFF2-40B4-BE49-F238E27FC236}">
                  <a16:creationId xmlns:a16="http://schemas.microsoft.com/office/drawing/2014/main" id="{386A6621-1AB5-4565-A7E5-B21F47C4B06B}"/>
                </a:ext>
              </a:extLst>
            </p:cNvPr>
            <p:cNvPicPr>
              <a:picLocks noChangeAspect="1"/>
            </p:cNvPicPr>
            <p:nvPr/>
          </p:nvPicPr>
          <p:blipFill>
            <a:blip r:embed="rId3"/>
            <a:stretch>
              <a:fillRect/>
            </a:stretch>
          </p:blipFill>
          <p:spPr>
            <a:xfrm>
              <a:off x="6117949" y="1656632"/>
              <a:ext cx="5781265" cy="2414064"/>
            </a:xfrm>
            <a:prstGeom prst="rect">
              <a:avLst/>
            </a:prstGeom>
          </p:spPr>
        </p:pic>
        <p:cxnSp>
          <p:nvCxnSpPr>
            <p:cNvPr id="7" name="Conexão reta unidirecional 6">
              <a:extLst>
                <a:ext uri="{FF2B5EF4-FFF2-40B4-BE49-F238E27FC236}">
                  <a16:creationId xmlns:a16="http://schemas.microsoft.com/office/drawing/2014/main" id="{A612A417-16CA-4E55-97C5-C4A299AB7D2C}"/>
                </a:ext>
              </a:extLst>
            </p:cNvPr>
            <p:cNvCxnSpPr>
              <a:cxnSpLocks/>
              <a:endCxn id="18" idx="2"/>
            </p:cNvCxnSpPr>
            <p:nvPr/>
          </p:nvCxnSpPr>
          <p:spPr>
            <a:xfrm flipV="1">
              <a:off x="9904019" y="1506170"/>
              <a:ext cx="91200" cy="3689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xão reta unidirecional 9">
              <a:extLst>
                <a:ext uri="{FF2B5EF4-FFF2-40B4-BE49-F238E27FC236}">
                  <a16:creationId xmlns:a16="http://schemas.microsoft.com/office/drawing/2014/main" id="{C262061D-7D82-4021-A568-C86325178648}"/>
                </a:ext>
              </a:extLst>
            </p:cNvPr>
            <p:cNvCxnSpPr>
              <a:cxnSpLocks/>
              <a:endCxn id="29" idx="1"/>
            </p:cNvCxnSpPr>
            <p:nvPr/>
          </p:nvCxnSpPr>
          <p:spPr>
            <a:xfrm flipV="1">
              <a:off x="6546624" y="1436998"/>
              <a:ext cx="655985" cy="5096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859C28D-CC72-45DF-9DD3-A22DC80A172E}"/>
                </a:ext>
              </a:extLst>
            </p:cNvPr>
            <p:cNvSpPr/>
            <p:nvPr/>
          </p:nvSpPr>
          <p:spPr>
            <a:xfrm>
              <a:off x="6051840" y="2069630"/>
              <a:ext cx="875403" cy="20049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7F06502-52A2-45AA-B765-76EC53262BEA}"/>
                </a:ext>
              </a:extLst>
            </p:cNvPr>
            <p:cNvSpPr/>
            <p:nvPr/>
          </p:nvSpPr>
          <p:spPr>
            <a:xfrm rot="5400000">
              <a:off x="9164129" y="-406051"/>
              <a:ext cx="397555" cy="5146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exão reta unidirecional 16">
              <a:extLst>
                <a:ext uri="{FF2B5EF4-FFF2-40B4-BE49-F238E27FC236}">
                  <a16:creationId xmlns:a16="http://schemas.microsoft.com/office/drawing/2014/main" id="{07A83F94-5A1C-4112-A85A-904C34B6FBE9}"/>
                </a:ext>
              </a:extLst>
            </p:cNvPr>
            <p:cNvCxnSpPr>
              <a:cxnSpLocks/>
              <a:stCxn id="13" idx="1"/>
              <a:endCxn id="16" idx="2"/>
            </p:cNvCxnSpPr>
            <p:nvPr/>
          </p:nvCxnSpPr>
          <p:spPr>
            <a:xfrm flipV="1">
              <a:off x="11182570" y="1601928"/>
              <a:ext cx="417463" cy="424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92579517-6CED-4809-BE0F-795C87B18C88}"/>
                </a:ext>
              </a:extLst>
            </p:cNvPr>
            <p:cNvSpPr txBox="1"/>
            <p:nvPr/>
          </p:nvSpPr>
          <p:spPr>
            <a:xfrm>
              <a:off x="10899544" y="1110923"/>
              <a:ext cx="1400978" cy="491004"/>
            </a:xfrm>
            <a:prstGeom prst="rect">
              <a:avLst/>
            </a:prstGeom>
            <a:noFill/>
          </p:spPr>
          <p:txBody>
            <a:bodyPr wrap="square" rtlCol="0">
              <a:spAutoFit/>
            </a:bodyPr>
            <a:lstStyle/>
            <a:p>
              <a:pPr algn="ctr"/>
              <a:r>
                <a:rPr lang="en-GB" sz="2400" dirty="0"/>
                <a:t>The </a:t>
              </a:r>
              <a:r>
                <a:rPr lang="en-GB" sz="2400" b="1" dirty="0">
                  <a:solidFill>
                    <a:srgbClr val="6ECECB"/>
                  </a:solidFill>
                  <a:effectLst>
                    <a:outerShdw blurRad="38100" dist="38100" dir="2700000" algn="tl">
                      <a:srgbClr val="000000">
                        <a:alpha val="43137"/>
                      </a:srgbClr>
                    </a:outerShdw>
                  </a:effectLst>
                </a:rPr>
                <a:t>chapters</a:t>
              </a:r>
              <a:r>
                <a:rPr lang="en-GB" sz="2400" dirty="0"/>
                <a:t> of the storyline</a:t>
              </a:r>
            </a:p>
          </p:txBody>
        </p:sp>
        <p:sp>
          <p:nvSpPr>
            <p:cNvPr id="18" name="CaixaDeTexto 17">
              <a:extLst>
                <a:ext uri="{FF2B5EF4-FFF2-40B4-BE49-F238E27FC236}">
                  <a16:creationId xmlns:a16="http://schemas.microsoft.com/office/drawing/2014/main" id="{EAA493FA-2617-421F-90B8-9BF87F6FC13C}"/>
                </a:ext>
              </a:extLst>
            </p:cNvPr>
            <p:cNvSpPr txBox="1"/>
            <p:nvPr/>
          </p:nvSpPr>
          <p:spPr>
            <a:xfrm>
              <a:off x="9294729" y="1015166"/>
              <a:ext cx="1400978" cy="491004"/>
            </a:xfrm>
            <a:prstGeom prst="rect">
              <a:avLst/>
            </a:prstGeom>
            <a:noFill/>
          </p:spPr>
          <p:txBody>
            <a:bodyPr wrap="square" rtlCol="0">
              <a:spAutoFit/>
            </a:bodyPr>
            <a:lstStyle/>
            <a:p>
              <a:pPr algn="ctr"/>
              <a:r>
                <a:rPr lang="en-GB" sz="2400" dirty="0"/>
                <a:t>The main </a:t>
              </a:r>
              <a:r>
                <a:rPr lang="en-GB" sz="2400" b="1" dirty="0">
                  <a:solidFill>
                    <a:srgbClr val="6ECECB"/>
                  </a:solidFill>
                  <a:effectLst>
                    <a:outerShdw blurRad="38100" dist="38100" dir="2700000" algn="tl">
                      <a:srgbClr val="000000">
                        <a:alpha val="43137"/>
                      </a:srgbClr>
                    </a:outerShdw>
                  </a:effectLst>
                </a:rPr>
                <a:t>actor</a:t>
              </a:r>
              <a:r>
                <a:rPr lang="en-GB" sz="2400" b="1" dirty="0"/>
                <a:t> </a:t>
              </a:r>
              <a:r>
                <a:rPr lang="en-GB" sz="2400" dirty="0"/>
                <a:t>of the story</a:t>
              </a:r>
            </a:p>
          </p:txBody>
        </p:sp>
        <p:sp>
          <p:nvSpPr>
            <p:cNvPr id="29" name="CaixaDeTexto 28">
              <a:extLst>
                <a:ext uri="{FF2B5EF4-FFF2-40B4-BE49-F238E27FC236}">
                  <a16:creationId xmlns:a16="http://schemas.microsoft.com/office/drawing/2014/main" id="{F8004130-6DC6-4D16-BE2F-35A9FF6DCEB0}"/>
                </a:ext>
              </a:extLst>
            </p:cNvPr>
            <p:cNvSpPr txBox="1"/>
            <p:nvPr/>
          </p:nvSpPr>
          <p:spPr>
            <a:xfrm>
              <a:off x="7202609" y="1300608"/>
              <a:ext cx="1964463" cy="272780"/>
            </a:xfrm>
            <a:prstGeom prst="rect">
              <a:avLst/>
            </a:prstGeom>
            <a:noFill/>
          </p:spPr>
          <p:txBody>
            <a:bodyPr wrap="square" rtlCol="0">
              <a:spAutoFit/>
            </a:bodyPr>
            <a:lstStyle/>
            <a:p>
              <a:r>
                <a:rPr lang="en-GB" sz="2400" dirty="0"/>
                <a:t>The </a:t>
              </a:r>
              <a:r>
                <a:rPr lang="en-GB" sz="2400" b="1" dirty="0">
                  <a:solidFill>
                    <a:srgbClr val="6ECECB"/>
                  </a:solidFill>
                  <a:effectLst>
                    <a:outerShdw blurRad="38100" dist="38100" dir="2700000" algn="tl">
                      <a:srgbClr val="000000">
                        <a:alpha val="43137"/>
                      </a:srgbClr>
                    </a:outerShdw>
                  </a:effectLst>
                </a:rPr>
                <a:t>scope</a:t>
              </a:r>
              <a:r>
                <a:rPr lang="en-GB" sz="2400" dirty="0"/>
                <a:t> of the story</a:t>
              </a:r>
            </a:p>
          </p:txBody>
        </p:sp>
        <p:sp>
          <p:nvSpPr>
            <p:cNvPr id="33" name="CaixaDeTexto 32">
              <a:extLst>
                <a:ext uri="{FF2B5EF4-FFF2-40B4-BE49-F238E27FC236}">
                  <a16:creationId xmlns:a16="http://schemas.microsoft.com/office/drawing/2014/main" id="{7143828C-9890-4AA0-9AE5-520FB156A7FF}"/>
                </a:ext>
              </a:extLst>
            </p:cNvPr>
            <p:cNvSpPr txBox="1"/>
            <p:nvPr/>
          </p:nvSpPr>
          <p:spPr>
            <a:xfrm>
              <a:off x="6648310" y="4145813"/>
              <a:ext cx="5031048" cy="272780"/>
            </a:xfrm>
            <a:prstGeom prst="rect">
              <a:avLst/>
            </a:prstGeom>
            <a:noFill/>
          </p:spPr>
          <p:txBody>
            <a:bodyPr wrap="square" rtlCol="0">
              <a:spAutoFit/>
            </a:bodyPr>
            <a:lstStyle/>
            <a:p>
              <a:r>
                <a:rPr lang="en-GB" sz="2400" dirty="0"/>
                <a:t>The </a:t>
              </a:r>
              <a:r>
                <a:rPr lang="en-GB" sz="2400" b="1" dirty="0">
                  <a:solidFill>
                    <a:srgbClr val="6ECECB"/>
                  </a:solidFill>
                  <a:effectLst>
                    <a:outerShdw blurRad="38100" dist="38100" dir="2700000" algn="tl">
                      <a:srgbClr val="000000">
                        <a:alpha val="43137"/>
                      </a:srgbClr>
                    </a:outerShdw>
                  </a:effectLst>
                </a:rPr>
                <a:t>features</a:t>
              </a:r>
              <a:r>
                <a:rPr lang="en-GB" sz="2400" dirty="0"/>
                <a:t> being analysed throughout the customer journey</a:t>
              </a:r>
            </a:p>
          </p:txBody>
        </p:sp>
        <p:cxnSp>
          <p:nvCxnSpPr>
            <p:cNvPr id="39" name="Conexão reta unidirecional 38">
              <a:extLst>
                <a:ext uri="{FF2B5EF4-FFF2-40B4-BE49-F238E27FC236}">
                  <a16:creationId xmlns:a16="http://schemas.microsoft.com/office/drawing/2014/main" id="{C0C4C831-A68D-4778-965B-23EE396237EC}"/>
                </a:ext>
              </a:extLst>
            </p:cNvPr>
            <p:cNvCxnSpPr>
              <a:cxnSpLocks/>
              <a:stCxn id="9" idx="4"/>
              <a:endCxn id="33" idx="1"/>
            </p:cNvCxnSpPr>
            <p:nvPr/>
          </p:nvCxnSpPr>
          <p:spPr>
            <a:xfrm>
              <a:off x="6489541" y="4074617"/>
              <a:ext cx="158768" cy="2075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6703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DA1069D-369E-4D7F-9431-3AD8C691D4E4}"/>
              </a:ext>
            </a:extLst>
          </p:cNvPr>
          <p:cNvSpPr txBox="1"/>
          <p:nvPr/>
        </p:nvSpPr>
        <p:spPr>
          <a:xfrm>
            <a:off x="367038" y="1139943"/>
            <a:ext cx="11520161" cy="5021055"/>
          </a:xfrm>
          <a:prstGeom prst="rect">
            <a:avLst/>
          </a:prstGeom>
          <a:solidFill>
            <a:schemeClr val="bg1">
              <a:lumMod val="95000"/>
            </a:schemeClr>
          </a:solidFill>
        </p:spPr>
        <p:txBody>
          <a:bodyPr wrap="square" rtlCol="0">
            <a:spAutoFit/>
          </a:bodyPr>
          <a:lstStyle/>
          <a:p>
            <a:pPr>
              <a:lnSpc>
                <a:spcPct val="150000"/>
              </a:lnSpc>
              <a:spcAft>
                <a:spcPts val="1200"/>
              </a:spcAft>
            </a:pPr>
            <a:r>
              <a:rPr lang="en-GB" sz="2400" b="1" spc="-20" dirty="0">
                <a:solidFill>
                  <a:srgbClr val="ED7D31"/>
                </a:solidFill>
              </a:rPr>
              <a:t>The context:</a:t>
            </a:r>
            <a:r>
              <a:rPr lang="en-GB" sz="2400" spc="-20" dirty="0"/>
              <a:t> Regina is a passionate traveller that regularly books all-inclusive tours in online travel agencies. She usually conducts a thorough research comparing multiple itineraries before booking a tour. Due to her busy life, she uses her mobile phone to do the research and eventually book the tours during train commutes at the end of the day. Her experience with this process makes her very demanding with the user interface and navigation. She enjoys reading reviews from other people and looks for as much information as possible when preparing the tour. Still, she only speaks English, which hinders communication when travelling. Memorabilia is an important part of the experience for Regina, and she collects as much as possible for as little as possible, which includes taking her own photos.</a:t>
            </a:r>
          </a:p>
        </p:txBody>
      </p:sp>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Online Travel Agency</a:t>
            </a:r>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2"/>
          <a:stretch>
            <a:fillRect/>
          </a:stretch>
        </p:blipFill>
        <p:spPr>
          <a:xfrm>
            <a:off x="367039" y="337780"/>
            <a:ext cx="720000" cy="720000"/>
          </a:xfrm>
          <a:prstGeom prst="rect">
            <a:avLst/>
          </a:prstGeom>
        </p:spPr>
      </p:pic>
    </p:spTree>
    <p:extLst>
      <p:ext uri="{BB962C8B-B14F-4D97-AF65-F5344CB8AC3E}">
        <p14:creationId xmlns:p14="http://schemas.microsoft.com/office/powerpoint/2010/main" val="26622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Online Travel Agency | Customer Journey Mapping Template">
            <a:extLst>
              <a:ext uri="{FF2B5EF4-FFF2-40B4-BE49-F238E27FC236}">
                <a16:creationId xmlns:a16="http://schemas.microsoft.com/office/drawing/2014/main" id="{B6471E67-B08B-40AB-BE1B-E4CD0ED016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4" t="6909" r="1148" b="1234"/>
          <a:stretch/>
        </p:blipFill>
        <p:spPr bwMode="auto">
          <a:xfrm>
            <a:off x="1423448" y="895318"/>
            <a:ext cx="10330641" cy="547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Online Travel Agency</a:t>
            </a:r>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3"/>
          <a:stretch>
            <a:fillRect/>
          </a:stretch>
        </p:blipFill>
        <p:spPr>
          <a:xfrm>
            <a:off x="367039" y="337780"/>
            <a:ext cx="720000" cy="720000"/>
          </a:xfrm>
          <a:prstGeom prst="rect">
            <a:avLst/>
          </a:prstGeom>
        </p:spPr>
      </p:pic>
      <p:sp>
        <p:nvSpPr>
          <p:cNvPr id="6" name="CaixaDeTexto 5">
            <a:extLst>
              <a:ext uri="{FF2B5EF4-FFF2-40B4-BE49-F238E27FC236}">
                <a16:creationId xmlns:a16="http://schemas.microsoft.com/office/drawing/2014/main" id="{5565898F-B861-4BF9-A907-4E122B840200}"/>
              </a:ext>
            </a:extLst>
          </p:cNvPr>
          <p:cNvSpPr txBox="1"/>
          <p:nvPr/>
        </p:nvSpPr>
        <p:spPr>
          <a:xfrm rot="16200000">
            <a:off x="8654030" y="3316180"/>
            <a:ext cx="6603476" cy="253916"/>
          </a:xfrm>
          <a:prstGeom prst="rect">
            <a:avLst/>
          </a:prstGeom>
          <a:noFill/>
        </p:spPr>
        <p:txBody>
          <a:bodyPr wrap="square">
            <a:spAutoFit/>
          </a:bodyPr>
          <a:lstStyle/>
          <a:p>
            <a:pPr algn="r"/>
            <a:r>
              <a:rPr lang="en-GB" sz="1050" dirty="0"/>
              <a:t>Source: </a:t>
            </a:r>
            <a:r>
              <a:rPr lang="en-GB" sz="1050" dirty="0">
                <a:hlinkClick r:id="rId4"/>
              </a:rPr>
              <a:t>https://online.visual-paradigm.com/pt/diagrams/templates/customer-journey-mapping/online-travel-agency/</a:t>
            </a:r>
            <a:r>
              <a:rPr lang="en-GB" sz="1050" dirty="0"/>
              <a:t> </a:t>
            </a:r>
          </a:p>
        </p:txBody>
      </p:sp>
    </p:spTree>
    <p:extLst>
      <p:ext uri="{BB962C8B-B14F-4D97-AF65-F5344CB8AC3E}">
        <p14:creationId xmlns:p14="http://schemas.microsoft.com/office/powerpoint/2010/main" val="1957322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7CE6740-ACF3-46D1-AE96-80640F2F9C02}"/>
              </a:ext>
            </a:extLst>
          </p:cNvPr>
          <p:cNvSpPr>
            <a:spLocks noGrp="1"/>
          </p:cNvSpPr>
          <p:nvPr>
            <p:ph type="body" sz="quarter" idx="13"/>
          </p:nvPr>
        </p:nvSpPr>
        <p:spPr>
          <a:xfrm>
            <a:off x="388093" y="936395"/>
            <a:ext cx="3058492" cy="3297980"/>
          </a:xfrm>
        </p:spPr>
        <p:txBody>
          <a:bodyPr>
            <a:normAutofit/>
          </a:bodyPr>
          <a:lstStyle/>
          <a:p>
            <a:r>
              <a:rPr lang="en-US" sz="5400" dirty="0">
                <a:solidFill>
                  <a:schemeClr val="bg1"/>
                </a:solidFill>
                <a:effectLst>
                  <a:outerShdw blurRad="38100" dist="38100" dir="2700000" algn="tl">
                    <a:srgbClr val="000000">
                      <a:alpha val="43137"/>
                    </a:srgbClr>
                  </a:outerShdw>
                </a:effectLst>
              </a:rPr>
              <a:t>Digging Deeper</a:t>
            </a:r>
            <a:endParaRPr lang="en-US" sz="4000" dirty="0">
              <a:solidFill>
                <a:schemeClr val="bg1"/>
              </a:solidFill>
              <a:effectLst>
                <a:outerShdw blurRad="38100" dist="38100" dir="2700000" algn="tl">
                  <a:srgbClr val="000000">
                    <a:alpha val="43137"/>
                  </a:srgbClr>
                </a:outerShdw>
              </a:effectLst>
            </a:endParaRPr>
          </a:p>
        </p:txBody>
      </p:sp>
      <p:pic>
        <p:nvPicPr>
          <p:cNvPr id="11" name="Marcador de Posição da Imagem 10">
            <a:extLst>
              <a:ext uri="{FF2B5EF4-FFF2-40B4-BE49-F238E27FC236}">
                <a16:creationId xmlns:a16="http://schemas.microsoft.com/office/drawing/2014/main" id="{B2BCDE80-2EB5-4EC6-8CD8-C1E6C1EB1AFC}"/>
              </a:ext>
            </a:extLst>
          </p:cNvPr>
          <p:cNvPicPr>
            <a:picLocks noGrp="1" noChangeAspect="1"/>
          </p:cNvPicPr>
          <p:nvPr>
            <p:ph type="pic" sz="quarter" idx="19"/>
          </p:nvPr>
        </p:nvPicPr>
        <p:blipFill>
          <a:blip r:embed="rId3"/>
          <a:srcRect t="10526" b="10526"/>
          <a:stretch>
            <a:fillRect/>
          </a:stretch>
        </p:blipFill>
        <p:spPr/>
      </p:pic>
    </p:spTree>
    <p:extLst>
      <p:ext uri="{BB962C8B-B14F-4D97-AF65-F5344CB8AC3E}">
        <p14:creationId xmlns:p14="http://schemas.microsoft.com/office/powerpoint/2010/main" val="3225619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2"/>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1188374">
            <a:off x="462415" y="1329719"/>
            <a:ext cx="3787941" cy="182393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The many ways of mapping the customer journey</a:t>
            </a:r>
          </a:p>
          <a:p>
            <a:pPr>
              <a:lnSpc>
                <a:spcPct val="150000"/>
              </a:lnSpc>
              <a:spcAft>
                <a:spcPts val="600"/>
              </a:spcAft>
            </a:pPr>
            <a:r>
              <a:rPr lang="en-US" sz="2400" b="1" dirty="0">
                <a:solidFill>
                  <a:schemeClr val="tx1"/>
                </a:solidFill>
              </a:rPr>
              <a:t>[</a:t>
            </a:r>
            <a:r>
              <a:rPr lang="en-US" sz="2400" b="1" dirty="0">
                <a:solidFill>
                  <a:schemeClr val="tx1"/>
                </a:solidFill>
                <a:hlinkClick r:id="rId3"/>
              </a:rPr>
              <a:t>CLICK HERE</a:t>
            </a:r>
            <a:r>
              <a:rPr lang="en-US" sz="2400" b="1" dirty="0">
                <a:solidFill>
                  <a:schemeClr val="tx1"/>
                </a:solidFill>
              </a:rPr>
              <a:t>]</a:t>
            </a:r>
            <a:endParaRPr lang="en-GB" sz="2400" dirty="0">
              <a:solidFill>
                <a:schemeClr val="tx1"/>
              </a:solidFill>
            </a:endParaRP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304463">
            <a:off x="4092656" y="4165083"/>
            <a:ext cx="4000547" cy="240327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B2B2B"/>
                </a:solidFill>
                <a:effectLst/>
              </a:rPr>
              <a:t>The Moment of Truth - Build Desirable Relationships with Users and Customers</a:t>
            </a:r>
          </a:p>
          <a:p>
            <a:pPr>
              <a:lnSpc>
                <a:spcPct val="150000"/>
              </a:lnSpc>
              <a:spcAft>
                <a:spcPts val="600"/>
              </a:spcAft>
            </a:pPr>
            <a:r>
              <a:rPr lang="en-US" sz="2400" b="1" dirty="0">
                <a:solidFill>
                  <a:srgbClr val="2B2B2B"/>
                </a:solidFill>
              </a:rPr>
              <a:t>[</a:t>
            </a:r>
            <a:r>
              <a:rPr lang="en-US" sz="2400" b="1" dirty="0">
                <a:solidFill>
                  <a:srgbClr val="2B2B2B"/>
                </a:solidFill>
                <a:hlinkClick r:id="rId3"/>
              </a:rPr>
              <a:t>CLICK HERE</a:t>
            </a:r>
            <a:r>
              <a:rPr lang="en-US" sz="2400" b="1" dirty="0">
                <a:solidFill>
                  <a:srgbClr val="2B2B2B"/>
                </a:solidFill>
              </a:rPr>
              <a:t>]</a:t>
            </a:r>
            <a:endParaRPr lang="en-GB" sz="2400" dirty="0">
              <a:solidFill>
                <a:schemeClr val="tx1"/>
              </a:solidFill>
            </a:endParaRP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1233787">
            <a:off x="4605552" y="2248120"/>
            <a:ext cx="3762492" cy="171193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Customer Journey Mapping: Your Definitive Guide</a:t>
            </a:r>
          </a:p>
          <a:p>
            <a:pPr>
              <a:lnSpc>
                <a:spcPct val="150000"/>
              </a:lnSpc>
              <a:spcAft>
                <a:spcPts val="600"/>
              </a:spcAft>
            </a:pPr>
            <a:r>
              <a:rPr lang="en-US" sz="2400" b="1" dirty="0">
                <a:solidFill>
                  <a:schemeClr val="tx1"/>
                </a:solidFill>
              </a:rPr>
              <a:t>[</a:t>
            </a:r>
            <a:r>
              <a:rPr lang="en-US" sz="2400" b="1" dirty="0">
                <a:solidFill>
                  <a:schemeClr val="tx1"/>
                </a:solidFill>
                <a:hlinkClick r:id="rId4"/>
              </a:rPr>
              <a:t>CLICK HERE</a:t>
            </a:r>
            <a:r>
              <a:rPr lang="en-US" sz="2400" b="1" dirty="0">
                <a:solidFill>
                  <a:schemeClr val="tx1"/>
                </a:solidFill>
              </a:rPr>
              <a:t>]</a:t>
            </a:r>
            <a:endParaRPr lang="en-US" sz="2400" dirty="0">
              <a:solidFill>
                <a:schemeClr val="tx1"/>
              </a:solidFill>
            </a:endParaRP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21172461">
            <a:off x="4722964" y="321396"/>
            <a:ext cx="3320642" cy="178496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B2B2B"/>
                </a:solidFill>
                <a:effectLst/>
              </a:rPr>
              <a:t>Moments of Truth in Hospitality</a:t>
            </a:r>
            <a:endParaRPr lang="en-US" sz="2400" b="1" dirty="0">
              <a:solidFill>
                <a:schemeClr val="tx1"/>
              </a:solidFill>
            </a:endParaRPr>
          </a:p>
          <a:p>
            <a:pPr>
              <a:lnSpc>
                <a:spcPct val="150000"/>
              </a:lnSpc>
              <a:spcAft>
                <a:spcPts val="600"/>
              </a:spcAft>
            </a:pPr>
            <a:r>
              <a:rPr lang="en-US" sz="2400" b="1" dirty="0">
                <a:solidFill>
                  <a:schemeClr val="tx1"/>
                </a:solidFill>
              </a:rPr>
              <a:t>[</a:t>
            </a:r>
            <a:r>
              <a:rPr lang="en-US" sz="2400" b="1" i="0" dirty="0">
                <a:solidFill>
                  <a:schemeClr val="tx1"/>
                </a:solidFill>
                <a:effectLst/>
                <a:hlinkClick r:id="rId5"/>
              </a:rPr>
              <a:t>CLICK HERE</a:t>
            </a:r>
            <a:r>
              <a:rPr lang="en-US" sz="2400" b="1" i="0" dirty="0">
                <a:solidFill>
                  <a:schemeClr val="tx1"/>
                </a:solidFill>
                <a:effectLst/>
              </a:rPr>
              <a:t>]</a:t>
            </a:r>
            <a:endParaRPr lang="en-GB" sz="2400" dirty="0">
              <a:solidFill>
                <a:schemeClr val="tx1"/>
              </a:solidFill>
            </a:endParaRP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20629198">
            <a:off x="8394049" y="3439373"/>
            <a:ext cx="3545392" cy="231665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The difference between a journey map and a service blueprint</a:t>
            </a:r>
          </a:p>
          <a:p>
            <a:pPr>
              <a:lnSpc>
                <a:spcPct val="150000"/>
              </a:lnSpc>
            </a:pPr>
            <a:r>
              <a:rPr lang="en-US" sz="2400" b="1" dirty="0">
                <a:solidFill>
                  <a:schemeClr val="tx1"/>
                </a:solidFill>
              </a:rPr>
              <a:t>[</a:t>
            </a:r>
            <a:r>
              <a:rPr lang="en-US" sz="2400" b="1" dirty="0">
                <a:solidFill>
                  <a:schemeClr val="tx1"/>
                </a:solidFill>
                <a:hlinkClick r:id="rId6"/>
              </a:rPr>
              <a:t>CLICK HERE</a:t>
            </a:r>
            <a:r>
              <a:rPr lang="en-US" sz="2400" b="1" dirty="0">
                <a:solidFill>
                  <a:schemeClr val="tx1"/>
                </a:solidFill>
              </a:rPr>
              <a:t>]</a:t>
            </a:r>
            <a:endParaRPr lang="en-US" sz="2400" dirty="0">
              <a:solidFill>
                <a:schemeClr val="tx1"/>
              </a:solidFill>
            </a:endParaRP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1258275">
            <a:off x="363070" y="3852642"/>
            <a:ext cx="3274547" cy="226881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B2B2B"/>
                </a:solidFill>
                <a:effectLst/>
              </a:rPr>
              <a:t>How to create customer personas for your tourism brand</a:t>
            </a:r>
            <a:endParaRPr lang="en-US" sz="2400" b="1" dirty="0">
              <a:solidFill>
                <a:schemeClr val="tx1"/>
              </a:solidFill>
            </a:endParaRPr>
          </a:p>
          <a:p>
            <a:pPr>
              <a:lnSpc>
                <a:spcPct val="150000"/>
              </a:lnSpc>
              <a:spcAft>
                <a:spcPts val="600"/>
              </a:spcAft>
            </a:pPr>
            <a:r>
              <a:rPr lang="en-US" sz="2400" b="1" i="0" dirty="0">
                <a:solidFill>
                  <a:schemeClr val="tx1"/>
                </a:solidFill>
                <a:effectLst/>
              </a:rPr>
              <a:t>[</a:t>
            </a:r>
            <a:r>
              <a:rPr lang="en-US" sz="2400" b="1" i="0" dirty="0">
                <a:solidFill>
                  <a:schemeClr val="tx1"/>
                </a:solidFill>
                <a:effectLst/>
                <a:hlinkClick r:id="rId7"/>
              </a:rPr>
              <a:t>CLICK HERE</a:t>
            </a:r>
            <a:r>
              <a:rPr lang="en-US" sz="2400" b="1" i="0" dirty="0">
                <a:solidFill>
                  <a:schemeClr val="tx1"/>
                </a:solidFill>
                <a:effectLst/>
              </a:rPr>
              <a:t>]</a:t>
            </a:r>
            <a:endParaRPr lang="en-GB" sz="2400" dirty="0">
              <a:solidFill>
                <a:schemeClr val="tx1"/>
              </a:solidFill>
            </a:endParaRP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1377471">
            <a:off x="8517806" y="1028856"/>
            <a:ext cx="3297882" cy="185770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B2B2B"/>
                </a:solidFill>
                <a:effectLst/>
              </a:rPr>
              <a:t>Creating Buyer Personas for the Travel Industry</a:t>
            </a:r>
            <a:endParaRPr lang="en-US" sz="2400" b="1" dirty="0">
              <a:solidFill>
                <a:schemeClr val="tx1"/>
              </a:solidFill>
            </a:endParaRPr>
          </a:p>
          <a:p>
            <a:pPr>
              <a:lnSpc>
                <a:spcPct val="150000"/>
              </a:lnSpc>
              <a:spcAft>
                <a:spcPts val="600"/>
              </a:spcAft>
            </a:pPr>
            <a:r>
              <a:rPr lang="en-US" sz="2400" b="1" dirty="0">
                <a:solidFill>
                  <a:schemeClr val="tx1"/>
                </a:solidFill>
              </a:rPr>
              <a:t>[</a:t>
            </a:r>
            <a:r>
              <a:rPr lang="en-US" sz="2400" b="1" dirty="0">
                <a:solidFill>
                  <a:schemeClr val="tx1"/>
                </a:solidFill>
                <a:hlinkClick r:id="rId8"/>
              </a:rPr>
              <a:t>CLICK HERE</a:t>
            </a:r>
            <a:r>
              <a:rPr lang="en-US" sz="2400" b="1" dirty="0">
                <a:solidFill>
                  <a:schemeClr val="tx1"/>
                </a:solidFill>
              </a:rPr>
              <a:t>]</a:t>
            </a:r>
            <a:endParaRPr lang="en-GB" sz="2400" dirty="0">
              <a:solidFill>
                <a:schemeClr val="tx1"/>
              </a:solidFill>
            </a:endParaRP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Further Reading</a:t>
            </a:r>
          </a:p>
        </p:txBody>
      </p:sp>
    </p:spTree>
    <p:extLst>
      <p:ext uri="{BB962C8B-B14F-4D97-AF65-F5344CB8AC3E}">
        <p14:creationId xmlns:p14="http://schemas.microsoft.com/office/powerpoint/2010/main" val="3926132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 Dobrado 6">
            <a:extLst>
              <a:ext uri="{FF2B5EF4-FFF2-40B4-BE49-F238E27FC236}">
                <a16:creationId xmlns:a16="http://schemas.microsoft.com/office/drawing/2014/main" id="{E239A741-C76C-4DFA-BD12-97573CFA943E}"/>
              </a:ext>
            </a:extLst>
          </p:cNvPr>
          <p:cNvSpPr/>
          <p:nvPr/>
        </p:nvSpPr>
        <p:spPr>
          <a:xfrm>
            <a:off x="169683" y="1154537"/>
            <a:ext cx="11887200" cy="5067154"/>
          </a:xfrm>
          <a:prstGeom prst="foldedCorner">
            <a:avLst>
              <a:gd name="adj" fmla="val 8853"/>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GB" sz="2400" b="1" spc="-20" dirty="0">
                <a:solidFill>
                  <a:schemeClr val="tx1"/>
                </a:solidFill>
              </a:rPr>
              <a:t>Using the template, build one Customer Journey Map for an existing service in your company.</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Use an high-end perspective to outline an end-to-end experience </a:t>
            </a:r>
            <a:r>
              <a:rPr lang="en-GB" sz="2400" b="1" u="sng" dirty="0">
                <a:solidFill>
                  <a:schemeClr val="tx1"/>
                </a:solidFill>
              </a:rPr>
              <a:t>or</a:t>
            </a:r>
            <a:r>
              <a:rPr lang="en-GB" sz="2400" dirty="0">
                <a:solidFill>
                  <a:schemeClr val="tx1"/>
                </a:solidFill>
              </a:rPr>
              <a:t> a zoomed-in perspective to map a specific wellbeing experience from your portfolio.</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You can use data available online (and from your own experience) for your research, but try to fill the Empathy Map.</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Map every touchpoint and identify moments of truth, considering the Experience Economy Principles.</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List opportunities for improvement and articulate the narrative to present it to your team.</a:t>
            </a:r>
          </a:p>
        </p:txBody>
      </p:sp>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Assignment</a:t>
            </a:r>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spTree>
    <p:extLst>
      <p:ext uri="{BB962C8B-B14F-4D97-AF65-F5344CB8AC3E}">
        <p14:creationId xmlns:p14="http://schemas.microsoft.com/office/powerpoint/2010/main" val="186867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54" name="Retângulo 53">
            <a:extLst>
              <a:ext uri="{FF2B5EF4-FFF2-40B4-BE49-F238E27FC236}">
                <a16:creationId xmlns:a16="http://schemas.microsoft.com/office/drawing/2014/main" id="{676ACE3B-7E03-429F-AAFB-57CE15EA3BEF}"/>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55" name="Retângulo 54">
            <a:extLst>
              <a:ext uri="{FF2B5EF4-FFF2-40B4-BE49-F238E27FC236}">
                <a16:creationId xmlns:a16="http://schemas.microsoft.com/office/drawing/2014/main" id="{FAA07007-112D-4082-9EBA-5397A06FDEB9}"/>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6" name="Retângulo 55">
            <a:extLst>
              <a:ext uri="{FF2B5EF4-FFF2-40B4-BE49-F238E27FC236}">
                <a16:creationId xmlns:a16="http://schemas.microsoft.com/office/drawing/2014/main" id="{28BE977A-7011-44F9-95A1-D0D8112B975C}"/>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7" name="Retângulo 56">
            <a:extLst>
              <a:ext uri="{FF2B5EF4-FFF2-40B4-BE49-F238E27FC236}">
                <a16:creationId xmlns:a16="http://schemas.microsoft.com/office/drawing/2014/main" id="{A2361B29-1B4E-4215-95CD-CF98EE3F630C}"/>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58" name="Retângulo 57">
            <a:extLst>
              <a:ext uri="{FF2B5EF4-FFF2-40B4-BE49-F238E27FC236}">
                <a16:creationId xmlns:a16="http://schemas.microsoft.com/office/drawing/2014/main" id="{1DF1C8A5-61A6-4A87-8130-E8B37690A0FC}"/>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9" name="Retângulo 58">
            <a:extLst>
              <a:ext uri="{FF2B5EF4-FFF2-40B4-BE49-F238E27FC236}">
                <a16:creationId xmlns:a16="http://schemas.microsoft.com/office/drawing/2014/main" id="{A7D8D54A-F175-407F-B0E0-CD29C8E632BC}"/>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Branding for Wellbeing</a:t>
            </a:r>
          </a:p>
        </p:txBody>
      </p:sp>
      <p:pic>
        <p:nvPicPr>
          <p:cNvPr id="60" name="Imagem 59">
            <a:extLst>
              <a:ext uri="{FF2B5EF4-FFF2-40B4-BE49-F238E27FC236}">
                <a16:creationId xmlns:a16="http://schemas.microsoft.com/office/drawing/2014/main" id="{8EC11308-D8A5-4D11-A4E3-1AFAE619DC40}"/>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61" name="Imagem 60">
            <a:extLst>
              <a:ext uri="{FF2B5EF4-FFF2-40B4-BE49-F238E27FC236}">
                <a16:creationId xmlns:a16="http://schemas.microsoft.com/office/drawing/2014/main" id="{EAE41CA4-E604-437C-B5C7-472F64F3034C}"/>
              </a:ext>
            </a:extLst>
          </p:cNvPr>
          <p:cNvPicPr>
            <a:picLocks noChangeAspect="1"/>
          </p:cNvPicPr>
          <p:nvPr/>
        </p:nvPicPr>
        <p:blipFill>
          <a:blip r:embed="rId4"/>
          <a:stretch>
            <a:fillRect/>
          </a:stretch>
        </p:blipFill>
        <p:spPr>
          <a:xfrm>
            <a:off x="6897310" y="4561792"/>
            <a:ext cx="360000" cy="360000"/>
          </a:xfrm>
          <a:prstGeom prst="rect">
            <a:avLst/>
          </a:prstGeom>
        </p:spPr>
      </p:pic>
      <p:pic>
        <p:nvPicPr>
          <p:cNvPr id="62" name="Imagem 61">
            <a:extLst>
              <a:ext uri="{FF2B5EF4-FFF2-40B4-BE49-F238E27FC236}">
                <a16:creationId xmlns:a16="http://schemas.microsoft.com/office/drawing/2014/main" id="{9FC97C5F-C1B5-490D-ACFC-A74D86CDF7EF}"/>
              </a:ext>
            </a:extLst>
          </p:cNvPr>
          <p:cNvPicPr>
            <a:picLocks noChangeAspect="1"/>
          </p:cNvPicPr>
          <p:nvPr/>
        </p:nvPicPr>
        <p:blipFill>
          <a:blip r:embed="rId4"/>
          <a:stretch>
            <a:fillRect/>
          </a:stretch>
        </p:blipFill>
        <p:spPr>
          <a:xfrm>
            <a:off x="6897310" y="5733357"/>
            <a:ext cx="360000" cy="360000"/>
          </a:xfrm>
          <a:prstGeom prst="rect">
            <a:avLst/>
          </a:prstGeom>
        </p:spPr>
      </p:pic>
      <p:pic>
        <p:nvPicPr>
          <p:cNvPr id="63" name="Imagem 62">
            <a:extLst>
              <a:ext uri="{FF2B5EF4-FFF2-40B4-BE49-F238E27FC236}">
                <a16:creationId xmlns:a16="http://schemas.microsoft.com/office/drawing/2014/main" id="{7DE87C90-4102-49AF-AF88-BF0342C76BCD}"/>
              </a:ext>
            </a:extLst>
          </p:cNvPr>
          <p:cNvPicPr>
            <a:picLocks noChangeAspect="1"/>
          </p:cNvPicPr>
          <p:nvPr/>
        </p:nvPicPr>
        <p:blipFill>
          <a:blip r:embed="rId4"/>
          <a:stretch>
            <a:fillRect/>
          </a:stretch>
        </p:blipFill>
        <p:spPr>
          <a:xfrm>
            <a:off x="6897680" y="5147574"/>
            <a:ext cx="360000" cy="360000"/>
          </a:xfrm>
          <a:prstGeom prst="rect">
            <a:avLst/>
          </a:prstGeom>
        </p:spPr>
      </p:pic>
      <p:sp>
        <p:nvSpPr>
          <p:cNvPr id="64" name="Retângulo 63">
            <a:extLst>
              <a:ext uri="{FF2B5EF4-FFF2-40B4-BE49-F238E27FC236}">
                <a16:creationId xmlns:a16="http://schemas.microsoft.com/office/drawing/2014/main" id="{AFEE272F-6940-4C53-A9B1-08E92481742A}"/>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65" name="Seta: Pentágono 64">
            <a:extLst>
              <a:ext uri="{FF2B5EF4-FFF2-40B4-BE49-F238E27FC236}">
                <a16:creationId xmlns:a16="http://schemas.microsoft.com/office/drawing/2014/main" id="{B7B4C7E0-76FE-4A4A-95D6-C37CD47858BE}"/>
              </a:ext>
            </a:extLst>
          </p:cNvPr>
          <p:cNvSpPr/>
          <p:nvPr/>
        </p:nvSpPr>
        <p:spPr>
          <a:xfrm>
            <a:off x="360420" y="3336226"/>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V. Customer </a:t>
            </a:r>
            <a:r>
              <a:rPr lang="en-GB" sz="2800" b="1">
                <a:effectLst>
                  <a:outerShdw blurRad="38100" dist="38100" dir="2700000" algn="tl">
                    <a:srgbClr val="000000">
                      <a:alpha val="43137"/>
                    </a:srgbClr>
                  </a:outerShdw>
                </a:effectLst>
              </a:rPr>
              <a:t>Journey Mapping</a:t>
            </a:r>
            <a:endParaRPr lang="en-GB" sz="2800" b="1" dirty="0">
              <a:effectLst>
                <a:outerShdw blurRad="38100" dist="38100" dir="2700000" algn="tl">
                  <a:srgbClr val="000000">
                    <a:alpha val="43137"/>
                  </a:srgbClr>
                </a:outerShdw>
              </a:effectLst>
            </a:endParaRPr>
          </a:p>
        </p:txBody>
      </p:sp>
      <p:pic>
        <p:nvPicPr>
          <p:cNvPr id="66" name="Imagem 65">
            <a:extLst>
              <a:ext uri="{FF2B5EF4-FFF2-40B4-BE49-F238E27FC236}">
                <a16:creationId xmlns:a16="http://schemas.microsoft.com/office/drawing/2014/main" id="{608D351D-2D0E-4911-A57B-243D7FCD47AA}"/>
              </a:ext>
            </a:extLst>
          </p:cNvPr>
          <p:cNvPicPr>
            <a:picLocks noChangeAspect="1"/>
          </p:cNvPicPr>
          <p:nvPr/>
        </p:nvPicPr>
        <p:blipFill>
          <a:blip r:embed="rId4"/>
          <a:stretch>
            <a:fillRect/>
          </a:stretch>
        </p:blipFill>
        <p:spPr>
          <a:xfrm>
            <a:off x="6897310" y="3976010"/>
            <a:ext cx="360000" cy="360000"/>
          </a:xfrm>
          <a:prstGeom prst="rect">
            <a:avLst/>
          </a:prstGeom>
        </p:spPr>
      </p:pic>
      <p:sp>
        <p:nvSpPr>
          <p:cNvPr id="67" name="Retângulo 66">
            <a:extLst>
              <a:ext uri="{FF2B5EF4-FFF2-40B4-BE49-F238E27FC236}">
                <a16:creationId xmlns:a16="http://schemas.microsoft.com/office/drawing/2014/main" id="{DBB83279-CD5C-46E6-857B-7A6B83D1CB55}"/>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Digital Marketing</a:t>
            </a:r>
          </a:p>
        </p:txBody>
      </p:sp>
      <p:pic>
        <p:nvPicPr>
          <p:cNvPr id="68" name="Imagem 67">
            <a:extLst>
              <a:ext uri="{FF2B5EF4-FFF2-40B4-BE49-F238E27FC236}">
                <a16:creationId xmlns:a16="http://schemas.microsoft.com/office/drawing/2014/main" id="{06607913-94DC-44E5-93EC-D09F30688815}"/>
              </a:ext>
            </a:extLst>
          </p:cNvPr>
          <p:cNvPicPr>
            <a:picLocks noChangeAspect="1"/>
          </p:cNvPicPr>
          <p:nvPr/>
        </p:nvPicPr>
        <p:blipFill>
          <a:blip r:embed="rId4"/>
          <a:stretch>
            <a:fillRect/>
          </a:stretch>
        </p:blipFill>
        <p:spPr>
          <a:xfrm>
            <a:off x="6897680" y="3388145"/>
            <a:ext cx="360000" cy="360000"/>
          </a:xfrm>
          <a:prstGeom prst="rect">
            <a:avLst/>
          </a:prstGeom>
        </p:spPr>
      </p:pic>
      <p:pic>
        <p:nvPicPr>
          <p:cNvPr id="71" name="Imagem 70">
            <a:extLst>
              <a:ext uri="{FF2B5EF4-FFF2-40B4-BE49-F238E27FC236}">
                <a16:creationId xmlns:a16="http://schemas.microsoft.com/office/drawing/2014/main" id="{F8865D91-2384-40DB-95C1-ABEAA2B73611}"/>
              </a:ext>
            </a:extLst>
          </p:cNvPr>
          <p:cNvPicPr>
            <a:picLocks noChangeAspect="1"/>
          </p:cNvPicPr>
          <p:nvPr/>
        </p:nvPicPr>
        <p:blipFill>
          <a:blip r:embed="rId3"/>
          <a:stretch>
            <a:fillRect/>
          </a:stretch>
        </p:blipFill>
        <p:spPr>
          <a:xfrm>
            <a:off x="6897680" y="1637038"/>
            <a:ext cx="360000" cy="360000"/>
          </a:xfrm>
          <a:prstGeom prst="rect">
            <a:avLst/>
          </a:prstGeom>
        </p:spPr>
      </p:pic>
      <p:pic>
        <p:nvPicPr>
          <p:cNvPr id="74" name="Imagem 73">
            <a:extLst>
              <a:ext uri="{FF2B5EF4-FFF2-40B4-BE49-F238E27FC236}">
                <a16:creationId xmlns:a16="http://schemas.microsoft.com/office/drawing/2014/main" id="{94EE8813-6608-400D-9E3D-197A75498B80}"/>
              </a:ext>
            </a:extLst>
          </p:cNvPr>
          <p:cNvPicPr>
            <a:picLocks noChangeAspect="1"/>
          </p:cNvPicPr>
          <p:nvPr/>
        </p:nvPicPr>
        <p:blipFill>
          <a:blip r:embed="rId3"/>
          <a:stretch>
            <a:fillRect/>
          </a:stretch>
        </p:blipFill>
        <p:spPr>
          <a:xfrm>
            <a:off x="6897680" y="2219921"/>
            <a:ext cx="360000" cy="360000"/>
          </a:xfrm>
          <a:prstGeom prst="rect">
            <a:avLst/>
          </a:prstGeom>
        </p:spPr>
      </p:pic>
      <p:pic>
        <p:nvPicPr>
          <p:cNvPr id="75" name="Imagem 74">
            <a:extLst>
              <a:ext uri="{FF2B5EF4-FFF2-40B4-BE49-F238E27FC236}">
                <a16:creationId xmlns:a16="http://schemas.microsoft.com/office/drawing/2014/main" id="{0A646938-673E-484F-8EBD-9637646A03AA}"/>
              </a:ext>
            </a:extLst>
          </p:cNvPr>
          <p:cNvPicPr>
            <a:picLocks noChangeAspect="1"/>
          </p:cNvPicPr>
          <p:nvPr/>
        </p:nvPicPr>
        <p:blipFill>
          <a:blip r:embed="rId3"/>
          <a:stretch>
            <a:fillRect/>
          </a:stretch>
        </p:blipFill>
        <p:spPr>
          <a:xfrm>
            <a:off x="6897680" y="2800280"/>
            <a:ext cx="360000" cy="360000"/>
          </a:xfrm>
          <a:prstGeom prst="rect">
            <a:avLst/>
          </a:prstGeom>
        </p:spPr>
      </p:pic>
    </p:spTree>
    <p:extLst>
      <p:ext uri="{BB962C8B-B14F-4D97-AF65-F5344CB8AC3E}">
        <p14:creationId xmlns:p14="http://schemas.microsoft.com/office/powerpoint/2010/main" val="2453277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grupar 16">
            <a:extLst>
              <a:ext uri="{FF2B5EF4-FFF2-40B4-BE49-F238E27FC236}">
                <a16:creationId xmlns:a16="http://schemas.microsoft.com/office/drawing/2014/main" id="{960F3F66-1D72-4C3D-948D-89D099DFDE82}"/>
              </a:ext>
            </a:extLst>
          </p:cNvPr>
          <p:cNvGrpSpPr/>
          <p:nvPr/>
        </p:nvGrpSpPr>
        <p:grpSpPr>
          <a:xfrm>
            <a:off x="343252" y="962025"/>
            <a:ext cx="11524898" cy="5229225"/>
            <a:chOff x="343252" y="933450"/>
            <a:chExt cx="11524898" cy="5229225"/>
          </a:xfrm>
        </p:grpSpPr>
        <p:sp>
          <p:nvSpPr>
            <p:cNvPr id="57" name="Retângulo 56">
              <a:extLst>
                <a:ext uri="{FF2B5EF4-FFF2-40B4-BE49-F238E27FC236}">
                  <a16:creationId xmlns:a16="http://schemas.microsoft.com/office/drawing/2014/main" id="{A6FA21BD-C67D-4257-B256-92178D1429AC}"/>
                </a:ext>
              </a:extLst>
            </p:cNvPr>
            <p:cNvSpPr/>
            <p:nvPr/>
          </p:nvSpPr>
          <p:spPr>
            <a:xfrm>
              <a:off x="343252" y="933450"/>
              <a:ext cx="11524898" cy="52292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etângulo 57">
              <a:extLst>
                <a:ext uri="{FF2B5EF4-FFF2-40B4-BE49-F238E27FC236}">
                  <a16:creationId xmlns:a16="http://schemas.microsoft.com/office/drawing/2014/main" id="{748B2A68-46CC-4987-8C79-F9CAE219D891}"/>
                </a:ext>
              </a:extLst>
            </p:cNvPr>
            <p:cNvSpPr/>
            <p:nvPr/>
          </p:nvSpPr>
          <p:spPr>
            <a:xfrm>
              <a:off x="421072" y="4603281"/>
              <a:ext cx="11369257" cy="763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Seta: Pentágono 58">
              <a:extLst>
                <a:ext uri="{FF2B5EF4-FFF2-40B4-BE49-F238E27FC236}">
                  <a16:creationId xmlns:a16="http://schemas.microsoft.com/office/drawing/2014/main" id="{0E5C058E-A3AD-4FD0-A41E-FA2DDC795F55}"/>
                </a:ext>
              </a:extLst>
            </p:cNvPr>
            <p:cNvSpPr/>
            <p:nvPr/>
          </p:nvSpPr>
          <p:spPr>
            <a:xfrm>
              <a:off x="1940614" y="1853935"/>
              <a:ext cx="1582434" cy="384338"/>
            </a:xfrm>
            <a:prstGeom prst="homePlate">
              <a:avLst/>
            </a:prstGeom>
            <a:solidFill>
              <a:srgbClr val="BC4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effectLst>
                    <a:outerShdw blurRad="38100" dist="38100" dir="2700000" algn="tl">
                      <a:srgbClr val="000000">
                        <a:alpha val="43137"/>
                      </a:srgbClr>
                    </a:outerShdw>
                  </a:effectLst>
                </a:rPr>
                <a:t>Awareness</a:t>
              </a:r>
            </a:p>
          </p:txBody>
        </p:sp>
        <p:sp>
          <p:nvSpPr>
            <p:cNvPr id="60" name="Seta: Pentágono 59">
              <a:extLst>
                <a:ext uri="{FF2B5EF4-FFF2-40B4-BE49-F238E27FC236}">
                  <a16:creationId xmlns:a16="http://schemas.microsoft.com/office/drawing/2014/main" id="{147C2E39-9120-4410-9C3C-52A628584B51}"/>
                </a:ext>
              </a:extLst>
            </p:cNvPr>
            <p:cNvSpPr/>
            <p:nvPr/>
          </p:nvSpPr>
          <p:spPr>
            <a:xfrm>
              <a:off x="3955979" y="1853931"/>
              <a:ext cx="1582434" cy="384338"/>
            </a:xfrm>
            <a:prstGeom prst="homePlate">
              <a:avLst/>
            </a:prstGeom>
            <a:solidFill>
              <a:srgbClr val="EA6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effectLst>
                    <a:outerShdw blurRad="38100" dist="38100" dir="2700000" algn="tl">
                      <a:srgbClr val="000000">
                        <a:alpha val="43137"/>
                      </a:srgbClr>
                    </a:outerShdw>
                  </a:effectLst>
                </a:rPr>
                <a:t>Research</a:t>
              </a:r>
            </a:p>
          </p:txBody>
        </p:sp>
        <p:sp>
          <p:nvSpPr>
            <p:cNvPr id="63" name="Seta: Pentágono 62">
              <a:extLst>
                <a:ext uri="{FF2B5EF4-FFF2-40B4-BE49-F238E27FC236}">
                  <a16:creationId xmlns:a16="http://schemas.microsoft.com/office/drawing/2014/main" id="{109B78B9-45C4-4CCA-922C-E308DA6255EA}"/>
                </a:ext>
              </a:extLst>
            </p:cNvPr>
            <p:cNvSpPr/>
            <p:nvPr/>
          </p:nvSpPr>
          <p:spPr>
            <a:xfrm>
              <a:off x="5971344" y="1853931"/>
              <a:ext cx="1582434" cy="384338"/>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effectLst>
                    <a:outerShdw blurRad="38100" dist="38100" dir="2700000" algn="tl">
                      <a:srgbClr val="000000">
                        <a:alpha val="43137"/>
                      </a:srgbClr>
                    </a:outerShdw>
                  </a:effectLst>
                </a:rPr>
                <a:t>Acquisition</a:t>
              </a:r>
            </a:p>
          </p:txBody>
        </p:sp>
        <p:sp>
          <p:nvSpPr>
            <p:cNvPr id="65" name="Seta: Pentágono 64">
              <a:extLst>
                <a:ext uri="{FF2B5EF4-FFF2-40B4-BE49-F238E27FC236}">
                  <a16:creationId xmlns:a16="http://schemas.microsoft.com/office/drawing/2014/main" id="{629B0A7A-328C-4A38-AA7F-1A5171A8B2E1}"/>
                </a:ext>
              </a:extLst>
            </p:cNvPr>
            <p:cNvSpPr/>
            <p:nvPr/>
          </p:nvSpPr>
          <p:spPr>
            <a:xfrm>
              <a:off x="7986709" y="1853929"/>
              <a:ext cx="1582434" cy="38433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effectLst>
                    <a:outerShdw blurRad="38100" dist="38100" dir="2700000" algn="tl">
                      <a:srgbClr val="000000">
                        <a:alpha val="43137"/>
                      </a:srgbClr>
                    </a:outerShdw>
                  </a:effectLst>
                </a:rPr>
                <a:t>Use</a:t>
              </a:r>
            </a:p>
          </p:txBody>
        </p:sp>
        <p:sp>
          <p:nvSpPr>
            <p:cNvPr id="67" name="Seta: Pentágono 66">
              <a:extLst>
                <a:ext uri="{FF2B5EF4-FFF2-40B4-BE49-F238E27FC236}">
                  <a16:creationId xmlns:a16="http://schemas.microsoft.com/office/drawing/2014/main" id="{CE1DCA88-0739-4545-BE08-1C0E66589763}"/>
                </a:ext>
              </a:extLst>
            </p:cNvPr>
            <p:cNvSpPr/>
            <p:nvPr/>
          </p:nvSpPr>
          <p:spPr>
            <a:xfrm>
              <a:off x="10002074" y="1853935"/>
              <a:ext cx="1582434" cy="384338"/>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effectLst>
                    <a:outerShdw blurRad="38100" dist="38100" dir="2700000" algn="tl">
                      <a:srgbClr val="000000">
                        <a:alpha val="43137"/>
                      </a:srgbClr>
                    </a:outerShdw>
                  </a:effectLst>
                </a:rPr>
                <a:t>Follow Up</a:t>
              </a:r>
            </a:p>
          </p:txBody>
        </p:sp>
        <p:sp>
          <p:nvSpPr>
            <p:cNvPr id="70" name="Retângulo 69">
              <a:extLst>
                <a:ext uri="{FF2B5EF4-FFF2-40B4-BE49-F238E27FC236}">
                  <a16:creationId xmlns:a16="http://schemas.microsoft.com/office/drawing/2014/main" id="{EC6D19AE-3E32-4429-907E-0FFA865E6A39}"/>
                </a:ext>
              </a:extLst>
            </p:cNvPr>
            <p:cNvSpPr/>
            <p:nvPr/>
          </p:nvSpPr>
          <p:spPr>
            <a:xfrm>
              <a:off x="432824" y="3102920"/>
              <a:ext cx="11369257" cy="747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Conexão reta 70">
              <a:extLst>
                <a:ext uri="{FF2B5EF4-FFF2-40B4-BE49-F238E27FC236}">
                  <a16:creationId xmlns:a16="http://schemas.microsoft.com/office/drawing/2014/main" id="{CB5337ED-7A28-48AB-8875-A5F468E8EBA4}"/>
                </a:ext>
              </a:extLst>
            </p:cNvPr>
            <p:cNvCxnSpPr/>
            <p:nvPr/>
          </p:nvCxnSpPr>
          <p:spPr>
            <a:xfrm>
              <a:off x="3702187" y="1860237"/>
              <a:ext cx="0" cy="39274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exão reta 71">
              <a:extLst>
                <a:ext uri="{FF2B5EF4-FFF2-40B4-BE49-F238E27FC236}">
                  <a16:creationId xmlns:a16="http://schemas.microsoft.com/office/drawing/2014/main" id="{E1252B32-58AF-41B5-B095-1272389B16E1}"/>
                </a:ext>
              </a:extLst>
            </p:cNvPr>
            <p:cNvCxnSpPr/>
            <p:nvPr/>
          </p:nvCxnSpPr>
          <p:spPr>
            <a:xfrm>
              <a:off x="5732486" y="1860237"/>
              <a:ext cx="0" cy="39274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exão reta 73">
              <a:extLst>
                <a:ext uri="{FF2B5EF4-FFF2-40B4-BE49-F238E27FC236}">
                  <a16:creationId xmlns:a16="http://schemas.microsoft.com/office/drawing/2014/main" id="{B460EA16-A2AE-4516-AB2A-F3C33399EF9C}"/>
                </a:ext>
              </a:extLst>
            </p:cNvPr>
            <p:cNvCxnSpPr/>
            <p:nvPr/>
          </p:nvCxnSpPr>
          <p:spPr>
            <a:xfrm>
              <a:off x="7777723" y="1860237"/>
              <a:ext cx="0" cy="39274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exão reta 75">
              <a:extLst>
                <a:ext uri="{FF2B5EF4-FFF2-40B4-BE49-F238E27FC236}">
                  <a16:creationId xmlns:a16="http://schemas.microsoft.com/office/drawing/2014/main" id="{11444FBD-9830-430D-A67E-76B99C47503C}"/>
                </a:ext>
              </a:extLst>
            </p:cNvPr>
            <p:cNvCxnSpPr/>
            <p:nvPr/>
          </p:nvCxnSpPr>
          <p:spPr>
            <a:xfrm>
              <a:off x="9808025" y="1860237"/>
              <a:ext cx="0" cy="39274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CaixaDeTexto 77">
              <a:extLst>
                <a:ext uri="{FF2B5EF4-FFF2-40B4-BE49-F238E27FC236}">
                  <a16:creationId xmlns:a16="http://schemas.microsoft.com/office/drawing/2014/main" id="{F1057026-979A-4624-B9C0-F3C30B9DB2F1}"/>
                </a:ext>
              </a:extLst>
            </p:cNvPr>
            <p:cNvSpPr txBox="1"/>
            <p:nvPr/>
          </p:nvSpPr>
          <p:spPr>
            <a:xfrm>
              <a:off x="440244" y="3175592"/>
              <a:ext cx="1439997" cy="338554"/>
            </a:xfrm>
            <a:prstGeom prst="rect">
              <a:avLst/>
            </a:prstGeom>
            <a:noFill/>
          </p:spPr>
          <p:txBody>
            <a:bodyPr wrap="square" rtlCol="0">
              <a:spAutoFit/>
            </a:bodyPr>
            <a:lstStyle/>
            <a:p>
              <a:r>
                <a:rPr lang="en-GB" sz="1600" b="1" dirty="0"/>
                <a:t>Actions</a:t>
              </a:r>
            </a:p>
          </p:txBody>
        </p:sp>
        <p:sp>
          <p:nvSpPr>
            <p:cNvPr id="80" name="CaixaDeTexto 79">
              <a:extLst>
                <a:ext uri="{FF2B5EF4-FFF2-40B4-BE49-F238E27FC236}">
                  <a16:creationId xmlns:a16="http://schemas.microsoft.com/office/drawing/2014/main" id="{367D7212-F5BE-463E-8A37-29D1736D5104}"/>
                </a:ext>
              </a:extLst>
            </p:cNvPr>
            <p:cNvSpPr txBox="1"/>
            <p:nvPr/>
          </p:nvSpPr>
          <p:spPr>
            <a:xfrm>
              <a:off x="440244" y="3912901"/>
              <a:ext cx="1439997" cy="338554"/>
            </a:xfrm>
            <a:prstGeom prst="rect">
              <a:avLst/>
            </a:prstGeom>
            <a:noFill/>
          </p:spPr>
          <p:txBody>
            <a:bodyPr wrap="square" rtlCol="0">
              <a:spAutoFit/>
            </a:bodyPr>
            <a:lstStyle/>
            <a:p>
              <a:r>
                <a:rPr lang="en-GB" sz="1600" b="1" dirty="0"/>
                <a:t>Touchpoints</a:t>
              </a:r>
            </a:p>
          </p:txBody>
        </p:sp>
        <p:sp>
          <p:nvSpPr>
            <p:cNvPr id="82" name="CaixaDeTexto 81">
              <a:extLst>
                <a:ext uri="{FF2B5EF4-FFF2-40B4-BE49-F238E27FC236}">
                  <a16:creationId xmlns:a16="http://schemas.microsoft.com/office/drawing/2014/main" id="{17CDF15E-539B-49AC-8582-FF6D35EB4371}"/>
                </a:ext>
              </a:extLst>
            </p:cNvPr>
            <p:cNvSpPr txBox="1"/>
            <p:nvPr/>
          </p:nvSpPr>
          <p:spPr>
            <a:xfrm>
              <a:off x="429491" y="4638472"/>
              <a:ext cx="1234299" cy="338554"/>
            </a:xfrm>
            <a:prstGeom prst="rect">
              <a:avLst/>
            </a:prstGeom>
            <a:noFill/>
          </p:spPr>
          <p:txBody>
            <a:bodyPr wrap="square" rtlCol="0">
              <a:spAutoFit/>
            </a:bodyPr>
            <a:lstStyle/>
            <a:p>
              <a:r>
                <a:rPr lang="en-GB" sz="1600" b="1" dirty="0"/>
                <a:t>Feelings</a:t>
              </a:r>
            </a:p>
          </p:txBody>
        </p:sp>
        <p:sp>
          <p:nvSpPr>
            <p:cNvPr id="84" name="CaixaDeTexto 83">
              <a:extLst>
                <a:ext uri="{FF2B5EF4-FFF2-40B4-BE49-F238E27FC236}">
                  <a16:creationId xmlns:a16="http://schemas.microsoft.com/office/drawing/2014/main" id="{7013A68F-D10B-4D20-93FE-144F544C47EF}"/>
                </a:ext>
              </a:extLst>
            </p:cNvPr>
            <p:cNvSpPr txBox="1"/>
            <p:nvPr/>
          </p:nvSpPr>
          <p:spPr>
            <a:xfrm>
              <a:off x="421072" y="5411564"/>
              <a:ext cx="1439997" cy="338554"/>
            </a:xfrm>
            <a:prstGeom prst="rect">
              <a:avLst/>
            </a:prstGeom>
            <a:noFill/>
          </p:spPr>
          <p:txBody>
            <a:bodyPr wrap="square" rtlCol="0">
              <a:spAutoFit/>
            </a:bodyPr>
            <a:lstStyle/>
            <a:p>
              <a:r>
                <a:rPr lang="en-GB" sz="1600" b="1" dirty="0"/>
                <a:t>Opportunities</a:t>
              </a:r>
            </a:p>
          </p:txBody>
        </p:sp>
        <p:sp>
          <p:nvSpPr>
            <p:cNvPr id="86" name="Retângulo: Canto Dobrado 85">
              <a:extLst>
                <a:ext uri="{FF2B5EF4-FFF2-40B4-BE49-F238E27FC236}">
                  <a16:creationId xmlns:a16="http://schemas.microsoft.com/office/drawing/2014/main" id="{8F9A870D-5AED-4862-967D-F6A1E0347E59}"/>
                </a:ext>
              </a:extLst>
            </p:cNvPr>
            <p:cNvSpPr/>
            <p:nvPr/>
          </p:nvSpPr>
          <p:spPr>
            <a:xfrm>
              <a:off x="1940028" y="3170690"/>
              <a:ext cx="1440000" cy="614548"/>
            </a:xfrm>
            <a:prstGeom prst="foldedCorner">
              <a:avLst/>
            </a:prstGeom>
            <a:solidFill>
              <a:srgbClr val="FBE1F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88" name="Retângulo: Canto Dobrado 87">
              <a:extLst>
                <a:ext uri="{FF2B5EF4-FFF2-40B4-BE49-F238E27FC236}">
                  <a16:creationId xmlns:a16="http://schemas.microsoft.com/office/drawing/2014/main" id="{1417E2D1-DC5D-4C17-A1A8-F57ADDA02E7F}"/>
                </a:ext>
              </a:extLst>
            </p:cNvPr>
            <p:cNvSpPr/>
            <p:nvPr/>
          </p:nvSpPr>
          <p:spPr>
            <a:xfrm>
              <a:off x="3946350" y="3165391"/>
              <a:ext cx="1440000" cy="614548"/>
            </a:xfrm>
            <a:prstGeom prst="foldedCorner">
              <a:avLst/>
            </a:prstGeom>
            <a:solidFill>
              <a:srgbClr val="FBE1F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90" name="Retângulo: Canto Dobrado 89">
              <a:extLst>
                <a:ext uri="{FF2B5EF4-FFF2-40B4-BE49-F238E27FC236}">
                  <a16:creationId xmlns:a16="http://schemas.microsoft.com/office/drawing/2014/main" id="{17DBA087-3820-4936-8280-71168ECFD823}"/>
                </a:ext>
              </a:extLst>
            </p:cNvPr>
            <p:cNvSpPr/>
            <p:nvPr/>
          </p:nvSpPr>
          <p:spPr>
            <a:xfrm>
              <a:off x="5980627" y="3170690"/>
              <a:ext cx="1440000" cy="614548"/>
            </a:xfrm>
            <a:prstGeom prst="foldedCorner">
              <a:avLst/>
            </a:prstGeom>
            <a:solidFill>
              <a:srgbClr val="FBE1F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93" name="Retângulo: Canto Dobrado 92">
              <a:extLst>
                <a:ext uri="{FF2B5EF4-FFF2-40B4-BE49-F238E27FC236}">
                  <a16:creationId xmlns:a16="http://schemas.microsoft.com/office/drawing/2014/main" id="{1B0254BE-7F6D-4FDF-9EB0-308DE18D470B}"/>
                </a:ext>
              </a:extLst>
            </p:cNvPr>
            <p:cNvSpPr/>
            <p:nvPr/>
          </p:nvSpPr>
          <p:spPr>
            <a:xfrm>
              <a:off x="7997007" y="3170690"/>
              <a:ext cx="1440000" cy="614548"/>
            </a:xfrm>
            <a:prstGeom prst="foldedCorner">
              <a:avLst/>
            </a:prstGeom>
            <a:solidFill>
              <a:srgbClr val="FBE1F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95" name="Retângulo: Canto Dobrado 94">
              <a:extLst>
                <a:ext uri="{FF2B5EF4-FFF2-40B4-BE49-F238E27FC236}">
                  <a16:creationId xmlns:a16="http://schemas.microsoft.com/office/drawing/2014/main" id="{4945A9AD-5C73-4885-9385-B16B68E19E68}"/>
                </a:ext>
              </a:extLst>
            </p:cNvPr>
            <p:cNvSpPr/>
            <p:nvPr/>
          </p:nvSpPr>
          <p:spPr>
            <a:xfrm>
              <a:off x="9998998" y="3165391"/>
              <a:ext cx="1440000" cy="614548"/>
            </a:xfrm>
            <a:prstGeom prst="foldedCorner">
              <a:avLst/>
            </a:prstGeom>
            <a:solidFill>
              <a:srgbClr val="FBE1F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97" name="Retângulo: Canto Dobrado 96">
              <a:extLst>
                <a:ext uri="{FF2B5EF4-FFF2-40B4-BE49-F238E27FC236}">
                  <a16:creationId xmlns:a16="http://schemas.microsoft.com/office/drawing/2014/main" id="{6EC761D9-35CF-4F9C-8A38-AFE532519251}"/>
                </a:ext>
              </a:extLst>
            </p:cNvPr>
            <p:cNvSpPr/>
            <p:nvPr/>
          </p:nvSpPr>
          <p:spPr>
            <a:xfrm>
              <a:off x="1943806" y="3915236"/>
              <a:ext cx="1440000" cy="614548"/>
            </a:xfrm>
            <a:prstGeom prst="foldedCorner">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99" name="Retângulo: Canto Dobrado 98">
              <a:extLst>
                <a:ext uri="{FF2B5EF4-FFF2-40B4-BE49-F238E27FC236}">
                  <a16:creationId xmlns:a16="http://schemas.microsoft.com/office/drawing/2014/main" id="{98D4209A-8451-441D-8B4C-EE3778DFDE1C}"/>
                </a:ext>
              </a:extLst>
            </p:cNvPr>
            <p:cNvSpPr/>
            <p:nvPr/>
          </p:nvSpPr>
          <p:spPr>
            <a:xfrm>
              <a:off x="3952584" y="3914939"/>
              <a:ext cx="1440000" cy="614548"/>
            </a:xfrm>
            <a:prstGeom prst="foldedCorner">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01" name="Retângulo: Canto Dobrado 100">
              <a:extLst>
                <a:ext uri="{FF2B5EF4-FFF2-40B4-BE49-F238E27FC236}">
                  <a16:creationId xmlns:a16="http://schemas.microsoft.com/office/drawing/2014/main" id="{E13545F9-3B41-4F09-830B-95195DD638C8}"/>
                </a:ext>
              </a:extLst>
            </p:cNvPr>
            <p:cNvSpPr/>
            <p:nvPr/>
          </p:nvSpPr>
          <p:spPr>
            <a:xfrm>
              <a:off x="5977861" y="3914939"/>
              <a:ext cx="1440000" cy="614548"/>
            </a:xfrm>
            <a:prstGeom prst="foldedCorner">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03" name="Retângulo: Canto Dobrado 102">
              <a:extLst>
                <a:ext uri="{FF2B5EF4-FFF2-40B4-BE49-F238E27FC236}">
                  <a16:creationId xmlns:a16="http://schemas.microsoft.com/office/drawing/2014/main" id="{B0C3B5C4-FA6C-4FA4-B5CD-38AD35510717}"/>
                </a:ext>
              </a:extLst>
            </p:cNvPr>
            <p:cNvSpPr/>
            <p:nvPr/>
          </p:nvSpPr>
          <p:spPr>
            <a:xfrm>
              <a:off x="7997007" y="3914939"/>
              <a:ext cx="1440000" cy="614548"/>
            </a:xfrm>
            <a:prstGeom prst="foldedCorner">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05" name="Retângulo: Canto Dobrado 104">
              <a:extLst>
                <a:ext uri="{FF2B5EF4-FFF2-40B4-BE49-F238E27FC236}">
                  <a16:creationId xmlns:a16="http://schemas.microsoft.com/office/drawing/2014/main" id="{D98120D2-9E08-4707-8250-969A8762C907}"/>
                </a:ext>
              </a:extLst>
            </p:cNvPr>
            <p:cNvSpPr/>
            <p:nvPr/>
          </p:nvSpPr>
          <p:spPr>
            <a:xfrm>
              <a:off x="10002074" y="3914939"/>
              <a:ext cx="1440000" cy="614548"/>
            </a:xfrm>
            <a:prstGeom prst="foldedCorner">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23" name="Retângulo: Canto Dobrado 122">
              <a:extLst>
                <a:ext uri="{FF2B5EF4-FFF2-40B4-BE49-F238E27FC236}">
                  <a16:creationId xmlns:a16="http://schemas.microsoft.com/office/drawing/2014/main" id="{4188444C-DA4D-44C3-B37F-9DB3CB800E05}"/>
                </a:ext>
              </a:extLst>
            </p:cNvPr>
            <p:cNvSpPr/>
            <p:nvPr/>
          </p:nvSpPr>
          <p:spPr>
            <a:xfrm>
              <a:off x="1940028" y="5424124"/>
              <a:ext cx="1440000" cy="614548"/>
            </a:xfrm>
            <a:prstGeom prst="foldedCorner">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27" name="Retângulo: Canto Dobrado 126">
              <a:extLst>
                <a:ext uri="{FF2B5EF4-FFF2-40B4-BE49-F238E27FC236}">
                  <a16:creationId xmlns:a16="http://schemas.microsoft.com/office/drawing/2014/main" id="{C31686ED-8CD1-43D3-8262-1F50633CE5F0}"/>
                </a:ext>
              </a:extLst>
            </p:cNvPr>
            <p:cNvSpPr/>
            <p:nvPr/>
          </p:nvSpPr>
          <p:spPr>
            <a:xfrm>
              <a:off x="3952584" y="5415839"/>
              <a:ext cx="1440000" cy="614548"/>
            </a:xfrm>
            <a:prstGeom prst="foldedCorner">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29" name="Retângulo: Canto Dobrado 128">
              <a:extLst>
                <a:ext uri="{FF2B5EF4-FFF2-40B4-BE49-F238E27FC236}">
                  <a16:creationId xmlns:a16="http://schemas.microsoft.com/office/drawing/2014/main" id="{51006C6C-9E12-4EC2-9994-24BADC9C53CF}"/>
                </a:ext>
              </a:extLst>
            </p:cNvPr>
            <p:cNvSpPr/>
            <p:nvPr/>
          </p:nvSpPr>
          <p:spPr>
            <a:xfrm>
              <a:off x="5965717" y="5415839"/>
              <a:ext cx="1440000" cy="614548"/>
            </a:xfrm>
            <a:prstGeom prst="foldedCorner">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30" name="Retângulo: Canto Dobrado 129">
              <a:extLst>
                <a:ext uri="{FF2B5EF4-FFF2-40B4-BE49-F238E27FC236}">
                  <a16:creationId xmlns:a16="http://schemas.microsoft.com/office/drawing/2014/main" id="{8332004B-C67B-4C6A-908B-2F716C4A7D96}"/>
                </a:ext>
              </a:extLst>
            </p:cNvPr>
            <p:cNvSpPr/>
            <p:nvPr/>
          </p:nvSpPr>
          <p:spPr>
            <a:xfrm>
              <a:off x="8002211" y="5415839"/>
              <a:ext cx="1440000" cy="614548"/>
            </a:xfrm>
            <a:prstGeom prst="foldedCorner">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31" name="Retângulo: Canto Dobrado 130">
              <a:extLst>
                <a:ext uri="{FF2B5EF4-FFF2-40B4-BE49-F238E27FC236}">
                  <a16:creationId xmlns:a16="http://schemas.microsoft.com/office/drawing/2014/main" id="{51FA7C73-D81F-4BD2-BACD-88D5F4E4E19C}"/>
                </a:ext>
              </a:extLst>
            </p:cNvPr>
            <p:cNvSpPr/>
            <p:nvPr/>
          </p:nvSpPr>
          <p:spPr>
            <a:xfrm>
              <a:off x="10031960" y="5420622"/>
              <a:ext cx="1440000" cy="614548"/>
            </a:xfrm>
            <a:prstGeom prst="foldedCorner">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32" name="Retângulo 131">
              <a:extLst>
                <a:ext uri="{FF2B5EF4-FFF2-40B4-BE49-F238E27FC236}">
                  <a16:creationId xmlns:a16="http://schemas.microsoft.com/office/drawing/2014/main" id="{48335072-8F05-4BE5-992A-222DA9AD89CB}"/>
                </a:ext>
              </a:extLst>
            </p:cNvPr>
            <p:cNvSpPr/>
            <p:nvPr/>
          </p:nvSpPr>
          <p:spPr>
            <a:xfrm>
              <a:off x="522406" y="1027473"/>
              <a:ext cx="4810070" cy="36816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CUSTOMER JOURNEY MAP</a:t>
              </a:r>
            </a:p>
          </p:txBody>
        </p:sp>
        <p:sp>
          <p:nvSpPr>
            <p:cNvPr id="133" name="Retângulo 132">
              <a:extLst>
                <a:ext uri="{FF2B5EF4-FFF2-40B4-BE49-F238E27FC236}">
                  <a16:creationId xmlns:a16="http://schemas.microsoft.com/office/drawing/2014/main" id="{EB5FA209-B04E-4848-87D9-25B7C2C0D603}"/>
                </a:ext>
              </a:extLst>
            </p:cNvPr>
            <p:cNvSpPr/>
            <p:nvPr/>
          </p:nvSpPr>
          <p:spPr>
            <a:xfrm>
              <a:off x="522406" y="1442890"/>
              <a:ext cx="4810070" cy="316437"/>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500" b="1" dirty="0">
                  <a:solidFill>
                    <a:schemeClr val="tx1"/>
                  </a:solidFill>
                </a:rPr>
                <a:t>____________________________________________________________________________________________________________</a:t>
              </a:r>
            </a:p>
          </p:txBody>
        </p:sp>
        <p:sp>
          <p:nvSpPr>
            <p:cNvPr id="134" name="Retângulo 133">
              <a:extLst>
                <a:ext uri="{FF2B5EF4-FFF2-40B4-BE49-F238E27FC236}">
                  <a16:creationId xmlns:a16="http://schemas.microsoft.com/office/drawing/2014/main" id="{75A28FC1-79F1-4191-9933-E8825869884C}"/>
                </a:ext>
              </a:extLst>
            </p:cNvPr>
            <p:cNvSpPr/>
            <p:nvPr/>
          </p:nvSpPr>
          <p:spPr>
            <a:xfrm>
              <a:off x="6971413" y="1035081"/>
              <a:ext cx="4818916" cy="72415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r>
                <a:rPr lang="en-GB" sz="2400" b="1" dirty="0">
                  <a:solidFill>
                    <a:schemeClr val="tx1"/>
                  </a:solidFill>
                </a:rPr>
                <a:t>PERSONA</a:t>
              </a:r>
            </a:p>
          </p:txBody>
        </p:sp>
        <p:sp>
          <p:nvSpPr>
            <p:cNvPr id="135" name="Retângulo 134">
              <a:extLst>
                <a:ext uri="{FF2B5EF4-FFF2-40B4-BE49-F238E27FC236}">
                  <a16:creationId xmlns:a16="http://schemas.microsoft.com/office/drawing/2014/main" id="{6768E3BB-ECB6-4DEB-8829-3118E77DDB3B}"/>
                </a:ext>
              </a:extLst>
            </p:cNvPr>
            <p:cNvSpPr/>
            <p:nvPr/>
          </p:nvSpPr>
          <p:spPr>
            <a:xfrm>
              <a:off x="5566685" y="1026429"/>
              <a:ext cx="1170517" cy="7241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00" b="1" dirty="0"/>
            </a:p>
          </p:txBody>
        </p:sp>
        <p:pic>
          <p:nvPicPr>
            <p:cNvPr id="136" name="Imagem 135">
              <a:extLst>
                <a:ext uri="{FF2B5EF4-FFF2-40B4-BE49-F238E27FC236}">
                  <a16:creationId xmlns:a16="http://schemas.microsoft.com/office/drawing/2014/main" id="{D9DAD7E7-E045-4298-8A86-8F2FB492195F}"/>
                </a:ext>
              </a:extLst>
            </p:cNvPr>
            <p:cNvPicPr>
              <a:picLocks noChangeAspect="1"/>
            </p:cNvPicPr>
            <p:nvPr/>
          </p:nvPicPr>
          <p:blipFill>
            <a:blip r:embed="rId2"/>
            <a:stretch>
              <a:fillRect/>
            </a:stretch>
          </p:blipFill>
          <p:spPr>
            <a:xfrm>
              <a:off x="5644605" y="1062355"/>
              <a:ext cx="1010067" cy="648000"/>
            </a:xfrm>
            <a:prstGeom prst="rect">
              <a:avLst/>
            </a:prstGeom>
          </p:spPr>
        </p:pic>
        <p:sp>
          <p:nvSpPr>
            <p:cNvPr id="6" name="CaixaDeTexto 5">
              <a:extLst>
                <a:ext uri="{FF2B5EF4-FFF2-40B4-BE49-F238E27FC236}">
                  <a16:creationId xmlns:a16="http://schemas.microsoft.com/office/drawing/2014/main" id="{2006FA85-1B6F-4265-9DF2-FBC2C861C445}"/>
                </a:ext>
              </a:extLst>
            </p:cNvPr>
            <p:cNvSpPr txBox="1"/>
            <p:nvPr/>
          </p:nvSpPr>
          <p:spPr>
            <a:xfrm>
              <a:off x="421072" y="2377385"/>
              <a:ext cx="1439997" cy="338554"/>
            </a:xfrm>
            <a:prstGeom prst="rect">
              <a:avLst/>
            </a:prstGeom>
            <a:noFill/>
          </p:spPr>
          <p:txBody>
            <a:bodyPr wrap="square" rtlCol="0">
              <a:spAutoFit/>
            </a:bodyPr>
            <a:lstStyle/>
            <a:p>
              <a:r>
                <a:rPr lang="en-GB" sz="1600" b="1" dirty="0"/>
                <a:t>Goals</a:t>
              </a:r>
            </a:p>
          </p:txBody>
        </p:sp>
        <p:sp>
          <p:nvSpPr>
            <p:cNvPr id="2" name="Retângulo: Canto Dobrado 1">
              <a:extLst>
                <a:ext uri="{FF2B5EF4-FFF2-40B4-BE49-F238E27FC236}">
                  <a16:creationId xmlns:a16="http://schemas.microsoft.com/office/drawing/2014/main" id="{4726FE09-1141-4CD5-AE67-F667C0E79F80}"/>
                </a:ext>
              </a:extLst>
            </p:cNvPr>
            <p:cNvSpPr/>
            <p:nvPr/>
          </p:nvSpPr>
          <p:spPr>
            <a:xfrm>
              <a:off x="1940028" y="2399615"/>
              <a:ext cx="1440000" cy="614548"/>
            </a:xfrm>
            <a:prstGeom prst="foldedCorne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3" name="Retângulo: Canto Dobrado 2">
              <a:extLst>
                <a:ext uri="{FF2B5EF4-FFF2-40B4-BE49-F238E27FC236}">
                  <a16:creationId xmlns:a16="http://schemas.microsoft.com/office/drawing/2014/main" id="{D8513A4C-587B-489D-88CE-22839CB184F5}"/>
                </a:ext>
              </a:extLst>
            </p:cNvPr>
            <p:cNvSpPr/>
            <p:nvPr/>
          </p:nvSpPr>
          <p:spPr>
            <a:xfrm>
              <a:off x="3946350" y="2394316"/>
              <a:ext cx="1440000" cy="614548"/>
            </a:xfrm>
            <a:prstGeom prst="foldedCorne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4" name="Retângulo: Canto Dobrado 3">
              <a:extLst>
                <a:ext uri="{FF2B5EF4-FFF2-40B4-BE49-F238E27FC236}">
                  <a16:creationId xmlns:a16="http://schemas.microsoft.com/office/drawing/2014/main" id="{DE025C81-0B41-4118-975B-4E72C4A00E38}"/>
                </a:ext>
              </a:extLst>
            </p:cNvPr>
            <p:cNvSpPr/>
            <p:nvPr/>
          </p:nvSpPr>
          <p:spPr>
            <a:xfrm>
              <a:off x="5980627" y="2399615"/>
              <a:ext cx="1440000" cy="614548"/>
            </a:xfrm>
            <a:prstGeom prst="foldedCorne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5" name="Retângulo: Canto Dobrado 4">
              <a:extLst>
                <a:ext uri="{FF2B5EF4-FFF2-40B4-BE49-F238E27FC236}">
                  <a16:creationId xmlns:a16="http://schemas.microsoft.com/office/drawing/2014/main" id="{387739F3-9A97-4FDB-BEF4-2DF5EE2F6AB8}"/>
                </a:ext>
              </a:extLst>
            </p:cNvPr>
            <p:cNvSpPr/>
            <p:nvPr/>
          </p:nvSpPr>
          <p:spPr>
            <a:xfrm>
              <a:off x="7997007" y="2399615"/>
              <a:ext cx="1440000" cy="614548"/>
            </a:xfrm>
            <a:prstGeom prst="foldedCorne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7" name="Retângulo: Canto Dobrado 6">
              <a:extLst>
                <a:ext uri="{FF2B5EF4-FFF2-40B4-BE49-F238E27FC236}">
                  <a16:creationId xmlns:a16="http://schemas.microsoft.com/office/drawing/2014/main" id="{95A24427-9935-41DB-9508-95C999C04F58}"/>
                </a:ext>
              </a:extLst>
            </p:cNvPr>
            <p:cNvSpPr/>
            <p:nvPr/>
          </p:nvSpPr>
          <p:spPr>
            <a:xfrm>
              <a:off x="9998998" y="2394316"/>
              <a:ext cx="1440000" cy="614548"/>
            </a:xfrm>
            <a:prstGeom prst="foldedCorne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pic>
          <p:nvPicPr>
            <p:cNvPr id="10" name="Imagem 9">
              <a:extLst>
                <a:ext uri="{FF2B5EF4-FFF2-40B4-BE49-F238E27FC236}">
                  <a16:creationId xmlns:a16="http://schemas.microsoft.com/office/drawing/2014/main" id="{7F24552E-EEC9-44D6-AA43-7B0791AB480C}"/>
                </a:ext>
              </a:extLst>
            </p:cNvPr>
            <p:cNvPicPr>
              <a:picLocks noChangeAspect="1"/>
            </p:cNvPicPr>
            <p:nvPr/>
          </p:nvPicPr>
          <p:blipFill>
            <a:blip r:embed="rId3"/>
            <a:stretch>
              <a:fillRect/>
            </a:stretch>
          </p:blipFill>
          <p:spPr>
            <a:xfrm>
              <a:off x="1544911" y="4643540"/>
              <a:ext cx="216000" cy="216000"/>
            </a:xfrm>
            <a:prstGeom prst="rect">
              <a:avLst/>
            </a:prstGeom>
          </p:spPr>
        </p:pic>
        <p:pic>
          <p:nvPicPr>
            <p:cNvPr id="12" name="Imagem 11">
              <a:extLst>
                <a:ext uri="{FF2B5EF4-FFF2-40B4-BE49-F238E27FC236}">
                  <a16:creationId xmlns:a16="http://schemas.microsoft.com/office/drawing/2014/main" id="{23D4B686-C1A2-417E-B6F7-A6AD0988003F}"/>
                </a:ext>
              </a:extLst>
            </p:cNvPr>
            <p:cNvPicPr>
              <a:picLocks noChangeAspect="1"/>
            </p:cNvPicPr>
            <p:nvPr/>
          </p:nvPicPr>
          <p:blipFill>
            <a:blip r:embed="rId4"/>
            <a:stretch>
              <a:fillRect/>
            </a:stretch>
          </p:blipFill>
          <p:spPr>
            <a:xfrm>
              <a:off x="1549624" y="5109412"/>
              <a:ext cx="216000" cy="216000"/>
            </a:xfrm>
            <a:prstGeom prst="rect">
              <a:avLst/>
            </a:prstGeom>
          </p:spPr>
        </p:pic>
        <p:pic>
          <p:nvPicPr>
            <p:cNvPr id="16" name="Imagem 15">
              <a:extLst>
                <a:ext uri="{FF2B5EF4-FFF2-40B4-BE49-F238E27FC236}">
                  <a16:creationId xmlns:a16="http://schemas.microsoft.com/office/drawing/2014/main" id="{8612D25C-47F4-46DE-9FCA-6FFF20887FA7}"/>
                </a:ext>
              </a:extLst>
            </p:cNvPr>
            <p:cNvPicPr>
              <a:picLocks noChangeAspect="1"/>
            </p:cNvPicPr>
            <p:nvPr/>
          </p:nvPicPr>
          <p:blipFill>
            <a:blip r:embed="rId5"/>
            <a:stretch>
              <a:fillRect/>
            </a:stretch>
          </p:blipFill>
          <p:spPr>
            <a:xfrm>
              <a:off x="1544911" y="4877015"/>
              <a:ext cx="216000" cy="216000"/>
            </a:xfrm>
            <a:prstGeom prst="rect">
              <a:avLst/>
            </a:prstGeom>
          </p:spPr>
        </p:pic>
      </p:grpSp>
      <p:sp>
        <p:nvSpPr>
          <p:cNvPr id="11" name="Text Placeholder 2">
            <a:extLst>
              <a:ext uri="{FF2B5EF4-FFF2-40B4-BE49-F238E27FC236}">
                <a16:creationId xmlns:a16="http://schemas.microsoft.com/office/drawing/2014/main" id="{AD38781C-28F3-4C95-8B43-4C4640031FA9}"/>
              </a:ext>
            </a:extLst>
          </p:cNvPr>
          <p:cNvSpPr txBox="1">
            <a:spLocks/>
          </p:cNvSpPr>
          <p:nvPr/>
        </p:nvSpPr>
        <p:spPr>
          <a:xfrm>
            <a:off x="1188654" y="349104"/>
            <a:ext cx="7077521"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Customer Journey Map Template</a:t>
            </a:r>
          </a:p>
        </p:txBody>
      </p:sp>
      <p:pic>
        <p:nvPicPr>
          <p:cNvPr id="13" name="Imagem 12">
            <a:extLst>
              <a:ext uri="{FF2B5EF4-FFF2-40B4-BE49-F238E27FC236}">
                <a16:creationId xmlns:a16="http://schemas.microsoft.com/office/drawing/2014/main" id="{798CA7D0-D226-4344-ACE0-C1C1642AF437}"/>
              </a:ext>
            </a:extLst>
          </p:cNvPr>
          <p:cNvPicPr>
            <a:picLocks noChangeAspect="1"/>
          </p:cNvPicPr>
          <p:nvPr/>
        </p:nvPicPr>
        <p:blipFill>
          <a:blip r:embed="rId6"/>
          <a:stretch>
            <a:fillRect/>
          </a:stretch>
        </p:blipFill>
        <p:spPr>
          <a:xfrm>
            <a:off x="365023" y="337780"/>
            <a:ext cx="720000" cy="720000"/>
          </a:xfrm>
          <a:prstGeom prst="rect">
            <a:avLst/>
          </a:prstGeom>
        </p:spPr>
      </p:pic>
    </p:spTree>
    <p:extLst>
      <p:ext uri="{BB962C8B-B14F-4D97-AF65-F5344CB8AC3E}">
        <p14:creationId xmlns:p14="http://schemas.microsoft.com/office/powerpoint/2010/main" val="1684296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en-US" sz="5400" dirty="0">
                <a:solidFill>
                  <a:schemeClr val="bg1"/>
                </a:solidFill>
                <a:effectLst>
                  <a:outerShdw blurRad="38100" dist="38100" dir="2700000" algn="tl">
                    <a:srgbClr val="000000">
                      <a:alpha val="43137"/>
                    </a:srgbClr>
                  </a:outerShdw>
                </a:effectLst>
              </a:rPr>
              <a:t>Module Summary</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8" name="Text Placeholder 2">
            <a:extLst>
              <a:ext uri="{FF2B5EF4-FFF2-40B4-BE49-F238E27FC236}">
                <a16:creationId xmlns:a16="http://schemas.microsoft.com/office/drawing/2014/main" id="{4822B116-4B97-49B6-AD39-40A9CD17B823}"/>
              </a:ext>
            </a:extLst>
          </p:cNvPr>
          <p:cNvSpPr>
            <a:spLocks noGrp="1"/>
          </p:cNvSpPr>
          <p:nvPr>
            <p:ph type="body" sz="quarter" idx="14"/>
          </p:nvPr>
        </p:nvSpPr>
        <p:spPr>
          <a:xfrm>
            <a:off x="497155" y="4662192"/>
            <a:ext cx="9000157" cy="469184"/>
          </a:xfrm>
        </p:spPr>
        <p:txBody>
          <a:bodyPr/>
          <a:lstStyle/>
          <a:p>
            <a:r>
              <a:rPr lang="en-US" sz="2800" b="1" dirty="0"/>
              <a:t>Module V. Customer Journey Mapping</a:t>
            </a:r>
          </a:p>
        </p:txBody>
      </p:sp>
    </p:spTree>
    <p:extLst>
      <p:ext uri="{BB962C8B-B14F-4D97-AF65-F5344CB8AC3E}">
        <p14:creationId xmlns:p14="http://schemas.microsoft.com/office/powerpoint/2010/main" val="365369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presented the Customer Journey Mapping as a customer-centred experience design tool, that creates a visual representation and storyline of the customer’s interactions with the company.</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established the different steps for creating Customer Journey Maps, namely defining the scenario; identifying the buyer persona; gathering data; identifying key-stages of the experience; mapping touchpoints; and outlining the journey.</a:t>
            </a:r>
          </a:p>
        </p:txBody>
      </p:sp>
      <p:pic>
        <p:nvPicPr>
          <p:cNvPr id="7" name="Imagem 6">
            <a:extLst>
              <a:ext uri="{FF2B5EF4-FFF2-40B4-BE49-F238E27FC236}">
                <a16:creationId xmlns:a16="http://schemas.microsoft.com/office/drawing/2014/main" id="{88E65320-27CF-4061-8D2E-B9F4CC5D6E0E}"/>
              </a:ext>
            </a:extLst>
          </p:cNvPr>
          <p:cNvPicPr>
            <a:picLocks noChangeAspect="1"/>
          </p:cNvPicPr>
          <p:nvPr/>
        </p:nvPicPr>
        <p:blipFill>
          <a:blip r:embed="rId2"/>
          <a:stretch>
            <a:fillRect/>
          </a:stretch>
        </p:blipFill>
        <p:spPr>
          <a:xfrm>
            <a:off x="7619578" y="0"/>
            <a:ext cx="4572422" cy="6858000"/>
          </a:xfrm>
          <a:prstGeom prst="rect">
            <a:avLst/>
          </a:prstGeom>
        </p:spPr>
      </p:pic>
    </p:spTree>
    <p:extLst>
      <p:ext uri="{BB962C8B-B14F-4D97-AF65-F5344CB8AC3E}">
        <p14:creationId xmlns:p14="http://schemas.microsoft.com/office/powerpoint/2010/main" val="455929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used personas as archetypal representations of the customer segment, that enable empathy building and the collection of evidence base on the needs of real people.</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become aware that empathy maps are useful tools for understanding what customers are feeling, thinking, doing and saying in what regards experiences or specific touchpoints.</a:t>
            </a:r>
          </a:p>
        </p:txBody>
      </p:sp>
      <p:pic>
        <p:nvPicPr>
          <p:cNvPr id="7" name="Imagem 6">
            <a:extLst>
              <a:ext uri="{FF2B5EF4-FFF2-40B4-BE49-F238E27FC236}">
                <a16:creationId xmlns:a16="http://schemas.microsoft.com/office/drawing/2014/main" id="{E9327F89-5DDE-4588-8B3D-83E02DA245C7}"/>
              </a:ext>
            </a:extLst>
          </p:cNvPr>
          <p:cNvPicPr>
            <a:picLocks noChangeAspect="1"/>
          </p:cNvPicPr>
          <p:nvPr/>
        </p:nvPicPr>
        <p:blipFill>
          <a:blip r:embed="rId3"/>
          <a:stretch>
            <a:fillRect/>
          </a:stretch>
        </p:blipFill>
        <p:spPr>
          <a:xfrm>
            <a:off x="440" y="0"/>
            <a:ext cx="4572000" cy="6858000"/>
          </a:xfrm>
          <a:prstGeom prst="rect">
            <a:avLst/>
          </a:prstGeom>
        </p:spPr>
      </p:pic>
    </p:spTree>
    <p:extLst>
      <p:ext uri="{BB962C8B-B14F-4D97-AF65-F5344CB8AC3E}">
        <p14:creationId xmlns:p14="http://schemas.microsoft.com/office/powerpoint/2010/main" val="2217815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B5E630D-B3E9-4464-9236-03413DDAC8CB}"/>
              </a:ext>
            </a:extLst>
          </p:cNvPr>
          <p:cNvPicPr>
            <a:picLocks noChangeAspect="1"/>
          </p:cNvPicPr>
          <p:nvPr/>
        </p:nvPicPr>
        <p:blipFill>
          <a:blip r:embed="rId2"/>
          <a:stretch>
            <a:fillRect/>
          </a:stretch>
        </p:blipFill>
        <p:spPr>
          <a:xfrm>
            <a:off x="7777747" y="0"/>
            <a:ext cx="4580626" cy="6858000"/>
          </a:xfrm>
          <a:prstGeom prst="rect">
            <a:avLst/>
          </a:prstGeom>
        </p:spPr>
      </p:pic>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acknowledged that touchpoints are all points of interactions between the customer and the company and that they include moments of truth.</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learned how to create Customer Journey Maps for specific experiences and specific customers, outlining the storyline of the journey, specifying the goals, actions and emotions of the customer, plotting touchpoints and analysing opportunities for  improvement.</a:t>
            </a:r>
          </a:p>
        </p:txBody>
      </p:sp>
    </p:spTree>
    <p:extLst>
      <p:ext uri="{BB962C8B-B14F-4D97-AF65-F5344CB8AC3E}">
        <p14:creationId xmlns:p14="http://schemas.microsoft.com/office/powerpoint/2010/main" val="88691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2" name="Retângulo 21">
            <a:extLst>
              <a:ext uri="{FF2B5EF4-FFF2-40B4-BE49-F238E27FC236}">
                <a16:creationId xmlns:a16="http://schemas.microsoft.com/office/drawing/2014/main" id="{BF2B3722-E6C1-4D27-A205-62BDCD067519}"/>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24" name="Retângulo 23">
            <a:extLst>
              <a:ext uri="{FF2B5EF4-FFF2-40B4-BE49-F238E27FC236}">
                <a16:creationId xmlns:a16="http://schemas.microsoft.com/office/drawing/2014/main" id="{A4A1B5B4-D932-462F-A40B-E0305ADA2A79}"/>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3" name="Retângulo 32">
            <a:extLst>
              <a:ext uri="{FF2B5EF4-FFF2-40B4-BE49-F238E27FC236}">
                <a16:creationId xmlns:a16="http://schemas.microsoft.com/office/drawing/2014/main" id="{857A73B9-9EB3-48AB-8356-DB90F1F3272A}"/>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4" name="Retângulo 33">
            <a:extLst>
              <a:ext uri="{FF2B5EF4-FFF2-40B4-BE49-F238E27FC236}">
                <a16:creationId xmlns:a16="http://schemas.microsoft.com/office/drawing/2014/main" id="{AAF60DED-31AB-441F-B5D8-A9E901A61189}"/>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37" name="Retângulo 36">
            <a:extLst>
              <a:ext uri="{FF2B5EF4-FFF2-40B4-BE49-F238E27FC236}">
                <a16:creationId xmlns:a16="http://schemas.microsoft.com/office/drawing/2014/main" id="{953AF407-537A-41AC-9E95-F1E624AFEDC7}"/>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9" name="Retângulo 38">
            <a:extLst>
              <a:ext uri="{FF2B5EF4-FFF2-40B4-BE49-F238E27FC236}">
                <a16:creationId xmlns:a16="http://schemas.microsoft.com/office/drawing/2014/main" id="{68082A34-FFE7-4E1D-A673-D99D440D5A48}"/>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Branding for Wellbeing</a:t>
            </a:r>
          </a:p>
        </p:txBody>
      </p:sp>
      <p:pic>
        <p:nvPicPr>
          <p:cNvPr id="41" name="Imagem 40">
            <a:extLst>
              <a:ext uri="{FF2B5EF4-FFF2-40B4-BE49-F238E27FC236}">
                <a16:creationId xmlns:a16="http://schemas.microsoft.com/office/drawing/2014/main" id="{2874A55E-2E46-4B41-B183-40447E337013}"/>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2" name="Imagem 41">
            <a:extLst>
              <a:ext uri="{FF2B5EF4-FFF2-40B4-BE49-F238E27FC236}">
                <a16:creationId xmlns:a16="http://schemas.microsoft.com/office/drawing/2014/main" id="{D774C1FE-52F7-49E9-878A-C9155D9EEBE5}"/>
              </a:ext>
            </a:extLst>
          </p:cNvPr>
          <p:cNvPicPr>
            <a:picLocks noChangeAspect="1"/>
          </p:cNvPicPr>
          <p:nvPr/>
        </p:nvPicPr>
        <p:blipFill>
          <a:blip r:embed="rId4"/>
          <a:stretch>
            <a:fillRect/>
          </a:stretch>
        </p:blipFill>
        <p:spPr>
          <a:xfrm>
            <a:off x="6897310" y="4561792"/>
            <a:ext cx="360000" cy="360000"/>
          </a:xfrm>
          <a:prstGeom prst="rect">
            <a:avLst/>
          </a:prstGeom>
        </p:spPr>
      </p:pic>
      <p:pic>
        <p:nvPicPr>
          <p:cNvPr id="44" name="Imagem 43">
            <a:extLst>
              <a:ext uri="{FF2B5EF4-FFF2-40B4-BE49-F238E27FC236}">
                <a16:creationId xmlns:a16="http://schemas.microsoft.com/office/drawing/2014/main" id="{BE62C48F-6A44-417C-BE83-803291D0F713}"/>
              </a:ext>
            </a:extLst>
          </p:cNvPr>
          <p:cNvPicPr>
            <a:picLocks noChangeAspect="1"/>
          </p:cNvPicPr>
          <p:nvPr/>
        </p:nvPicPr>
        <p:blipFill>
          <a:blip r:embed="rId4"/>
          <a:stretch>
            <a:fillRect/>
          </a:stretch>
        </p:blipFill>
        <p:spPr>
          <a:xfrm>
            <a:off x="6897310" y="5733357"/>
            <a:ext cx="360000" cy="360000"/>
          </a:xfrm>
          <a:prstGeom prst="rect">
            <a:avLst/>
          </a:prstGeom>
        </p:spPr>
      </p:pic>
      <p:pic>
        <p:nvPicPr>
          <p:cNvPr id="46" name="Imagem 45">
            <a:extLst>
              <a:ext uri="{FF2B5EF4-FFF2-40B4-BE49-F238E27FC236}">
                <a16:creationId xmlns:a16="http://schemas.microsoft.com/office/drawing/2014/main" id="{0E7BB1C9-B013-46B5-978D-98E9894DE292}"/>
              </a:ext>
            </a:extLst>
          </p:cNvPr>
          <p:cNvPicPr>
            <a:picLocks noChangeAspect="1"/>
          </p:cNvPicPr>
          <p:nvPr/>
        </p:nvPicPr>
        <p:blipFill>
          <a:blip r:embed="rId4"/>
          <a:stretch>
            <a:fillRect/>
          </a:stretch>
        </p:blipFill>
        <p:spPr>
          <a:xfrm>
            <a:off x="6897680" y="5147574"/>
            <a:ext cx="360000" cy="360000"/>
          </a:xfrm>
          <a:prstGeom prst="rect">
            <a:avLst/>
          </a:prstGeom>
        </p:spPr>
      </p:pic>
      <p:sp>
        <p:nvSpPr>
          <p:cNvPr id="47" name="Retângulo 46">
            <a:extLst>
              <a:ext uri="{FF2B5EF4-FFF2-40B4-BE49-F238E27FC236}">
                <a16:creationId xmlns:a16="http://schemas.microsoft.com/office/drawing/2014/main" id="{E6708413-0BB4-4F6F-B8C7-F642C0C926D1}"/>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8" name="Seta: Pentágono 47">
            <a:extLst>
              <a:ext uri="{FF2B5EF4-FFF2-40B4-BE49-F238E27FC236}">
                <a16:creationId xmlns:a16="http://schemas.microsoft.com/office/drawing/2014/main" id="{79B5E0E1-BE56-4D70-8228-ED9BF5B578F8}"/>
              </a:ext>
            </a:extLst>
          </p:cNvPr>
          <p:cNvSpPr/>
          <p:nvPr/>
        </p:nvSpPr>
        <p:spPr>
          <a:xfrm>
            <a:off x="360420" y="3336226"/>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V. Customer </a:t>
            </a:r>
            <a:r>
              <a:rPr lang="en-GB" sz="2800" b="1">
                <a:effectLst>
                  <a:outerShdw blurRad="38100" dist="38100" dir="2700000" algn="tl">
                    <a:srgbClr val="000000">
                      <a:alpha val="43137"/>
                    </a:srgbClr>
                  </a:outerShdw>
                </a:effectLst>
              </a:rPr>
              <a:t>Journey Mapping</a:t>
            </a:r>
            <a:endParaRPr lang="en-GB" sz="2800" b="1" dirty="0">
              <a:effectLst>
                <a:outerShdw blurRad="38100" dist="38100" dir="2700000" algn="tl">
                  <a:srgbClr val="000000">
                    <a:alpha val="43137"/>
                  </a:srgbClr>
                </a:outerShdw>
              </a:effectLst>
            </a:endParaRPr>
          </a:p>
        </p:txBody>
      </p:sp>
      <p:pic>
        <p:nvPicPr>
          <p:cNvPr id="49" name="Imagem 48">
            <a:extLst>
              <a:ext uri="{FF2B5EF4-FFF2-40B4-BE49-F238E27FC236}">
                <a16:creationId xmlns:a16="http://schemas.microsoft.com/office/drawing/2014/main" id="{DA9DE8F3-E718-4C33-8E10-36E19E8BF3D8}"/>
              </a:ext>
            </a:extLst>
          </p:cNvPr>
          <p:cNvPicPr>
            <a:picLocks noChangeAspect="1"/>
          </p:cNvPicPr>
          <p:nvPr/>
        </p:nvPicPr>
        <p:blipFill>
          <a:blip r:embed="rId4"/>
          <a:stretch>
            <a:fillRect/>
          </a:stretch>
        </p:blipFill>
        <p:spPr>
          <a:xfrm>
            <a:off x="6897310" y="3976010"/>
            <a:ext cx="360000" cy="360000"/>
          </a:xfrm>
          <a:prstGeom prst="rect">
            <a:avLst/>
          </a:prstGeom>
        </p:spPr>
      </p:pic>
      <p:sp>
        <p:nvSpPr>
          <p:cNvPr id="50" name="Retângulo 49">
            <a:extLst>
              <a:ext uri="{FF2B5EF4-FFF2-40B4-BE49-F238E27FC236}">
                <a16:creationId xmlns:a16="http://schemas.microsoft.com/office/drawing/2014/main" id="{F5A2C3D5-0045-41DD-959D-3A16C1B88E4B}"/>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Digital Marketing</a:t>
            </a:r>
          </a:p>
        </p:txBody>
      </p:sp>
      <p:pic>
        <p:nvPicPr>
          <p:cNvPr id="52" name="Imagem 51">
            <a:extLst>
              <a:ext uri="{FF2B5EF4-FFF2-40B4-BE49-F238E27FC236}">
                <a16:creationId xmlns:a16="http://schemas.microsoft.com/office/drawing/2014/main" id="{2E6E7C6E-E9B0-4118-83FE-92B16D65EA84}"/>
              </a:ext>
            </a:extLst>
          </p:cNvPr>
          <p:cNvPicPr>
            <a:picLocks noChangeAspect="1"/>
          </p:cNvPicPr>
          <p:nvPr/>
        </p:nvPicPr>
        <p:blipFill>
          <a:blip r:embed="rId3"/>
          <a:stretch>
            <a:fillRect/>
          </a:stretch>
        </p:blipFill>
        <p:spPr>
          <a:xfrm>
            <a:off x="6897680" y="1637038"/>
            <a:ext cx="360000" cy="360000"/>
          </a:xfrm>
          <a:prstGeom prst="rect">
            <a:avLst/>
          </a:prstGeom>
        </p:spPr>
      </p:pic>
      <p:pic>
        <p:nvPicPr>
          <p:cNvPr id="53" name="Imagem 52">
            <a:extLst>
              <a:ext uri="{FF2B5EF4-FFF2-40B4-BE49-F238E27FC236}">
                <a16:creationId xmlns:a16="http://schemas.microsoft.com/office/drawing/2014/main" id="{151FAB12-A2C9-42FD-9D40-4042A54D3B31}"/>
              </a:ext>
            </a:extLst>
          </p:cNvPr>
          <p:cNvPicPr>
            <a:picLocks noChangeAspect="1"/>
          </p:cNvPicPr>
          <p:nvPr/>
        </p:nvPicPr>
        <p:blipFill>
          <a:blip r:embed="rId3"/>
          <a:stretch>
            <a:fillRect/>
          </a:stretch>
        </p:blipFill>
        <p:spPr>
          <a:xfrm>
            <a:off x="6897680" y="2219921"/>
            <a:ext cx="360000" cy="360000"/>
          </a:xfrm>
          <a:prstGeom prst="rect">
            <a:avLst/>
          </a:prstGeom>
        </p:spPr>
      </p:pic>
      <p:pic>
        <p:nvPicPr>
          <p:cNvPr id="54" name="Imagem 53">
            <a:extLst>
              <a:ext uri="{FF2B5EF4-FFF2-40B4-BE49-F238E27FC236}">
                <a16:creationId xmlns:a16="http://schemas.microsoft.com/office/drawing/2014/main" id="{CFAB09CD-9467-4D52-92EB-07D9CB8CDE69}"/>
              </a:ext>
            </a:extLst>
          </p:cNvPr>
          <p:cNvPicPr>
            <a:picLocks noChangeAspect="1"/>
          </p:cNvPicPr>
          <p:nvPr/>
        </p:nvPicPr>
        <p:blipFill>
          <a:blip r:embed="rId3"/>
          <a:stretch>
            <a:fillRect/>
          </a:stretch>
        </p:blipFill>
        <p:spPr>
          <a:xfrm>
            <a:off x="6897680" y="2800280"/>
            <a:ext cx="360000" cy="360000"/>
          </a:xfrm>
          <a:prstGeom prst="rect">
            <a:avLst/>
          </a:prstGeom>
        </p:spPr>
      </p:pic>
      <p:pic>
        <p:nvPicPr>
          <p:cNvPr id="56" name="Imagem 55">
            <a:extLst>
              <a:ext uri="{FF2B5EF4-FFF2-40B4-BE49-F238E27FC236}">
                <a16:creationId xmlns:a16="http://schemas.microsoft.com/office/drawing/2014/main" id="{E1821505-A8E7-41C5-949D-2F0F37037A0E}"/>
              </a:ext>
            </a:extLst>
          </p:cNvPr>
          <p:cNvPicPr>
            <a:picLocks noChangeAspect="1"/>
          </p:cNvPicPr>
          <p:nvPr/>
        </p:nvPicPr>
        <p:blipFill>
          <a:blip r:embed="rId3"/>
          <a:stretch>
            <a:fillRect/>
          </a:stretch>
        </p:blipFill>
        <p:spPr>
          <a:xfrm>
            <a:off x="6897680" y="3395651"/>
            <a:ext cx="360000" cy="360000"/>
          </a:xfrm>
          <a:prstGeom prst="rect">
            <a:avLst/>
          </a:prstGeom>
        </p:spPr>
      </p:pic>
    </p:spTree>
    <p:extLst>
      <p:ext uri="{BB962C8B-B14F-4D97-AF65-F5344CB8AC3E}">
        <p14:creationId xmlns:p14="http://schemas.microsoft.com/office/powerpoint/2010/main" val="1068542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7559425" y="962967"/>
            <a:ext cx="3601910" cy="697353"/>
          </a:xfrm>
        </p:spPr>
        <p:txBody>
          <a:bodyPr/>
          <a:lstStyle/>
          <a:p>
            <a:r>
              <a:rPr lang="en-US" sz="6000" dirty="0"/>
              <a:t>Thank You</a:t>
            </a:r>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en-US" sz="3000" dirty="0"/>
              <a:t>Any Questions?</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6421391" y="3154752"/>
            <a:ext cx="5736336" cy="3266728"/>
          </a:xfrm>
          <a:prstGeom prst="rect">
            <a:avLst/>
          </a:prstGeom>
          <a:noFill/>
        </p:spPr>
        <p:txBody>
          <a:bodyPr wrap="square">
            <a:spAutoFit/>
          </a:bodyPr>
          <a:lstStyle/>
          <a:p>
            <a:pPr algn="l">
              <a:lnSpc>
                <a:spcPct val="150000"/>
              </a:lnSpc>
              <a:spcAft>
                <a:spcPts val="1200"/>
              </a:spcAft>
            </a:pPr>
            <a:r>
              <a:rPr lang="en-US" sz="2400"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sz="2400" b="1" i="0" dirty="0">
              <a:solidFill>
                <a:srgbClr val="6ECECB"/>
              </a:solidFill>
              <a:effectLst/>
            </a:endParaRPr>
          </a:p>
          <a:p>
            <a:pPr algn="l">
              <a:lnSpc>
                <a:spcPct val="150000"/>
              </a:lnSpc>
              <a:spcAft>
                <a:spcPts val="1200"/>
              </a:spcAft>
            </a:pPr>
            <a:r>
              <a:rPr lang="en-US" sz="2400" b="1" i="0" dirty="0">
                <a:effectLst/>
              </a:rPr>
              <a:t>Detour </a:t>
            </a:r>
            <a:r>
              <a:rPr lang="en-US" sz="2400" b="1" dirty="0"/>
              <a:t>on Facebook</a:t>
            </a:r>
            <a:endParaRPr lang="en-US" sz="2400" b="1" i="0" dirty="0">
              <a:effectLst/>
            </a:endParaRPr>
          </a:p>
          <a:p>
            <a:pPr algn="l">
              <a:lnSpc>
                <a:spcPct val="150000"/>
              </a:lnSpc>
              <a:spcAft>
                <a:spcPts val="1200"/>
              </a:spcAft>
            </a:pPr>
            <a:r>
              <a:rPr lang="en-US" sz="2400" b="0" i="0" dirty="0">
                <a:effectLst/>
              </a:rPr>
              <a:t>@WellbeingTourismDestinations</a:t>
            </a:r>
          </a:p>
          <a:p>
            <a:pPr algn="l">
              <a:lnSpc>
                <a:spcPct val="150000"/>
              </a:lnSpc>
              <a:spcAft>
                <a:spcPts val="1200"/>
              </a:spcAft>
            </a:pPr>
            <a:r>
              <a:rPr lang="en-US" sz="2400" b="0" i="0" strike="noStrike" dirty="0">
                <a:effectLst/>
              </a:rPr>
              <a:t>#detourdestinations #erasmusplus #detour #wellbeing</a:t>
            </a:r>
            <a:endParaRPr lang="en-US" sz="2400"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5992170" y="3423403"/>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5989535" y="4052826"/>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Module Introduction</a:t>
            </a:r>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en-US" sz="2400" dirty="0">
                <a:solidFill>
                  <a:schemeClr val="tx1"/>
                </a:solidFill>
              </a:rPr>
              <a:t>Creating wellbeing tourism experiences can be challenging, especially in these troubling times where even the smallest detail matters. Good design is strongly supported in the understanding of the experience through the customers’ eyes, feeling what they feel, seeing what they see, thinking what they think and doing what they do. This principle will easily bring awareness and insight about critical points throughout the experience that might need to be changed, improved or monitored. </a:t>
            </a:r>
          </a:p>
          <a:p>
            <a:pPr>
              <a:lnSpc>
                <a:spcPct val="150000"/>
              </a:lnSpc>
              <a:spcAft>
                <a:spcPts val="600"/>
              </a:spcAft>
              <a:buClr>
                <a:srgbClr val="6ECECB"/>
              </a:buClr>
            </a:pPr>
            <a:r>
              <a:rPr lang="en-US" sz="2400" dirty="0">
                <a:solidFill>
                  <a:schemeClr val="tx1"/>
                </a:solidFill>
              </a:rPr>
              <a:t>This part of the course aims to provide practical tools for creating human-</a:t>
            </a:r>
            <a:r>
              <a:rPr lang="en-US" sz="2400" dirty="0" err="1">
                <a:solidFill>
                  <a:schemeClr val="tx1"/>
                </a:solidFill>
              </a:rPr>
              <a:t>centred</a:t>
            </a:r>
            <a:r>
              <a:rPr lang="en-US" sz="2400" dirty="0">
                <a:solidFill>
                  <a:schemeClr val="tx1"/>
                </a:solidFill>
              </a:rPr>
              <a:t> experiences that can leverage wellbeing and satisfaction. It aims to contribute to the creation of more meaningful and better quality tourism experiences.</a:t>
            </a:r>
            <a:endParaRPr lang="en-GB" sz="2400" dirty="0">
              <a:solidFill>
                <a:schemeClr val="tx1"/>
              </a:solidFill>
            </a:endParaRPr>
          </a:p>
        </p:txBody>
      </p:sp>
    </p:spTree>
    <p:extLst>
      <p:ext uri="{BB962C8B-B14F-4D97-AF65-F5344CB8AC3E}">
        <p14:creationId xmlns:p14="http://schemas.microsoft.com/office/powerpoint/2010/main" val="3210251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B318897-05AA-4F7C-9CC1-768542CDE75A}"/>
              </a:ext>
            </a:extLst>
          </p:cNvPr>
          <p:cNvPicPr>
            <a:picLocks noChangeAspect="1"/>
          </p:cNvPicPr>
          <p:nvPr/>
        </p:nvPicPr>
        <p:blipFill>
          <a:blip r:embed="rId2"/>
          <a:stretch>
            <a:fillRect/>
          </a:stretch>
        </p:blipFill>
        <p:spPr>
          <a:xfrm>
            <a:off x="0" y="0"/>
            <a:ext cx="5143500" cy="6858000"/>
          </a:xfrm>
          <a:prstGeom prst="rect">
            <a:avLst/>
          </a:prstGeom>
        </p:spPr>
      </p:pic>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Goal</a:t>
            </a:r>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376671" y="2532849"/>
            <a:ext cx="6172904"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200000"/>
              </a:lnSpc>
              <a:spcBef>
                <a:spcPts val="0"/>
              </a:spcBef>
            </a:pPr>
            <a:r>
              <a:rPr lang="en-US" dirty="0"/>
              <a:t>To acknowledge empathy as a critical trait to understanding the experience through the customers’ eyes and designing human-</a:t>
            </a:r>
            <a:r>
              <a:rPr lang="en-US" dirty="0" err="1"/>
              <a:t>centred</a:t>
            </a:r>
            <a:r>
              <a:rPr lang="en-US" dirty="0"/>
              <a:t> experiences.</a:t>
            </a:r>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918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A157E5A-CCD8-4DFE-BCD2-AF813057247B}"/>
              </a:ext>
            </a:extLst>
          </p:cNvPr>
          <p:cNvPicPr>
            <a:picLocks noChangeAspect="1"/>
          </p:cNvPicPr>
          <p:nvPr/>
        </p:nvPicPr>
        <p:blipFill>
          <a:blip r:embed="rId3"/>
          <a:stretch>
            <a:fillRect/>
          </a:stretch>
        </p:blipFill>
        <p:spPr>
          <a:xfrm>
            <a:off x="7293864" y="0"/>
            <a:ext cx="4898136"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Objectives</a:t>
            </a:r>
          </a:p>
        </p:txBody>
      </p:sp>
      <p:sp>
        <p:nvSpPr>
          <p:cNvPr id="4" name="Retângulo 3">
            <a:extLst>
              <a:ext uri="{FF2B5EF4-FFF2-40B4-BE49-F238E27FC236}">
                <a16:creationId xmlns:a16="http://schemas.microsoft.com/office/drawing/2014/main" id="{42F57B1D-41E3-425F-8DF5-DEBB5854A5E9}"/>
              </a:ext>
            </a:extLst>
          </p:cNvPr>
          <p:cNvSpPr/>
          <p:nvPr/>
        </p:nvSpPr>
        <p:spPr>
          <a:xfrm>
            <a:off x="331470" y="1046457"/>
            <a:ext cx="7061551"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lnSpc>
                <a:spcPct val="150000"/>
              </a:lnSpc>
              <a:spcAft>
                <a:spcPts val="1800"/>
              </a:spcAft>
              <a:buClr>
                <a:srgbClr val="6ECECB"/>
              </a:buClr>
              <a:buFont typeface="Arial" panose="020B0604020202020204" pitchFamily="34" charset="0"/>
              <a:buChar char="•"/>
            </a:pPr>
            <a:r>
              <a:rPr lang="en-GB" sz="2400" dirty="0">
                <a:solidFill>
                  <a:schemeClr val="tx1"/>
                </a:solidFill>
              </a:rPr>
              <a:t>To recognize Customer Journey Mapping as a customer-centred experience design tool.</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To distinguish the different steps for creating Customer Journey Maps.</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To understand what are personas and empathy maps.</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To identify touchpoints and moments of truth.</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To create Customer Journey Maps.</a:t>
            </a:r>
          </a:p>
        </p:txBody>
      </p:sp>
    </p:spTree>
    <p:extLst>
      <p:ext uri="{BB962C8B-B14F-4D97-AF65-F5344CB8AC3E}">
        <p14:creationId xmlns:p14="http://schemas.microsoft.com/office/powerpoint/2010/main" val="19591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Content &amp; Resources</a:t>
            </a:r>
          </a:p>
        </p:txBody>
      </p:sp>
      <p:sp>
        <p:nvSpPr>
          <p:cNvPr id="6" name="Retângulo 5">
            <a:extLst>
              <a:ext uri="{FF2B5EF4-FFF2-40B4-BE49-F238E27FC236}">
                <a16:creationId xmlns:a16="http://schemas.microsoft.com/office/drawing/2014/main" id="{8D7D03B5-B460-4934-BABA-3ECDBD72B261}"/>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en-US" sz="3000" b="1" dirty="0">
                <a:solidFill>
                  <a:srgbClr val="6ECECB"/>
                </a:solidFill>
                <a:effectLst>
                  <a:outerShdw blurRad="38100" dist="38100" dir="2700000" algn="tl">
                    <a:srgbClr val="000000">
                      <a:alpha val="43137"/>
                    </a:srgbClr>
                  </a:outerShdw>
                </a:effectLst>
              </a:rPr>
              <a:t>Content</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5.1. </a:t>
            </a:r>
            <a:r>
              <a:rPr lang="en-US" sz="2400" dirty="0">
                <a:solidFill>
                  <a:schemeClr val="tx1"/>
                </a:solidFill>
              </a:rPr>
              <a:t>Customer Journey Maps</a:t>
            </a:r>
          </a:p>
          <a:p>
            <a:pPr>
              <a:lnSpc>
                <a:spcPct val="150000"/>
              </a:lnSpc>
              <a:spcBef>
                <a:spcPts val="0"/>
              </a:spcBef>
              <a:spcAft>
                <a:spcPts val="1200"/>
              </a:spcAft>
            </a:pPr>
            <a:r>
              <a:rPr lang="en-US" sz="2400" b="1" dirty="0">
                <a:solidFill>
                  <a:srgbClr val="6ECECB"/>
                </a:solidFill>
              </a:rPr>
              <a:t>5.2. </a:t>
            </a:r>
            <a:r>
              <a:rPr lang="en-US" sz="2400" dirty="0">
                <a:solidFill>
                  <a:schemeClr val="tx1"/>
                </a:solidFill>
              </a:rPr>
              <a:t>CJM in Practice</a:t>
            </a:r>
          </a:p>
          <a:p>
            <a:pPr marL="144000">
              <a:lnSpc>
                <a:spcPct val="150000"/>
              </a:lnSpc>
              <a:spcBef>
                <a:spcPts val="0"/>
              </a:spcBef>
              <a:spcAft>
                <a:spcPts val="1200"/>
              </a:spcAft>
            </a:pPr>
            <a:r>
              <a:rPr lang="en-US" sz="2400" b="1" spc="-10" dirty="0" err="1">
                <a:solidFill>
                  <a:srgbClr val="6ECECB"/>
                </a:solidFill>
              </a:rPr>
              <a:t>i</a:t>
            </a:r>
            <a:r>
              <a:rPr lang="en-US" sz="2400" b="1" spc="-10" dirty="0">
                <a:solidFill>
                  <a:srgbClr val="6ECECB"/>
                </a:solidFill>
              </a:rPr>
              <a:t>. </a:t>
            </a:r>
            <a:r>
              <a:rPr lang="en-US" sz="2400" spc="-10" dirty="0">
                <a:solidFill>
                  <a:schemeClr val="tx1"/>
                </a:solidFill>
              </a:rPr>
              <a:t>Buyer Personas</a:t>
            </a:r>
          </a:p>
          <a:p>
            <a:pPr marL="144000">
              <a:lnSpc>
                <a:spcPct val="150000"/>
              </a:lnSpc>
              <a:spcBef>
                <a:spcPts val="0"/>
              </a:spcBef>
              <a:spcAft>
                <a:spcPts val="1200"/>
              </a:spcAft>
            </a:pPr>
            <a:r>
              <a:rPr lang="en-US" sz="2400" b="1" spc="-10" dirty="0">
                <a:solidFill>
                  <a:srgbClr val="6ECECB"/>
                </a:solidFill>
              </a:rPr>
              <a:t>ii. </a:t>
            </a:r>
            <a:r>
              <a:rPr lang="en-US" sz="2400" spc="-10" dirty="0">
                <a:solidFill>
                  <a:schemeClr val="tx1"/>
                </a:solidFill>
              </a:rPr>
              <a:t>Empathy Maps</a:t>
            </a:r>
          </a:p>
          <a:p>
            <a:pPr marL="144000">
              <a:lnSpc>
                <a:spcPct val="150000"/>
              </a:lnSpc>
              <a:spcBef>
                <a:spcPts val="0"/>
              </a:spcBef>
              <a:spcAft>
                <a:spcPts val="1200"/>
              </a:spcAft>
            </a:pPr>
            <a:r>
              <a:rPr lang="en-US" sz="2400" b="1" spc="-10" dirty="0">
                <a:solidFill>
                  <a:srgbClr val="6ECECB"/>
                </a:solidFill>
              </a:rPr>
              <a:t>iii. </a:t>
            </a:r>
            <a:r>
              <a:rPr lang="en-US" sz="2400" spc="-10" dirty="0">
                <a:solidFill>
                  <a:schemeClr val="tx1"/>
                </a:solidFill>
              </a:rPr>
              <a:t>Touchpoints and Moments of Truth</a:t>
            </a:r>
          </a:p>
        </p:txBody>
      </p:sp>
      <p:sp>
        <p:nvSpPr>
          <p:cNvPr id="12" name="Retângulo 11">
            <a:extLst>
              <a:ext uri="{FF2B5EF4-FFF2-40B4-BE49-F238E27FC236}">
                <a16:creationId xmlns:a16="http://schemas.microsoft.com/office/drawing/2014/main" id="{00E2A3F9-39B8-490C-AAAD-8C568D2A43EE}"/>
              </a:ext>
            </a:extLst>
          </p:cNvPr>
          <p:cNvSpPr/>
          <p:nvPr/>
        </p:nvSpPr>
        <p:spPr>
          <a:xfrm>
            <a:off x="6508777" y="1258540"/>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en-US" sz="3000" b="1" dirty="0">
                <a:solidFill>
                  <a:srgbClr val="6ECECB"/>
                </a:solidFill>
                <a:effectLst>
                  <a:outerShdw blurRad="38100" dist="38100" dir="2700000" algn="tl">
                    <a:srgbClr val="000000">
                      <a:alpha val="43137"/>
                    </a:srgbClr>
                  </a:outerShdw>
                </a:effectLst>
              </a:rPr>
              <a:t>Resources</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a. </a:t>
            </a:r>
            <a:r>
              <a:rPr lang="en-US" sz="2400" dirty="0">
                <a:solidFill>
                  <a:schemeClr val="tx1"/>
                </a:solidFill>
              </a:rPr>
              <a:t>3 support videos</a:t>
            </a:r>
          </a:p>
          <a:p>
            <a:pPr>
              <a:lnSpc>
                <a:spcPct val="150000"/>
              </a:lnSpc>
              <a:spcBef>
                <a:spcPts val="0"/>
              </a:spcBef>
              <a:spcAft>
                <a:spcPts val="1200"/>
              </a:spcAft>
            </a:pPr>
            <a:r>
              <a:rPr lang="en-US" sz="2400" b="1" dirty="0">
                <a:solidFill>
                  <a:srgbClr val="6ECECB"/>
                </a:solidFill>
              </a:rPr>
              <a:t>b. </a:t>
            </a:r>
            <a:r>
              <a:rPr lang="en-US" sz="2400" dirty="0">
                <a:solidFill>
                  <a:schemeClr val="tx1"/>
                </a:solidFill>
              </a:rPr>
              <a:t>1 case study</a:t>
            </a:r>
          </a:p>
          <a:p>
            <a:pPr>
              <a:lnSpc>
                <a:spcPct val="150000"/>
              </a:lnSpc>
              <a:spcBef>
                <a:spcPts val="0"/>
              </a:spcBef>
              <a:spcAft>
                <a:spcPts val="1200"/>
              </a:spcAft>
            </a:pPr>
            <a:r>
              <a:rPr lang="en-US" sz="2400" b="1" dirty="0">
                <a:solidFill>
                  <a:srgbClr val="6ECECB"/>
                </a:solidFill>
              </a:rPr>
              <a:t>c. </a:t>
            </a:r>
            <a:r>
              <a:rPr lang="en-US" sz="2400" dirty="0">
                <a:solidFill>
                  <a:schemeClr val="tx1"/>
                </a:solidFill>
              </a:rPr>
              <a:t>7 articles for additional reading</a:t>
            </a:r>
          </a:p>
          <a:p>
            <a:pPr>
              <a:lnSpc>
                <a:spcPct val="150000"/>
              </a:lnSpc>
              <a:spcBef>
                <a:spcPts val="0"/>
              </a:spcBef>
              <a:spcAft>
                <a:spcPts val="1200"/>
              </a:spcAft>
            </a:pPr>
            <a:r>
              <a:rPr lang="en-US" sz="2400" b="1" dirty="0">
                <a:solidFill>
                  <a:srgbClr val="6ECECB"/>
                </a:solidFill>
              </a:rPr>
              <a:t>d. </a:t>
            </a:r>
            <a:r>
              <a:rPr lang="en-US" sz="2400" dirty="0">
                <a:solidFill>
                  <a:schemeClr val="tx1"/>
                </a:solidFill>
              </a:rPr>
              <a:t>1 assignment</a:t>
            </a:r>
          </a:p>
          <a:p>
            <a:pPr>
              <a:lnSpc>
                <a:spcPct val="150000"/>
              </a:lnSpc>
              <a:spcBef>
                <a:spcPts val="0"/>
              </a:spcBef>
              <a:spcAft>
                <a:spcPts val="1200"/>
              </a:spcAft>
            </a:pPr>
            <a:r>
              <a:rPr lang="en-US" sz="2400" b="1" dirty="0">
                <a:solidFill>
                  <a:srgbClr val="6ECECB"/>
                </a:solidFill>
              </a:rPr>
              <a:t>e. </a:t>
            </a:r>
            <a:r>
              <a:rPr lang="en-US" sz="2400" dirty="0">
                <a:solidFill>
                  <a:schemeClr val="tx1"/>
                </a:solidFill>
              </a:rPr>
              <a:t>1 template</a:t>
            </a:r>
          </a:p>
        </p:txBody>
      </p:sp>
      <p:pic>
        <p:nvPicPr>
          <p:cNvPr id="7" name="Imagem 6">
            <a:extLst>
              <a:ext uri="{FF2B5EF4-FFF2-40B4-BE49-F238E27FC236}">
                <a16:creationId xmlns:a16="http://schemas.microsoft.com/office/drawing/2014/main" id="{6E9F6691-AA05-451D-9F7A-6990278511D4}"/>
              </a:ext>
            </a:extLst>
          </p:cNvPr>
          <p:cNvPicPr>
            <a:picLocks noChangeAspect="1"/>
          </p:cNvPicPr>
          <p:nvPr/>
        </p:nvPicPr>
        <p:blipFill>
          <a:blip r:embed="rId2"/>
          <a:stretch>
            <a:fillRect/>
          </a:stretch>
        </p:blipFill>
        <p:spPr>
          <a:xfrm>
            <a:off x="4501116" y="1342665"/>
            <a:ext cx="720000" cy="720000"/>
          </a:xfrm>
          <a:prstGeom prst="rect">
            <a:avLst/>
          </a:prstGeom>
        </p:spPr>
      </p:pic>
      <p:pic>
        <p:nvPicPr>
          <p:cNvPr id="8" name="Imagem 7">
            <a:extLst>
              <a:ext uri="{FF2B5EF4-FFF2-40B4-BE49-F238E27FC236}">
                <a16:creationId xmlns:a16="http://schemas.microsoft.com/office/drawing/2014/main" id="{4D837E26-F46A-4F34-836A-86575E1EF469}"/>
              </a:ext>
            </a:extLst>
          </p:cNvPr>
          <p:cNvPicPr>
            <a:picLocks noChangeAspect="1"/>
          </p:cNvPicPr>
          <p:nvPr/>
        </p:nvPicPr>
        <p:blipFill>
          <a:blip r:embed="rId3"/>
          <a:stretch>
            <a:fillRect/>
          </a:stretch>
        </p:blipFill>
        <p:spPr>
          <a:xfrm>
            <a:off x="10372094" y="1322912"/>
            <a:ext cx="720000" cy="720000"/>
          </a:xfrm>
          <a:prstGeom prst="rect">
            <a:avLst/>
          </a:prstGeom>
        </p:spPr>
      </p:pic>
    </p:spTree>
    <p:extLst>
      <p:ext uri="{BB962C8B-B14F-4D97-AF65-F5344CB8AC3E}">
        <p14:creationId xmlns:p14="http://schemas.microsoft.com/office/powerpoint/2010/main" val="15231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205213" y="936395"/>
            <a:ext cx="3058492" cy="3297980"/>
          </a:xfrm>
        </p:spPr>
        <p:txBody>
          <a:bodyPr lIns="0" rIns="0">
            <a:noAutofit/>
          </a:bodyPr>
          <a:lstStyle/>
          <a:p>
            <a:r>
              <a:rPr lang="en-US" sz="9600" dirty="0">
                <a:solidFill>
                  <a:schemeClr val="bg1"/>
                </a:solidFill>
                <a:effectLst>
                  <a:outerShdw blurRad="38100" dist="38100" dir="2700000" algn="tl">
                    <a:srgbClr val="000000">
                      <a:alpha val="43137"/>
                    </a:srgbClr>
                  </a:outerShdw>
                </a:effectLst>
              </a:rPr>
              <a:t>5.1.</a:t>
            </a:r>
          </a:p>
          <a:p>
            <a:r>
              <a:rPr lang="en-US" sz="4400" dirty="0">
                <a:solidFill>
                  <a:schemeClr val="bg1"/>
                </a:solidFill>
                <a:effectLst>
                  <a:outerShdw blurRad="38100" dist="38100" dir="2700000" algn="tl">
                    <a:srgbClr val="000000">
                      <a:alpha val="43137"/>
                    </a:srgbClr>
                  </a:outerShdw>
                </a:effectLst>
              </a:rPr>
              <a:t>Customer Journey Maps</a:t>
            </a:r>
          </a:p>
        </p:txBody>
      </p:sp>
      <p:pic>
        <p:nvPicPr>
          <p:cNvPr id="12" name="Marcador de Posição da Imagem 11">
            <a:extLst>
              <a:ext uri="{FF2B5EF4-FFF2-40B4-BE49-F238E27FC236}">
                <a16:creationId xmlns:a16="http://schemas.microsoft.com/office/drawing/2014/main" id="{EF5F4134-DE9E-4A22-8E98-702DDC4FF015}"/>
              </a:ext>
            </a:extLst>
          </p:cNvPr>
          <p:cNvPicPr>
            <a:picLocks noGrp="1" noChangeAspect="1"/>
          </p:cNvPicPr>
          <p:nvPr>
            <p:ph type="pic" sz="quarter" idx="19"/>
          </p:nvPr>
        </p:nvPicPr>
        <p:blipFill>
          <a:blip r:embed="rId3"/>
          <a:srcRect t="10495" b="10495"/>
          <a:stretch>
            <a:fillRect/>
          </a:stretch>
        </p:blipFill>
        <p:spPr/>
      </p:pic>
    </p:spTree>
    <p:extLst>
      <p:ext uri="{BB962C8B-B14F-4D97-AF65-F5344CB8AC3E}">
        <p14:creationId xmlns:p14="http://schemas.microsoft.com/office/powerpoint/2010/main" val="46868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Forma livre: Forma 196">
            <a:extLst>
              <a:ext uri="{FF2B5EF4-FFF2-40B4-BE49-F238E27FC236}">
                <a16:creationId xmlns:a16="http://schemas.microsoft.com/office/drawing/2014/main" id="{F8BA7BB4-4A72-4536-AC49-6DE7133FB38D}"/>
              </a:ext>
            </a:extLst>
          </p:cNvPr>
          <p:cNvSpPr/>
          <p:nvPr/>
        </p:nvSpPr>
        <p:spPr>
          <a:xfrm>
            <a:off x="141888" y="1200150"/>
            <a:ext cx="10083748" cy="4999357"/>
          </a:xfrm>
          <a:custGeom>
            <a:avLst/>
            <a:gdLst>
              <a:gd name="connsiteX0" fmla="*/ 420087 w 10083748"/>
              <a:gd name="connsiteY0" fmla="*/ 0 h 4999357"/>
              <a:gd name="connsiteX1" fmla="*/ 1124937 w 10083748"/>
              <a:gd name="connsiteY1" fmla="*/ 457200 h 4999357"/>
              <a:gd name="connsiteX2" fmla="*/ 5334987 w 10083748"/>
              <a:gd name="connsiteY2" fmla="*/ 257175 h 4999357"/>
              <a:gd name="connsiteX3" fmla="*/ 86712 w 10083748"/>
              <a:gd name="connsiteY3" fmla="*/ 1400175 h 4999357"/>
              <a:gd name="connsiteX4" fmla="*/ 2258412 w 10083748"/>
              <a:gd name="connsiteY4" fmla="*/ 3333750 h 4999357"/>
              <a:gd name="connsiteX5" fmla="*/ 4820637 w 10083748"/>
              <a:gd name="connsiteY5" fmla="*/ 2257425 h 4999357"/>
              <a:gd name="connsiteX6" fmla="*/ 7068537 w 10083748"/>
              <a:gd name="connsiteY6" fmla="*/ 2686050 h 4999357"/>
              <a:gd name="connsiteX7" fmla="*/ 10068912 w 10083748"/>
              <a:gd name="connsiteY7" fmla="*/ 2933700 h 4999357"/>
              <a:gd name="connsiteX8" fmla="*/ 8040087 w 10083748"/>
              <a:gd name="connsiteY8" fmla="*/ 4705350 h 4999357"/>
              <a:gd name="connsiteX9" fmla="*/ 4096737 w 10083748"/>
              <a:gd name="connsiteY9" fmla="*/ 4943475 h 4999357"/>
              <a:gd name="connsiteX10" fmla="*/ 2525112 w 10083748"/>
              <a:gd name="connsiteY10" fmla="*/ 4124325 h 4999357"/>
              <a:gd name="connsiteX11" fmla="*/ 477237 w 10083748"/>
              <a:gd name="connsiteY11" fmla="*/ 3943350 h 499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83748" h="4999357">
                <a:moveTo>
                  <a:pt x="420087" y="0"/>
                </a:moveTo>
                <a:cubicBezTo>
                  <a:pt x="362937" y="207169"/>
                  <a:pt x="305787" y="414338"/>
                  <a:pt x="1124937" y="457200"/>
                </a:cubicBezTo>
                <a:cubicBezTo>
                  <a:pt x="1944087" y="500063"/>
                  <a:pt x="5508024" y="100013"/>
                  <a:pt x="5334987" y="257175"/>
                </a:cubicBezTo>
                <a:cubicBezTo>
                  <a:pt x="5161950" y="414337"/>
                  <a:pt x="599474" y="887413"/>
                  <a:pt x="86712" y="1400175"/>
                </a:cubicBezTo>
                <a:cubicBezTo>
                  <a:pt x="-426050" y="1912937"/>
                  <a:pt x="1469425" y="3190875"/>
                  <a:pt x="2258412" y="3333750"/>
                </a:cubicBezTo>
                <a:cubicBezTo>
                  <a:pt x="3047400" y="3476625"/>
                  <a:pt x="4018950" y="2365375"/>
                  <a:pt x="4820637" y="2257425"/>
                </a:cubicBezTo>
                <a:cubicBezTo>
                  <a:pt x="5622325" y="2149475"/>
                  <a:pt x="6193825" y="2573338"/>
                  <a:pt x="7068537" y="2686050"/>
                </a:cubicBezTo>
                <a:cubicBezTo>
                  <a:pt x="7943249" y="2798762"/>
                  <a:pt x="9906987" y="2597150"/>
                  <a:pt x="10068912" y="2933700"/>
                </a:cubicBezTo>
                <a:cubicBezTo>
                  <a:pt x="10230837" y="3270250"/>
                  <a:pt x="9035449" y="4370388"/>
                  <a:pt x="8040087" y="4705350"/>
                </a:cubicBezTo>
                <a:cubicBezTo>
                  <a:pt x="7044725" y="5040312"/>
                  <a:pt x="5015900" y="5040313"/>
                  <a:pt x="4096737" y="4943475"/>
                </a:cubicBezTo>
                <a:cubicBezTo>
                  <a:pt x="3177574" y="4846637"/>
                  <a:pt x="3128362" y="4291012"/>
                  <a:pt x="2525112" y="4124325"/>
                </a:cubicBezTo>
                <a:cubicBezTo>
                  <a:pt x="1921862" y="3957638"/>
                  <a:pt x="834424" y="3878263"/>
                  <a:pt x="477237" y="3943350"/>
                </a:cubicBezTo>
              </a:path>
            </a:pathLst>
          </a:custGeom>
          <a:noFill/>
          <a:ln w="76200">
            <a:solidFill>
              <a:srgbClr val="F79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tângulo 193">
            <a:extLst>
              <a:ext uri="{FF2B5EF4-FFF2-40B4-BE49-F238E27FC236}">
                <a16:creationId xmlns:a16="http://schemas.microsoft.com/office/drawing/2014/main" id="{FBC6EC6C-6251-4673-B804-95B3F25EA416}"/>
              </a:ext>
            </a:extLst>
          </p:cNvPr>
          <p:cNvSpPr/>
          <p:nvPr/>
        </p:nvSpPr>
        <p:spPr>
          <a:xfrm>
            <a:off x="2134990" y="5422625"/>
            <a:ext cx="1260000" cy="1248630"/>
          </a:xfrm>
          <a:prstGeom prst="rect">
            <a:avLst/>
          </a:prstGeom>
          <a:gradFill flip="none" rotWithShape="1">
            <a:gsLst>
              <a:gs pos="0">
                <a:srgbClr val="FDDE00">
                  <a:tint val="66000"/>
                  <a:satMod val="160000"/>
                </a:srgbClr>
              </a:gs>
              <a:gs pos="60000">
                <a:srgbClr val="FDDE00">
                  <a:tint val="44500"/>
                  <a:satMod val="160000"/>
                </a:srgbClr>
              </a:gs>
              <a:gs pos="9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tângulo 191">
            <a:extLst>
              <a:ext uri="{FF2B5EF4-FFF2-40B4-BE49-F238E27FC236}">
                <a16:creationId xmlns:a16="http://schemas.microsoft.com/office/drawing/2014/main" id="{B7725600-F91F-4BB7-B549-D5615D1B5F55}"/>
              </a:ext>
            </a:extLst>
          </p:cNvPr>
          <p:cNvSpPr/>
          <p:nvPr/>
        </p:nvSpPr>
        <p:spPr>
          <a:xfrm>
            <a:off x="6543021" y="4104551"/>
            <a:ext cx="1260000" cy="1202410"/>
          </a:xfrm>
          <a:prstGeom prst="rect">
            <a:avLst/>
          </a:prstGeom>
          <a:gradFill flip="none" rotWithShape="1">
            <a:gsLst>
              <a:gs pos="0">
                <a:srgbClr val="6ECECB">
                  <a:tint val="66000"/>
                  <a:satMod val="160000"/>
                </a:srgbClr>
              </a:gs>
              <a:gs pos="60000">
                <a:srgbClr val="6ECECB">
                  <a:tint val="44500"/>
                  <a:satMod val="160000"/>
                </a:srgbClr>
              </a:gs>
              <a:gs pos="9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tângulo 181">
            <a:extLst>
              <a:ext uri="{FF2B5EF4-FFF2-40B4-BE49-F238E27FC236}">
                <a16:creationId xmlns:a16="http://schemas.microsoft.com/office/drawing/2014/main" id="{105E9CD3-DACA-4D20-BD68-1246C358A2CA}"/>
              </a:ext>
            </a:extLst>
          </p:cNvPr>
          <p:cNvSpPr/>
          <p:nvPr/>
        </p:nvSpPr>
        <p:spPr>
          <a:xfrm>
            <a:off x="246960" y="3752013"/>
            <a:ext cx="1260000" cy="1248630"/>
          </a:xfrm>
          <a:prstGeom prst="rect">
            <a:avLst/>
          </a:prstGeom>
          <a:gradFill flip="none" rotWithShape="1">
            <a:gsLst>
              <a:gs pos="0">
                <a:srgbClr val="FDDE00">
                  <a:tint val="66000"/>
                  <a:satMod val="160000"/>
                </a:srgbClr>
              </a:gs>
              <a:gs pos="60000">
                <a:srgbClr val="FDDE00">
                  <a:tint val="44500"/>
                  <a:satMod val="160000"/>
                </a:srgbClr>
              </a:gs>
              <a:gs pos="9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tângulo 179">
            <a:extLst>
              <a:ext uri="{FF2B5EF4-FFF2-40B4-BE49-F238E27FC236}">
                <a16:creationId xmlns:a16="http://schemas.microsoft.com/office/drawing/2014/main" id="{58131A00-3EE4-49AE-BCD8-F37FCA1D4A8F}"/>
              </a:ext>
            </a:extLst>
          </p:cNvPr>
          <p:cNvSpPr/>
          <p:nvPr/>
        </p:nvSpPr>
        <p:spPr>
          <a:xfrm>
            <a:off x="643223" y="1652298"/>
            <a:ext cx="1260000" cy="1549396"/>
          </a:xfrm>
          <a:prstGeom prst="rect">
            <a:avLst/>
          </a:prstGeom>
          <a:gradFill flip="none" rotWithShape="1">
            <a:gsLst>
              <a:gs pos="0">
                <a:srgbClr val="6ECECB">
                  <a:tint val="66000"/>
                  <a:satMod val="160000"/>
                </a:srgbClr>
              </a:gs>
              <a:gs pos="60000">
                <a:srgbClr val="6ECECB">
                  <a:tint val="44500"/>
                  <a:satMod val="160000"/>
                </a:srgbClr>
              </a:gs>
              <a:gs pos="9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Customer Journey Maps</a:t>
            </a:r>
          </a:p>
        </p:txBody>
      </p:sp>
      <p:sp>
        <p:nvSpPr>
          <p:cNvPr id="2" name="Losango 1">
            <a:extLst>
              <a:ext uri="{FF2B5EF4-FFF2-40B4-BE49-F238E27FC236}">
                <a16:creationId xmlns:a16="http://schemas.microsoft.com/office/drawing/2014/main" id="{7B2031BC-6D72-4C63-AA75-72363AB951F3}"/>
              </a:ext>
            </a:extLst>
          </p:cNvPr>
          <p:cNvSpPr/>
          <p:nvPr/>
        </p:nvSpPr>
        <p:spPr>
          <a:xfrm>
            <a:off x="643223" y="1022298"/>
            <a:ext cx="1260000" cy="1260000"/>
          </a:xfrm>
          <a:prstGeom prst="diamond">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b="1" dirty="0">
                <a:effectLst>
                  <a:outerShdw blurRad="38100" dist="38100" dir="2700000" algn="tl">
                    <a:srgbClr val="000000">
                      <a:alpha val="43137"/>
                    </a:srgbClr>
                  </a:outerShdw>
                </a:effectLst>
              </a:rPr>
              <a:t>WHAT</a:t>
            </a:r>
          </a:p>
        </p:txBody>
      </p:sp>
      <p:sp>
        <p:nvSpPr>
          <p:cNvPr id="3" name="Losango 2">
            <a:extLst>
              <a:ext uri="{FF2B5EF4-FFF2-40B4-BE49-F238E27FC236}">
                <a16:creationId xmlns:a16="http://schemas.microsoft.com/office/drawing/2014/main" id="{49967932-0D57-4F28-846B-0D0F91DAA0BC}"/>
              </a:ext>
            </a:extLst>
          </p:cNvPr>
          <p:cNvSpPr/>
          <p:nvPr/>
        </p:nvSpPr>
        <p:spPr>
          <a:xfrm>
            <a:off x="246960" y="3122013"/>
            <a:ext cx="1260000" cy="1260000"/>
          </a:xfrm>
          <a:prstGeom prst="diamond">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b="1" dirty="0">
                <a:solidFill>
                  <a:schemeClr val="tx1"/>
                </a:solidFill>
                <a:effectLst>
                  <a:outerShdw blurRad="38100" dist="38100" dir="2700000" algn="tl">
                    <a:srgbClr val="000000">
                      <a:alpha val="43137"/>
                    </a:srgbClr>
                  </a:outerShdw>
                </a:effectLst>
              </a:rPr>
              <a:t>WHY</a:t>
            </a:r>
          </a:p>
        </p:txBody>
      </p:sp>
      <p:sp>
        <p:nvSpPr>
          <p:cNvPr id="126" name="Retângulo 125">
            <a:extLst>
              <a:ext uri="{FF2B5EF4-FFF2-40B4-BE49-F238E27FC236}">
                <a16:creationId xmlns:a16="http://schemas.microsoft.com/office/drawing/2014/main" id="{D30D970C-6ED6-470B-87EC-877C89721363}"/>
              </a:ext>
            </a:extLst>
          </p:cNvPr>
          <p:cNvSpPr/>
          <p:nvPr/>
        </p:nvSpPr>
        <p:spPr>
          <a:xfrm>
            <a:off x="2095341" y="1174054"/>
            <a:ext cx="6153714" cy="11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buFont typeface="Arial" panose="020B0604020202020204" pitchFamily="34" charset="0"/>
              <a:buChar char="•"/>
            </a:pPr>
            <a:r>
              <a:rPr lang="en-GB" sz="2400" dirty="0">
                <a:solidFill>
                  <a:schemeClr val="tx1"/>
                </a:solidFill>
              </a:rPr>
              <a:t> Visual “story” of the customers interaction with a company.</a:t>
            </a:r>
          </a:p>
        </p:txBody>
      </p:sp>
      <p:sp>
        <p:nvSpPr>
          <p:cNvPr id="128" name="Retângulo 127">
            <a:extLst>
              <a:ext uri="{FF2B5EF4-FFF2-40B4-BE49-F238E27FC236}">
                <a16:creationId xmlns:a16="http://schemas.microsoft.com/office/drawing/2014/main" id="{2735AE0F-4A0E-4B8F-BB17-CF694DB200D3}"/>
              </a:ext>
            </a:extLst>
          </p:cNvPr>
          <p:cNvSpPr/>
          <p:nvPr/>
        </p:nvSpPr>
        <p:spPr>
          <a:xfrm>
            <a:off x="1702317" y="3230960"/>
            <a:ext cx="4640103" cy="11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buFont typeface="Arial" panose="020B0604020202020204" pitchFamily="34" charset="0"/>
              <a:buChar char="•"/>
            </a:pPr>
            <a:r>
              <a:rPr lang="en-GB" sz="2400" dirty="0">
                <a:solidFill>
                  <a:schemeClr val="tx1"/>
                </a:solidFill>
              </a:rPr>
              <a:t> Understand customers’ behaviour.</a:t>
            </a:r>
          </a:p>
        </p:txBody>
      </p:sp>
      <p:sp>
        <p:nvSpPr>
          <p:cNvPr id="184" name="Losango 183">
            <a:extLst>
              <a:ext uri="{FF2B5EF4-FFF2-40B4-BE49-F238E27FC236}">
                <a16:creationId xmlns:a16="http://schemas.microsoft.com/office/drawing/2014/main" id="{2F59F08F-ECA3-4A86-BABD-C4F24A63A31D}"/>
              </a:ext>
            </a:extLst>
          </p:cNvPr>
          <p:cNvSpPr/>
          <p:nvPr/>
        </p:nvSpPr>
        <p:spPr>
          <a:xfrm>
            <a:off x="6543021" y="3467552"/>
            <a:ext cx="1260000" cy="1260000"/>
          </a:xfrm>
          <a:prstGeom prst="diamond">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b="1" dirty="0">
                <a:effectLst>
                  <a:outerShdw blurRad="38100" dist="38100" dir="2700000" algn="tl">
                    <a:srgbClr val="000000">
                      <a:alpha val="43137"/>
                    </a:srgbClr>
                  </a:outerShdw>
                </a:effectLst>
              </a:rPr>
              <a:t>HOW</a:t>
            </a:r>
          </a:p>
        </p:txBody>
      </p:sp>
      <p:sp>
        <p:nvSpPr>
          <p:cNvPr id="186" name="Retângulo 185">
            <a:extLst>
              <a:ext uri="{FF2B5EF4-FFF2-40B4-BE49-F238E27FC236}">
                <a16:creationId xmlns:a16="http://schemas.microsoft.com/office/drawing/2014/main" id="{91043313-C0F8-40A0-8E36-6032302DD47D}"/>
              </a:ext>
            </a:extLst>
          </p:cNvPr>
          <p:cNvSpPr/>
          <p:nvPr/>
        </p:nvSpPr>
        <p:spPr>
          <a:xfrm>
            <a:off x="8001000" y="3543770"/>
            <a:ext cx="3964259" cy="14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buFont typeface="Arial" panose="020B0604020202020204" pitchFamily="34" charset="0"/>
              <a:buChar char="•"/>
            </a:pPr>
            <a:r>
              <a:rPr lang="en-GB" sz="2400" dirty="0">
                <a:solidFill>
                  <a:schemeClr val="tx1"/>
                </a:solidFill>
              </a:rPr>
              <a:t> Analysing the experiences from the customers’ point-of-view.</a:t>
            </a:r>
          </a:p>
        </p:txBody>
      </p:sp>
      <p:sp>
        <p:nvSpPr>
          <p:cNvPr id="188" name="Losango 187">
            <a:extLst>
              <a:ext uri="{FF2B5EF4-FFF2-40B4-BE49-F238E27FC236}">
                <a16:creationId xmlns:a16="http://schemas.microsoft.com/office/drawing/2014/main" id="{E9E0AD1A-10F1-442E-B273-E0A27F9F84E5}"/>
              </a:ext>
            </a:extLst>
          </p:cNvPr>
          <p:cNvSpPr/>
          <p:nvPr/>
        </p:nvSpPr>
        <p:spPr>
          <a:xfrm>
            <a:off x="2134990" y="4792626"/>
            <a:ext cx="1260000" cy="1260000"/>
          </a:xfrm>
          <a:prstGeom prst="diamond">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b="1" dirty="0">
                <a:solidFill>
                  <a:schemeClr val="tx1"/>
                </a:solidFill>
                <a:effectLst>
                  <a:outerShdw blurRad="38100" dist="38100" dir="2700000" algn="tl">
                    <a:srgbClr val="000000">
                      <a:alpha val="43137"/>
                    </a:srgbClr>
                  </a:outerShdw>
                </a:effectLst>
              </a:rPr>
              <a:t>WHEN</a:t>
            </a:r>
          </a:p>
        </p:txBody>
      </p:sp>
      <p:sp>
        <p:nvSpPr>
          <p:cNvPr id="190" name="Retângulo 189">
            <a:extLst>
              <a:ext uri="{FF2B5EF4-FFF2-40B4-BE49-F238E27FC236}">
                <a16:creationId xmlns:a16="http://schemas.microsoft.com/office/drawing/2014/main" id="{D567B8E9-A800-4D8F-895A-36B1A8C950B4}"/>
              </a:ext>
            </a:extLst>
          </p:cNvPr>
          <p:cNvSpPr/>
          <p:nvPr/>
        </p:nvSpPr>
        <p:spPr>
          <a:xfrm>
            <a:off x="3595488" y="5238087"/>
            <a:ext cx="6355907" cy="11082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Clr>
                <a:srgbClr val="FDDE00"/>
              </a:buClr>
              <a:buFont typeface="Arial" panose="020B0604020202020204" pitchFamily="34" charset="0"/>
              <a:buChar char="•"/>
            </a:pPr>
            <a:r>
              <a:rPr lang="en-GB" sz="2400" dirty="0">
                <a:solidFill>
                  <a:schemeClr val="tx1"/>
                </a:solidFill>
              </a:rPr>
              <a:t> When there is no comprehensive understanding of how customers are experiencing your offering</a:t>
            </a:r>
            <a:r>
              <a:rPr lang="en-GB" dirty="0">
                <a:solidFill>
                  <a:schemeClr val="tx1"/>
                </a:solidFill>
              </a:rPr>
              <a:t>.</a:t>
            </a:r>
          </a:p>
        </p:txBody>
      </p:sp>
      <p:pic>
        <p:nvPicPr>
          <p:cNvPr id="6" name="Imagem 5">
            <a:extLst>
              <a:ext uri="{FF2B5EF4-FFF2-40B4-BE49-F238E27FC236}">
                <a16:creationId xmlns:a16="http://schemas.microsoft.com/office/drawing/2014/main" id="{7586A038-5B28-43E0-9F76-63638DA8D997}"/>
              </a:ext>
            </a:extLst>
          </p:cNvPr>
          <p:cNvPicPr>
            <a:picLocks noChangeAspect="1"/>
          </p:cNvPicPr>
          <p:nvPr/>
        </p:nvPicPr>
        <p:blipFill>
          <a:blip r:embed="rId3"/>
          <a:stretch>
            <a:fillRect/>
          </a:stretch>
        </p:blipFill>
        <p:spPr>
          <a:xfrm rot="20568286">
            <a:off x="8695527" y="753140"/>
            <a:ext cx="3060217" cy="216153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731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13981</TotalTime>
  <Words>3168</Words>
  <Application>Microsoft Office PowerPoint</Application>
  <PresentationFormat>Ecrã Panorâmico</PresentationFormat>
  <Paragraphs>328</Paragraphs>
  <Slides>36</Slides>
  <Notes>17</Notes>
  <HiddenSlides>0</HiddenSlides>
  <MMClips>3</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36</vt:i4>
      </vt:variant>
    </vt:vector>
  </HeadingPairs>
  <TitlesOfParts>
    <vt:vector size="42" baseType="lpstr">
      <vt:lpstr>Arial</vt:lpstr>
      <vt:lpstr>Calibri</vt:lpstr>
      <vt:lpstr>Calibri Light</vt:lpstr>
      <vt:lpstr>Quattrocento Sans</vt:lpstr>
      <vt:lpstr>Times New Roman</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jcrispim</cp:lastModifiedBy>
  <cp:revision>923</cp:revision>
  <dcterms:created xsi:type="dcterms:W3CDTF">2019-11-20T14:08:21Z</dcterms:created>
  <dcterms:modified xsi:type="dcterms:W3CDTF">2021-04-12T10:45:55Z</dcterms:modified>
</cp:coreProperties>
</file>