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75" r:id="rId2"/>
    <p:sldId id="288" r:id="rId3"/>
    <p:sldId id="296" r:id="rId4"/>
    <p:sldId id="329" r:id="rId5"/>
    <p:sldId id="451" r:id="rId6"/>
    <p:sldId id="338" r:id="rId7"/>
    <p:sldId id="417" r:id="rId8"/>
    <p:sldId id="304" r:id="rId9"/>
    <p:sldId id="373" r:id="rId10"/>
    <p:sldId id="426" r:id="rId11"/>
    <p:sldId id="372" r:id="rId12"/>
    <p:sldId id="419" r:id="rId13"/>
    <p:sldId id="420" r:id="rId14"/>
    <p:sldId id="378" r:id="rId15"/>
    <p:sldId id="455" r:id="rId16"/>
    <p:sldId id="421" r:id="rId17"/>
    <p:sldId id="422" r:id="rId18"/>
    <p:sldId id="423" r:id="rId19"/>
    <p:sldId id="377" r:id="rId20"/>
    <p:sldId id="376" r:id="rId21"/>
    <p:sldId id="438" r:id="rId22"/>
    <p:sldId id="366" r:id="rId23"/>
    <p:sldId id="459" r:id="rId24"/>
    <p:sldId id="364" r:id="rId25"/>
    <p:sldId id="424" r:id="rId26"/>
    <p:sldId id="367" r:id="rId27"/>
    <p:sldId id="386" r:id="rId28"/>
    <p:sldId id="425" r:id="rId29"/>
    <p:sldId id="384" r:id="rId30"/>
    <p:sldId id="428" r:id="rId31"/>
    <p:sldId id="454" r:id="rId32"/>
    <p:sldId id="429" r:id="rId33"/>
    <p:sldId id="365" r:id="rId34"/>
    <p:sldId id="430" r:id="rId35"/>
    <p:sldId id="379" r:id="rId36"/>
    <p:sldId id="431" r:id="rId37"/>
    <p:sldId id="383" r:id="rId38"/>
    <p:sldId id="433" r:id="rId39"/>
    <p:sldId id="340" r:id="rId40"/>
    <p:sldId id="392" r:id="rId41"/>
    <p:sldId id="461" r:id="rId42"/>
    <p:sldId id="458" r:id="rId43"/>
    <p:sldId id="368" r:id="rId44"/>
    <p:sldId id="434" r:id="rId45"/>
    <p:sldId id="437" r:id="rId46"/>
    <p:sldId id="435" r:id="rId47"/>
    <p:sldId id="436" r:id="rId48"/>
    <p:sldId id="388" r:id="rId49"/>
    <p:sldId id="390" r:id="rId50"/>
    <p:sldId id="391" r:id="rId51"/>
    <p:sldId id="394" r:id="rId52"/>
    <p:sldId id="369" r:id="rId53"/>
    <p:sldId id="395" r:id="rId54"/>
    <p:sldId id="456" r:id="rId55"/>
    <p:sldId id="342" r:id="rId56"/>
    <p:sldId id="343" r:id="rId57"/>
    <p:sldId id="326" r:id="rId58"/>
    <p:sldId id="363" r:id="rId59"/>
    <p:sldId id="327" r:id="rId60"/>
    <p:sldId id="328" r:id="rId61"/>
    <p:sldId id="325" r:id="rId62"/>
    <p:sldId id="29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FDDE00"/>
    <a:srgbClr val="E8F8F8"/>
    <a:srgbClr val="FFC000"/>
    <a:srgbClr val="00B050"/>
    <a:srgbClr val="FF0000"/>
    <a:srgbClr val="EA64D0"/>
    <a:srgbClr val="BC4CB7"/>
    <a:srgbClr val="FC5E71"/>
    <a:srgbClr val="F7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88772" autoAdjust="0"/>
  </p:normalViewPr>
  <p:slideViewPr>
    <p:cSldViewPr snapToGrid="0" snapToObjects="1">
      <p:cViewPr varScale="1">
        <p:scale>
          <a:sx n="102" d="100"/>
          <a:sy n="102" d="100"/>
        </p:scale>
        <p:origin x="1134" y="96"/>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‹nº›</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1016/j.annals.2017.01.013"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10.1016/j.annals.2017.01.013"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016/j.annals.2017.01.013"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pc="-30" dirty="0">
                <a:solidFill>
                  <a:schemeClr val="tx1"/>
                </a:solidFill>
              </a:rPr>
              <a:t>People are looking for more for wellbeing experiences during their travels. Different techniques can be used – on their own or combined – to design innovative experiences with memorable and meaningful moments and deep emotional connection. Hence, the aims of this part of the module are: </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a:p>
        </p:txBody>
      </p:sp>
    </p:spTree>
    <p:extLst>
      <p:ext uri="{BB962C8B-B14F-4D97-AF65-F5344CB8AC3E}">
        <p14:creationId xmlns:p14="http://schemas.microsoft.com/office/powerpoint/2010/main" val="78586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it traditional form, a </a:t>
            </a:r>
            <a:r>
              <a:rPr lang="en-GB" sz="1200" b="1" dirty="0"/>
              <a:t>Rite of Passage </a:t>
            </a:r>
            <a:r>
              <a:rPr lang="en-GB" sz="1200" dirty="0"/>
              <a:t>is a ceremonial event, deeply enveloped in meaning and cultural significance, that marks a change (or transformation) of an individual’s social status within a Society or organized group of people (e.g., the Spartan’s Rite of Passage from boy to man).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modern societies, when the “ritual” has similar characteristics but it is </a:t>
            </a:r>
            <a:r>
              <a:rPr lang="en-US" sz="1200" dirty="0"/>
              <a:t>optional and does not involve a resolution of a personal crisis (</a:t>
            </a:r>
            <a:r>
              <a:rPr lang="en-US" sz="1200" i="1" dirty="0"/>
              <a:t>e.g.</a:t>
            </a:r>
            <a:r>
              <a:rPr lang="en-US" sz="1200" dirty="0"/>
              <a:t>, travelling)</a:t>
            </a:r>
            <a:r>
              <a:rPr lang="en-GB" sz="1200" dirty="0"/>
              <a:t> it is called a </a:t>
            </a:r>
            <a:r>
              <a:rPr lang="en-GB" sz="1200" b="1" dirty="0" err="1"/>
              <a:t>liminoid</a:t>
            </a:r>
            <a:r>
              <a:rPr lang="en-GB" sz="1200" b="1" dirty="0"/>
              <a:t> experience.</a:t>
            </a:r>
          </a:p>
          <a:p>
            <a:pPr>
              <a:lnSpc>
                <a:spcPct val="150000"/>
              </a:lnSpc>
              <a:spcAft>
                <a:spcPts val="600"/>
              </a:spcAft>
            </a:pPr>
            <a:endParaRPr lang="en-GB" sz="1200" b="1" spc="-20" dirty="0"/>
          </a:p>
          <a:p>
            <a:pPr>
              <a:lnSpc>
                <a:spcPct val="150000"/>
              </a:lnSpc>
              <a:spcAft>
                <a:spcPts val="600"/>
              </a:spcAft>
            </a:pPr>
            <a:r>
              <a:rPr lang="en-GB" sz="1200" b="1" spc="-20" dirty="0"/>
              <a:t>Rites of Passage </a:t>
            </a:r>
            <a:r>
              <a:rPr lang="en-GB" sz="1200" spc="-20" dirty="0"/>
              <a:t>include three main stages:</a:t>
            </a:r>
          </a:p>
          <a:p>
            <a:pPr>
              <a:lnSpc>
                <a:spcPct val="150000"/>
              </a:lnSpc>
              <a:spcAft>
                <a:spcPts val="1200"/>
              </a:spcAft>
              <a:buFont typeface="Arial" panose="020B0604020202020204" pitchFamily="34" charset="0"/>
              <a:buChar char="•"/>
            </a:pPr>
            <a:r>
              <a:rPr lang="en-GB" sz="1200" b="1" spc="-20" dirty="0">
                <a:solidFill>
                  <a:srgbClr val="6ECECB"/>
                </a:solidFill>
                <a:effectLst>
                  <a:outerShdw blurRad="38100" dist="38100" dir="2700000" algn="tl">
                    <a:srgbClr val="000000">
                      <a:alpha val="43137"/>
                    </a:srgbClr>
                  </a:outerShdw>
                </a:effectLst>
              </a:rPr>
              <a:t> Separation: </a:t>
            </a:r>
            <a:r>
              <a:rPr lang="en-GB" sz="1200" spc="-20" dirty="0"/>
              <a:t>withdrawal from the current state or place and preparation to enter another state or place. It demands detachment from the old role/identity.</a:t>
            </a:r>
          </a:p>
          <a:p>
            <a:pPr>
              <a:lnSpc>
                <a:spcPct val="150000"/>
              </a:lnSpc>
              <a:spcAft>
                <a:spcPts val="1200"/>
              </a:spcAft>
              <a:buFont typeface="Arial" panose="020B0604020202020204" pitchFamily="34" charset="0"/>
              <a:buChar char="•"/>
            </a:pPr>
            <a:r>
              <a:rPr lang="en-GB" sz="1200" b="1" spc="-20" dirty="0">
                <a:solidFill>
                  <a:srgbClr val="6ECECB"/>
                </a:solidFill>
                <a:effectLst>
                  <a:outerShdw blurRad="38100" dist="38100" dir="2700000" algn="tl">
                    <a:srgbClr val="000000">
                      <a:alpha val="43137"/>
                    </a:srgbClr>
                  </a:outerShdw>
                </a:effectLst>
              </a:rPr>
              <a:t> Liminality: </a:t>
            </a:r>
            <a:r>
              <a:rPr lang="en-GB" sz="1200" spc="-20" dirty="0"/>
              <a:t>a moment or a period of time between the two stages, where the transformational experience occurs. It comprises learning something new and undergoing hard challenges and trials to prove that one is be worthy off a new status.</a:t>
            </a:r>
          </a:p>
          <a:p>
            <a:pPr>
              <a:lnSpc>
                <a:spcPct val="150000"/>
              </a:lnSpc>
              <a:spcAft>
                <a:spcPts val="1200"/>
              </a:spcAft>
              <a:buFont typeface="Arial" panose="020B0604020202020204" pitchFamily="34" charset="0"/>
              <a:buChar char="•"/>
            </a:pPr>
            <a:r>
              <a:rPr lang="en-GB" sz="1200" b="1" spc="-20" dirty="0">
                <a:solidFill>
                  <a:srgbClr val="6ECECB"/>
                </a:solidFill>
                <a:effectLst>
                  <a:outerShdw blurRad="38100" dist="38100" dir="2700000" algn="tl">
                    <a:srgbClr val="000000">
                      <a:alpha val="43137"/>
                    </a:srgbClr>
                  </a:outerShdw>
                </a:effectLst>
              </a:rPr>
              <a:t> Reintegration:</a:t>
            </a:r>
            <a:r>
              <a:rPr lang="en-GB" sz="1200" spc="-20" dirty="0">
                <a:solidFill>
                  <a:srgbClr val="6ECECB"/>
                </a:solidFill>
                <a:effectLst>
                  <a:outerShdw blurRad="38100" dist="38100" dir="2700000" algn="tl">
                    <a:srgbClr val="000000">
                      <a:alpha val="43137"/>
                    </a:srgbClr>
                  </a:outerShdw>
                </a:effectLst>
              </a:rPr>
              <a:t> </a:t>
            </a:r>
            <a:r>
              <a:rPr lang="en-GB" sz="1200" spc="-20" dirty="0"/>
              <a:t>the rite is completed and the passage to another state is consummated, granting a new status to the person, as well as some symbolic insignia, token or name</a:t>
            </a:r>
            <a:endParaRPr lang="en-GB" sz="1200" b="1"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226561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Psychology &amp; Physiology</a:t>
            </a:r>
            <a:r>
              <a:rPr lang="en-GB" b="0" dirty="0"/>
              <a:t> the limen is the </a:t>
            </a:r>
            <a:r>
              <a:rPr lang="en-GB" sz="1200" b="0" dirty="0"/>
              <a:t>point at which a sensation becomes strong enough to be perceptible. In Social Anthropology, it is the space and time (threshold) between two states of existence. </a:t>
            </a:r>
            <a:r>
              <a:rPr lang="en-GB" dirty="0"/>
              <a:t>In the liminal space, </a:t>
            </a:r>
            <a:r>
              <a:rPr lang="en-GB" sz="1200" dirty="0"/>
              <a:t>one is no longer in the original state and is yet to achieve the new state. The liminal space can vary in duration: it can be short, like a ceremony, or long, like an training program.</a:t>
            </a:r>
            <a:endParaRPr lang="en-GB" dirty="0"/>
          </a:p>
          <a:p>
            <a:pPr marL="171450" indent="-171450">
              <a:buFont typeface="Arial" panose="020B0604020202020204" pitchFamily="34" charset="0"/>
              <a:buChar char="•"/>
            </a:pPr>
            <a:r>
              <a:rPr lang="en-GB" dirty="0"/>
              <a:t>Liminal spaces are fantastic opportunities to grow, learn and transform. Because you are neither “here” nor “there”, you have “lost” your previous identity (the original state) and your are now looking for ways to achieve your new identity (the new state). You are open to stimuli that can shape your new self and help you learn new abilities and behaviours.</a:t>
            </a:r>
          </a:p>
          <a:p>
            <a:pPr marL="171450" indent="-171450">
              <a:buFont typeface="Arial" panose="020B0604020202020204" pitchFamily="34" charset="0"/>
              <a:buChar char="•"/>
            </a:pPr>
            <a:r>
              <a:rPr lang="en-GB" dirty="0"/>
              <a:t>That is why travel has a huge potential for transformation and it is often seen as a modern rite of passage: every traveller will emerged transformed after each travel.</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27050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pPr>
            <a:r>
              <a:rPr lang="en-GB" sz="1200" spc="-20" dirty="0">
                <a:solidFill>
                  <a:schemeClr val="tx1"/>
                </a:solidFill>
              </a:rPr>
              <a:t>Travel and tourism have been recognized as a type of </a:t>
            </a:r>
            <a:r>
              <a:rPr lang="en-GB" sz="1200" spc="-20" dirty="0" err="1">
                <a:solidFill>
                  <a:schemeClr val="tx1"/>
                </a:solidFill>
              </a:rPr>
              <a:t>liminoid</a:t>
            </a:r>
            <a:r>
              <a:rPr lang="en-GB" sz="1200" spc="-20" dirty="0">
                <a:solidFill>
                  <a:schemeClr val="tx1"/>
                </a:solidFill>
              </a:rPr>
              <a:t> experience in modern societies. Recent trends create the perfect background to exploit that condition:</a:t>
            </a:r>
          </a:p>
          <a:p>
            <a:pPr>
              <a:lnSpc>
                <a:spcPct val="150000"/>
              </a:lnSpc>
              <a:spcAft>
                <a:spcPts val="600"/>
              </a:spcAft>
              <a:buClr>
                <a:srgbClr val="6ECECB"/>
              </a:buClr>
              <a:buFont typeface="Arial" panose="020B0604020202020204" pitchFamily="34" charset="0"/>
              <a:buChar char="•"/>
            </a:pPr>
            <a:r>
              <a:rPr lang="en-GB" sz="1200" dirty="0">
                <a:solidFill>
                  <a:schemeClr val="tx1"/>
                </a:solidFill>
              </a:rPr>
              <a:t> </a:t>
            </a:r>
            <a:r>
              <a:rPr lang="en-GB" sz="1200" b="1" dirty="0">
                <a:solidFill>
                  <a:srgbClr val="F7981D"/>
                </a:solidFill>
              </a:rPr>
              <a:t>Escapism: </a:t>
            </a:r>
            <a:r>
              <a:rPr lang="en-GB" sz="1200" dirty="0">
                <a:solidFill>
                  <a:schemeClr val="tx1"/>
                </a:solidFill>
              </a:rPr>
              <a:t>creates the opportunity to build new worlds and stories that enhance the experience.</a:t>
            </a:r>
          </a:p>
          <a:p>
            <a:pPr>
              <a:lnSpc>
                <a:spcPct val="150000"/>
              </a:lnSpc>
              <a:spcAft>
                <a:spcPts val="600"/>
              </a:spcAft>
              <a:buClr>
                <a:srgbClr val="6ECECB"/>
              </a:buClr>
              <a:buFont typeface="Arial" panose="020B0604020202020204" pitchFamily="34" charset="0"/>
              <a:buChar char="•"/>
            </a:pPr>
            <a:r>
              <a:rPr lang="en-GB" sz="1200" dirty="0">
                <a:solidFill>
                  <a:schemeClr val="tx1"/>
                </a:solidFill>
              </a:rPr>
              <a:t> </a:t>
            </a:r>
            <a:r>
              <a:rPr lang="en-GB" sz="1200" b="1" dirty="0">
                <a:solidFill>
                  <a:srgbClr val="F7981D"/>
                </a:solidFill>
              </a:rPr>
              <a:t>Transformation: </a:t>
            </a:r>
            <a:r>
              <a:rPr lang="en-GB" sz="1200" dirty="0">
                <a:solidFill>
                  <a:schemeClr val="tx1"/>
                </a:solidFill>
              </a:rPr>
              <a:t>strengthens the potential for a true “rite of passage” that creates memorable moments. </a:t>
            </a:r>
          </a:p>
          <a:p>
            <a:pPr>
              <a:lnSpc>
                <a:spcPct val="150000"/>
              </a:lnSpc>
              <a:spcAft>
                <a:spcPts val="600"/>
              </a:spcAft>
              <a:buClr>
                <a:srgbClr val="6ECECB"/>
              </a:buClr>
              <a:buFont typeface="Arial" panose="020B0604020202020204" pitchFamily="34" charset="0"/>
              <a:buChar char="•"/>
            </a:pPr>
            <a:r>
              <a:rPr lang="en-GB" sz="1200" dirty="0">
                <a:solidFill>
                  <a:schemeClr val="tx1"/>
                </a:solidFill>
              </a:rPr>
              <a:t> </a:t>
            </a:r>
            <a:r>
              <a:rPr lang="en-GB" sz="1200" b="1" dirty="0">
                <a:solidFill>
                  <a:srgbClr val="F7981D"/>
                </a:solidFill>
              </a:rPr>
              <a:t>Self-expression: </a:t>
            </a:r>
            <a:r>
              <a:rPr lang="en-GB" sz="1200" dirty="0">
                <a:solidFill>
                  <a:schemeClr val="tx1"/>
                </a:solidFill>
              </a:rPr>
              <a:t>enables the possibility of bringing out the true self and facilitates co-creation.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tourist: </a:t>
            </a:r>
            <a:r>
              <a:rPr lang="en-GB" sz="1200" b="1" i="1" dirty="0"/>
              <a:t>Undertakes the journey for transformation, from the routine (ordinary world) into a new (extraordinary reality)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provider: </a:t>
            </a:r>
            <a:r>
              <a:rPr lang="en-GB" b="1" i="1" dirty="0"/>
              <a:t>Creates the experience, the liminal world and the transformation context.</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4060352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b="1" dirty="0"/>
              <a:t>Tourists</a:t>
            </a:r>
            <a:r>
              <a:rPr lang="en-GB" dirty="0"/>
              <a:t> </a:t>
            </a:r>
          </a:p>
          <a:p>
            <a:r>
              <a:rPr lang="en-GB" dirty="0">
                <a:sym typeface="Wingdings" panose="05000000000000000000" pitchFamily="2" charset="2"/>
              </a:rPr>
              <a:t> </a:t>
            </a:r>
            <a:r>
              <a:rPr lang="en-GB" b="1" dirty="0">
                <a:sym typeface="Wingdings" panose="05000000000000000000" pitchFamily="2" charset="2"/>
              </a:rPr>
              <a:t>O</a:t>
            </a:r>
            <a:r>
              <a:rPr lang="en-GB" b="1" dirty="0"/>
              <a:t>riginal state:</a:t>
            </a:r>
          </a:p>
          <a:p>
            <a:pPr>
              <a:spcAft>
                <a:spcPts val="1000"/>
              </a:spcAft>
              <a:buClr>
                <a:srgbClr val="FDDE00"/>
              </a:buClr>
              <a:buFont typeface="Arial" panose="020B0604020202020204" pitchFamily="34" charset="0"/>
              <a:buChar char="•"/>
            </a:pPr>
            <a:r>
              <a:rPr lang="en-GB" dirty="0">
                <a:solidFill>
                  <a:schemeClr val="tx1"/>
                </a:solidFill>
              </a:rPr>
              <a:t> Tired, stressed out and disappointed.</a:t>
            </a:r>
          </a:p>
          <a:p>
            <a:pPr>
              <a:spcAft>
                <a:spcPts val="1000"/>
              </a:spcAft>
              <a:buClr>
                <a:srgbClr val="FDDE00"/>
              </a:buClr>
              <a:buFont typeface="Arial" panose="020B0604020202020204" pitchFamily="34" charset="0"/>
              <a:buChar char="•"/>
            </a:pPr>
            <a:r>
              <a:rPr lang="en-GB" dirty="0">
                <a:solidFill>
                  <a:schemeClr val="tx1"/>
                </a:solidFill>
              </a:rPr>
              <a:t> Dissatisfied and frustrated.</a:t>
            </a:r>
          </a:p>
          <a:p>
            <a:pPr>
              <a:spcAft>
                <a:spcPts val="1000"/>
              </a:spcAft>
              <a:buClr>
                <a:srgbClr val="FDDE00"/>
              </a:buClr>
              <a:buFont typeface="Arial" panose="020B0604020202020204" pitchFamily="34" charset="0"/>
              <a:buChar char="•"/>
            </a:pPr>
            <a:r>
              <a:rPr lang="en-GB" dirty="0">
                <a:solidFill>
                  <a:schemeClr val="tx1"/>
                </a:solidFill>
              </a:rPr>
              <a:t> Unbalanced and unhealthy.</a:t>
            </a:r>
          </a:p>
          <a:p>
            <a:pPr marL="171450" indent="-171450">
              <a:buFont typeface="Wingdings" panose="05000000000000000000" pitchFamily="2" charset="2"/>
              <a:buChar char="à"/>
            </a:pPr>
            <a:r>
              <a:rPr lang="en-GB" b="1" dirty="0"/>
              <a:t>Separation:</a:t>
            </a:r>
          </a:p>
          <a:p>
            <a:pPr marL="171450" indent="-171450">
              <a:buFont typeface="Arial" panose="020B0604020202020204" pitchFamily="34" charset="0"/>
              <a:buChar char="•"/>
            </a:pPr>
            <a:r>
              <a:rPr lang="en-GB" dirty="0">
                <a:solidFill>
                  <a:schemeClr val="tx1"/>
                </a:solidFill>
              </a:rPr>
              <a:t>Traveling to new destinations to escape, depart, and detach from the structure and stress of everyday life and their social and professional context.</a:t>
            </a:r>
          </a:p>
          <a:p>
            <a:pPr marL="0" indent="0">
              <a:buFont typeface="Wingdings" panose="05000000000000000000" pitchFamily="2" charset="2"/>
              <a:buNone/>
            </a:pPr>
            <a:r>
              <a:rPr lang="en-GB" dirty="0">
                <a:sym typeface="Wingdings" panose="05000000000000000000" pitchFamily="2" charset="2"/>
              </a:rPr>
              <a:t></a:t>
            </a:r>
            <a:r>
              <a:rPr lang="en-GB" b="1" dirty="0">
                <a:sym typeface="Wingdings" panose="05000000000000000000" pitchFamily="2" charset="2"/>
              </a:rPr>
              <a:t> Liminality:</a:t>
            </a:r>
            <a:endParaRPr lang="en-GB" b="1" dirty="0"/>
          </a:p>
          <a:p>
            <a:pPr>
              <a:spcAft>
                <a:spcPts val="1000"/>
              </a:spcAft>
              <a:buClr>
                <a:srgbClr val="6ECECB"/>
              </a:buClr>
              <a:buFont typeface="Arial" panose="020B0604020202020204" pitchFamily="34" charset="0"/>
              <a:buChar char="•"/>
            </a:pPr>
            <a:r>
              <a:rPr lang="en-GB" spc="-20" dirty="0">
                <a:solidFill>
                  <a:schemeClr val="tx1"/>
                </a:solidFill>
              </a:rPr>
              <a:t> Immersing in wellbeing experiences.</a:t>
            </a:r>
          </a:p>
          <a:p>
            <a:pPr>
              <a:spcAft>
                <a:spcPts val="1000"/>
              </a:spcAft>
              <a:buClr>
                <a:srgbClr val="6ECECB"/>
              </a:buClr>
              <a:buFont typeface="Arial" panose="020B0604020202020204" pitchFamily="34" charset="0"/>
              <a:buChar char="•"/>
            </a:pPr>
            <a:r>
              <a:rPr lang="en-GB" spc="-20" dirty="0">
                <a:solidFill>
                  <a:schemeClr val="tx1"/>
                </a:solidFill>
              </a:rPr>
              <a:t> Disconnecting and relaxing.</a:t>
            </a:r>
          </a:p>
          <a:p>
            <a:pPr>
              <a:spcAft>
                <a:spcPts val="1000"/>
              </a:spcAft>
              <a:buClr>
                <a:srgbClr val="6ECECB"/>
              </a:buClr>
              <a:buFont typeface="Arial" panose="020B0604020202020204" pitchFamily="34" charset="0"/>
              <a:buChar char="•"/>
            </a:pPr>
            <a:r>
              <a:rPr lang="en-GB" spc="-20" dirty="0">
                <a:solidFill>
                  <a:schemeClr val="tx1"/>
                </a:solidFill>
              </a:rPr>
              <a:t> Learning how to “feel good” and enjoy life.</a:t>
            </a:r>
          </a:p>
          <a:p>
            <a:pPr>
              <a:spcAft>
                <a:spcPts val="1000"/>
              </a:spcAft>
              <a:buClr>
                <a:srgbClr val="6ECECB"/>
              </a:buClr>
              <a:buFont typeface="Arial" panose="020B0604020202020204" pitchFamily="34" charset="0"/>
              <a:buChar char="•"/>
            </a:pPr>
            <a:r>
              <a:rPr lang="en-GB" spc="-20" dirty="0">
                <a:solidFill>
                  <a:schemeClr val="tx1"/>
                </a:solidFill>
              </a:rPr>
              <a:t> Finding a renewed purpose</a:t>
            </a:r>
          </a:p>
          <a:p>
            <a:pPr marL="171450" indent="-171450">
              <a:spcAft>
                <a:spcPts val="1000"/>
              </a:spcAft>
              <a:buClr>
                <a:srgbClr val="6ECECB"/>
              </a:buClr>
              <a:buFont typeface="Wingdings" panose="05000000000000000000" pitchFamily="2" charset="2"/>
              <a:buChar char="à"/>
            </a:pPr>
            <a:r>
              <a:rPr lang="en-GB" b="1" spc="-20" dirty="0">
                <a:solidFill>
                  <a:schemeClr val="tx1"/>
                </a:solidFill>
                <a:sym typeface="Wingdings" panose="05000000000000000000" pitchFamily="2" charset="2"/>
              </a:rPr>
              <a:t>Reintegration:</a:t>
            </a:r>
          </a:p>
          <a:p>
            <a:pPr>
              <a:spcAft>
                <a:spcPts val="1000"/>
              </a:spcAft>
              <a:buClr>
                <a:srgbClr val="6ECECB"/>
              </a:buClr>
              <a:buFont typeface="Arial" panose="020B0604020202020204" pitchFamily="34" charset="0"/>
              <a:buChar char="•"/>
            </a:pPr>
            <a:r>
              <a:rPr lang="en-GB" dirty="0">
                <a:solidFill>
                  <a:schemeClr val="tx1"/>
                </a:solidFill>
              </a:rPr>
              <a:t> Returning home.</a:t>
            </a:r>
          </a:p>
          <a:p>
            <a:pPr>
              <a:spcAft>
                <a:spcPts val="1000"/>
              </a:spcAft>
              <a:buClr>
                <a:srgbClr val="6ECECB"/>
              </a:buClr>
              <a:buFont typeface="Arial" panose="020B0604020202020204" pitchFamily="34" charset="0"/>
              <a:buChar char="•"/>
            </a:pPr>
            <a:r>
              <a:rPr lang="en-GB" dirty="0">
                <a:solidFill>
                  <a:schemeClr val="tx1"/>
                </a:solidFill>
              </a:rPr>
              <a:t> Interiorizing the personal transformation.</a:t>
            </a:r>
            <a:endParaRPr lang="en-GB" spc="-20" dirty="0">
              <a:solidFill>
                <a:schemeClr val="tx1"/>
              </a:solidFill>
            </a:endParaRPr>
          </a:p>
          <a:p>
            <a:pPr>
              <a:spcAft>
                <a:spcPts val="1000"/>
              </a:spcAft>
              <a:buClr>
                <a:srgbClr val="6ECECB"/>
              </a:buClr>
              <a:buFont typeface="Arial" panose="020B0604020202020204" pitchFamily="34" charset="0"/>
              <a:buNone/>
            </a:pPr>
            <a:r>
              <a:rPr lang="en-GB" dirty="0">
                <a:sym typeface="Wingdings" panose="05000000000000000000" pitchFamily="2" charset="2"/>
              </a:rPr>
              <a:t></a:t>
            </a:r>
            <a:r>
              <a:rPr lang="en-GB" b="1" dirty="0">
                <a:sym typeface="Wingdings" panose="05000000000000000000" pitchFamily="2" charset="2"/>
              </a:rPr>
              <a:t> </a:t>
            </a:r>
            <a:r>
              <a:rPr lang="en-GB" b="1" dirty="0"/>
              <a:t>New State:</a:t>
            </a:r>
          </a:p>
          <a:p>
            <a:pPr>
              <a:spcAft>
                <a:spcPts val="1000"/>
              </a:spcAft>
              <a:buClr>
                <a:srgbClr val="F7981D"/>
              </a:buClr>
              <a:buFont typeface="Arial" panose="020B0604020202020204" pitchFamily="34" charset="0"/>
              <a:buChar char="•"/>
            </a:pPr>
            <a:r>
              <a:rPr lang="en-GB" dirty="0">
                <a:solidFill>
                  <a:schemeClr val="tx1"/>
                </a:solidFill>
              </a:rPr>
              <a:t> Feeling happier.</a:t>
            </a:r>
          </a:p>
          <a:p>
            <a:pPr>
              <a:spcAft>
                <a:spcPts val="1000"/>
              </a:spcAft>
              <a:buClr>
                <a:srgbClr val="F7981D"/>
              </a:buClr>
              <a:buFont typeface="Arial" panose="020B0604020202020204" pitchFamily="34" charset="0"/>
              <a:buChar char="•"/>
            </a:pPr>
            <a:r>
              <a:rPr lang="en-GB" dirty="0">
                <a:solidFill>
                  <a:schemeClr val="tx1"/>
                </a:solidFill>
              </a:rPr>
              <a:t> Being more productive, creative, satisfied and sociable.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521783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b="1" dirty="0"/>
              <a:t>Providers</a:t>
            </a:r>
            <a:endParaRPr lang="en-GB" dirty="0"/>
          </a:p>
          <a:p>
            <a:r>
              <a:rPr lang="en-GB" dirty="0">
                <a:sym typeface="Wingdings" panose="05000000000000000000" pitchFamily="2" charset="2"/>
              </a:rPr>
              <a:t> </a:t>
            </a:r>
            <a:r>
              <a:rPr lang="en-GB" b="1" dirty="0">
                <a:sym typeface="Wingdings" panose="05000000000000000000" pitchFamily="2" charset="2"/>
              </a:rPr>
              <a:t>O</a:t>
            </a:r>
            <a:r>
              <a:rPr lang="en-GB" b="1" dirty="0"/>
              <a:t>riginal state:</a:t>
            </a:r>
          </a:p>
          <a:p>
            <a:pPr>
              <a:spcAft>
                <a:spcPts val="600"/>
              </a:spcAft>
              <a:buClr>
                <a:srgbClr val="FDDE00"/>
              </a:buClr>
              <a:buFont typeface="Arial" panose="020B0604020202020204" pitchFamily="34" charset="0"/>
              <a:buChar char="•"/>
            </a:pPr>
            <a:r>
              <a:rPr lang="en-GB" sz="1200" dirty="0">
                <a:solidFill>
                  <a:schemeClr val="tx1"/>
                </a:solidFill>
              </a:rPr>
              <a:t> Understanding tourists’ motivations.</a:t>
            </a:r>
          </a:p>
          <a:p>
            <a:pPr>
              <a:spcAft>
                <a:spcPts val="600"/>
              </a:spcAft>
              <a:buClr>
                <a:srgbClr val="FDDE00"/>
              </a:buClr>
              <a:buFont typeface="Arial" panose="020B0604020202020204" pitchFamily="34" charset="0"/>
              <a:buChar char="•"/>
            </a:pPr>
            <a:r>
              <a:rPr lang="en-GB" sz="1200" dirty="0">
                <a:solidFill>
                  <a:schemeClr val="tx1"/>
                </a:solidFill>
              </a:rPr>
              <a:t> Attracting customers.</a:t>
            </a:r>
          </a:p>
          <a:p>
            <a:pPr marL="171450" indent="-171450">
              <a:buFont typeface="Wingdings" panose="05000000000000000000" pitchFamily="2" charset="2"/>
              <a:buChar char="à"/>
            </a:pPr>
            <a:r>
              <a:rPr lang="en-GB" b="1" dirty="0"/>
              <a:t>Separation:</a:t>
            </a:r>
          </a:p>
          <a:p>
            <a:pPr>
              <a:spcAft>
                <a:spcPts val="600"/>
              </a:spcAft>
              <a:buClr>
                <a:srgbClr val="6ECECB"/>
              </a:buClr>
              <a:buFont typeface="Arial" panose="020B0604020202020204" pitchFamily="34" charset="0"/>
              <a:buChar char="•"/>
            </a:pPr>
            <a:r>
              <a:rPr lang="en-GB" sz="1200" spc="-30" dirty="0">
                <a:solidFill>
                  <a:schemeClr val="tx1"/>
                </a:solidFill>
              </a:rPr>
              <a:t> Customer conversion (i.e., purchase).</a:t>
            </a:r>
          </a:p>
          <a:p>
            <a:pPr>
              <a:spcAft>
                <a:spcPts val="600"/>
              </a:spcAft>
              <a:buClr>
                <a:srgbClr val="6ECECB"/>
              </a:buClr>
              <a:buFont typeface="Arial" panose="020B0604020202020204" pitchFamily="34" charset="0"/>
              <a:buChar char="•"/>
            </a:pPr>
            <a:r>
              <a:rPr lang="en-GB" sz="1200" spc="-30" dirty="0">
                <a:solidFill>
                  <a:schemeClr val="tx1"/>
                </a:solidFill>
              </a:rPr>
              <a:t> Framing the experience and the transformative ritual –build up the motivation.</a:t>
            </a:r>
          </a:p>
          <a:p>
            <a:pPr>
              <a:spcAft>
                <a:spcPts val="600"/>
              </a:spcAft>
              <a:buClr>
                <a:srgbClr val="6ECECB"/>
              </a:buClr>
              <a:buFont typeface="Arial" panose="020B0604020202020204" pitchFamily="34" charset="0"/>
              <a:buChar char="•"/>
            </a:pPr>
            <a:r>
              <a:rPr lang="en-GB" sz="1200" spc="-30" dirty="0">
                <a:solidFill>
                  <a:schemeClr val="tx1"/>
                </a:solidFill>
              </a:rPr>
              <a:t> Establishing a moment of transition into the experience (leaving the “ordinary” world).</a:t>
            </a:r>
          </a:p>
          <a:p>
            <a:pPr marL="0" indent="0">
              <a:buFont typeface="Wingdings" panose="05000000000000000000" pitchFamily="2" charset="2"/>
              <a:buNone/>
            </a:pPr>
            <a:r>
              <a:rPr lang="en-GB" dirty="0">
                <a:sym typeface="Wingdings" panose="05000000000000000000" pitchFamily="2" charset="2"/>
              </a:rPr>
              <a:t></a:t>
            </a:r>
            <a:r>
              <a:rPr lang="en-GB" b="1" dirty="0">
                <a:sym typeface="Wingdings" panose="05000000000000000000" pitchFamily="2" charset="2"/>
              </a:rPr>
              <a:t> Liminality:</a:t>
            </a:r>
            <a:endParaRPr lang="en-GB" b="1" dirty="0"/>
          </a:p>
          <a:p>
            <a:pPr>
              <a:spcAft>
                <a:spcPts val="600"/>
              </a:spcAft>
              <a:buClr>
                <a:srgbClr val="6ECECB"/>
              </a:buClr>
              <a:buFont typeface="Arial" panose="020B0604020202020204" pitchFamily="34" charset="0"/>
              <a:buChar char="•"/>
            </a:pPr>
            <a:r>
              <a:rPr lang="en-GB" sz="1200" spc="-30" dirty="0">
                <a:solidFill>
                  <a:schemeClr val="tx1"/>
                </a:solidFill>
              </a:rPr>
              <a:t> Creating transformative experiences: relaxing and purposeful, enabling personal growth, self-development and new roles.</a:t>
            </a:r>
          </a:p>
          <a:p>
            <a:pPr>
              <a:spcAft>
                <a:spcPts val="600"/>
              </a:spcAft>
              <a:buClr>
                <a:srgbClr val="6ECECB"/>
              </a:buClr>
              <a:buFont typeface="Arial" panose="020B0604020202020204" pitchFamily="34" charset="0"/>
              <a:buChar char="•"/>
            </a:pPr>
            <a:r>
              <a:rPr lang="en-GB" sz="1200" spc="-30" dirty="0">
                <a:solidFill>
                  <a:schemeClr val="tx1"/>
                </a:solidFill>
              </a:rPr>
              <a:t> Creating the conditions for flow, exploring tourists’ motivations to undergo transformation.</a:t>
            </a:r>
          </a:p>
          <a:p>
            <a:pPr>
              <a:spcAft>
                <a:spcPts val="600"/>
              </a:spcAft>
              <a:buClr>
                <a:srgbClr val="6ECECB"/>
              </a:buClr>
              <a:buFont typeface="Arial" panose="020B0604020202020204" pitchFamily="34" charset="0"/>
              <a:buChar char="•"/>
            </a:pPr>
            <a:r>
              <a:rPr lang="en-GB" sz="1200" spc="-30" dirty="0">
                <a:solidFill>
                  <a:schemeClr val="tx1"/>
                </a:solidFill>
              </a:rPr>
              <a:t> Using storytelling to enable new worlds where tourists are ‘escaping’ to, as well as a personal narrative of achievement and overcoming ordeals.</a:t>
            </a:r>
          </a:p>
          <a:p>
            <a:pPr marL="171450" indent="-171450">
              <a:spcAft>
                <a:spcPts val="1000"/>
              </a:spcAft>
              <a:buClr>
                <a:srgbClr val="6ECECB"/>
              </a:buClr>
              <a:buFont typeface="Wingdings" panose="05000000000000000000" pitchFamily="2" charset="2"/>
              <a:buChar char="à"/>
            </a:pPr>
            <a:r>
              <a:rPr lang="en-GB" b="1" spc="-20" dirty="0">
                <a:solidFill>
                  <a:schemeClr val="tx1"/>
                </a:solidFill>
                <a:sym typeface="Wingdings" panose="05000000000000000000" pitchFamily="2" charset="2"/>
              </a:rPr>
              <a:t>Reintegration:</a:t>
            </a:r>
          </a:p>
          <a:p>
            <a:pPr>
              <a:spcAft>
                <a:spcPts val="600"/>
              </a:spcAft>
              <a:buClr>
                <a:srgbClr val="6ECECB"/>
              </a:buClr>
              <a:buFont typeface="Arial" panose="020B0604020202020204" pitchFamily="34" charset="0"/>
              <a:buChar char="•"/>
            </a:pPr>
            <a:r>
              <a:rPr lang="en-GB" sz="1200" spc="-30" dirty="0">
                <a:solidFill>
                  <a:schemeClr val="tx1"/>
                </a:solidFill>
              </a:rPr>
              <a:t> Establishing the moment and the form of transition into the new state and back to the “ordinary” world.</a:t>
            </a:r>
          </a:p>
          <a:p>
            <a:pPr>
              <a:spcAft>
                <a:spcPts val="600"/>
              </a:spcAft>
              <a:buClr>
                <a:srgbClr val="6ECECB"/>
              </a:buClr>
              <a:buFont typeface="Arial" panose="020B0604020202020204" pitchFamily="34" charset="0"/>
              <a:buChar char="•"/>
            </a:pPr>
            <a:r>
              <a:rPr lang="en-GB" sz="1200" spc="-30" dirty="0">
                <a:solidFill>
                  <a:schemeClr val="tx1"/>
                </a:solidFill>
              </a:rPr>
              <a:t> Creating “symbols” of the transformation (e.g., memorabilia).</a:t>
            </a:r>
          </a:p>
          <a:p>
            <a:pPr>
              <a:spcAft>
                <a:spcPts val="1000"/>
              </a:spcAft>
              <a:buClr>
                <a:srgbClr val="6ECECB"/>
              </a:buClr>
              <a:buFont typeface="Arial" panose="020B0604020202020204" pitchFamily="34" charset="0"/>
              <a:buNone/>
            </a:pPr>
            <a:r>
              <a:rPr lang="en-GB" dirty="0">
                <a:sym typeface="Wingdings" panose="05000000000000000000" pitchFamily="2" charset="2"/>
              </a:rPr>
              <a:t></a:t>
            </a:r>
            <a:r>
              <a:rPr lang="en-GB" b="1" dirty="0">
                <a:sym typeface="Wingdings" panose="05000000000000000000" pitchFamily="2" charset="2"/>
              </a:rPr>
              <a:t> </a:t>
            </a:r>
            <a:r>
              <a:rPr lang="en-GB" b="1" dirty="0"/>
              <a:t>New State:</a:t>
            </a:r>
          </a:p>
          <a:p>
            <a:pPr>
              <a:spcAft>
                <a:spcPts val="600"/>
              </a:spcAft>
              <a:buClr>
                <a:srgbClr val="F7981D"/>
              </a:buClr>
              <a:buFont typeface="Arial" panose="020B0604020202020204" pitchFamily="34" charset="0"/>
              <a:buChar char="•"/>
            </a:pPr>
            <a:r>
              <a:rPr lang="en-GB" sz="1200" spc="-30" dirty="0">
                <a:solidFill>
                  <a:schemeClr val="tx1"/>
                </a:solidFill>
              </a:rPr>
              <a:t> Nurture enduring memories and transformation.</a:t>
            </a:r>
          </a:p>
          <a:p>
            <a:pPr>
              <a:spcAft>
                <a:spcPts val="600"/>
              </a:spcAft>
              <a:buClr>
                <a:srgbClr val="F7981D"/>
              </a:buClr>
              <a:buFont typeface="Arial" panose="020B0604020202020204" pitchFamily="34" charset="0"/>
              <a:buChar char="•"/>
            </a:pPr>
            <a:r>
              <a:rPr lang="en-GB" sz="1200" spc="-30" dirty="0">
                <a:solidFill>
                  <a:schemeClr val="tx1"/>
                </a:solidFill>
              </a:rPr>
              <a:t> Leverage feedback, word of mouth and social media reviews.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30553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800"/>
              </a:spcAft>
              <a:buClr>
                <a:srgbClr val="F7981D"/>
              </a:buClr>
              <a:buFont typeface="Arial" panose="020B0604020202020204" pitchFamily="34" charset="0"/>
              <a:buChar char="•"/>
            </a:pPr>
            <a:r>
              <a:rPr lang="en-GB" sz="1200" dirty="0"/>
              <a:t> Storytelling is the art of telling a story, stimulating the listeners’ </a:t>
            </a:r>
            <a:r>
              <a:rPr lang="en-GB" sz="1200" b="1" dirty="0">
                <a:solidFill>
                  <a:srgbClr val="F7981D"/>
                </a:solidFill>
                <a:effectLst>
                  <a:outerShdw blurRad="38100" dist="38100" dir="2700000" algn="tl">
                    <a:srgbClr val="000000">
                      <a:alpha val="43137"/>
                    </a:srgbClr>
                  </a:outerShdw>
                </a:effectLst>
              </a:rPr>
              <a:t>imagination</a:t>
            </a:r>
            <a:r>
              <a:rPr lang="en-GB" sz="1200" dirty="0"/>
              <a:t> and transmitting a powerful and </a:t>
            </a:r>
            <a:r>
              <a:rPr lang="en-GB" sz="1200" b="1" dirty="0">
                <a:solidFill>
                  <a:srgbClr val="F7981D"/>
                </a:solidFill>
                <a:effectLst>
                  <a:outerShdw blurRad="38100" dist="38100" dir="2700000" algn="tl">
                    <a:srgbClr val="000000">
                      <a:alpha val="43137"/>
                    </a:srgbClr>
                  </a:outerShdw>
                </a:effectLst>
              </a:rPr>
              <a:t>memorable message</a:t>
            </a:r>
            <a:r>
              <a:rPr lang="en-GB" sz="1200" dirty="0"/>
              <a:t>. It is a great way to create </a:t>
            </a:r>
            <a:r>
              <a:rPr lang="en-GB" sz="1200" b="1" dirty="0">
                <a:solidFill>
                  <a:srgbClr val="F7981D"/>
                </a:solidFill>
                <a:effectLst>
                  <a:outerShdw blurRad="38100" dist="38100" dir="2700000" algn="tl">
                    <a:srgbClr val="000000">
                      <a:alpha val="43137"/>
                    </a:srgbClr>
                  </a:outerShdw>
                </a:effectLst>
              </a:rPr>
              <a:t>new worlds</a:t>
            </a:r>
            <a:r>
              <a:rPr lang="en-GB" sz="1200" dirty="0"/>
              <a:t> where tourists will be entering to escape their mundane world, to reconnect with their true identity and to, hopefully, emerge transformed.</a:t>
            </a:r>
          </a:p>
          <a:p>
            <a:pPr>
              <a:lnSpc>
                <a:spcPct val="150000"/>
              </a:lnSpc>
              <a:spcAft>
                <a:spcPts val="800"/>
              </a:spcAft>
              <a:buClr>
                <a:srgbClr val="F7981D"/>
              </a:buClr>
              <a:buFont typeface="Arial" panose="020B0604020202020204" pitchFamily="34" charset="0"/>
              <a:buChar char="•"/>
            </a:pPr>
            <a:r>
              <a:rPr lang="en-GB" sz="1200" dirty="0"/>
              <a:t> In light of today’s need to escape, relax and rejuvenate during holidays, being able to </a:t>
            </a:r>
            <a:r>
              <a:rPr lang="en-GB" sz="1200" b="1" dirty="0">
                <a:solidFill>
                  <a:srgbClr val="6ECECB"/>
                </a:solidFill>
                <a:effectLst>
                  <a:outerShdw blurRad="38100" dist="38100" dir="2700000" algn="tl">
                    <a:srgbClr val="000000">
                      <a:alpha val="43137"/>
                    </a:srgbClr>
                  </a:outerShdw>
                </a:effectLst>
              </a:rPr>
              <a:t>build meaningful experiences </a:t>
            </a:r>
            <a:r>
              <a:rPr lang="en-GB" sz="1200" dirty="0"/>
              <a:t>through storytelling can become an important competitive advantage. The Hero’s Journey (or monomyth) is a type of structure that can serve to outline a transformational experience and create a story where the tourist is the main character.</a:t>
            </a:r>
          </a:p>
          <a:p>
            <a:pPr>
              <a:lnSpc>
                <a:spcPct val="150000"/>
              </a:lnSpc>
              <a:spcAft>
                <a:spcPts val="800"/>
              </a:spcAft>
              <a:buClr>
                <a:srgbClr val="F7981D"/>
              </a:buClr>
              <a:buFont typeface="Arial" panose="020B0604020202020204" pitchFamily="34" charset="0"/>
              <a:buChar char="•"/>
            </a:pPr>
            <a:r>
              <a:rPr lang="en-GB" sz="1200" dirty="0"/>
              <a:t> Storytelling can also be used in </a:t>
            </a:r>
            <a:r>
              <a:rPr lang="en-GB" sz="1200" b="1" dirty="0">
                <a:solidFill>
                  <a:srgbClr val="6ECECB"/>
                </a:solidFill>
                <a:effectLst>
                  <a:outerShdw blurRad="38100" dist="38100" dir="2700000" algn="tl">
                    <a:srgbClr val="000000">
                      <a:alpha val="43137"/>
                    </a:srgbClr>
                  </a:outerShdw>
                </a:effectLst>
              </a:rPr>
              <a:t>marketing</a:t>
            </a:r>
            <a:r>
              <a:rPr lang="en-GB" sz="1200" dirty="0"/>
              <a:t>. It is a great way for communicating a brand’s personality, producing viral content and stimulating brand awareness.</a:t>
            </a:r>
          </a:p>
          <a:p>
            <a:pPr>
              <a:lnSpc>
                <a:spcPct val="150000"/>
              </a:lnSpc>
              <a:spcAft>
                <a:spcPts val="800"/>
              </a:spcAft>
              <a:buClr>
                <a:srgbClr val="F7981D"/>
              </a:buClr>
              <a:buFont typeface="Arial" panose="020B0604020202020204" pitchFamily="34" charset="0"/>
              <a:buChar char="•"/>
            </a:pPr>
            <a:r>
              <a:rPr lang="en-GB" sz="1200" dirty="0"/>
              <a:t> It can also be used to </a:t>
            </a:r>
            <a:r>
              <a:rPr lang="en-GB" sz="1200" b="1" dirty="0">
                <a:solidFill>
                  <a:srgbClr val="6ECECB"/>
                </a:solidFill>
                <a:effectLst>
                  <a:outerShdw blurRad="38100" dist="38100" dir="2700000" algn="tl">
                    <a:srgbClr val="000000">
                      <a:alpha val="43137"/>
                    </a:srgbClr>
                  </a:outerShdw>
                </a:effectLst>
              </a:rPr>
              <a:t>improve, enhance or embellish an experience</a:t>
            </a:r>
            <a:r>
              <a:rPr lang="en-GB" sz="1200" dirty="0"/>
              <a:t>, like telling a joke, describing historical events or narrating myths and legends.</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2098442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136246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GB" sz="1200" b="1" spc="-20" dirty="0">
                <a:solidFill>
                  <a:schemeClr val="tx1"/>
                </a:solidFill>
              </a:rPr>
              <a:t>Characters</a:t>
            </a:r>
            <a:r>
              <a:rPr lang="en-GB" sz="1200" spc="-20" dirty="0">
                <a:solidFill>
                  <a:schemeClr val="tx1"/>
                </a:solidFill>
              </a:rPr>
              <a:t> make stories come alive. Each character has a role and a purpose, while the main character is vital to create an emotional connection with the audience.</a:t>
            </a:r>
          </a:p>
          <a:p>
            <a:pPr marL="171450" indent="-171450">
              <a:buFont typeface="Arial" panose="020B0604020202020204" pitchFamily="34" charset="0"/>
              <a:buChar char="•"/>
            </a:pPr>
            <a:r>
              <a:rPr lang="en-GB" sz="1200" b="1" dirty="0">
                <a:solidFill>
                  <a:schemeClr val="tx1"/>
                </a:solidFill>
              </a:rPr>
              <a:t>The setting </a:t>
            </a:r>
            <a:r>
              <a:rPr lang="en-GB" sz="1200" dirty="0">
                <a:solidFill>
                  <a:schemeClr val="tx1"/>
                </a:solidFill>
              </a:rPr>
              <a:t>is the background and the stage of the story, locating it in time and space. The setting and its description (detailed or broadly described) serves to set the mood and the ambience of the story.</a:t>
            </a:r>
            <a:endParaRPr lang="en-GB" sz="1200" spc="-20" dirty="0">
              <a:solidFill>
                <a:schemeClr val="tx1"/>
              </a:solidFill>
            </a:endParaRPr>
          </a:p>
          <a:p>
            <a:pPr marL="171450" indent="-171450">
              <a:buFont typeface="Arial" panose="020B0604020202020204" pitchFamily="34" charset="0"/>
              <a:buChar char="•"/>
            </a:pPr>
            <a:r>
              <a:rPr lang="en-GB" sz="1200" b="1" spc="-20" dirty="0">
                <a:solidFill>
                  <a:schemeClr val="tx1"/>
                </a:solidFill>
              </a:rPr>
              <a:t>The conflict </a:t>
            </a:r>
            <a:r>
              <a:rPr lang="en-GB" sz="1200" spc="-20" dirty="0">
                <a:solidFill>
                  <a:schemeClr val="tx1"/>
                </a:solidFill>
              </a:rPr>
              <a:t>(and its obstacles) is what makes people engaged on the story, building tensions and suspense. The challenge that is presented to the main character drives the journey. It must be difficult to overcome, demanding the character’s transformation.</a:t>
            </a:r>
          </a:p>
          <a:p>
            <a:pPr marL="171450" indent="-171450">
              <a:buFont typeface="Arial" panose="020B0604020202020204" pitchFamily="34" charset="0"/>
              <a:buChar char="•"/>
            </a:pPr>
            <a:r>
              <a:rPr lang="en-GB" sz="1200" b="1" spc="-20" dirty="0">
                <a:solidFill>
                  <a:schemeClr val="tx1"/>
                </a:solidFill>
              </a:rPr>
              <a:t>The message</a:t>
            </a:r>
            <a:r>
              <a:rPr lang="en-GB" sz="1200" spc="-20" dirty="0">
                <a:solidFill>
                  <a:schemeClr val="tx1"/>
                </a:solidFill>
              </a:rPr>
              <a:t> is the main idea underlying all the narrative, which is usually enveloped in deep meaning. It is the concept that people should be taking away from the story. Therefore, it must be memorable and strong, leaving its mark on the listeners’ minds.</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429620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GB" sz="1200" b="1" spc="-20" dirty="0">
                <a:solidFill>
                  <a:schemeClr val="tx1"/>
                </a:solidFill>
              </a:rPr>
              <a:t>The plot </a:t>
            </a:r>
            <a:r>
              <a:rPr lang="en-GB" sz="1200" spc="-20" dirty="0">
                <a:solidFill>
                  <a:schemeClr val="tx1"/>
                </a:solidFill>
              </a:rPr>
              <a:t>is a series of connected events that create the narrative, having an underlying cause-effect process that leads to critical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F7981D"/>
                </a:solidFill>
              </a:rPr>
              <a:t>Plot points</a:t>
            </a:r>
            <a:r>
              <a:rPr lang="en-GB" dirty="0">
                <a:solidFill>
                  <a:srgbClr val="F7981D"/>
                </a:solidFill>
              </a:rPr>
              <a:t> are e</a:t>
            </a:r>
            <a:r>
              <a:rPr lang="en-GB" sz="1200" b="0" dirty="0">
                <a:solidFill>
                  <a:schemeClr val="tx1"/>
                </a:solidFill>
                <a:effectLst/>
              </a:rPr>
              <a:t>vents of the plot that directly impact on how the story unfolds. These events establish turning points where the story or the character move in a different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tx1"/>
                </a:solidFill>
                <a:effectLst/>
              </a:rPr>
              <a:t>The structure </a:t>
            </a:r>
            <a:r>
              <a:rPr lang="en-GB" sz="1200" b="0" dirty="0">
                <a:solidFill>
                  <a:schemeClr val="tx1"/>
                </a:solidFill>
                <a:effectLst/>
              </a:rPr>
              <a:t>is the o</a:t>
            </a:r>
            <a:r>
              <a:rPr lang="en-GB" sz="1400" b="0" dirty="0">
                <a:solidFill>
                  <a:schemeClr val="tx1"/>
                </a:solidFill>
                <a:effectLst/>
              </a:rPr>
              <a:t>rganization of the events in the story, defining their order, how they are presented and how they connect different parts of the story. The structure serves to identify the moments for presenting the plot, building up the tension, peaking the tension and resolving the conflict.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0" dirty="0">
              <a:solidFill>
                <a:schemeClr val="tx1"/>
              </a:solidFill>
              <a:effectLst/>
            </a:endParaRPr>
          </a:p>
          <a:p>
            <a:pPr marL="171450" indent="-171450">
              <a:buFont typeface="Arial" panose="020B0604020202020204" pitchFamily="34" charset="0"/>
              <a:buChar char="•"/>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2077331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There are many different story structures. Choosing which structure to use depends on the goal of the story and on the message to be transmitted.  The most basic is the Three-Act Structure, which can be quite useful for short stories and content marketing. The Hero’s Journey (or monomyth) structure can be an interesting way for outlining an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200" b="1" dirty="0">
                <a:solidFill>
                  <a:srgbClr val="000000"/>
                </a:solidFill>
              </a:rPr>
              <a:t>Beginning:</a:t>
            </a:r>
            <a:r>
              <a:rPr lang="en-US" sz="1200" b="0" dirty="0">
                <a:solidFill>
                  <a:srgbClr val="000000"/>
                </a:solidFill>
              </a:rPr>
              <a:t> setting the context of the story and presenting the extraordinary moment that changes the ordinary living.</a:t>
            </a:r>
            <a:endParaRPr lang="en-GB" sz="1200" b="0" dirty="0"/>
          </a:p>
          <a:p>
            <a:pPr>
              <a:spcAft>
                <a:spcPts val="600"/>
              </a:spcAft>
              <a:buClr>
                <a:srgbClr val="6ECECB"/>
              </a:buClr>
              <a:buFont typeface="Arial" panose="020B0604020202020204" pitchFamily="34" charset="0"/>
              <a:buChar char="•"/>
            </a:pPr>
            <a:r>
              <a:rPr lang="en-GB" sz="1200" dirty="0"/>
              <a:t> The characters are introduced. They are described in order to create empathy. </a:t>
            </a:r>
          </a:p>
          <a:p>
            <a:pPr>
              <a:spcAft>
                <a:spcPts val="600"/>
              </a:spcAft>
              <a:buClr>
                <a:srgbClr val="6ECECB"/>
              </a:buClr>
              <a:buFont typeface="Arial" panose="020B0604020202020204" pitchFamily="34" charset="0"/>
              <a:buChar char="•"/>
            </a:pPr>
            <a:r>
              <a:rPr lang="en-GB" sz="1200" dirty="0"/>
              <a:t> The problem/conflict that drives the story and pushes the main character to the journey is introduced through an inciting incident (catalyst or “call to action”). This plot point marks the transition into act 2.</a:t>
            </a:r>
          </a:p>
          <a:p>
            <a:pPr>
              <a:spcAft>
                <a:spcPts val="600"/>
              </a:spcAft>
              <a:buClr>
                <a:srgbClr val="6ECECB"/>
              </a:buClr>
              <a:buFont typeface="Arial" panose="020B0604020202020204" pitchFamily="34" charset="0"/>
              <a:buNone/>
            </a:pPr>
            <a:endParaRPr lang="en-GB" sz="1200" dirty="0"/>
          </a:p>
          <a:p>
            <a:pPr>
              <a:spcAft>
                <a:spcPts val="600"/>
              </a:spcAft>
              <a:buClr>
                <a:srgbClr val="6ECECB"/>
              </a:buClr>
              <a:buFont typeface="Arial" panose="020B0604020202020204" pitchFamily="34" charset="0"/>
              <a:buNone/>
            </a:pPr>
            <a:r>
              <a:rPr lang="en-GB" sz="1200" b="1" dirty="0">
                <a:sym typeface="Wingdings" panose="05000000000000000000" pitchFamily="2" charset="2"/>
              </a:rPr>
              <a:t> Middle: </a:t>
            </a:r>
            <a:r>
              <a:rPr lang="en-GB" sz="1200" dirty="0">
                <a:sym typeface="Wingdings" panose="05000000000000000000" pitchFamily="2" charset="2"/>
              </a:rPr>
              <a:t>impossible challenges arise, but someone or something makes everything possible (usually with a cost associated)</a:t>
            </a:r>
            <a:endParaRPr lang="en-GB" sz="1200" dirty="0"/>
          </a:p>
          <a:p>
            <a:pPr>
              <a:spcAft>
                <a:spcPts val="600"/>
              </a:spcAft>
              <a:buClr>
                <a:srgbClr val="FDDE00"/>
              </a:buClr>
              <a:buFont typeface="Arial" panose="020B0604020202020204" pitchFamily="34" charset="0"/>
              <a:buChar char="•"/>
            </a:pPr>
            <a:r>
              <a:rPr lang="en-GB" sz="1200" dirty="0"/>
              <a:t> The “adventure” begins and the character faces more obstacles (rising action). The conflict grows and gets more detailed.</a:t>
            </a:r>
          </a:p>
          <a:p>
            <a:pPr>
              <a:spcAft>
                <a:spcPts val="600"/>
              </a:spcAft>
              <a:buClr>
                <a:srgbClr val="FDDE00"/>
              </a:buClr>
              <a:buFont typeface="Arial" panose="020B0604020202020204" pitchFamily="34" charset="0"/>
              <a:buChar char="•"/>
            </a:pPr>
            <a:r>
              <a:rPr lang="en-GB" sz="1200" dirty="0"/>
              <a:t> The character acknowledges the need to transform to overcome the conflict.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ndParaRPr>
          </a:p>
          <a:p>
            <a:pPr marL="171450" indent="-171450">
              <a:buFont typeface="Wingdings" panose="05000000000000000000" pitchFamily="2" charset="2"/>
              <a:buChar char="à"/>
            </a:pPr>
            <a:r>
              <a:rPr lang="en-GB" b="1" dirty="0">
                <a:sym typeface="Wingdings" panose="05000000000000000000" pitchFamily="2" charset="2"/>
              </a:rPr>
              <a:t>End: </a:t>
            </a:r>
            <a:r>
              <a:rPr lang="en-GB" dirty="0">
                <a:sym typeface="Wingdings" panose="05000000000000000000" pitchFamily="2" charset="2"/>
              </a:rPr>
              <a:t>the conflict is solved (for better or for worse)</a:t>
            </a:r>
          </a:p>
          <a:p>
            <a:pPr>
              <a:spcAft>
                <a:spcPts val="600"/>
              </a:spcAft>
              <a:buClr>
                <a:srgbClr val="F7981D"/>
              </a:buClr>
              <a:buFont typeface="Arial" panose="020B0604020202020204" pitchFamily="34" charset="0"/>
              <a:buChar char="•"/>
            </a:pPr>
            <a:r>
              <a:rPr lang="en-GB" sz="1200" dirty="0"/>
              <a:t> The character faces the roots of the problem and is placed before the “final crisis” of the story.</a:t>
            </a:r>
          </a:p>
          <a:p>
            <a:pPr>
              <a:spcAft>
                <a:spcPts val="600"/>
              </a:spcAft>
              <a:buClr>
                <a:srgbClr val="F7981D"/>
              </a:buClr>
              <a:buFont typeface="Arial" panose="020B0604020202020204" pitchFamily="34" charset="0"/>
              <a:buChar char="•"/>
            </a:pPr>
            <a:r>
              <a:rPr lang="en-GB" sz="1200" dirty="0"/>
              <a:t> The moment of peak tension (climax) takes place and the fundamental premise of the story is tested.</a:t>
            </a:r>
          </a:p>
          <a:p>
            <a:pPr>
              <a:spcAft>
                <a:spcPts val="600"/>
              </a:spcAft>
              <a:buClr>
                <a:srgbClr val="F7981D"/>
              </a:buClr>
              <a:buFont typeface="Arial" panose="020B0604020202020204" pitchFamily="34" charset="0"/>
              <a:buChar char="•"/>
            </a:pPr>
            <a:r>
              <a:rPr lang="en-GB" sz="1200" dirty="0"/>
              <a:t> Finally, the conflict is resolved and the effects that it has on the characters is disclosed. All the elements of the story come together and the full message becomes clear.</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80263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Studies from Sociology have pointed out that postindustrial society’s </a:t>
            </a:r>
            <a:r>
              <a:rPr lang="en-US" sz="1200" b="1" dirty="0"/>
              <a:t>dissatisfaction with mundane and rational daily life </a:t>
            </a:r>
            <a:r>
              <a:rPr lang="en-US" sz="1200" dirty="0"/>
              <a:t>has led people to seek hedonic experiences. This dissatisfaction is as much self-directed (e.g., identity, stress, work overloads, loneliness) as it is socially-directed (e.g., anomie and the impacts of materialism and capitalism).</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Travelling is seen increasingly more as an opportunity for wellbeing. </a:t>
            </a:r>
            <a:r>
              <a:rPr lang="en-US" sz="1200" b="1" dirty="0"/>
              <a:t>Transformative travel </a:t>
            </a:r>
            <a:r>
              <a:rPr lang="en-US" sz="1200" dirty="0"/>
              <a:t>is on the rise, bringing along an increasing focus on physical, spiritual and mental wellbeing that is accompanied by a reconnection with nature and the search for an opportunity to “hit the reset button” – </a:t>
            </a:r>
            <a:r>
              <a:rPr lang="en-US" sz="1200" b="1" dirty="0"/>
              <a:t>repurpose life, embrace the true self and achieve personal growth</a:t>
            </a:r>
            <a:r>
              <a:rPr lang="en-US" sz="1200" dirty="0"/>
              <a:t>.</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0" dirty="0"/>
              <a:t>Although experiences lack tangibility, people greatly desire them because </a:t>
            </a:r>
            <a:r>
              <a:rPr lang="en-US" sz="1200" b="1" spc="0" dirty="0"/>
              <a:t>the value of experiences </a:t>
            </a:r>
            <a:r>
              <a:rPr lang="en-US" sz="1200" spc="0" dirty="0"/>
              <a:t>lies within themselves, where it remains long afterwards, generating a sense of wellbeing.</a:t>
            </a:r>
            <a:endParaRPr lang="en-GB" sz="1200" spc="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557185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b="0" dirty="0"/>
              <a:t>The Hero’s Journey (originally created by Joseph Campbell) is a classic story structure that can be used to create powerful and meaningful experiences for </a:t>
            </a:r>
            <a:r>
              <a:rPr lang="en-GB" sz="1200" b="0" dirty="0">
                <a:solidFill>
                  <a:schemeClr val="bg1"/>
                </a:solidFill>
                <a:effectLst>
                  <a:outerShdw blurRad="38100" dist="38100" dir="2700000" algn="tl">
                    <a:srgbClr val="000000">
                      <a:alpha val="43137"/>
                    </a:srgbClr>
                  </a:outerShdw>
                </a:effectLst>
              </a:rPr>
              <a:t>transformational travellers </a:t>
            </a:r>
            <a:r>
              <a:rPr lang="en-GB" sz="1200" b="0" dirty="0"/>
              <a:t>and “staging” their rite of passage into a new personal condition. </a:t>
            </a:r>
          </a:p>
          <a:p>
            <a:pPr marL="0" marR="0" lvl="0" indent="0" algn="l" defTabSz="914400" rtl="0" eaLnBrk="1" fontAlgn="auto" latinLnBrk="0" hangingPunct="1">
              <a:lnSpc>
                <a:spcPct val="150000"/>
              </a:lnSpc>
              <a:spcBef>
                <a:spcPts val="0"/>
              </a:spcBef>
              <a:spcAft>
                <a:spcPts val="0"/>
              </a:spcAft>
              <a:buClr>
                <a:srgbClr val="F7981D"/>
              </a:buClr>
              <a:buSzTx/>
              <a:buFontTx/>
              <a:buNone/>
              <a:tabLst/>
              <a:defRPr/>
            </a:pPr>
            <a:r>
              <a:rPr lang="en-GB" sz="1200" b="0" dirty="0"/>
              <a:t>In this type of narrative the character (the tourist!) ventures into a different world, faces a (personal) challenge and triumphs by emerging transformed by the experience.</a:t>
            </a:r>
          </a:p>
          <a:p>
            <a:pPr marL="0" marR="0" lvl="0" indent="0" algn="l" defTabSz="914400" rtl="0" eaLnBrk="1" fontAlgn="auto" latinLnBrk="0" hangingPunct="1">
              <a:lnSpc>
                <a:spcPct val="150000"/>
              </a:lnSpc>
              <a:spcBef>
                <a:spcPts val="0"/>
              </a:spcBef>
              <a:spcAft>
                <a:spcPts val="600"/>
              </a:spcAft>
              <a:buClrTx/>
              <a:buSzTx/>
              <a:buFontTx/>
              <a:buNone/>
              <a:tabLst/>
              <a:defRPr/>
            </a:pPr>
            <a:r>
              <a:rPr lang="en-GB" sz="1200" b="1" dirty="0">
                <a:solidFill>
                  <a:srgbClr val="6ECECB"/>
                </a:solidFill>
              </a:rPr>
              <a:t>The character leaves the ordinary world… faces a challenge in an extraordinary setting… and triumphs by emerging transformed.</a:t>
            </a:r>
          </a:p>
          <a:p>
            <a:pPr marL="0" marR="0" lvl="0" indent="0" algn="l" defTabSz="914400" rtl="0" eaLnBrk="1" fontAlgn="auto" latinLnBrk="0" hangingPunct="1">
              <a:lnSpc>
                <a:spcPct val="150000"/>
              </a:lnSpc>
              <a:spcBef>
                <a:spcPts val="0"/>
              </a:spcBef>
              <a:spcAft>
                <a:spcPts val="4200"/>
              </a:spcAft>
              <a:buClrTx/>
              <a:buSzTx/>
              <a:buFontTx/>
              <a:buNone/>
              <a:tabLst/>
              <a:defRPr/>
            </a:pPr>
            <a:r>
              <a:rPr lang="en-GB" sz="1200" b="1" dirty="0"/>
              <a:t>Tourists depart from their home country… embrace an experience in a foreign country… and returns home happy and regenerated.</a:t>
            </a:r>
            <a:endParaRPr lang="en-GB" sz="1200" b="0" spc="-20" dirty="0"/>
          </a:p>
          <a:p>
            <a:pPr marL="0" marR="0" lvl="0" indent="0" algn="l" defTabSz="914400" rtl="0" eaLnBrk="1" fontAlgn="auto" latinLnBrk="0" hangingPunct="1">
              <a:lnSpc>
                <a:spcPct val="150000"/>
              </a:lnSpc>
              <a:spcBef>
                <a:spcPts val="0"/>
              </a:spcBef>
              <a:spcAft>
                <a:spcPts val="4200"/>
              </a:spcAft>
              <a:buClrTx/>
              <a:buSzTx/>
              <a:buFontTx/>
              <a:buNone/>
              <a:tabLst/>
              <a:defRPr/>
            </a:pPr>
            <a:endParaRPr lang="en-GB" sz="1200" b="1" dirty="0"/>
          </a:p>
          <a:p>
            <a:pPr>
              <a:lnSpc>
                <a:spcPct val="150000"/>
              </a:lnSpc>
              <a:buClr>
                <a:srgbClr val="F7981D"/>
              </a:buClr>
            </a:pPr>
            <a:r>
              <a:rPr lang="en-GB" sz="1200" b="0" spc="-20" dirty="0"/>
              <a:t>It has been used as: </a:t>
            </a:r>
          </a:p>
          <a:p>
            <a:pPr>
              <a:lnSpc>
                <a:spcPct val="150000"/>
              </a:lnSpc>
              <a:buClr>
                <a:srgbClr val="F7981D"/>
              </a:buClr>
              <a:buFont typeface="Arial" panose="020B0604020202020204" pitchFamily="34" charset="0"/>
              <a:buChar char="•"/>
            </a:pPr>
            <a:r>
              <a:rPr lang="en-GB" sz="1200" b="0" spc="-20" dirty="0"/>
              <a:t> a model for creating books and films;</a:t>
            </a:r>
          </a:p>
          <a:p>
            <a:pPr>
              <a:lnSpc>
                <a:spcPct val="150000"/>
              </a:lnSpc>
              <a:buClr>
                <a:srgbClr val="F7981D"/>
              </a:buClr>
              <a:buFont typeface="Arial" panose="020B0604020202020204" pitchFamily="34" charset="0"/>
              <a:buChar char="•"/>
            </a:pPr>
            <a:r>
              <a:rPr lang="en-GB" sz="1200" b="0" spc="-20" dirty="0"/>
              <a:t> a tool for coaching and clinical psychology;</a:t>
            </a:r>
          </a:p>
          <a:p>
            <a:pPr>
              <a:lnSpc>
                <a:spcPct val="150000"/>
              </a:lnSpc>
              <a:buClr>
                <a:srgbClr val="F7981D"/>
              </a:buClr>
              <a:buFont typeface="Arial" panose="020B0604020202020204" pitchFamily="34" charset="0"/>
              <a:buChar char="•"/>
            </a:pPr>
            <a:r>
              <a:rPr lang="en-GB" sz="1200" b="0" spc="-20" dirty="0"/>
              <a:t> a journey outline for cancer treatments;</a:t>
            </a:r>
          </a:p>
          <a:p>
            <a:pPr>
              <a:lnSpc>
                <a:spcPct val="150000"/>
              </a:lnSpc>
              <a:buClr>
                <a:srgbClr val="F7981D"/>
              </a:buClr>
              <a:buFont typeface="Arial" panose="020B0604020202020204" pitchFamily="34" charset="0"/>
              <a:buChar char="•"/>
            </a:pPr>
            <a:r>
              <a:rPr lang="en-GB" sz="1200" b="0" spc="-20" dirty="0"/>
              <a:t> a “script” for content marketing and testimonials;</a:t>
            </a:r>
          </a:p>
          <a:p>
            <a:pPr>
              <a:lnSpc>
                <a:spcPct val="150000"/>
              </a:lnSpc>
              <a:buClr>
                <a:srgbClr val="F7981D"/>
              </a:buClr>
              <a:buFont typeface="Arial" panose="020B0604020202020204" pitchFamily="34" charset="0"/>
              <a:buChar char="•"/>
            </a:pPr>
            <a:r>
              <a:rPr lang="en-GB" sz="1200" b="0" spc="-20" dirty="0"/>
              <a:t> a framework for travel experiences</a:t>
            </a:r>
            <a:r>
              <a:rPr lang="en-GB" sz="1200" b="1" spc="-20" dirty="0"/>
              <a:t>.</a:t>
            </a:r>
            <a:endParaRPr lang="en-GB" sz="1200" b="1"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4029193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Know your audience:</a:t>
            </a:r>
            <a:r>
              <a:rPr lang="en-US" sz="1400" spc="-20" dirty="0"/>
              <a:t> </a:t>
            </a:r>
            <a:r>
              <a:rPr lang="en-US" sz="1200" spc="-20" dirty="0"/>
              <a:t>You can adjust your language or how the plot unveils and use precise metaphors to make the audience relate with the story, create empathy and have a more accurate understanding of its message.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Capture the audience right from the start:</a:t>
            </a:r>
            <a:r>
              <a:rPr lang="en-US" sz="1400" spc="-20" dirty="0"/>
              <a:t> </a:t>
            </a:r>
            <a:r>
              <a:rPr lang="en-US" sz="1200" spc="-20" dirty="0"/>
              <a:t>ask a question or make a super statement that hooks the audience. They will want to know the answer: it will force them to focus their attention on the story and on how it develops.</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spc="-20" dirty="0">
                <a:solidFill>
                  <a:srgbClr val="6ECECB"/>
                </a:solidFill>
              </a:rPr>
              <a:t> </a:t>
            </a:r>
            <a:r>
              <a:rPr lang="en-US" sz="1400" b="1" spc="-20" dirty="0"/>
              <a:t>Give personality to the characters: </a:t>
            </a:r>
            <a:r>
              <a:rPr lang="en-US" sz="1200" spc="-20" dirty="0"/>
              <a:t>use different accents, speech patterns, different voices and even particular gestures for each character. It will make them come “alive”!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Use your voice carefully: </a:t>
            </a:r>
            <a:r>
              <a:rPr lang="en-US" sz="1200" spc="-20" dirty="0"/>
              <a:t>Adjust the tone, the volume and the pace of your voice to each part of the story or to each character: accelerate, aggravate and speak louder to build tension; slow down, be calmer and soften the volume to release the tension.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Control your face:</a:t>
            </a:r>
            <a:r>
              <a:rPr lang="en-US" sz="1400" spc="-20" dirty="0"/>
              <a:t> </a:t>
            </a:r>
            <a:r>
              <a:rPr lang="en-US" sz="1200" spc="-20" dirty="0"/>
              <a:t>facial expressions are vital to disclose emotions. They should match what you are saying and almost be able to tell the story by themselves in specific moments.</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Use gestures: </a:t>
            </a:r>
            <a:r>
              <a:rPr lang="en-US" sz="1200" spc="-20" dirty="0"/>
              <a:t>your hands and your body are also important to tell the story, provide a sense of action and movement. But don’t overdue!</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30" dirty="0"/>
              <a:t> Use “visual” language: </a:t>
            </a:r>
            <a:r>
              <a:rPr lang="en-US" sz="1200" spc="-30" dirty="0"/>
              <a:t>Vividly describing the setting, the characters and all other elements, using adjectives and sensation engaging words, will stimulate the audience’s imagination, making people more engaged and absorbed.</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Find the appropriate pace:</a:t>
            </a:r>
            <a:r>
              <a:rPr lang="en-US" sz="1400" spc="-20" dirty="0"/>
              <a:t> </a:t>
            </a:r>
            <a:r>
              <a:rPr lang="en-US" sz="1200" spc="-20" dirty="0"/>
              <a:t>finding the proper balance is vital. Don’t make it feel rushed, but don’t take longer than necessary. Play with tension and pauses accordingly</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Create moments of silence: </a:t>
            </a:r>
            <a:r>
              <a:rPr lang="en-US" sz="1200" spc="-20" dirty="0"/>
              <a:t>pauses are great to make the audience regroup and agitate their mind, but also to build cliffhangers and suspense.</a:t>
            </a:r>
            <a:endParaRPr lang="en-GB" sz="1200" dirty="0"/>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spc="-20" dirty="0"/>
              <a:t> Cut off unnecessary details: </a:t>
            </a:r>
            <a:r>
              <a:rPr lang="en-US" sz="1200" spc="-20" dirty="0"/>
              <a:t>Cutting the fat out will make it more fluid and will present the audience exactly what it needs to know. This is a vital task to avoid getting people overwhelmed or bored and keeping their full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pc="-2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spc="-20" dirty="0"/>
              <a:t> The Golden Rule: </a:t>
            </a:r>
            <a:r>
              <a:rPr lang="en-US" sz="1200" spc="-20" dirty="0"/>
              <a:t>instead of resorting to passive exposition and provision of information, use a discourse that makes the listener experience the story through sensory details, actions and feelings. It will create a sense of setting and make the story more immersive and engaging, as it makes the listeners active characters of the story, using their imagination to picture what is happening.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20" dirty="0"/>
              <a:t>Example of “tell”: It was cold and snowy.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20" dirty="0"/>
              <a:t>Example of “show”: As the snowflakes were gently falling down, she pulled up the collar of her coat and reached for her gloves.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3553023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308696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spc="-10" baseline="0" dirty="0">
                <a:solidFill>
                  <a:srgbClr val="000000"/>
                </a:solidFill>
                <a:latin typeface="Calibri" panose="020F0502020204030204" pitchFamily="34" charset="0"/>
              </a:rPr>
              <a:t>The</a:t>
            </a:r>
            <a:r>
              <a:rPr lang="en-GB" sz="1200" b="1" i="1" u="none" strike="noStrike" spc="-10" baseline="0" dirty="0">
                <a:solidFill>
                  <a:srgbClr val="000000"/>
                </a:solidFill>
                <a:latin typeface="Calibri" panose="020F0502020204030204" pitchFamily="34" charset="0"/>
              </a:rPr>
              <a:t> Freedom Trail</a:t>
            </a:r>
            <a:r>
              <a:rPr lang="en-GB" sz="1200" b="0" i="0" u="none" strike="noStrike" spc="-10" baseline="0" dirty="0">
                <a:solidFill>
                  <a:srgbClr val="000000"/>
                </a:solidFill>
                <a:latin typeface="Calibri" panose="020F0502020204030204" pitchFamily="34" charset="0"/>
              </a:rPr>
              <a:t> </a:t>
            </a:r>
            <a:r>
              <a:rPr lang="en-GB" sz="1200" spc="-10" dirty="0">
                <a:solidFill>
                  <a:srgbClr val="000000"/>
                </a:solidFill>
                <a:latin typeface="Calibri" panose="020F0502020204030204" pitchFamily="34" charset="0"/>
              </a:rPr>
              <a:t>takes the opportunity to retell the stories that made history in the City of Boston (USA). The richness of the experience creates the right ambience, placing tourists right where the action took place. Beyond buildings, decoration, and props, there are professional players who bring history to life portraying Bostonian characters. The whole experience is programmed in detail, including a numbered sequence of attractions to visit, but it opens up the possibility for tourists to choose their starting point. The lively streets are filled with other interesting projects that have leveraged the Freedom Trail’s storytelling, including shops, educational programmes, lectures and cultural events.</a:t>
            </a:r>
            <a:endParaRPr lang="en-GB" sz="1200" b="0" i="0" u="none" strike="noStrike" spc="-10" baseline="0" dirty="0">
              <a:solidFill>
                <a:srgbClr val="000000"/>
              </a:solidFill>
              <a:latin typeface="Calibri" panose="020F0502020204030204" pitchFamily="34" charset="0"/>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2662173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4153237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20" dirty="0"/>
              <a:t>Mindfulness has its origins in spiritual and  religious eastern traditions. Current western practices are mostly influenced by Buddhist and Hindu traditions. They find particular strong roots in the Buddhist concept of Sati (the first step into enlightenment) and in the practice of yoga (whose origins seem to coincide with Hinduism).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2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20" dirty="0"/>
              <a:t>More recently, Jon Kabat-Zinn, a PhD in Molecular Biology, a renown scientist and a professor of Medicine, has explored a new approach mindfulness from a different angle, taking away its original “mystic” and religious connotations, while bring it into modern </a:t>
            </a:r>
            <a:r>
              <a:rPr lang="en-GB" sz="1200" spc="-20" dirty="0" err="1"/>
              <a:t>Ocidental</a:t>
            </a:r>
            <a:r>
              <a:rPr lang="en-GB" sz="1200" spc="-20" dirty="0"/>
              <a:t> medical practices. He combined Zen Buddhism and yoga practices with scientific findings to create programs that help people cope with stress, anxiety, pain and illness. Among other initiatives, he created the </a:t>
            </a:r>
            <a:r>
              <a:rPr lang="en-US" sz="1200" spc="-20" dirty="0"/>
              <a:t>Mindfulness Based Stress Reduction (MBSR) program and funded the Stress Reduction Clinic and the Center for Mindfulness in Medicine, Health Care, and Society at the University of Massachusetts Medical School. He firmly believes in the power of mindfulness to improve quality of life and stress reduction.</a:t>
            </a:r>
            <a:endParaRPr lang="en-GB" sz="1200" spc="-2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639040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https://youtu.be/tyhUezc6lKs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1609781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Summary presented by </a:t>
            </a:r>
            <a:r>
              <a:rPr lang="en-GB" sz="1200" dirty="0"/>
              <a:t>Chen, Scott &amp; </a:t>
            </a:r>
            <a:r>
              <a:rPr lang="en-GB" sz="1200" dirty="0" err="1"/>
              <a:t>Benckendorff</a:t>
            </a:r>
            <a:r>
              <a:rPr lang="en-GB" sz="1200" dirty="0"/>
              <a:t> (2017) </a:t>
            </a:r>
            <a:r>
              <a:rPr lang="en-GB" sz="1200" dirty="0">
                <a:sym typeface="Wingdings" panose="05000000000000000000" pitchFamily="2" charset="2"/>
              </a:rPr>
              <a:t> full reference: Chen, L., Scott, N., </a:t>
            </a:r>
            <a:r>
              <a:rPr lang="en-GB" sz="1200" dirty="0" err="1">
                <a:sym typeface="Wingdings" panose="05000000000000000000" pitchFamily="2" charset="2"/>
              </a:rPr>
              <a:t>Benckendorff</a:t>
            </a:r>
            <a:r>
              <a:rPr lang="en-GB" sz="1200" dirty="0">
                <a:sym typeface="Wingdings" panose="05000000000000000000" pitchFamily="2" charset="2"/>
              </a:rPr>
              <a:t>, P. (2017). Mindful tourist experiences: A Buddhist perspective. </a:t>
            </a:r>
            <a:r>
              <a:rPr lang="en-GB" sz="1200" i="1" dirty="0">
                <a:sym typeface="Wingdings" panose="05000000000000000000" pitchFamily="2" charset="2"/>
              </a:rPr>
              <a:t>Annals of Tourism Research</a:t>
            </a:r>
            <a:r>
              <a:rPr lang="en-GB" sz="1200" dirty="0">
                <a:sym typeface="Wingdings" panose="05000000000000000000" pitchFamily="2" charset="2"/>
              </a:rPr>
              <a:t>, 64, 1-12. </a:t>
            </a:r>
            <a:r>
              <a:rPr lang="en-GB" sz="1200" dirty="0" err="1">
                <a:sym typeface="Wingdings" panose="05000000000000000000" pitchFamily="2" charset="2"/>
              </a:rPr>
              <a:t>doi</a:t>
            </a:r>
            <a:r>
              <a:rPr lang="en-GB" sz="1200" dirty="0">
                <a:sym typeface="Wingdings" panose="05000000000000000000" pitchFamily="2" charset="2"/>
              </a:rPr>
              <a:t>: </a:t>
            </a:r>
            <a:r>
              <a:rPr lang="en-US" b="0" i="0" u="none" strike="noStrike" dirty="0">
                <a:solidFill>
                  <a:srgbClr val="0C7DBB"/>
                </a:solidFill>
                <a:effectLst/>
                <a:latin typeface="NexusSans"/>
                <a:hlinkClick r:id="rId3" tooltip="Persistent link using digital object identifier"/>
              </a:rPr>
              <a:t>https://doi.org/10.1016/j.annals.2017.01.013</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3481072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Summary presented by </a:t>
            </a:r>
            <a:r>
              <a:rPr lang="en-GB" sz="1200" dirty="0"/>
              <a:t>Chen, Scott &amp; </a:t>
            </a:r>
            <a:r>
              <a:rPr lang="en-GB" sz="1200" dirty="0" err="1"/>
              <a:t>Benckendorff</a:t>
            </a:r>
            <a:r>
              <a:rPr lang="en-GB" sz="1200" dirty="0"/>
              <a:t> (2017) </a:t>
            </a:r>
            <a:r>
              <a:rPr lang="en-GB" sz="1200" dirty="0">
                <a:sym typeface="Wingdings" panose="05000000000000000000" pitchFamily="2" charset="2"/>
              </a:rPr>
              <a:t> full reference: Chen, L., Scott, N., </a:t>
            </a:r>
            <a:r>
              <a:rPr lang="en-GB" sz="1200" dirty="0" err="1">
                <a:sym typeface="Wingdings" panose="05000000000000000000" pitchFamily="2" charset="2"/>
              </a:rPr>
              <a:t>Benckendorff</a:t>
            </a:r>
            <a:r>
              <a:rPr lang="en-GB" sz="1200" dirty="0">
                <a:sym typeface="Wingdings" panose="05000000000000000000" pitchFamily="2" charset="2"/>
              </a:rPr>
              <a:t>, P. (2017). Mindful tourist experiences: A Buddhist perspective. </a:t>
            </a:r>
            <a:r>
              <a:rPr lang="en-GB" sz="1200" i="1" dirty="0">
                <a:sym typeface="Wingdings" panose="05000000000000000000" pitchFamily="2" charset="2"/>
              </a:rPr>
              <a:t>Annals of Tourism Research</a:t>
            </a:r>
            <a:r>
              <a:rPr lang="en-GB" sz="1200" dirty="0">
                <a:sym typeface="Wingdings" panose="05000000000000000000" pitchFamily="2" charset="2"/>
              </a:rPr>
              <a:t>, 64, 1-12. </a:t>
            </a:r>
            <a:r>
              <a:rPr lang="en-GB" sz="1200" dirty="0" err="1">
                <a:sym typeface="Wingdings" panose="05000000000000000000" pitchFamily="2" charset="2"/>
              </a:rPr>
              <a:t>doi</a:t>
            </a:r>
            <a:r>
              <a:rPr lang="en-GB" sz="1200" dirty="0">
                <a:sym typeface="Wingdings" panose="05000000000000000000" pitchFamily="2" charset="2"/>
              </a:rPr>
              <a:t>: </a:t>
            </a:r>
            <a:r>
              <a:rPr lang="en-US" b="0" i="0" u="none" strike="noStrike" dirty="0">
                <a:solidFill>
                  <a:srgbClr val="0C7DBB"/>
                </a:solidFill>
                <a:effectLst/>
                <a:latin typeface="NexusSans"/>
                <a:hlinkClick r:id="rId3" tooltip="Persistent link using digital object identifier"/>
              </a:rPr>
              <a:t>https://doi.org/10.1016/j.annals.2017.01.013</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2782744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Mindfulness meditation </a:t>
            </a:r>
            <a:r>
              <a:rPr lang="en-GB" sz="1200" b="1" dirty="0">
                <a:solidFill>
                  <a:srgbClr val="F7981D"/>
                </a:solidFill>
              </a:rPr>
              <a:t>changes the brain</a:t>
            </a:r>
            <a:r>
              <a:rPr lang="en-GB" sz="1200" dirty="0"/>
              <a:t>, namely the regions involved in attention, emotion and self-awareness. It simulates the activation of the task-positive network (TPN) of the brain, which competes with the default-mode network (DMN).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6ECECB"/>
                </a:solidFill>
                <a:effectLst>
                  <a:outerShdw blurRad="38100" dist="38100" dir="2700000" algn="tl">
                    <a:srgbClr val="000000">
                      <a:alpha val="43137"/>
                    </a:srgbClr>
                  </a:outerShdw>
                </a:effectLst>
              </a:rPr>
              <a:t>Less</a:t>
            </a:r>
            <a:r>
              <a:rPr lang="en-GB" sz="1200" b="1" dirty="0"/>
              <a:t> activation of the DMN </a:t>
            </a:r>
            <a:r>
              <a:rPr lang="en-GB" sz="1200" b="1" dirty="0">
                <a:sym typeface="Wingdings" panose="05000000000000000000" pitchFamily="2" charset="2"/>
              </a:rPr>
              <a:t> </a:t>
            </a:r>
            <a:r>
              <a:rPr lang="en-GB" sz="1200" b="0" dirty="0">
                <a:sym typeface="Wingdings" panose="05000000000000000000" pitchFamily="2" charset="2"/>
              </a:rPr>
              <a:t>less negative emotional states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FDDE00"/>
                </a:solidFill>
                <a:effectLst>
                  <a:outerShdw blurRad="38100" dist="38100" dir="2700000" algn="tl">
                    <a:srgbClr val="000000">
                      <a:alpha val="43137"/>
                    </a:srgbClr>
                  </a:outerShdw>
                </a:effectLst>
              </a:rPr>
              <a:t>More</a:t>
            </a:r>
            <a:r>
              <a:rPr lang="en-GB" sz="1200" b="1" dirty="0"/>
              <a:t> activation of the TPN </a:t>
            </a:r>
            <a:r>
              <a:rPr lang="en-GB" sz="1200" b="1" dirty="0">
                <a:sym typeface="Wingdings" panose="05000000000000000000" pitchFamily="2" charset="2"/>
              </a:rPr>
              <a:t> </a:t>
            </a:r>
            <a:r>
              <a:rPr lang="en-GB" sz="1200" b="0" dirty="0">
                <a:sym typeface="Wingdings" panose="05000000000000000000" pitchFamily="2" charset="2"/>
              </a:rPr>
              <a:t>more positive emotional states</a:t>
            </a:r>
            <a:endParaRPr lang="en-GB" sz="1200"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380903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171516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6ECECB"/>
                </a:solidFill>
              </a:rPr>
              <a:t>1. Find time and space for mindfulness meditation:</a:t>
            </a:r>
            <a:r>
              <a:rPr lang="en-GB" sz="1600" dirty="0"/>
              <a:t> </a:t>
            </a:r>
            <a:r>
              <a:rPr lang="en-GB" sz="1200" dirty="0"/>
              <a:t>it requires dedicated practice and therefore you need to be comfortable and in an appropriate time and space.</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spc="-30" dirty="0">
                <a:solidFill>
                  <a:srgbClr val="6ECECB"/>
                </a:solidFill>
              </a:rPr>
              <a:t>2. Bring attention to the present: </a:t>
            </a:r>
            <a:r>
              <a:rPr lang="en-GB" sz="1200" spc="-30" dirty="0"/>
              <a:t>the goal of mindfulness is to pay attention to the present continuously. This can be facilitated by keeping the mind focused on an “object” of attention (e.g., your breathing; your senses).</a:t>
            </a:r>
            <a:endParaRPr lang="en-GB" sz="1400" spc="-3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6ECECB"/>
                </a:solidFill>
              </a:rPr>
              <a:t>3. Let go any type of judgement:</a:t>
            </a:r>
            <a:r>
              <a:rPr lang="en-GB" sz="1200" dirty="0"/>
              <a:t>  non-judgement means to let go the mind’s automatic filtering of the experience (good, bad, neutral) and just feel the moment.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6ECECB"/>
                </a:solidFill>
              </a:rPr>
              <a:t>4. Acknowledge your mind wandering: </a:t>
            </a:r>
            <a:r>
              <a:rPr lang="en-GB" sz="1200" dirty="0"/>
              <a:t>Understand that your mind might start wandering and other thoughts might show up. Just acknowledge this and bring your mind back to the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Fits well with many different types of travel and tourism.</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3580354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Framework for meditative mindful tourist experiences presented by </a:t>
            </a:r>
            <a:r>
              <a:rPr lang="en-GB" sz="1200" dirty="0"/>
              <a:t>Chen, Scott &amp; </a:t>
            </a:r>
            <a:r>
              <a:rPr lang="en-GB" sz="1200" dirty="0" err="1"/>
              <a:t>Benckendorff</a:t>
            </a:r>
            <a:r>
              <a:rPr lang="en-GB" sz="1200" dirty="0"/>
              <a:t> (2017) </a:t>
            </a:r>
            <a:r>
              <a:rPr lang="en-GB" sz="1200" dirty="0">
                <a:sym typeface="Wingdings" panose="05000000000000000000" pitchFamily="2" charset="2"/>
              </a:rPr>
              <a:t> full reference: Chen, L., Scott, N., </a:t>
            </a:r>
            <a:r>
              <a:rPr lang="en-GB" sz="1200" dirty="0" err="1">
                <a:sym typeface="Wingdings" panose="05000000000000000000" pitchFamily="2" charset="2"/>
              </a:rPr>
              <a:t>Benckendorff</a:t>
            </a:r>
            <a:r>
              <a:rPr lang="en-GB" sz="1200" dirty="0">
                <a:sym typeface="Wingdings" panose="05000000000000000000" pitchFamily="2" charset="2"/>
              </a:rPr>
              <a:t>, P. (2017). Mindful tourist experiences: A Buddhist perspective. Annals of Tourism Research, 64, 1-12. </a:t>
            </a:r>
            <a:r>
              <a:rPr lang="en-GB" sz="1200" dirty="0" err="1">
                <a:sym typeface="Wingdings" panose="05000000000000000000" pitchFamily="2" charset="2"/>
              </a:rPr>
              <a:t>doi</a:t>
            </a:r>
            <a:r>
              <a:rPr lang="en-GB" sz="1200" dirty="0">
                <a:sym typeface="Wingdings" panose="05000000000000000000" pitchFamily="2" charset="2"/>
              </a:rPr>
              <a:t>: </a:t>
            </a:r>
            <a:r>
              <a:rPr lang="en-US" b="0" i="0" u="none" strike="noStrike" dirty="0">
                <a:solidFill>
                  <a:srgbClr val="0C7DBB"/>
                </a:solidFill>
                <a:effectLst/>
                <a:latin typeface="NexusSans"/>
                <a:hlinkClick r:id="rId3" tooltip="Persistent link using digital object identifier"/>
              </a:rPr>
              <a:t>https://doi.org/10.1016/j.annals.2017.01.013</a:t>
            </a:r>
            <a:endParaRPr lang="en-GB" dirty="0"/>
          </a:p>
          <a:p>
            <a:endParaRPr lang="en-GB" dirty="0"/>
          </a:p>
          <a:p>
            <a:pPr>
              <a:lnSpc>
                <a:spcPct val="150000"/>
              </a:lnSpc>
              <a:spcAft>
                <a:spcPts val="600"/>
              </a:spcAft>
            </a:pPr>
            <a:r>
              <a:rPr lang="en-GB" sz="1200" dirty="0">
                <a:solidFill>
                  <a:schemeClr val="tx1"/>
                </a:solidFill>
              </a:rPr>
              <a:t>Buddhist conceptualisations of meditative mindfulness have been applied and explored in tourism contexts, through the Experience Economy perspective. They contribute to the liminal nature of travel and the creation of spiritual experiences to tourists who seek to escape their stressful world and calm their minds. These experiences are reported to be deeply imprinted as vivid memories and seem to generate a type of flow.</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600117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buFont typeface="Arial" panose="020B0604020202020204" pitchFamily="34" charset="0"/>
              <a:buChar char="•"/>
            </a:pPr>
            <a:r>
              <a:rPr lang="en-GB" sz="1200" b="1" dirty="0">
                <a:solidFill>
                  <a:srgbClr val="F7981D"/>
                </a:solidFill>
              </a:rPr>
              <a:t> Meditation</a:t>
            </a:r>
            <a:r>
              <a:rPr lang="en-GB" sz="1200" dirty="0"/>
              <a:t> (focus on your breathing and the movements of your stomach) </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Meditative walking/hiking </a:t>
            </a:r>
            <a:r>
              <a:rPr lang="en-GB" sz="1200" dirty="0"/>
              <a:t>(mindfully walking down a trail)</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Body scan </a:t>
            </a:r>
            <a:r>
              <a:rPr lang="en-GB" sz="1200" dirty="0"/>
              <a:t>(becoming aware of the sensations throughout your body)</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Raisin Exercise </a:t>
            </a:r>
            <a:r>
              <a:rPr lang="en-GB" sz="1200" dirty="0"/>
              <a:t>(enjoy food in silence and with your eyes closed)</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Contemplation</a:t>
            </a:r>
            <a:r>
              <a:rPr lang="en-GB" sz="1200" dirty="0"/>
              <a:t> (observe the scenery, like the rippling in a lake)</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Hearing the silence </a:t>
            </a:r>
            <a:r>
              <a:rPr lang="en-GB" sz="1200" dirty="0"/>
              <a:t>(silently hear the sounds of nature)</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Smell of nature</a:t>
            </a:r>
            <a:r>
              <a:rPr lang="en-GB" sz="1200" b="1" dirty="0"/>
              <a:t> </a:t>
            </a:r>
            <a:r>
              <a:rPr lang="en-GB" sz="1200" dirty="0"/>
              <a:t>(quietly smell flowers or feel the smell of the woods)</a:t>
            </a:r>
          </a:p>
          <a:p>
            <a:pPr>
              <a:lnSpc>
                <a:spcPct val="150000"/>
              </a:lnSpc>
              <a:spcAft>
                <a:spcPts val="1200"/>
              </a:spcAft>
              <a:buClr>
                <a:srgbClr val="6ECECB"/>
              </a:buClr>
              <a:buFont typeface="Arial" panose="020B0604020202020204" pitchFamily="34" charset="0"/>
              <a:buChar char="•"/>
            </a:pPr>
            <a:r>
              <a:rPr lang="en-GB" sz="1200" dirty="0"/>
              <a:t> </a:t>
            </a:r>
            <a:r>
              <a:rPr lang="en-GB" sz="1200" b="1" dirty="0">
                <a:solidFill>
                  <a:srgbClr val="F7981D"/>
                </a:solidFill>
              </a:rPr>
              <a:t>Feel the breeze </a:t>
            </a:r>
            <a:r>
              <a:rPr lang="en-GB" sz="1200" dirty="0"/>
              <a:t>(stop to feel the breeze and its effect on your skin)</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765389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55</a:t>
            </a:fld>
            <a:endParaRPr lang="en-US"/>
          </a:p>
        </p:txBody>
      </p:sp>
    </p:spTree>
    <p:extLst>
      <p:ext uri="{BB962C8B-B14F-4D97-AF65-F5344CB8AC3E}">
        <p14:creationId xmlns:p14="http://schemas.microsoft.com/office/powerpoint/2010/main" val="1077135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57</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58</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60</a:t>
            </a:fld>
            <a:endParaRPr lang="en-US"/>
          </a:p>
        </p:txBody>
      </p:sp>
    </p:spTree>
    <p:extLst>
      <p:ext uri="{BB962C8B-B14F-4D97-AF65-F5344CB8AC3E}">
        <p14:creationId xmlns:p14="http://schemas.microsoft.com/office/powerpoint/2010/main" val="237845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Pleasure: </a:t>
            </a:r>
          </a:p>
          <a:p>
            <a:pPr>
              <a:lnSpc>
                <a:spcPct val="150000"/>
              </a:lnSpc>
              <a:spcAft>
                <a:spcPts val="600"/>
              </a:spcAft>
              <a:buClr>
                <a:srgbClr val="F7981D"/>
              </a:buClr>
              <a:buFont typeface="Arial" panose="020B0604020202020204" pitchFamily="34" charset="0"/>
              <a:buChar char="•"/>
            </a:pPr>
            <a:r>
              <a:rPr lang="en-US" sz="1200" spc="-30" dirty="0">
                <a:solidFill>
                  <a:srgbClr val="000000"/>
                </a:solidFill>
              </a:rPr>
              <a:t> Seeking pleasure is a reflex response built into our genes for the preservation of the species. It does not contribute to personal growth.</a:t>
            </a:r>
          </a:p>
          <a:p>
            <a:pPr>
              <a:lnSpc>
                <a:spcPct val="150000"/>
              </a:lnSpc>
              <a:spcAft>
                <a:spcPts val="600"/>
              </a:spcAft>
              <a:buClr>
                <a:srgbClr val="F7981D"/>
              </a:buClr>
              <a:buFont typeface="Arial" panose="020B0604020202020204" pitchFamily="34" charset="0"/>
              <a:buChar char="•"/>
            </a:pPr>
            <a:r>
              <a:rPr lang="en-US" sz="1200" spc="-30" dirty="0">
                <a:solidFill>
                  <a:srgbClr val="000000"/>
                </a:solidFill>
              </a:rPr>
              <a:t> We can experience pleasure without any investment of psychic energy (attention).</a:t>
            </a:r>
          </a:p>
          <a:p>
            <a:pPr>
              <a:lnSpc>
                <a:spcPct val="150000"/>
              </a:lnSpc>
              <a:spcAft>
                <a:spcPts val="600"/>
              </a:spcAft>
              <a:buClr>
                <a:srgbClr val="F7981D"/>
              </a:buClr>
              <a:buFont typeface="Arial" panose="020B0604020202020204" pitchFamily="34" charset="0"/>
              <a:buNone/>
            </a:pPr>
            <a:endParaRPr lang="en-US" sz="1200" spc="-30" dirty="0">
              <a:solidFill>
                <a:srgbClr val="000000"/>
              </a:solidFill>
            </a:endParaRPr>
          </a:p>
          <a:p>
            <a:pPr>
              <a:lnSpc>
                <a:spcPct val="150000"/>
              </a:lnSpc>
              <a:spcAft>
                <a:spcPts val="600"/>
              </a:spcAft>
              <a:buClr>
                <a:srgbClr val="F7981D"/>
              </a:buClr>
              <a:buFont typeface="Arial" panose="020B0604020202020204" pitchFamily="34" charset="0"/>
              <a:buNone/>
            </a:pPr>
            <a:r>
              <a:rPr lang="en-US" sz="1200" spc="-30" dirty="0">
                <a:solidFill>
                  <a:srgbClr val="000000"/>
                </a:solidFill>
              </a:rPr>
              <a:t>Enjoyment:</a:t>
            </a:r>
          </a:p>
          <a:p>
            <a:pPr>
              <a:lnSpc>
                <a:spcPct val="150000"/>
              </a:lnSpc>
              <a:spcAft>
                <a:spcPts val="600"/>
              </a:spcAft>
              <a:buClr>
                <a:srgbClr val="6ECECB"/>
              </a:buClr>
              <a:buFont typeface="Arial" panose="020B0604020202020204" pitchFamily="34" charset="0"/>
              <a:buChar char="•"/>
            </a:pPr>
            <a:r>
              <a:rPr lang="en-US" sz="1200" dirty="0">
                <a:solidFill>
                  <a:srgbClr val="000000"/>
                </a:solidFill>
              </a:rPr>
              <a:t> Derived from achieving something more than the momentaneous satisfaction of a need (surpassing one’s limits, challenges, barriers).</a:t>
            </a:r>
          </a:p>
          <a:p>
            <a:pPr>
              <a:lnSpc>
                <a:spcPct val="150000"/>
              </a:lnSpc>
              <a:spcAft>
                <a:spcPts val="600"/>
              </a:spcAft>
              <a:buClr>
                <a:srgbClr val="6ECECB"/>
              </a:buClr>
              <a:buFont typeface="Arial" panose="020B0604020202020204" pitchFamily="34" charset="0"/>
              <a:buChar char="•"/>
            </a:pPr>
            <a:r>
              <a:rPr lang="en-US" sz="1200" dirty="0">
                <a:solidFill>
                  <a:schemeClr val="tx1"/>
                </a:solidFill>
              </a:rPr>
              <a:t> Happens only as a result of unusual investments of attention (in realistic goals) and when skills match the opportunities for actions (challenges).</a:t>
            </a:r>
            <a:endParaRPr lang="en-GB" sz="1200" spc="-50" dirty="0">
              <a:solidFill>
                <a:schemeClr val="tx1"/>
              </a:solidFill>
            </a:endParaRPr>
          </a:p>
          <a:p>
            <a:pPr>
              <a:lnSpc>
                <a:spcPct val="150000"/>
              </a:lnSpc>
              <a:spcAft>
                <a:spcPts val="600"/>
              </a:spcAft>
              <a:buClr>
                <a:srgbClr val="F7981D"/>
              </a:buClr>
              <a:buFont typeface="Arial" panose="020B0604020202020204" pitchFamily="34" charset="0"/>
              <a:buNone/>
            </a:pPr>
            <a:endParaRPr lang="en-GB" sz="1200" spc="-30" dirty="0">
              <a:solidFill>
                <a:srgbClr val="000000"/>
              </a:solidFill>
            </a:endParaRPr>
          </a:p>
          <a:p>
            <a:endParaRPr lang="en-GB"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85383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effectLst>
                  <a:outerShdw blurRad="38100" dist="38100" dir="2700000" algn="tl">
                    <a:srgbClr val="000000">
                      <a:alpha val="43137"/>
                    </a:srgbClr>
                  </a:outerShdw>
                </a:effectLst>
              </a:rPr>
              <a:t>To improve life one must improve the quality of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Experiences that give pleasure can also give enjoyment.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solidFill>
                <a:schemeClr val="tx1"/>
              </a:solidFill>
              <a:effectLst>
                <a:outerShdw blurRad="38100" dist="38100" dir="2700000" algn="tl">
                  <a:srgbClr val="000000">
                    <a:alpha val="43137"/>
                  </a:srgbClr>
                </a:outerShdw>
              </a:effectLst>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08979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r>
              <a:rPr lang="en-GB" sz="1200" dirty="0"/>
              <a:t>Theory of Flow has been proposed by Mihaly Csikszentmihalyi.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20" dirty="0"/>
              <a:t>Flow is a particular state of mind.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20" dirty="0"/>
              <a:t>It is the state in which people are so involved in an activity that </a:t>
            </a:r>
            <a:r>
              <a:rPr lang="en-US" sz="1200" b="1" spc="-20" dirty="0"/>
              <a:t>nothing else seems to matter</a:t>
            </a:r>
            <a:r>
              <a:rPr lang="en-US" sz="1200" spc="-20" dirty="0"/>
              <a:t>; the experience itself is so </a:t>
            </a:r>
            <a:r>
              <a:rPr lang="en-US" sz="1200" b="1" spc="-20" dirty="0"/>
              <a:t>enjoyable</a:t>
            </a:r>
            <a:r>
              <a:rPr lang="en-US" sz="1200" spc="-20" dirty="0"/>
              <a:t> that people will do it at great cost, for the sheer sake of doing it. </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these moments we feel in </a:t>
            </a:r>
            <a:r>
              <a:rPr lang="en-US" sz="1200" b="1" dirty="0"/>
              <a:t>control of our actions</a:t>
            </a:r>
            <a:r>
              <a:rPr lang="en-US" sz="1200" dirty="0"/>
              <a:t>, masters of our own fate, and we feel a sense of </a:t>
            </a:r>
            <a:r>
              <a:rPr lang="en-US" sz="1200" b="1" dirty="0"/>
              <a:t>exhilaration</a:t>
            </a:r>
            <a:r>
              <a:rPr lang="en-US" sz="1200" dirty="0"/>
              <a:t>, a deep sense of </a:t>
            </a:r>
            <a:r>
              <a:rPr lang="en-US" sz="1200" b="1" dirty="0"/>
              <a:t>enjoyment </a:t>
            </a:r>
            <a:r>
              <a:rPr lang="en-US" sz="1200" dirty="0"/>
              <a:t>that is long cherished and that becomes a </a:t>
            </a:r>
            <a:r>
              <a:rPr lang="en-US" sz="1200" b="1" dirty="0"/>
              <a:t>land mark in memory </a:t>
            </a:r>
            <a:r>
              <a:rPr lang="en-US" sz="1200" dirty="0"/>
              <a:t>for what life should be like.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ranges from ‘</a:t>
            </a:r>
            <a:r>
              <a:rPr lang="en-US" sz="1200" b="1" dirty="0"/>
              <a:t>deep flow</a:t>
            </a:r>
            <a:r>
              <a:rPr lang="en-US" sz="1200" dirty="0"/>
              <a:t>’ (complex activities) to ‘</a:t>
            </a:r>
            <a:r>
              <a:rPr lang="en-US" sz="1200" b="1" dirty="0"/>
              <a:t>micro flow</a:t>
            </a:r>
            <a:r>
              <a:rPr lang="en-US" sz="1200" dirty="0"/>
              <a:t>’ states (trivial, simple, low skill activities). How enjoyable an activity is depends ultimately on its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pc="-20" dirty="0"/>
              <a:t>It can be </a:t>
            </a:r>
            <a:r>
              <a:rPr lang="en-US" sz="1200" b="1" spc="-20" dirty="0"/>
              <a:t>achieved in a great number of ways</a:t>
            </a:r>
            <a:r>
              <a:rPr lang="en-US" sz="1200" spc="-20" dirty="0"/>
              <a:t>, including reading, meditating, thinking, hiking, climbing, swimming, dancing, writing, painting, baking, playing chess or even socializing.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26876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buClr>
                <a:srgbClr val="6ECECB"/>
              </a:buClr>
              <a:buFont typeface="Arial" panose="020B0604020202020204" pitchFamily="34" charset="0"/>
              <a:buChar char="•"/>
            </a:pPr>
            <a:r>
              <a:rPr lang="en-US" sz="1200" spc="-20" dirty="0"/>
              <a:t> The best moments usually occur when a person’s body or mind is stretched to its limits in a voluntary effort to accomplish something difficult and worthwhile.</a:t>
            </a:r>
          </a:p>
          <a:p>
            <a:pPr>
              <a:lnSpc>
                <a:spcPct val="150000"/>
              </a:lnSpc>
              <a:spcAft>
                <a:spcPts val="600"/>
              </a:spcAft>
              <a:buClr>
                <a:srgbClr val="6ECECB"/>
              </a:buClr>
              <a:buFont typeface="Arial" panose="020B0604020202020204" pitchFamily="34" charset="0"/>
              <a:buChar char="•"/>
            </a:pPr>
            <a:r>
              <a:rPr lang="en-US" sz="1200" spc="-20" dirty="0"/>
              <a:t> Optimal experience is thus something that </a:t>
            </a:r>
            <a:r>
              <a:rPr lang="en-US" sz="1200" b="1" spc="-20" dirty="0"/>
              <a:t>we make happen</a:t>
            </a:r>
            <a:r>
              <a:rPr lang="en-US" sz="1200" spc="-20" dirty="0"/>
              <a:t>. It requires </a:t>
            </a:r>
            <a:r>
              <a:rPr lang="en-US" sz="1200" b="1" spc="-20" dirty="0">
                <a:solidFill>
                  <a:srgbClr val="FDDE00"/>
                </a:solidFill>
                <a:effectLst>
                  <a:outerShdw blurRad="38100" dist="38100" dir="2700000" algn="tl">
                    <a:srgbClr val="000000">
                      <a:alpha val="43137"/>
                    </a:srgbClr>
                  </a:outerShdw>
                </a:effectLst>
              </a:rPr>
              <a:t>active involvement</a:t>
            </a:r>
            <a:r>
              <a:rPr lang="en-US" sz="1200" spc="-20" dirty="0"/>
              <a:t>, either physical or mental. </a:t>
            </a:r>
          </a:p>
          <a:p>
            <a:pPr>
              <a:lnSpc>
                <a:spcPct val="150000"/>
              </a:lnSpc>
              <a:spcAft>
                <a:spcPts val="600"/>
              </a:spcAft>
              <a:buClr>
                <a:srgbClr val="6ECECB"/>
              </a:buClr>
              <a:buFont typeface="Arial" panose="020B0604020202020204" pitchFamily="34" charset="0"/>
              <a:buChar char="•"/>
            </a:pPr>
            <a:r>
              <a:rPr lang="en-US" sz="1200" spc="-20" dirty="0"/>
              <a:t> For that reason it involves an </a:t>
            </a:r>
            <a:r>
              <a:rPr lang="en-US" sz="1200" b="1" spc="-20" dirty="0"/>
              <a:t>interplay between </a:t>
            </a:r>
            <a:r>
              <a:rPr lang="en-US" sz="1200" b="1" spc="-20" dirty="0">
                <a:solidFill>
                  <a:srgbClr val="F7981D"/>
                </a:solidFill>
                <a:effectLst>
                  <a:outerShdw blurRad="38100" dist="38100" dir="2700000" algn="tl">
                    <a:srgbClr val="000000">
                      <a:alpha val="43137"/>
                    </a:srgbClr>
                  </a:outerShdw>
                </a:effectLst>
              </a:rPr>
              <a:t>skill</a:t>
            </a:r>
            <a:r>
              <a:rPr lang="en-US" sz="1200" b="1" spc="-20" dirty="0"/>
              <a:t> and </a:t>
            </a:r>
            <a:r>
              <a:rPr lang="en-US" sz="1200" b="1" spc="-20" dirty="0">
                <a:solidFill>
                  <a:srgbClr val="F7981D"/>
                </a:solidFill>
                <a:effectLst>
                  <a:outerShdw blurRad="38100" dist="38100" dir="2700000" algn="tl">
                    <a:srgbClr val="000000">
                      <a:alpha val="43137"/>
                    </a:srgbClr>
                  </a:outerShdw>
                </a:effectLst>
              </a:rPr>
              <a:t>challenge</a:t>
            </a:r>
            <a:r>
              <a:rPr lang="en-US" sz="1200" spc="-20" dirty="0"/>
              <a:t>:</a:t>
            </a:r>
          </a:p>
          <a:p>
            <a:pPr marL="360000">
              <a:lnSpc>
                <a:spcPct val="150000"/>
              </a:lnSpc>
              <a:spcAft>
                <a:spcPts val="600"/>
              </a:spcAft>
              <a:buClr>
                <a:srgbClr val="6ECECB"/>
              </a:buClr>
              <a:buFont typeface="Calibri" panose="020F0502020204030204" pitchFamily="34" charset="0"/>
              <a:buChar char="‒"/>
            </a:pPr>
            <a:r>
              <a:rPr lang="en-US" sz="1200" spc="-20" dirty="0"/>
              <a:t> when challenges exceed the participants’ skills, </a:t>
            </a:r>
            <a:r>
              <a:rPr lang="en-US" sz="1200" b="1" spc="-20" dirty="0"/>
              <a:t>anxiety</a:t>
            </a:r>
            <a:r>
              <a:rPr lang="en-US" sz="1200" spc="-20" dirty="0"/>
              <a:t> is experienced;</a:t>
            </a:r>
          </a:p>
          <a:p>
            <a:pPr marL="360000">
              <a:lnSpc>
                <a:spcPct val="150000"/>
              </a:lnSpc>
              <a:spcAft>
                <a:spcPts val="600"/>
              </a:spcAft>
              <a:buClr>
                <a:srgbClr val="6ECECB"/>
              </a:buClr>
              <a:buFont typeface="Calibri" panose="020F0502020204030204" pitchFamily="34" charset="0"/>
              <a:buChar char="‒"/>
            </a:pPr>
            <a:r>
              <a:rPr lang="en-US" sz="1200" spc="-20" dirty="0"/>
              <a:t> conversely, when skills exceed the challenges, the result is a state of </a:t>
            </a:r>
            <a:r>
              <a:rPr lang="en-US" sz="1200" b="1" spc="-20" dirty="0"/>
              <a:t>boredom</a:t>
            </a:r>
            <a:r>
              <a:rPr lang="en-US" sz="1200" spc="-20" dirty="0"/>
              <a:t>.</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19</a:t>
            </a:fld>
            <a:endParaRPr lang="en-US" dirty="0"/>
          </a:p>
        </p:txBody>
      </p:sp>
    </p:spTree>
    <p:extLst>
      <p:ext uri="{BB962C8B-B14F-4D97-AF65-F5344CB8AC3E}">
        <p14:creationId xmlns:p14="http://schemas.microsoft.com/office/powerpoint/2010/main" val="414274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1. </a:t>
            </a:r>
            <a:r>
              <a:rPr lang="en-US" b="1" i="1" dirty="0">
                <a:solidFill>
                  <a:schemeClr val="bg1"/>
                </a:solidFill>
                <a:effectLst>
                  <a:outerShdw blurRad="38100" dist="38100" dir="2700000" algn="tl">
                    <a:srgbClr val="000000">
                      <a:alpha val="43137"/>
                    </a:srgbClr>
                  </a:outerShdw>
                </a:effectLst>
              </a:rPr>
              <a:t>A challenging activity that requires skills:</a:t>
            </a:r>
            <a:r>
              <a:rPr lang="en-US" sz="1200" b="1" dirty="0">
                <a:solidFill>
                  <a:schemeClr val="bg1"/>
                </a:solidFill>
                <a:effectLst>
                  <a:outerShdw blurRad="38100" dist="38100" dir="2700000" algn="tl">
                    <a:srgbClr val="000000">
                      <a:alpha val="43137"/>
                    </a:srgbClr>
                  </a:outerShdw>
                </a:effectLst>
              </a:rPr>
              <a:t> </a:t>
            </a:r>
            <a:r>
              <a:rPr lang="en-US" sz="1200" dirty="0"/>
              <a:t>the experience usually occurs when we confront tasks we have a chance of completing. Enjoyment only appears at the boundary between boredom and anxiety, when the challenges are just balanced with the person’s capacity to act.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2.</a:t>
            </a:r>
            <a:r>
              <a:rPr lang="en-US" b="1" i="1" dirty="0">
                <a:effectLst>
                  <a:outerShdw blurRad="38100" dist="38100" dir="2700000" algn="tl">
                    <a:srgbClr val="000000">
                      <a:alpha val="43137"/>
                    </a:srgbClr>
                  </a:outerShdw>
                </a:effectLst>
                <a:ea typeface="Times New Roman" panose="02020603050405020304" pitchFamily="18" charset="0"/>
              </a:rPr>
              <a:t> </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The merging of action and awareness:</a:t>
            </a:r>
            <a:r>
              <a:rPr lang="en-US" b="1" dirty="0">
                <a:effectLst>
                  <a:outerShdw blurRad="38100" dist="38100" dir="2700000" algn="tl">
                    <a:srgbClr val="000000">
                      <a:alpha val="43137"/>
                    </a:srgbClr>
                  </a:outerShdw>
                </a:effectLst>
                <a:ea typeface="Times New Roman" panose="02020603050405020304" pitchFamily="18" charset="0"/>
              </a:rPr>
              <a:t> </a:t>
            </a:r>
            <a:r>
              <a:rPr lang="en-US" sz="1200" dirty="0">
                <a:effectLst/>
                <a:ea typeface="Times New Roman" panose="02020603050405020304" pitchFamily="18" charset="0"/>
              </a:rPr>
              <a:t>we must be able to concentrate </a:t>
            </a:r>
            <a:r>
              <a:rPr lang="en-US" sz="1200" dirty="0">
                <a:ea typeface="Times New Roman" panose="02020603050405020304" pitchFamily="18" charset="0"/>
              </a:rPr>
              <a:t>on what we are doing, channeling our </a:t>
            </a:r>
            <a:r>
              <a:rPr lang="en-US" sz="1200" dirty="0">
                <a:effectLst/>
                <a:ea typeface="Times New Roman" panose="02020603050405020304" pitchFamily="18" charset="0"/>
              </a:rPr>
              <a:t>complete attention and involvement on the activity in such a way that actions become spontaneous and automatic (i</a:t>
            </a:r>
            <a:r>
              <a:rPr lang="en-US" sz="1200" dirty="0">
                <a:ea typeface="Times New Roman" panose="02020603050405020304" pitchFamily="18" charset="0"/>
              </a:rPr>
              <a:t>.e., </a:t>
            </a:r>
            <a:r>
              <a:rPr lang="en-US" sz="1200" dirty="0">
                <a:effectLst/>
                <a:ea typeface="Times New Roman" panose="02020603050405020304" pitchFamily="18" charset="0"/>
              </a:rPr>
              <a:t>turn off mobile phones and external distractions!).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3 &amp; 4. </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Provide clear goals and feedback: </a:t>
            </a:r>
            <a:r>
              <a:rPr lang="en-US" sz="1200" dirty="0">
                <a:effectLst/>
                <a:ea typeface="Times New Roman" panose="02020603050405020304" pitchFamily="18" charset="0"/>
              </a:rPr>
              <a:t>the concentration is usually possible because the task undertaken has clear goals and provides immediate feedback - people know what to do and can immediately evaluate the efficacy of their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5. </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Concentration on the task at hand: </a:t>
            </a:r>
            <a:r>
              <a:rPr lang="en-US" sz="1200" dirty="0"/>
              <a:t>people experience </a:t>
            </a:r>
            <a:r>
              <a:rPr lang="en-US" sz="1200" dirty="0">
                <a:effectLst/>
                <a:ea typeface="Times New Roman" panose="02020603050405020304" pitchFamily="18" charset="0"/>
              </a:rPr>
              <a:t>complete focus on the task, leaving no room in the mind for irrelevant information. One acts with a deep but effortless involvement that removes from awareness the worries and frustrations of everyday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6. </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The paradox of control: </a:t>
            </a:r>
            <a:r>
              <a:rPr lang="en-US" sz="1200" dirty="0">
                <a:effectLst/>
                <a:ea typeface="Times New Roman" panose="02020603050405020304" pitchFamily="18" charset="0"/>
              </a:rPr>
              <a:t>people experience a sense of control, which in reality is the lack of a sense of worry about losing control; the absence of the fear to fail; or fewer perceived risks.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7. </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The loss of self-consciousness:</a:t>
            </a:r>
            <a:r>
              <a:rPr lang="en-US" b="1" i="1" dirty="0">
                <a:solidFill>
                  <a:schemeClr val="bg1"/>
                </a:solidFill>
                <a:ea typeface="Times New Roman" panose="02020603050405020304" pitchFamily="18" charset="0"/>
              </a:rPr>
              <a:t> </a:t>
            </a:r>
            <a:r>
              <a:rPr lang="en-US" sz="1200" dirty="0">
                <a:effectLst/>
                <a:ea typeface="Times New Roman" panose="02020603050405020304" pitchFamily="18" charset="0"/>
              </a:rPr>
              <a:t>people have a sense of transcendentalism and the concern for self disappears, yet paradoxically the sense of self emerges stronger after the flow experience is 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ea typeface="Times New Roman" panose="02020603050405020304" pitchFamily="18" charset="0"/>
              </a:rPr>
              <a:t>8. </a:t>
            </a:r>
            <a:r>
              <a:rPr lang="en-US" b="1" i="1" dirty="0">
                <a:solidFill>
                  <a:schemeClr val="bg1"/>
                </a:solidFill>
                <a:effectLst>
                  <a:outerShdw blurRad="38100" dist="38100" dir="2700000" algn="tl">
                    <a:srgbClr val="000000">
                      <a:alpha val="43137"/>
                    </a:srgbClr>
                  </a:outerShdw>
                </a:effectLst>
                <a:ea typeface="Times New Roman" panose="02020603050405020304" pitchFamily="18" charset="0"/>
              </a:rPr>
              <a:t>The transformation of time:</a:t>
            </a:r>
            <a:r>
              <a:rPr lang="en-US" b="1" dirty="0">
                <a:effectLst/>
                <a:ea typeface="Times New Roman" panose="02020603050405020304" pitchFamily="18" charset="0"/>
              </a:rPr>
              <a:t> </a:t>
            </a:r>
            <a:r>
              <a:rPr lang="en-US" sz="1200" dirty="0">
                <a:effectLst/>
                <a:ea typeface="Times New Roman" panose="02020603050405020304" pitchFamily="18" charset="0"/>
              </a:rPr>
              <a:t>the sense of the duration of time is altered. Time no longer seems to pass the way it ordinarily does. It adjusts to the rhythm of the activity.</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dirty="0"/>
          </a:p>
        </p:txBody>
      </p:sp>
    </p:spTree>
    <p:extLst>
      <p:ext uri="{BB962C8B-B14F-4D97-AF65-F5344CB8AC3E}">
        <p14:creationId xmlns:p14="http://schemas.microsoft.com/office/powerpoint/2010/main" val="416083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dirty="0" err="1">
                <a:effectLst>
                  <a:outerShdw blurRad="38100" dist="38100" dir="2700000" algn="tl">
                    <a:srgbClr val="000000">
                      <a:alpha val="43137"/>
                    </a:srgbClr>
                  </a:outerShdw>
                </a:effectLst>
                <a:ea typeface="Times New Roman" panose="02020603050405020304" pitchFamily="18" charset="0"/>
              </a:rPr>
              <a:t>Although</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flow</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is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reported</a:t>
            </a:r>
            <a:r>
              <a:rPr lang="pt-PT" sz="1200" b="0" dirty="0">
                <a:effectLst>
                  <a:outerShdw blurRad="38100" dist="38100" dir="2700000" algn="tl">
                    <a:srgbClr val="000000">
                      <a:alpha val="43137"/>
                    </a:srgbClr>
                  </a:outerShdw>
                </a:effectLst>
                <a:ea typeface="Times New Roman" panose="02020603050405020304" pitchFamily="18" charset="0"/>
              </a:rPr>
              <a:t> to </a:t>
            </a:r>
            <a:r>
              <a:rPr lang="pt-PT" sz="1200" b="0" dirty="0" err="1">
                <a:effectLst>
                  <a:outerShdw blurRad="38100" dist="38100" dir="2700000" algn="tl">
                    <a:srgbClr val="000000">
                      <a:alpha val="43137"/>
                    </a:srgbClr>
                  </a:outerShdw>
                </a:effectLst>
                <a:ea typeface="Times New Roman" panose="02020603050405020304" pitchFamily="18" charset="0"/>
              </a:rPr>
              <a:t>be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described</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by</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everyone</a:t>
            </a:r>
            <a:r>
              <a:rPr lang="pt-PT" sz="1200" b="0" dirty="0">
                <a:effectLst>
                  <a:outerShdw blurRad="38100" dist="38100" dir="2700000" algn="tl">
                    <a:srgbClr val="000000">
                      <a:alpha val="43137"/>
                    </a:srgbClr>
                  </a:outerShdw>
                </a:effectLst>
                <a:ea typeface="Times New Roman" panose="02020603050405020304" pitchFamily="18" charset="0"/>
              </a:rPr>
              <a:t> in </a:t>
            </a:r>
            <a:r>
              <a:rPr lang="pt-PT" sz="1200" b="0" dirty="0" err="1">
                <a:effectLst>
                  <a:outerShdw blurRad="38100" dist="38100" dir="2700000" algn="tl">
                    <a:srgbClr val="000000">
                      <a:alpha val="43137"/>
                    </a:srgbClr>
                  </a:outerShdw>
                </a:effectLst>
                <a:ea typeface="Times New Roman" panose="02020603050405020304" pitchFamily="18" charset="0"/>
              </a:rPr>
              <a:t>the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exact</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same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way</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there</a:t>
            </a:r>
            <a:r>
              <a:rPr lang="pt-PT" sz="1200" b="0" dirty="0">
                <a:effectLst>
                  <a:outerShdw blurRad="38100" dist="38100" dir="2700000" algn="tl">
                    <a:srgbClr val="000000">
                      <a:alpha val="43137"/>
                    </a:srgbClr>
                  </a:outerShdw>
                </a:effectLst>
                <a:ea typeface="Times New Roman" panose="02020603050405020304" pitchFamily="18" charset="0"/>
              </a:rPr>
              <a:t> are </a:t>
            </a:r>
            <a:r>
              <a:rPr lang="pt-PT" sz="1200" b="0" dirty="0" err="1">
                <a:effectLst>
                  <a:outerShdw blurRad="38100" dist="38100" dir="2700000" algn="tl">
                    <a:srgbClr val="000000">
                      <a:alpha val="43137"/>
                    </a:srgbClr>
                  </a:outerShdw>
                </a:effectLst>
                <a:ea typeface="Times New Roman" panose="02020603050405020304" pitchFamily="18" charset="0"/>
              </a:rPr>
              <a:t>many</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ways</a:t>
            </a:r>
            <a:r>
              <a:rPr lang="pt-PT" sz="1200" b="0" dirty="0">
                <a:effectLst>
                  <a:outerShdw blurRad="38100" dist="38100" dir="2700000" algn="tl">
                    <a:srgbClr val="000000">
                      <a:alpha val="43137"/>
                    </a:srgbClr>
                  </a:outerShdw>
                </a:effectLst>
                <a:ea typeface="Times New Roman" panose="02020603050405020304" pitchFamily="18" charset="0"/>
              </a:rPr>
              <a:t> to </a:t>
            </a:r>
            <a:r>
              <a:rPr lang="pt-PT" sz="1200" b="0" dirty="0" err="1">
                <a:effectLst>
                  <a:outerShdw blurRad="38100" dist="38100" dir="2700000" algn="tl">
                    <a:srgbClr val="000000">
                      <a:alpha val="43137"/>
                    </a:srgbClr>
                  </a:outerShdw>
                </a:effectLst>
                <a:ea typeface="Times New Roman" panose="02020603050405020304" pitchFamily="18" charset="0"/>
              </a:rPr>
              <a:t>achieve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flow</a:t>
            </a:r>
            <a:r>
              <a:rPr lang="pt-PT" sz="1200" b="0" dirty="0">
                <a:effectLst>
                  <a:outerShdw blurRad="38100" dist="38100" dir="2700000" algn="tl">
                    <a:srgbClr val="000000">
                      <a:alpha val="43137"/>
                    </a:srgbClr>
                  </a:outerShdw>
                </a:effectLst>
                <a:ea typeface="Times New Roman" panose="02020603050405020304" pitchFamily="18" charset="0"/>
              </a:rPr>
              <a:t>. In </a:t>
            </a:r>
            <a:r>
              <a:rPr lang="pt-PT" sz="1200" b="0" dirty="0" err="1">
                <a:effectLst>
                  <a:outerShdw blurRad="38100" dist="38100" dir="2700000" algn="tl">
                    <a:srgbClr val="000000">
                      <a:alpha val="43137"/>
                    </a:srgbClr>
                  </a:outerShdw>
                </a:effectLst>
                <a:ea typeface="Times New Roman" panose="02020603050405020304" pitchFamily="18" charset="0"/>
              </a:rPr>
              <a:t>tourism</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adventure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activities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have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been</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widely</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related</a:t>
            </a:r>
            <a:r>
              <a:rPr lang="pt-PT" sz="1200" b="0" dirty="0">
                <a:effectLst>
                  <a:outerShdw blurRad="38100" dist="38100" dir="2700000" algn="tl">
                    <a:srgbClr val="000000">
                      <a:alpha val="43137"/>
                    </a:srgbClr>
                  </a:outerShdw>
                </a:effectLst>
                <a:ea typeface="Times New Roman" panose="02020603050405020304" pitchFamily="18" charset="0"/>
              </a:rPr>
              <a:t> to </a:t>
            </a:r>
            <a:r>
              <a:rPr lang="pt-PT" sz="1200" b="0" dirty="0" err="1">
                <a:effectLst>
                  <a:outerShdw blurRad="38100" dist="38100" dir="2700000" algn="tl">
                    <a:srgbClr val="000000">
                      <a:alpha val="43137"/>
                    </a:srgbClr>
                  </a:outerShdw>
                </a:effectLst>
                <a:ea typeface="Times New Roman" panose="02020603050405020304" pitchFamily="18" charset="0"/>
              </a:rPr>
              <a:t>flow</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but</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other</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activities</a:t>
            </a:r>
            <a:r>
              <a:rPr lang="pt-PT" sz="1200" b="0" dirty="0">
                <a:effectLst>
                  <a:outerShdw blurRad="38100" dist="38100" dir="2700000" algn="tl">
                    <a:srgbClr val="000000">
                      <a:alpha val="43137"/>
                    </a:srgbClr>
                  </a:outerShdw>
                </a:effectLst>
                <a:ea typeface="Times New Roman" panose="02020603050405020304" pitchFamily="18" charset="0"/>
              </a:rPr>
              <a:t> can </a:t>
            </a:r>
            <a:r>
              <a:rPr lang="pt-PT" sz="1200" b="0" dirty="0" err="1">
                <a:effectLst>
                  <a:outerShdw blurRad="38100" dist="38100" dir="2700000" algn="tl">
                    <a:srgbClr val="000000">
                      <a:alpha val="43137"/>
                    </a:srgbClr>
                  </a:outerShdw>
                </a:effectLst>
                <a:ea typeface="Times New Roman" panose="02020603050405020304" pitchFamily="18" charset="0"/>
              </a:rPr>
              <a:t>also</a:t>
            </a:r>
            <a:r>
              <a:rPr lang="pt-PT" sz="1200" b="0" dirty="0">
                <a:effectLst>
                  <a:outerShdw blurRad="38100" dist="38100" dir="2700000" algn="tl">
                    <a:srgbClr val="000000">
                      <a:alpha val="43137"/>
                    </a:srgbClr>
                  </a:outerShdw>
                </a:effectLst>
                <a:ea typeface="Times New Roman" panose="02020603050405020304" pitchFamily="18" charset="0"/>
              </a:rPr>
              <a:t> lead </a:t>
            </a:r>
            <a:r>
              <a:rPr lang="pt-PT" sz="1200" b="0" dirty="0" err="1">
                <a:effectLst>
                  <a:outerShdw blurRad="38100" dist="38100" dir="2700000" algn="tl">
                    <a:srgbClr val="000000">
                      <a:alpha val="43137"/>
                    </a:srgbClr>
                  </a:outerShdw>
                </a:effectLst>
                <a:ea typeface="Times New Roman" panose="02020603050405020304" pitchFamily="18" charset="0"/>
              </a:rPr>
              <a:t>tourits</a:t>
            </a:r>
            <a:r>
              <a:rPr lang="pt-PT" sz="1200" b="0" dirty="0">
                <a:effectLst>
                  <a:outerShdw blurRad="38100" dist="38100" dir="2700000" algn="tl">
                    <a:srgbClr val="000000">
                      <a:alpha val="43137"/>
                    </a:srgbClr>
                  </a:outerShdw>
                </a:effectLst>
                <a:ea typeface="Times New Roman" panose="02020603050405020304" pitchFamily="18" charset="0"/>
              </a:rPr>
              <a:t> to </a:t>
            </a:r>
            <a:r>
              <a:rPr lang="pt-PT" sz="1200" b="0" dirty="0" err="1">
                <a:effectLst>
                  <a:outerShdw blurRad="38100" dist="38100" dir="2700000" algn="tl">
                    <a:srgbClr val="000000">
                      <a:alpha val="43137"/>
                    </a:srgbClr>
                  </a:outerShdw>
                </a:effectLst>
                <a:ea typeface="Times New Roman" panose="02020603050405020304" pitchFamily="18" charset="0"/>
              </a:rPr>
              <a:t>this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pyshcological</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state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including</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creative</a:t>
            </a:r>
            <a:r>
              <a:rPr lang="pt-PT" sz="1200" b="0" dirty="0">
                <a:effectLst>
                  <a:outerShdw blurRad="38100" dist="38100" dir="2700000" algn="tl">
                    <a:srgbClr val="000000">
                      <a:alpha val="43137"/>
                    </a:srgbClr>
                  </a:outerShdw>
                </a:effectLst>
                <a:ea typeface="Times New Roman" panose="02020603050405020304" pitchFamily="18" charset="0"/>
              </a:rPr>
              <a:t>, cultural </a:t>
            </a:r>
            <a:r>
              <a:rPr lang="pt-PT" sz="1200" b="0" dirty="0" err="1">
                <a:effectLst>
                  <a:outerShdw blurRad="38100" dist="38100" dir="2700000" algn="tl">
                    <a:srgbClr val="000000">
                      <a:alpha val="43137"/>
                    </a:srgbClr>
                  </a:outerShdw>
                </a:effectLst>
                <a:ea typeface="Times New Roman" panose="02020603050405020304" pitchFamily="18" charset="0"/>
              </a:rPr>
              <a:t>or</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mindfulness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activities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like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paiting</a:t>
            </a:r>
            <a:r>
              <a:rPr lang="pt-PT" sz="1200" b="0" dirty="0">
                <a:effectLst>
                  <a:outerShdw blurRad="38100" dist="38100" dir="2700000" algn="tl">
                    <a:srgbClr val="000000">
                      <a:alpha val="43137"/>
                    </a:srgbClr>
                  </a:outerShdw>
                </a:effectLst>
                <a:ea typeface="Times New Roman" panose="02020603050405020304" pitchFamily="18" charset="0"/>
              </a:rPr>
              <a:t> a </a:t>
            </a:r>
            <a:r>
              <a:rPr lang="pt-PT" sz="1200" b="0" dirty="0" err="1">
                <a:effectLst>
                  <a:outerShdw blurRad="38100" dist="38100" dir="2700000" algn="tl">
                    <a:srgbClr val="000000">
                      <a:alpha val="43137"/>
                    </a:srgbClr>
                  </a:outerShdw>
                </a:effectLst>
                <a:ea typeface="Times New Roman" panose="02020603050405020304" pitchFamily="18" charset="0"/>
              </a:rPr>
              <a:t>ceramic</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jar</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visiting</a:t>
            </a:r>
            <a:r>
              <a:rPr lang="pt-PT" sz="1200" b="0" dirty="0">
                <a:effectLst>
                  <a:outerShdw blurRad="38100" dist="38100" dir="2700000" algn="tl">
                    <a:srgbClr val="000000">
                      <a:alpha val="43137"/>
                    </a:srgbClr>
                  </a:outerShdw>
                </a:effectLst>
                <a:ea typeface="Times New Roman" panose="02020603050405020304" pitchFamily="18" charset="0"/>
              </a:rPr>
              <a:t> a </a:t>
            </a:r>
            <a:r>
              <a:rPr lang="pt-PT" sz="1200" b="0" dirty="0" err="1">
                <a:effectLst>
                  <a:outerShdw blurRad="38100" dist="38100" dir="2700000" algn="tl">
                    <a:srgbClr val="000000">
                      <a:alpha val="43137"/>
                    </a:srgbClr>
                  </a:outerShdw>
                </a:effectLst>
                <a:ea typeface="Times New Roman" panose="02020603050405020304" pitchFamily="18" charset="0"/>
              </a:rPr>
              <a:t>museum</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or</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meditating</a:t>
            </a:r>
            <a:r>
              <a:rPr lang="pt-PT" sz="1200" b="0" dirty="0">
                <a:effectLst>
                  <a:outerShdw blurRad="38100" dist="38100" dir="2700000" algn="tl">
                    <a:srgbClr val="000000">
                      <a:alpha val="43137"/>
                    </a:srgbClr>
                  </a:outerShdw>
                </a:effectLst>
                <a:ea typeface="Times New Roman" panose="02020603050405020304" pitchFamily="18" charset="0"/>
              </a:rPr>
              <a:t> in </a:t>
            </a:r>
            <a:r>
              <a:rPr lang="pt-PT" sz="1200" b="0" dirty="0" err="1">
                <a:effectLst>
                  <a:outerShdw blurRad="38100" dist="38100" dir="2700000" algn="tl">
                    <a:srgbClr val="000000">
                      <a:alpha val="43137"/>
                    </a:srgbClr>
                  </a:outerShdw>
                </a:effectLst>
                <a:ea typeface="Times New Roman" panose="02020603050405020304" pitchFamily="18" charset="0"/>
              </a:rPr>
              <a:t>the</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beach</a:t>
            </a:r>
            <a:r>
              <a:rPr lang="pt-PT" sz="1200" b="0" dirty="0">
                <a:effectLst>
                  <a:outerShdw blurRad="38100" dist="38100" dir="2700000" algn="tl">
                    <a:srgbClr val="000000">
                      <a:alpha val="43137"/>
                    </a:srgbClr>
                  </a:outerShdw>
                </a:effectLst>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ea typeface="Times New Roman" panose="02020603050405020304" pitchFamily="18" charset="0"/>
              </a:rPr>
              <a:t>The flow state is a result of enjoyable engagement that is intrinsically motivated, i.e., it derives from an internal motivation. It is also a state that can only be achieved individually. All that can be done is to create the appropriate conditions that can create flow. After that, each individual’s </a:t>
            </a:r>
            <a:r>
              <a:rPr lang="en-US" sz="1200" b="0" dirty="0" err="1">
                <a:effectLst/>
                <a:ea typeface="Times New Roman" panose="02020603050405020304" pitchFamily="18" charset="0"/>
              </a:rPr>
              <a:t>behaviour</a:t>
            </a:r>
            <a:r>
              <a:rPr lang="en-US" sz="1200" b="0" dirty="0">
                <a:effectLst/>
                <a:ea typeface="Times New Roman" panose="02020603050405020304" pitchFamily="18" charset="0"/>
              </a:rPr>
              <a:t> will determine if flow is achieved or not. Engagement, enjoyment (either from the hedonic or </a:t>
            </a:r>
            <a:r>
              <a:rPr lang="en-US" sz="1200" b="0" dirty="0" err="1">
                <a:effectLst/>
                <a:ea typeface="Times New Roman" panose="02020603050405020304" pitchFamily="18" charset="0"/>
              </a:rPr>
              <a:t>eudaimonic</a:t>
            </a:r>
            <a:r>
              <a:rPr lang="en-US" sz="1200" b="0" dirty="0">
                <a:effectLst/>
                <a:ea typeface="Times New Roman" panose="02020603050405020304" pitchFamily="18" charset="0"/>
              </a:rPr>
              <a:t> perspective), meaningfulness and novelty are traits of an experience that can mobilize the participants’ attention and appraisal leading to 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ea typeface="Times New Roman" panose="02020603050405020304" pitchFamily="18" charset="0"/>
              </a:rPr>
              <a:t>To create the appropriate conditions that bring all the characteristics of flow to the surface, it is important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ea typeface="Times New Roman" panose="02020603050405020304" pitchFamily="18" charset="0"/>
              </a:rPr>
              <a:t>Remove external distractions</a:t>
            </a:r>
            <a:r>
              <a:rPr lang="en-US" sz="1200" b="0" dirty="0">
                <a:effectLst/>
                <a:ea typeface="Times New Roman" panose="02020603050405020304" pitchFamily="18" charset="0"/>
              </a:rPr>
              <a:t>, in order to make participants’ focus on the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6ECECB"/>
                </a:solidFill>
              </a:rPr>
              <a:t>Provide the right stimuli:</a:t>
            </a:r>
            <a:r>
              <a:rPr lang="en-GB" sz="1200" b="0" dirty="0">
                <a:solidFill>
                  <a:srgbClr val="6ECECB"/>
                </a:solidFill>
              </a:rPr>
              <a:t> to r</a:t>
            </a:r>
            <a:r>
              <a:rPr lang="en-GB" sz="1200" dirty="0"/>
              <a:t>emove internal distractions (e.g., negative thoughts or emotions, like fear, anxiety or stress); to create the right ambience/aesthetic environment (that facilitate the transition into the experience); to trigger the participants’ intrinsic motivation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Identify the specific task to be undertaken: </a:t>
            </a:r>
            <a:r>
              <a:rPr lang="en-GB" sz="1200" dirty="0"/>
              <a:t>to reinforce the concentration on each task and avoid mind wandering to other tasks. The tasks should challenging enough to push the participants’ limits, but not too challenging or it will lead to frustration an anxiety.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State clear goals: </a:t>
            </a:r>
            <a:r>
              <a:rPr lang="en-GB" sz="1200" dirty="0"/>
              <a:t>clarity of the goal to accomplish will make the brain direct full concentration to the task that leads to that specific objective, while allowing the participants’ to understand how far they are from accomplishing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Provide immediate feedback:</a:t>
            </a:r>
            <a:r>
              <a:rPr lang="en-GB" dirty="0"/>
              <a:t> sometimes “feedback” is an immediate result of the activity (e.g., hit the centre of a target with a bow and arrow) and if the guide provides feedback, flow can be broken. Other times, verbal or visual feedback is needed and provides the “validation” of the participants’ efforts and may prolong the flow state.</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207431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222404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3/30/2021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91" r:id="rId22"/>
    <p:sldLayoutId id="2147483676" r:id="rId23"/>
    <p:sldLayoutId id="2147483669" r:id="rId24"/>
    <p:sldLayoutId id="2147483656" r:id="rId25"/>
    <p:sldLayoutId id="2147483657" r:id="rId26"/>
    <p:sldLayoutId id="214748365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cyEdZ23Cp1E" TargetMode="External"/><Relationship Id="rId2" Type="http://schemas.openxmlformats.org/officeDocument/2006/relationships/slideLayout" Target="../slideLayouts/slideLayout20.xml"/><Relationship Id="rId1" Type="http://schemas.openxmlformats.org/officeDocument/2006/relationships/video" Target="https://www.youtube.com/embed/cyEdZ23Cp1E?feature=oembed"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8h6IMYRoCZw" TargetMode="External"/><Relationship Id="rId2" Type="http://schemas.openxmlformats.org/officeDocument/2006/relationships/slideLayout" Target="../slideLayouts/slideLayout20.xml"/><Relationship Id="rId1" Type="http://schemas.openxmlformats.org/officeDocument/2006/relationships/video" Target="https://www.youtube.com/embed/8h6IMYRoCZw?feature=oembed" TargetMode="External"/><Relationship Id="rId5" Type="http://schemas.openxmlformats.org/officeDocument/2006/relationships/image" Target="../media/image22.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arsnnuyjL5g" TargetMode="External"/><Relationship Id="rId2" Type="http://schemas.openxmlformats.org/officeDocument/2006/relationships/slideLayout" Target="../slideLayouts/slideLayout20.xml"/><Relationship Id="rId1" Type="http://schemas.openxmlformats.org/officeDocument/2006/relationships/video" Target="https://www.youtube.com/embed/arsnnuyjL5g?feature=oembed" TargetMode="External"/><Relationship Id="rId5" Type="http://schemas.openxmlformats.org/officeDocument/2006/relationships/image" Target="../media/image24.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hawaiiflowerlei.com/lei-history/"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blog.micro-documentaries.com/2015/07/quick-shares-the-science-of-storytell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video" Target="https://www.youtube.com/embed/UE3OufWmnMY?feature=oembed" TargetMode="External"/><Relationship Id="rId6" Type="http://schemas.openxmlformats.org/officeDocument/2006/relationships/image" Target="../media/image42.jpeg"/><Relationship Id="rId5" Type="http://schemas.openxmlformats.org/officeDocument/2006/relationships/image" Target="../media/image17.png"/><Relationship Id="rId4" Type="http://schemas.openxmlformats.org/officeDocument/2006/relationships/hyperlink" Target="https://youtu.be/UE3OufWmnM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www.thefreedomtrail.org/"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video" Target="https://www.youtube.com/embed/Rdt8prgUNYE?feature=oembed" TargetMode="External"/><Relationship Id="rId6" Type="http://schemas.openxmlformats.org/officeDocument/2006/relationships/image" Target="../media/image46.jpeg"/><Relationship Id="rId5" Type="http://schemas.openxmlformats.org/officeDocument/2006/relationships/image" Target="../media/image25.png"/><Relationship Id="rId4" Type="http://schemas.openxmlformats.org/officeDocument/2006/relationships/hyperlink" Target="https://youtu.be/Rdt8prgUNYE"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video" Target="https://www.youtube.com/embed/w8Nsa45d0XE?feature=oembed" TargetMode="External"/><Relationship Id="rId6" Type="http://schemas.openxmlformats.org/officeDocument/2006/relationships/image" Target="../media/image50.jpeg"/><Relationship Id="rId5" Type="http://schemas.openxmlformats.org/officeDocument/2006/relationships/image" Target="../media/image17.png"/><Relationship Id="rId4" Type="http://schemas.openxmlformats.org/officeDocument/2006/relationships/hyperlink" Target="https://youtu.be/w8Nsa45d0X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PPq6IIIXZlU" TargetMode="External"/><Relationship Id="rId2" Type="http://schemas.openxmlformats.org/officeDocument/2006/relationships/slideLayout" Target="../slideLayouts/slideLayout20.xml"/><Relationship Id="rId1" Type="http://schemas.openxmlformats.org/officeDocument/2006/relationships/video" Target="https://www.youtube.com/embed/PPq6IIIXZlU?feature=oembed" TargetMode="External"/><Relationship Id="rId5" Type="http://schemas.openxmlformats.org/officeDocument/2006/relationships/image" Target="../media/image55.jpe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video" Target="https://www.youtube.com/embed/Lh-kSwcA1FU?feature=oembed" TargetMode="External"/><Relationship Id="rId7" Type="http://schemas.openxmlformats.org/officeDocument/2006/relationships/image" Target="../media/image57.jpeg"/><Relationship Id="rId12" Type="http://schemas.openxmlformats.org/officeDocument/2006/relationships/hyperlink" Target="https://youtu.be/Lh-kSwcA1FU" TargetMode="External"/><Relationship Id="rId2" Type="http://schemas.openxmlformats.org/officeDocument/2006/relationships/video" Target="https://www.youtube.com/embed/2HeHfZOhskM?feature=oembed" TargetMode="External"/><Relationship Id="rId1" Type="http://schemas.openxmlformats.org/officeDocument/2006/relationships/video" Target="https://www.youtube.com/embed/kM_JCRWcjwk?feature=oembed" TargetMode="External"/><Relationship Id="rId6" Type="http://schemas.openxmlformats.org/officeDocument/2006/relationships/image" Target="../media/image56.jpeg"/><Relationship Id="rId11" Type="http://schemas.openxmlformats.org/officeDocument/2006/relationships/hyperlink" Target="https://youtu.be/kM_JCRWcjwk" TargetMode="External"/><Relationship Id="rId5" Type="http://schemas.openxmlformats.org/officeDocument/2006/relationships/image" Target="../media/image4.png"/><Relationship Id="rId10" Type="http://schemas.openxmlformats.org/officeDocument/2006/relationships/hyperlink" Target="https://youtu.be/2HeHfZOhskM" TargetMode="External"/><Relationship Id="rId4" Type="http://schemas.openxmlformats.org/officeDocument/2006/relationships/slideLayout" Target="../slideLayouts/slideLayout6.xml"/><Relationship Id="rId9"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hyperlink" Target="https://positivepsychology.com/mihaly-csikszentmihalyi-father-of-flow/" TargetMode="External"/><Relationship Id="rId13" Type="http://schemas.openxmlformats.org/officeDocument/2006/relationships/hyperlink" Target="https://www.linkedin.com/pulse/why-you-must-nail-storytelling-tourism-suzanne-cavanagh/" TargetMode="External"/><Relationship Id="rId3" Type="http://schemas.openxmlformats.org/officeDocument/2006/relationships/image" Target="../media/image60.png"/><Relationship Id="rId7" Type="http://schemas.openxmlformats.org/officeDocument/2006/relationships/hyperlink" Target="https://www.virtuoso.com/travel/articles/10-powerful-reasons-why-people-love-to-travel" TargetMode="External"/><Relationship Id="rId12" Type="http://schemas.openxmlformats.org/officeDocument/2006/relationships/hyperlink" Target="https://thesystemsthinker.com/%EF%BB%BFrites-of-passage-in-a-world-that-is-not-flat/"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mindful.org/meditation/mindfulness-getting-started/" TargetMode="External"/><Relationship Id="rId11" Type="http://schemas.openxmlformats.org/officeDocument/2006/relationships/hyperlink" Target="https://www.artofmanliness.com/articles/how-to-create-your-own-rites-of-passage/" TargetMode="External"/><Relationship Id="rId5" Type="http://schemas.openxmlformats.org/officeDocument/2006/relationships/hyperlink" Target="https://positivepsychology.com/mindfulness-exercises-techniques-activities/" TargetMode="External"/><Relationship Id="rId10" Type="http://schemas.openxmlformats.org/officeDocument/2006/relationships/hyperlink" Target="https://www.trekksoft.com/en/blog/promote-tourism-company-through-storytelling" TargetMode="External"/><Relationship Id="rId4" Type="http://schemas.openxmlformats.org/officeDocument/2006/relationships/hyperlink" Target="https://www.kaizenleadershipinstitute.com/finding-flow/" TargetMode="External"/><Relationship Id="rId9" Type="http://schemas.openxmlformats.org/officeDocument/2006/relationships/hyperlink" Target="https://skift.com/2016/10/28/the-heros-journey-a-human-framework-for-building-modern-travel-brand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en-US" sz="4000" dirty="0">
                <a:solidFill>
                  <a:schemeClr val="bg1"/>
                </a:solidFill>
                <a:effectLst>
                  <a:outerShdw blurRad="38100" dist="38100" dir="2700000" algn="tl">
                    <a:srgbClr val="000000">
                      <a:alpha val="43137"/>
                    </a:srgbClr>
                  </a:outerShdw>
                </a:effectLst>
              </a:rPr>
              <a:t>Engineering Wellbeing Experiences</a:t>
            </a: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Module 4</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Need to Escape and Relax</a:t>
            </a:r>
          </a:p>
        </p:txBody>
      </p:sp>
      <p:sp>
        <p:nvSpPr>
          <p:cNvPr id="8" name="Retângulo 7">
            <a:extLst>
              <a:ext uri="{FF2B5EF4-FFF2-40B4-BE49-F238E27FC236}">
                <a16:creationId xmlns:a16="http://schemas.microsoft.com/office/drawing/2014/main" id="{17C5F7FC-F61B-4C29-BBE7-ABF4372F73E3}"/>
              </a:ext>
            </a:extLst>
          </p:cNvPr>
          <p:cNvSpPr/>
          <p:nvPr/>
        </p:nvSpPr>
        <p:spPr>
          <a:xfrm>
            <a:off x="421637" y="2991922"/>
            <a:ext cx="2302002" cy="900000"/>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20" dirty="0">
                <a:effectLst>
                  <a:outerShdw blurRad="38100" dist="38100" dir="2700000" algn="tl">
                    <a:srgbClr val="000000">
                      <a:alpha val="43137"/>
                    </a:srgbClr>
                  </a:outerShdw>
                </a:effectLst>
              </a:rPr>
              <a:t>Escape</a:t>
            </a:r>
          </a:p>
        </p:txBody>
      </p:sp>
      <p:sp>
        <p:nvSpPr>
          <p:cNvPr id="9" name="Retângulo 8">
            <a:extLst>
              <a:ext uri="{FF2B5EF4-FFF2-40B4-BE49-F238E27FC236}">
                <a16:creationId xmlns:a16="http://schemas.microsoft.com/office/drawing/2014/main" id="{0B079809-6F69-4925-BAAB-39EA7ED2EF42}"/>
              </a:ext>
            </a:extLst>
          </p:cNvPr>
          <p:cNvSpPr/>
          <p:nvPr/>
        </p:nvSpPr>
        <p:spPr>
          <a:xfrm>
            <a:off x="4944999" y="1071668"/>
            <a:ext cx="2302002" cy="900000"/>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dirty="0">
                <a:solidFill>
                  <a:schemeClr val="bg1"/>
                </a:solidFill>
                <a:effectLst>
                  <a:outerShdw blurRad="38100" dist="38100" dir="2700000" algn="tl">
                    <a:srgbClr val="000000">
                      <a:alpha val="43137"/>
                    </a:srgbClr>
                  </a:outerShdw>
                </a:effectLst>
              </a:rPr>
              <a:t>Relax</a:t>
            </a:r>
          </a:p>
        </p:txBody>
      </p:sp>
      <p:sp>
        <p:nvSpPr>
          <p:cNvPr id="10" name="Retângulo 9">
            <a:extLst>
              <a:ext uri="{FF2B5EF4-FFF2-40B4-BE49-F238E27FC236}">
                <a16:creationId xmlns:a16="http://schemas.microsoft.com/office/drawing/2014/main" id="{78B3156F-3BC7-468B-9E42-F29B94A0FA00}"/>
              </a:ext>
            </a:extLst>
          </p:cNvPr>
          <p:cNvSpPr/>
          <p:nvPr/>
        </p:nvSpPr>
        <p:spPr>
          <a:xfrm>
            <a:off x="9468361" y="2991922"/>
            <a:ext cx="2302002" cy="900000"/>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dirty="0">
                <a:solidFill>
                  <a:schemeClr val="bg1"/>
                </a:solidFill>
                <a:effectLst>
                  <a:outerShdw blurRad="38100" dist="38100" dir="2700000" algn="tl">
                    <a:srgbClr val="000000">
                      <a:alpha val="43137"/>
                    </a:srgbClr>
                  </a:outerShdw>
                </a:effectLst>
              </a:rPr>
              <a:t>Authenticity</a:t>
            </a:r>
          </a:p>
        </p:txBody>
      </p:sp>
      <p:sp>
        <p:nvSpPr>
          <p:cNvPr id="11" name="Retângulo 10">
            <a:extLst>
              <a:ext uri="{FF2B5EF4-FFF2-40B4-BE49-F238E27FC236}">
                <a16:creationId xmlns:a16="http://schemas.microsoft.com/office/drawing/2014/main" id="{F0B6FA79-932A-4BD2-BB7E-C30524C38BE8}"/>
              </a:ext>
            </a:extLst>
          </p:cNvPr>
          <p:cNvSpPr/>
          <p:nvPr/>
        </p:nvSpPr>
        <p:spPr>
          <a:xfrm>
            <a:off x="7532660" y="5311011"/>
            <a:ext cx="2302002" cy="900000"/>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20" dirty="0">
                <a:effectLst>
                  <a:outerShdw blurRad="38100" dist="38100" dir="2700000" algn="tl">
                    <a:srgbClr val="000000">
                      <a:alpha val="43137"/>
                    </a:srgbClr>
                  </a:outerShdw>
                </a:effectLst>
              </a:rPr>
              <a:t>Identity</a:t>
            </a:r>
          </a:p>
        </p:txBody>
      </p:sp>
      <p:sp>
        <p:nvSpPr>
          <p:cNvPr id="12" name="Retângulo 11">
            <a:extLst>
              <a:ext uri="{FF2B5EF4-FFF2-40B4-BE49-F238E27FC236}">
                <a16:creationId xmlns:a16="http://schemas.microsoft.com/office/drawing/2014/main" id="{0809DDA5-213F-4B09-B3AA-6CC36ED014F1}"/>
              </a:ext>
            </a:extLst>
          </p:cNvPr>
          <p:cNvSpPr/>
          <p:nvPr/>
        </p:nvSpPr>
        <p:spPr>
          <a:xfrm>
            <a:off x="2357338" y="5311011"/>
            <a:ext cx="2302002" cy="900000"/>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40" dirty="0">
                <a:effectLst>
                  <a:outerShdw blurRad="38100" dist="38100" dir="2700000" algn="tl">
                    <a:srgbClr val="000000">
                      <a:alpha val="43137"/>
                    </a:srgbClr>
                  </a:outerShdw>
                </a:effectLst>
              </a:rPr>
              <a:t>Health</a:t>
            </a:r>
          </a:p>
        </p:txBody>
      </p:sp>
      <p:sp>
        <p:nvSpPr>
          <p:cNvPr id="3" name="Oval 2">
            <a:extLst>
              <a:ext uri="{FF2B5EF4-FFF2-40B4-BE49-F238E27FC236}">
                <a16:creationId xmlns:a16="http://schemas.microsoft.com/office/drawing/2014/main" id="{964FF48F-CA02-41C6-98F1-506A0CF086E2}"/>
              </a:ext>
            </a:extLst>
          </p:cNvPr>
          <p:cNvSpPr>
            <a:spLocks noChangeAspect="1"/>
          </p:cNvSpPr>
          <p:nvPr/>
        </p:nvSpPr>
        <p:spPr>
          <a:xfrm>
            <a:off x="5322000" y="2991922"/>
            <a:ext cx="1548000" cy="15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t>We need to…</a:t>
            </a:r>
          </a:p>
        </p:txBody>
      </p:sp>
      <p:cxnSp>
        <p:nvCxnSpPr>
          <p:cNvPr id="5" name="Conexão reta unidirecional 4">
            <a:extLst>
              <a:ext uri="{FF2B5EF4-FFF2-40B4-BE49-F238E27FC236}">
                <a16:creationId xmlns:a16="http://schemas.microsoft.com/office/drawing/2014/main" id="{6A158D40-D242-4301-9922-6FF69215408F}"/>
              </a:ext>
            </a:extLst>
          </p:cNvPr>
          <p:cNvCxnSpPr>
            <a:stCxn id="3" idx="0"/>
            <a:endCxn id="9" idx="2"/>
          </p:cNvCxnSpPr>
          <p:nvPr/>
        </p:nvCxnSpPr>
        <p:spPr>
          <a:xfrm flipV="1">
            <a:off x="6096000" y="1971668"/>
            <a:ext cx="0" cy="102025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94CFA79-3EDF-47E8-B5EC-1DD68E364C1C}"/>
              </a:ext>
            </a:extLst>
          </p:cNvPr>
          <p:cNvSpPr txBox="1"/>
          <p:nvPr/>
        </p:nvSpPr>
        <p:spPr>
          <a:xfrm>
            <a:off x="6151224" y="2214112"/>
            <a:ext cx="2224287" cy="461665"/>
          </a:xfrm>
          <a:prstGeom prst="rect">
            <a:avLst/>
          </a:prstGeom>
          <a:noFill/>
        </p:spPr>
        <p:txBody>
          <a:bodyPr wrap="square" rtlCol="0">
            <a:spAutoFit/>
          </a:bodyPr>
          <a:lstStyle/>
          <a:p>
            <a:r>
              <a:rPr lang="en-GB" sz="2400" dirty="0"/>
              <a:t>… let go and…</a:t>
            </a:r>
          </a:p>
        </p:txBody>
      </p:sp>
      <p:cxnSp>
        <p:nvCxnSpPr>
          <p:cNvPr id="17" name="Conexão reta unidirecional 16">
            <a:extLst>
              <a:ext uri="{FF2B5EF4-FFF2-40B4-BE49-F238E27FC236}">
                <a16:creationId xmlns:a16="http://schemas.microsoft.com/office/drawing/2014/main" id="{1221A732-047E-43E9-BF19-846C85D6C065}"/>
              </a:ext>
            </a:extLst>
          </p:cNvPr>
          <p:cNvCxnSpPr>
            <a:cxnSpLocks/>
            <a:stCxn id="3" idx="2"/>
            <a:endCxn id="8" idx="3"/>
          </p:cNvCxnSpPr>
          <p:nvPr/>
        </p:nvCxnSpPr>
        <p:spPr>
          <a:xfrm flipH="1" flipV="1">
            <a:off x="2723639" y="3441922"/>
            <a:ext cx="2598361" cy="32400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D5A4CBD2-040C-48E5-A308-48F5B2698E4E}"/>
              </a:ext>
            </a:extLst>
          </p:cNvPr>
          <p:cNvCxnSpPr>
            <a:cxnSpLocks/>
            <a:stCxn id="3" idx="6"/>
            <a:endCxn id="10" idx="1"/>
          </p:cNvCxnSpPr>
          <p:nvPr/>
        </p:nvCxnSpPr>
        <p:spPr>
          <a:xfrm flipV="1">
            <a:off x="6870000" y="3441922"/>
            <a:ext cx="2598361" cy="32400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3BB8086D-9E50-4D4C-B400-D624E3427121}"/>
              </a:ext>
            </a:extLst>
          </p:cNvPr>
          <p:cNvSpPr txBox="1"/>
          <p:nvPr/>
        </p:nvSpPr>
        <p:spPr>
          <a:xfrm>
            <a:off x="7428000" y="3029990"/>
            <a:ext cx="1643975" cy="461665"/>
          </a:xfrm>
          <a:prstGeom prst="rect">
            <a:avLst/>
          </a:prstGeom>
          <a:noFill/>
        </p:spPr>
        <p:txBody>
          <a:bodyPr wrap="square" rtlCol="0">
            <a:spAutoFit/>
          </a:bodyPr>
          <a:lstStyle/>
          <a:p>
            <a:pPr algn="r"/>
            <a:r>
              <a:rPr lang="en-GB" sz="2400" dirty="0"/>
              <a:t>… seek…</a:t>
            </a:r>
          </a:p>
        </p:txBody>
      </p:sp>
      <p:sp>
        <p:nvSpPr>
          <p:cNvPr id="24" name="CaixaDeTexto 23">
            <a:extLst>
              <a:ext uri="{FF2B5EF4-FFF2-40B4-BE49-F238E27FC236}">
                <a16:creationId xmlns:a16="http://schemas.microsoft.com/office/drawing/2014/main" id="{688291F4-43AF-4011-AE7B-A7984E421741}"/>
              </a:ext>
            </a:extLst>
          </p:cNvPr>
          <p:cNvSpPr txBox="1"/>
          <p:nvPr/>
        </p:nvSpPr>
        <p:spPr>
          <a:xfrm>
            <a:off x="7723865" y="4401565"/>
            <a:ext cx="3563464" cy="461665"/>
          </a:xfrm>
          <a:prstGeom prst="rect">
            <a:avLst/>
          </a:prstGeom>
          <a:noFill/>
        </p:spPr>
        <p:txBody>
          <a:bodyPr wrap="square" rtlCol="0">
            <a:spAutoFit/>
          </a:bodyPr>
          <a:lstStyle/>
          <a:p>
            <a:r>
              <a:rPr lang="en-GB" sz="2400" dirty="0"/>
              <a:t>… understand our own…</a:t>
            </a:r>
          </a:p>
        </p:txBody>
      </p:sp>
      <p:cxnSp>
        <p:nvCxnSpPr>
          <p:cNvPr id="25" name="Conexão reta unidirecional 24">
            <a:extLst>
              <a:ext uri="{FF2B5EF4-FFF2-40B4-BE49-F238E27FC236}">
                <a16:creationId xmlns:a16="http://schemas.microsoft.com/office/drawing/2014/main" id="{D50073A1-AF9A-4121-BDB1-63F399E4D70D}"/>
              </a:ext>
            </a:extLst>
          </p:cNvPr>
          <p:cNvCxnSpPr>
            <a:cxnSpLocks/>
            <a:stCxn id="3" idx="5"/>
            <a:endCxn id="11" idx="0"/>
          </p:cNvCxnSpPr>
          <p:nvPr/>
        </p:nvCxnSpPr>
        <p:spPr>
          <a:xfrm>
            <a:off x="6643301" y="4313223"/>
            <a:ext cx="2040360" cy="997788"/>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A4B5DDA5-C1F3-4A9B-A4DB-2E8D237BFC39}"/>
              </a:ext>
            </a:extLst>
          </p:cNvPr>
          <p:cNvCxnSpPr>
            <a:cxnSpLocks/>
            <a:stCxn id="3" idx="3"/>
            <a:endCxn id="12" idx="0"/>
          </p:cNvCxnSpPr>
          <p:nvPr/>
        </p:nvCxnSpPr>
        <p:spPr>
          <a:xfrm flipH="1">
            <a:off x="3508339" y="4313223"/>
            <a:ext cx="2040360" cy="997788"/>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8C8FA655-41A5-4ADB-9637-761AE9F5258D}"/>
              </a:ext>
            </a:extLst>
          </p:cNvPr>
          <p:cNvSpPr txBox="1"/>
          <p:nvPr/>
        </p:nvSpPr>
        <p:spPr>
          <a:xfrm>
            <a:off x="817119" y="4401565"/>
            <a:ext cx="3676846" cy="461665"/>
          </a:xfrm>
          <a:prstGeom prst="rect">
            <a:avLst/>
          </a:prstGeom>
          <a:noFill/>
        </p:spPr>
        <p:txBody>
          <a:bodyPr wrap="square" rtlCol="0">
            <a:spAutoFit/>
          </a:bodyPr>
          <a:lstStyle/>
          <a:p>
            <a:pPr algn="r"/>
            <a:r>
              <a:rPr lang="en-GB" sz="2400" dirty="0"/>
              <a:t>… protect and nurture our…</a:t>
            </a:r>
          </a:p>
        </p:txBody>
      </p:sp>
      <p:sp>
        <p:nvSpPr>
          <p:cNvPr id="34" name="CaixaDeTexto 33">
            <a:extLst>
              <a:ext uri="{FF2B5EF4-FFF2-40B4-BE49-F238E27FC236}">
                <a16:creationId xmlns:a16="http://schemas.microsoft.com/office/drawing/2014/main" id="{130F702A-712E-4F92-A288-96E2855C42CB}"/>
              </a:ext>
            </a:extLst>
          </p:cNvPr>
          <p:cNvSpPr txBox="1"/>
          <p:nvPr/>
        </p:nvSpPr>
        <p:spPr>
          <a:xfrm>
            <a:off x="3207110" y="3033799"/>
            <a:ext cx="2187494" cy="461665"/>
          </a:xfrm>
          <a:prstGeom prst="rect">
            <a:avLst/>
          </a:prstGeom>
          <a:noFill/>
        </p:spPr>
        <p:txBody>
          <a:bodyPr wrap="square" rtlCol="0">
            <a:spAutoFit/>
          </a:bodyPr>
          <a:lstStyle/>
          <a:p>
            <a:r>
              <a:rPr lang="en-GB" sz="2400" dirty="0"/>
              <a:t>… detach and…</a:t>
            </a:r>
          </a:p>
        </p:txBody>
      </p:sp>
    </p:spTree>
    <p:extLst>
      <p:ext uri="{BB962C8B-B14F-4D97-AF65-F5344CB8AC3E}">
        <p14:creationId xmlns:p14="http://schemas.microsoft.com/office/powerpoint/2010/main" val="2423336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Need to Escape and Relax</a:t>
            </a:r>
          </a:p>
        </p:txBody>
      </p:sp>
      <p:sp>
        <p:nvSpPr>
          <p:cNvPr id="33" name="Retângulo 32">
            <a:extLst>
              <a:ext uri="{FF2B5EF4-FFF2-40B4-BE49-F238E27FC236}">
                <a16:creationId xmlns:a16="http://schemas.microsoft.com/office/drawing/2014/main" id="{0B41C399-9756-4C16-A54F-4FBBF76A2462}"/>
              </a:ext>
            </a:extLst>
          </p:cNvPr>
          <p:cNvSpPr/>
          <p:nvPr/>
        </p:nvSpPr>
        <p:spPr>
          <a:xfrm>
            <a:off x="338328" y="1071668"/>
            <a:ext cx="2302002" cy="2002239"/>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20" dirty="0">
                <a:effectLst>
                  <a:outerShdw blurRad="38100" dist="38100" dir="2700000" algn="tl">
                    <a:srgbClr val="000000">
                      <a:alpha val="43137"/>
                    </a:srgbClr>
                  </a:outerShdw>
                </a:effectLst>
              </a:rPr>
              <a:t>Escapism</a:t>
            </a: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502400"/>
            <a:ext cx="2302002" cy="2004844"/>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a:solidFill>
                  <a:schemeClr val="bg1"/>
                </a:solidFill>
                <a:effectLst>
                  <a:outerShdw blurRad="38100" dist="38100" dir="2700000" algn="tl">
                    <a:srgbClr val="000000">
                      <a:alpha val="43137"/>
                    </a:srgbClr>
                  </a:outerShdw>
                </a:effectLst>
              </a:rPr>
              <a:t>Relaxation</a:t>
            </a:r>
            <a:endParaRPr lang="en-GB" sz="3000" b="1" dirty="0">
              <a:solidFill>
                <a:schemeClr val="bg1"/>
              </a:solidFill>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640330" y="3502400"/>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To recover from work stress.</a:t>
            </a:r>
          </a:p>
          <a:p>
            <a:pPr>
              <a:lnSpc>
                <a:spcPct val="150000"/>
              </a:lnSpc>
              <a:spcAft>
                <a:spcPts val="1200"/>
              </a:spcAft>
              <a:buClr>
                <a:srgbClr val="6ECECB"/>
              </a:buClr>
              <a:buFont typeface="Arial" panose="020B0604020202020204" pitchFamily="34" charset="0"/>
              <a:buChar char="•"/>
            </a:pPr>
            <a:r>
              <a:rPr lang="en-GB" sz="2400" dirty="0"/>
              <a:t> To slowing down from the daily pace of life.</a:t>
            </a:r>
          </a:p>
          <a:p>
            <a:pPr>
              <a:lnSpc>
                <a:spcPct val="150000"/>
              </a:lnSpc>
              <a:spcAft>
                <a:spcPts val="1200"/>
              </a:spcAft>
              <a:buClr>
                <a:srgbClr val="6ECECB"/>
              </a:buClr>
              <a:buFont typeface="Arial" panose="020B0604020202020204" pitchFamily="34" charset="0"/>
              <a:buChar char="•"/>
            </a:pPr>
            <a:r>
              <a:rPr lang="en-GB" sz="2400" dirty="0"/>
              <a:t> To find places and environments that promote rejuvenation.</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069064"/>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To escape one’s ideas of self (frustration and disappointment).</a:t>
            </a:r>
          </a:p>
          <a:p>
            <a:pPr>
              <a:lnSpc>
                <a:spcPct val="150000"/>
              </a:lnSpc>
              <a:spcAft>
                <a:spcPts val="1200"/>
              </a:spcAft>
              <a:buClr>
                <a:srgbClr val="6ECECB"/>
              </a:buClr>
              <a:buFont typeface="Arial" panose="020B0604020202020204" pitchFamily="34" charset="0"/>
              <a:buChar char="•"/>
            </a:pPr>
            <a:r>
              <a:rPr lang="en-US" sz="2400" dirty="0"/>
              <a:t> To get away from the pressures and routines of one’s home society.</a:t>
            </a:r>
          </a:p>
          <a:p>
            <a:pPr>
              <a:lnSpc>
                <a:spcPct val="150000"/>
              </a:lnSpc>
              <a:spcAft>
                <a:spcPts val="1200"/>
              </a:spcAft>
              <a:buClr>
                <a:srgbClr val="6ECECB"/>
              </a:buClr>
              <a:buFont typeface="Arial" panose="020B0604020202020204" pitchFamily="34" charset="0"/>
              <a:buChar char="•"/>
            </a:pPr>
            <a:r>
              <a:rPr lang="en-US" sz="2400" dirty="0"/>
              <a:t> To escape a “world” where the person feels alienated from.</a:t>
            </a:r>
            <a:endParaRPr lang="en-GB" sz="2400" dirty="0"/>
          </a:p>
        </p:txBody>
      </p:sp>
    </p:spTree>
    <p:extLst>
      <p:ext uri="{BB962C8B-B14F-4D97-AF65-F5344CB8AC3E}">
        <p14:creationId xmlns:p14="http://schemas.microsoft.com/office/powerpoint/2010/main" val="143205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Need to Escape and Relax</a:t>
            </a:r>
          </a:p>
        </p:txBody>
      </p:sp>
      <p:sp>
        <p:nvSpPr>
          <p:cNvPr id="33" name="Retângulo 32">
            <a:extLst>
              <a:ext uri="{FF2B5EF4-FFF2-40B4-BE49-F238E27FC236}">
                <a16:creationId xmlns:a16="http://schemas.microsoft.com/office/drawing/2014/main" id="{0B41C399-9756-4C16-A54F-4FBBF76A2462}"/>
              </a:ext>
            </a:extLst>
          </p:cNvPr>
          <p:cNvSpPr/>
          <p:nvPr/>
        </p:nvSpPr>
        <p:spPr>
          <a:xfrm>
            <a:off x="338328" y="1071668"/>
            <a:ext cx="2302002" cy="2002239"/>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dirty="0">
                <a:solidFill>
                  <a:schemeClr val="bg1"/>
                </a:solidFill>
                <a:effectLst>
                  <a:outerShdw blurRad="38100" dist="38100" dir="2700000" algn="tl">
                    <a:srgbClr val="000000">
                      <a:alpha val="43137"/>
                    </a:srgbClr>
                  </a:outerShdw>
                </a:effectLst>
              </a:rPr>
              <a:t>Authenticity</a:t>
            </a: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502400"/>
            <a:ext cx="2302002" cy="2004844"/>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20" dirty="0">
                <a:effectLst>
                  <a:outerShdw blurRad="38100" dist="38100" dir="2700000" algn="tl">
                    <a:srgbClr val="000000">
                      <a:alpha val="43137"/>
                    </a:srgbClr>
                  </a:outerShdw>
                </a:effectLst>
              </a:rPr>
              <a:t>Identity</a:t>
            </a: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640330" y="3502400"/>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en-US" sz="2400" dirty="0"/>
              <a:t> To create a stronger and sustained sense of self.</a:t>
            </a:r>
          </a:p>
          <a:p>
            <a:pPr>
              <a:lnSpc>
                <a:spcPct val="150000"/>
              </a:lnSpc>
              <a:spcAft>
                <a:spcPts val="1200"/>
              </a:spcAft>
              <a:buClr>
                <a:srgbClr val="6ECECB"/>
              </a:buClr>
              <a:buFont typeface="Arial" panose="020B0604020202020204" pitchFamily="34" charset="0"/>
              <a:buChar char="•"/>
            </a:pPr>
            <a:r>
              <a:rPr lang="en-US" sz="2400" dirty="0"/>
              <a:t> To develop a life narrative that is built by experiences.</a:t>
            </a:r>
          </a:p>
          <a:p>
            <a:pPr>
              <a:lnSpc>
                <a:spcPct val="150000"/>
              </a:lnSpc>
              <a:spcAft>
                <a:spcPts val="1200"/>
              </a:spcAft>
              <a:buClr>
                <a:srgbClr val="6ECECB"/>
              </a:buClr>
              <a:buFont typeface="Arial" panose="020B0604020202020204" pitchFamily="34" charset="0"/>
              <a:buChar char="•"/>
            </a:pPr>
            <a:r>
              <a:rPr lang="en-GB" sz="2400" dirty="0"/>
              <a:t> To achieve self-realization and personal development.</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069064"/>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To search for more authentic experiences (existential; genuine).</a:t>
            </a:r>
          </a:p>
          <a:p>
            <a:pPr>
              <a:lnSpc>
                <a:spcPct val="150000"/>
              </a:lnSpc>
              <a:spcAft>
                <a:spcPts val="1200"/>
              </a:spcAft>
              <a:buClr>
                <a:srgbClr val="6ECECB"/>
              </a:buClr>
              <a:buFont typeface="Arial" panose="020B0604020202020204" pitchFamily="34" charset="0"/>
              <a:buChar char="•"/>
            </a:pPr>
            <a:r>
              <a:rPr lang="en-US" sz="2400" dirty="0"/>
              <a:t> To search for things that are missing in the one’s life.</a:t>
            </a:r>
          </a:p>
          <a:p>
            <a:pPr>
              <a:lnSpc>
                <a:spcPct val="150000"/>
              </a:lnSpc>
              <a:spcAft>
                <a:spcPts val="1200"/>
              </a:spcAft>
              <a:buClr>
                <a:srgbClr val="6ECECB"/>
              </a:buClr>
              <a:buFont typeface="Arial" panose="020B0604020202020204" pitchFamily="34" charset="0"/>
              <a:buChar char="•"/>
            </a:pPr>
            <a:r>
              <a:rPr lang="en-GB" sz="2400" dirty="0"/>
              <a:t> To benefit from the freedom of anonymity.</a:t>
            </a:r>
          </a:p>
        </p:txBody>
      </p:sp>
    </p:spTree>
    <p:extLst>
      <p:ext uri="{BB962C8B-B14F-4D97-AF65-F5344CB8AC3E}">
        <p14:creationId xmlns:p14="http://schemas.microsoft.com/office/powerpoint/2010/main" val="382534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Need to Escape and Relax</a:t>
            </a:r>
          </a:p>
        </p:txBody>
      </p:sp>
      <p:sp>
        <p:nvSpPr>
          <p:cNvPr id="33" name="Retângulo 32">
            <a:extLst>
              <a:ext uri="{FF2B5EF4-FFF2-40B4-BE49-F238E27FC236}">
                <a16:creationId xmlns:a16="http://schemas.microsoft.com/office/drawing/2014/main" id="{0B41C399-9756-4C16-A54F-4FBBF76A2462}"/>
              </a:ext>
            </a:extLst>
          </p:cNvPr>
          <p:cNvSpPr/>
          <p:nvPr/>
        </p:nvSpPr>
        <p:spPr>
          <a:xfrm>
            <a:off x="338328" y="1071668"/>
            <a:ext cx="2302002" cy="2558842"/>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3000" b="1" spc="-40" dirty="0">
                <a:effectLst>
                  <a:outerShdw blurRad="38100" dist="38100" dir="2700000" algn="tl">
                    <a:srgbClr val="000000">
                      <a:alpha val="43137"/>
                    </a:srgbClr>
                  </a:outerShdw>
                </a:effectLst>
              </a:rPr>
              <a:t>Health</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071668"/>
            <a:ext cx="9213342" cy="255884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To keep fit, learn health eating and receive body treatments.</a:t>
            </a:r>
          </a:p>
          <a:p>
            <a:pPr>
              <a:lnSpc>
                <a:spcPct val="150000"/>
              </a:lnSpc>
              <a:spcAft>
                <a:spcPts val="1200"/>
              </a:spcAft>
              <a:buClr>
                <a:srgbClr val="6ECECB"/>
              </a:buClr>
              <a:buFont typeface="Arial" panose="020B0604020202020204" pitchFamily="34" charset="0"/>
              <a:buChar char="•"/>
            </a:pPr>
            <a:r>
              <a:rPr lang="en-US" sz="2400" dirty="0"/>
              <a:t> To promote mind-body balance, psychological and emotional health.</a:t>
            </a:r>
          </a:p>
          <a:p>
            <a:pPr>
              <a:lnSpc>
                <a:spcPct val="150000"/>
              </a:lnSpc>
              <a:spcAft>
                <a:spcPts val="1200"/>
              </a:spcAft>
              <a:buClr>
                <a:srgbClr val="6ECECB"/>
              </a:buClr>
              <a:buFont typeface="Arial" panose="020B0604020202020204" pitchFamily="34" charset="0"/>
              <a:buChar char="•"/>
            </a:pPr>
            <a:r>
              <a:rPr lang="en-US" sz="2400" dirty="0"/>
              <a:t> To reach heightened spiritual states and connection to others, the world and the meaning of life.</a:t>
            </a:r>
            <a:endParaRPr lang="en-GB" sz="2400" dirty="0"/>
          </a:p>
        </p:txBody>
      </p:sp>
      <p:sp>
        <p:nvSpPr>
          <p:cNvPr id="7" name="CaixaDeTexto 6">
            <a:extLst>
              <a:ext uri="{FF2B5EF4-FFF2-40B4-BE49-F238E27FC236}">
                <a16:creationId xmlns:a16="http://schemas.microsoft.com/office/drawing/2014/main" id="{ACDE4B6B-61D1-4771-9A2D-73B6916D3EF4}"/>
              </a:ext>
            </a:extLst>
          </p:cNvPr>
          <p:cNvSpPr txBox="1"/>
          <p:nvPr/>
        </p:nvSpPr>
        <p:spPr>
          <a:xfrm>
            <a:off x="1134233" y="3717905"/>
            <a:ext cx="9923534" cy="2616101"/>
          </a:xfrm>
          <a:prstGeom prst="rect">
            <a:avLst/>
          </a:prstGeom>
          <a:noFill/>
        </p:spPr>
        <p:txBody>
          <a:bodyPr wrap="square">
            <a:spAutoFit/>
          </a:bodyPr>
          <a:lstStyle/>
          <a:p>
            <a:pPr>
              <a:lnSpc>
                <a:spcPct val="150000"/>
              </a:lnSpc>
              <a:spcAft>
                <a:spcPts val="600"/>
              </a:spcAft>
            </a:pPr>
            <a:r>
              <a:rPr lang="en-GB" sz="3000" b="1" i="1" dirty="0">
                <a:solidFill>
                  <a:srgbClr val="6ECECB"/>
                </a:solidFill>
              </a:rPr>
              <a:t>“The problem arises when people are so fixated on what they want to achieve that they cease to derive pleasure from the present.”</a:t>
            </a:r>
          </a:p>
          <a:p>
            <a:pPr algn="r"/>
            <a:r>
              <a:rPr lang="en-GB" sz="2400" b="1" dirty="0" err="1">
                <a:solidFill>
                  <a:schemeClr val="bg1">
                    <a:lumMod val="65000"/>
                  </a:schemeClr>
                </a:solidFill>
              </a:rPr>
              <a:t>Mihalyi</a:t>
            </a:r>
            <a:r>
              <a:rPr lang="en-GB" sz="2400" b="1" dirty="0">
                <a:solidFill>
                  <a:schemeClr val="bg1">
                    <a:lumMod val="65000"/>
                  </a:schemeClr>
                </a:solidFill>
              </a:rPr>
              <a:t> Csikszentmihalyi (1990)</a:t>
            </a:r>
          </a:p>
        </p:txBody>
      </p:sp>
    </p:spTree>
    <p:extLst>
      <p:ext uri="{BB962C8B-B14F-4D97-AF65-F5344CB8AC3E}">
        <p14:creationId xmlns:p14="http://schemas.microsoft.com/office/powerpoint/2010/main" val="336831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3"/>
              </a:rPr>
              <a:t>https://youtu.be/cyEdZ23Cp1E</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4" name="Multimédia Online 3" title="How to relax | 8 relaxation tips for your mental health">
            <a:hlinkClick r:id="" action="ppaction://media"/>
            <a:extLst>
              <a:ext uri="{FF2B5EF4-FFF2-40B4-BE49-F238E27FC236}">
                <a16:creationId xmlns:a16="http://schemas.microsoft.com/office/drawing/2014/main" id="{23FA11D3-4EFB-48F3-8859-68ED7137C4A5}"/>
              </a:ext>
            </a:extLst>
          </p:cNvPr>
          <p:cNvPicPr>
            <a:picLocks noRot="1"/>
          </p:cNvPicPr>
          <p:nvPr>
            <a:videoFile r:link="rId1"/>
          </p:nvPr>
        </p:nvPicPr>
        <p:blipFill>
          <a:blip r:embed="rId5"/>
          <a:stretch>
            <a:fillRect/>
          </a:stretch>
        </p:blipFill>
        <p:spPr>
          <a:xfrm>
            <a:off x="2669310" y="1287271"/>
            <a:ext cx="6948000" cy="4284000"/>
          </a:xfrm>
          <a:prstGeom prst="rect">
            <a:avLst/>
          </a:prstGeom>
        </p:spPr>
      </p:pic>
      <p:sp>
        <p:nvSpPr>
          <p:cNvPr id="7" name="CaixaDeTexto 6">
            <a:extLst>
              <a:ext uri="{FF2B5EF4-FFF2-40B4-BE49-F238E27FC236}">
                <a16:creationId xmlns:a16="http://schemas.microsoft.com/office/drawing/2014/main" id="{B766BB6D-29F3-43B6-8976-B60C43E60BE5}"/>
              </a:ext>
            </a:extLst>
          </p:cNvPr>
          <p:cNvSpPr txBox="1"/>
          <p:nvPr/>
        </p:nvSpPr>
        <p:spPr>
          <a:xfrm>
            <a:off x="9843516" y="1228725"/>
            <a:ext cx="2293620" cy="2862322"/>
          </a:xfrm>
          <a:prstGeom prst="rect">
            <a:avLst/>
          </a:prstGeom>
          <a:noFill/>
        </p:spPr>
        <p:txBody>
          <a:bodyPr wrap="square">
            <a:spAutoFit/>
          </a:bodyPr>
          <a:lstStyle/>
          <a:p>
            <a:r>
              <a:rPr lang="en-US" sz="3000" b="1" i="1" dirty="0">
                <a:solidFill>
                  <a:schemeClr val="bg1">
                    <a:lumMod val="65000"/>
                  </a:schemeClr>
                </a:solidFill>
              </a:rPr>
              <a:t>How to relax | 8 relaxation tips for your mental health</a:t>
            </a:r>
          </a:p>
        </p:txBody>
      </p:sp>
    </p:spTree>
    <p:extLst>
      <p:ext uri="{BB962C8B-B14F-4D97-AF65-F5344CB8AC3E}">
        <p14:creationId xmlns:p14="http://schemas.microsoft.com/office/powerpoint/2010/main" val="19242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9">
            <a:extLst>
              <a:ext uri="{FF2B5EF4-FFF2-40B4-BE49-F238E27FC236}">
                <a16:creationId xmlns:a16="http://schemas.microsoft.com/office/drawing/2014/main" id="{E980B4AA-285D-43D8-9BEF-4F55972C0C69}"/>
              </a:ext>
            </a:extLst>
          </p:cNvPr>
          <p:cNvPicPr>
            <a:picLocks noGrp="1" noChangeAspect="1"/>
          </p:cNvPicPr>
          <p:nvPr>
            <p:ph type="pic" sz="quarter" idx="19"/>
          </p:nvPr>
        </p:nvPicPr>
        <p:blipFill rotWithShape="1">
          <a:blip r:embed="rId3"/>
          <a:srcRect t="10526" b="10526"/>
          <a:stretch/>
        </p:blipFill>
        <p:spPr/>
      </p:pic>
      <p:sp>
        <p:nvSpPr>
          <p:cNvPr id="12" name="Text Placeholder 1">
            <a:extLst>
              <a:ext uri="{FF2B5EF4-FFF2-40B4-BE49-F238E27FC236}">
                <a16:creationId xmlns:a16="http://schemas.microsoft.com/office/drawing/2014/main" id="{8E629678-B3DE-4E3B-8887-09E5384FC2F0}"/>
              </a:ext>
            </a:extLst>
          </p:cNvPr>
          <p:cNvSpPr>
            <a:spLocks noGrp="1"/>
          </p:cNvSpPr>
          <p:nvPr>
            <p:ph type="body" sz="quarter" idx="13"/>
          </p:nvPr>
        </p:nvSpPr>
        <p:spPr>
          <a:xfrm>
            <a:off x="205213" y="936395"/>
            <a:ext cx="3058492"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4.2.</a:t>
            </a:r>
          </a:p>
          <a:p>
            <a:r>
              <a:rPr lang="en-US" sz="4800" dirty="0">
                <a:solidFill>
                  <a:schemeClr val="bg1"/>
                </a:solidFill>
                <a:effectLst>
                  <a:outerShdw blurRad="38100" dist="38100" dir="2700000" algn="tl">
                    <a:srgbClr val="000000">
                      <a:alpha val="43137"/>
                    </a:srgbClr>
                  </a:outerShdw>
                </a:effectLst>
              </a:rPr>
              <a:t>The Optimal Experience</a:t>
            </a:r>
            <a:endParaRPr lang="en-US" sz="48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828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ta: Para Baixo 16">
            <a:extLst>
              <a:ext uri="{FF2B5EF4-FFF2-40B4-BE49-F238E27FC236}">
                <a16:creationId xmlns:a16="http://schemas.microsoft.com/office/drawing/2014/main" id="{556B1D44-F316-4DA7-998B-A2EFDEC36EF2}"/>
              </a:ext>
            </a:extLst>
          </p:cNvPr>
          <p:cNvSpPr/>
          <p:nvPr/>
        </p:nvSpPr>
        <p:spPr>
          <a:xfrm>
            <a:off x="5189399" y="1152462"/>
            <a:ext cx="1811677" cy="970516"/>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Optimal Experience: Pleasure or Enjoyment?</a:t>
            </a:r>
          </a:p>
        </p:txBody>
      </p:sp>
      <p:sp>
        <p:nvSpPr>
          <p:cNvPr id="3" name="Seta: Para a Direita 2">
            <a:extLst>
              <a:ext uri="{FF2B5EF4-FFF2-40B4-BE49-F238E27FC236}">
                <a16:creationId xmlns:a16="http://schemas.microsoft.com/office/drawing/2014/main" id="{72C9F22A-F102-46A3-B67C-7F317FDFCF07}"/>
              </a:ext>
            </a:extLst>
          </p:cNvPr>
          <p:cNvSpPr/>
          <p:nvPr/>
        </p:nvSpPr>
        <p:spPr>
          <a:xfrm>
            <a:off x="283464" y="984125"/>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effectLst>
                  <a:outerShdw blurRad="38100" dist="38100" dir="2700000" algn="tl">
                    <a:srgbClr val="000000">
                      <a:alpha val="43137"/>
                    </a:srgbClr>
                  </a:outerShdw>
                </a:effectLst>
              </a:rPr>
              <a:t>Pleasure</a:t>
            </a:r>
            <a:r>
              <a:rPr lang="en-GB" sz="2400" b="1" dirty="0">
                <a:effectLst>
                  <a:outerShdw blurRad="38100" dist="38100" dir="2700000" algn="tl">
                    <a:srgbClr val="000000">
                      <a:alpha val="43137"/>
                    </a:srgbClr>
                  </a:outerShdw>
                </a:effectLst>
              </a:rPr>
              <a:t> </a:t>
            </a:r>
            <a:r>
              <a:rPr lang="en-GB" sz="2400" b="1" i="1" dirty="0">
                <a:effectLst>
                  <a:outerShdw blurRad="38100" dist="38100" dir="2700000" algn="tl">
                    <a:srgbClr val="000000">
                      <a:alpha val="43137"/>
                    </a:srgbClr>
                  </a:outerShdw>
                </a:effectLst>
              </a:rPr>
              <a:t>(homeostatic experiences)</a:t>
            </a:r>
            <a:endParaRPr lang="en-GB" b="1" i="1" dirty="0">
              <a:effectLst>
                <a:outerShdw blurRad="38100" dist="38100" dir="2700000" algn="tl">
                  <a:srgbClr val="000000">
                    <a:alpha val="43137"/>
                  </a:srgbClr>
                </a:outerShdw>
              </a:effectLst>
            </a:endParaRPr>
          </a:p>
        </p:txBody>
      </p:sp>
      <p:sp>
        <p:nvSpPr>
          <p:cNvPr id="6" name="Seta: Para a Direita 5">
            <a:extLst>
              <a:ext uri="{FF2B5EF4-FFF2-40B4-BE49-F238E27FC236}">
                <a16:creationId xmlns:a16="http://schemas.microsoft.com/office/drawing/2014/main" id="{1C44958E-1783-4255-A08E-DDFDE58A0036}"/>
              </a:ext>
            </a:extLst>
          </p:cNvPr>
          <p:cNvSpPr/>
          <p:nvPr/>
        </p:nvSpPr>
        <p:spPr>
          <a:xfrm flipH="1">
            <a:off x="6629979" y="984125"/>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effectLst>
                  <a:outerShdw blurRad="38100" dist="38100" dir="2700000" algn="tl">
                    <a:srgbClr val="000000">
                      <a:alpha val="43137"/>
                    </a:srgbClr>
                  </a:outerShdw>
                </a:effectLst>
              </a:rPr>
              <a:t>Enjoyment</a:t>
            </a:r>
          </a:p>
        </p:txBody>
      </p:sp>
      <p:sp>
        <p:nvSpPr>
          <p:cNvPr id="7" name="Oval 6">
            <a:extLst>
              <a:ext uri="{FF2B5EF4-FFF2-40B4-BE49-F238E27FC236}">
                <a16:creationId xmlns:a16="http://schemas.microsoft.com/office/drawing/2014/main" id="{5E18AEA7-0861-40E9-9D4E-D47D66E3A973}"/>
              </a:ext>
            </a:extLst>
          </p:cNvPr>
          <p:cNvSpPr/>
          <p:nvPr/>
        </p:nvSpPr>
        <p:spPr>
          <a:xfrm>
            <a:off x="5718000" y="1123140"/>
            <a:ext cx="756000" cy="7560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effectLst>
                  <a:outerShdw blurRad="38100" dist="38100" dir="2700000" algn="tl">
                    <a:srgbClr val="000000">
                      <a:alpha val="43137"/>
                    </a:srgbClr>
                  </a:outerShdw>
                </a:effectLst>
              </a:rPr>
              <a:t>or</a:t>
            </a:r>
          </a:p>
        </p:txBody>
      </p:sp>
      <p:sp>
        <p:nvSpPr>
          <p:cNvPr id="14" name="Retângulo 13">
            <a:extLst>
              <a:ext uri="{FF2B5EF4-FFF2-40B4-BE49-F238E27FC236}">
                <a16:creationId xmlns:a16="http://schemas.microsoft.com/office/drawing/2014/main" id="{4017520D-374E-4778-869D-1AB4A2E1E03D}"/>
              </a:ext>
            </a:extLst>
          </p:cNvPr>
          <p:cNvSpPr/>
          <p:nvPr/>
        </p:nvSpPr>
        <p:spPr>
          <a:xfrm>
            <a:off x="281939" y="2808280"/>
            <a:ext cx="5620511" cy="175229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0" i="0" dirty="0">
                <a:solidFill>
                  <a:srgbClr val="000000"/>
                </a:solidFill>
                <a:effectLst/>
              </a:rPr>
              <a:t>The feeling of contentment that we reach when biological needs (e.g., hunger, thirst or refreshment) are satiated.</a:t>
            </a:r>
            <a:endParaRPr lang="en-GB" sz="2400" dirty="0"/>
          </a:p>
        </p:txBody>
      </p:sp>
      <p:sp>
        <p:nvSpPr>
          <p:cNvPr id="18" name="Retângulo 17">
            <a:extLst>
              <a:ext uri="{FF2B5EF4-FFF2-40B4-BE49-F238E27FC236}">
                <a16:creationId xmlns:a16="http://schemas.microsoft.com/office/drawing/2014/main" id="{2B3DD095-2D4F-45D1-8FCA-B8D3BA7F8271}"/>
              </a:ext>
            </a:extLst>
          </p:cNvPr>
          <p:cNvSpPr/>
          <p:nvPr/>
        </p:nvSpPr>
        <p:spPr>
          <a:xfrm>
            <a:off x="6284975" y="2808279"/>
            <a:ext cx="5620511" cy="175229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spc="-30" dirty="0">
                <a:solidFill>
                  <a:srgbClr val="000000"/>
                </a:solidFill>
              </a:rPr>
              <a:t>It is characterized by a forward movement: a sense of novelty, of accomplishment, and of achieving something unexpected.</a:t>
            </a:r>
          </a:p>
        </p:txBody>
      </p:sp>
      <p:sp>
        <p:nvSpPr>
          <p:cNvPr id="9" name="Retângulo 8">
            <a:extLst>
              <a:ext uri="{FF2B5EF4-FFF2-40B4-BE49-F238E27FC236}">
                <a16:creationId xmlns:a16="http://schemas.microsoft.com/office/drawing/2014/main" id="{128325F8-13E1-4FB5-9B43-AD8CF4D2FAAE}"/>
              </a:ext>
            </a:extLst>
          </p:cNvPr>
          <p:cNvSpPr/>
          <p:nvPr/>
        </p:nvSpPr>
        <p:spPr>
          <a:xfrm>
            <a:off x="281940" y="2109810"/>
            <a:ext cx="5620511" cy="590700"/>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0" dirty="0">
                <a:solidFill>
                  <a:srgbClr val="000000"/>
                </a:solidFill>
                <a:effectLst/>
              </a:rPr>
              <a:t>Feel good | Short-lived</a:t>
            </a:r>
            <a:endParaRPr lang="en-GB" sz="2400" b="1" dirty="0"/>
          </a:p>
        </p:txBody>
      </p:sp>
      <p:sp>
        <p:nvSpPr>
          <p:cNvPr id="10" name="Retângulo 9">
            <a:extLst>
              <a:ext uri="{FF2B5EF4-FFF2-40B4-BE49-F238E27FC236}">
                <a16:creationId xmlns:a16="http://schemas.microsoft.com/office/drawing/2014/main" id="{EB7DC12C-4D56-4E6B-9B9F-96B285AB14CC}"/>
              </a:ext>
            </a:extLst>
          </p:cNvPr>
          <p:cNvSpPr/>
          <p:nvPr/>
        </p:nvSpPr>
        <p:spPr>
          <a:xfrm>
            <a:off x="6284975" y="2109810"/>
            <a:ext cx="5620511" cy="590700"/>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0" spc="-20" dirty="0">
                <a:solidFill>
                  <a:srgbClr val="000000"/>
                </a:solidFill>
                <a:effectLst/>
              </a:rPr>
              <a:t>Fulfilment &amp; Meaning| Enduring Memories</a:t>
            </a:r>
            <a:endParaRPr lang="en-GB" sz="2400" b="1" spc="-20" dirty="0"/>
          </a:p>
        </p:txBody>
      </p:sp>
      <p:sp>
        <p:nvSpPr>
          <p:cNvPr id="19" name="Retângulo 18">
            <a:extLst>
              <a:ext uri="{FF2B5EF4-FFF2-40B4-BE49-F238E27FC236}">
                <a16:creationId xmlns:a16="http://schemas.microsoft.com/office/drawing/2014/main" id="{7A294750-B2E1-49F2-9BC4-3529E82CFB45}"/>
              </a:ext>
            </a:extLst>
          </p:cNvPr>
          <p:cNvSpPr/>
          <p:nvPr/>
        </p:nvSpPr>
        <p:spPr>
          <a:xfrm>
            <a:off x="283464" y="4668339"/>
            <a:ext cx="5619600" cy="1620000"/>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rgbClr val="000000"/>
                </a:solidFill>
              </a:rPr>
              <a:t>Examples:</a:t>
            </a:r>
            <a:r>
              <a:rPr lang="en-US" sz="2400" b="1" i="1" dirty="0">
                <a:solidFill>
                  <a:srgbClr val="000000"/>
                </a:solidFill>
              </a:rPr>
              <a:t> </a:t>
            </a:r>
            <a:r>
              <a:rPr lang="en-US" sz="2400" dirty="0">
                <a:solidFill>
                  <a:srgbClr val="000000"/>
                </a:solidFill>
              </a:rPr>
              <a:t>sleeping; eating a delicious meal; having sex; getting a massage; laying in the sun.</a:t>
            </a:r>
            <a:endParaRPr lang="en-GB" sz="2400" dirty="0">
              <a:solidFill>
                <a:srgbClr val="000000"/>
              </a:solidFill>
            </a:endParaRPr>
          </a:p>
        </p:txBody>
      </p:sp>
      <p:sp>
        <p:nvSpPr>
          <p:cNvPr id="21" name="Retângulo 20">
            <a:extLst>
              <a:ext uri="{FF2B5EF4-FFF2-40B4-BE49-F238E27FC236}">
                <a16:creationId xmlns:a16="http://schemas.microsoft.com/office/drawing/2014/main" id="{3D34210A-ED20-4F0B-B921-4CB10436DCDC}"/>
              </a:ext>
            </a:extLst>
          </p:cNvPr>
          <p:cNvSpPr/>
          <p:nvPr/>
        </p:nvSpPr>
        <p:spPr>
          <a:xfrm>
            <a:off x="6284975" y="4668339"/>
            <a:ext cx="5619600" cy="1620000"/>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spc="-20" dirty="0">
                <a:solidFill>
                  <a:srgbClr val="000000"/>
                </a:solidFill>
              </a:rPr>
              <a:t>Examples: </a:t>
            </a:r>
            <a:r>
              <a:rPr lang="en-US" sz="2400" spc="-20" dirty="0">
                <a:solidFill>
                  <a:srgbClr val="000000"/>
                </a:solidFill>
              </a:rPr>
              <a:t>learning a new skill; having a good debate; climbing a mountain; baking a special meal.</a:t>
            </a:r>
            <a:endParaRPr lang="en-GB" sz="2400" spc="-20" dirty="0">
              <a:solidFill>
                <a:srgbClr val="000000"/>
              </a:solidFill>
            </a:endParaRPr>
          </a:p>
        </p:txBody>
      </p:sp>
    </p:spTree>
    <p:extLst>
      <p:ext uri="{BB962C8B-B14F-4D97-AF65-F5344CB8AC3E}">
        <p14:creationId xmlns:p14="http://schemas.microsoft.com/office/powerpoint/2010/main" val="367205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Optimal Experience: Pleasure or Enjoyment?</a:t>
            </a:r>
          </a:p>
        </p:txBody>
      </p:sp>
      <p:sp>
        <p:nvSpPr>
          <p:cNvPr id="22" name="CaixaDeTexto 21">
            <a:extLst>
              <a:ext uri="{FF2B5EF4-FFF2-40B4-BE49-F238E27FC236}">
                <a16:creationId xmlns:a16="http://schemas.microsoft.com/office/drawing/2014/main" id="{58F16BAB-1BA3-4F07-904D-7D1450AC2588}"/>
              </a:ext>
            </a:extLst>
          </p:cNvPr>
          <p:cNvSpPr txBox="1"/>
          <p:nvPr/>
        </p:nvSpPr>
        <p:spPr>
          <a:xfrm>
            <a:off x="845486" y="2263273"/>
            <a:ext cx="10501028" cy="37489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spcAft>
                <a:spcPts val="600"/>
              </a:spcAft>
              <a:buClr>
                <a:srgbClr val="6ECECB"/>
              </a:buClr>
              <a:buFont typeface="Arial" panose="020B0604020202020204" pitchFamily="34" charset="0"/>
              <a:buNone/>
              <a:defRPr sz="1400" spc="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30000"/>
              </a:lnSpc>
            </a:pPr>
            <a:r>
              <a:rPr lang="en-US" sz="3000" b="1" i="1" dirty="0">
                <a:solidFill>
                  <a:srgbClr val="F7981D"/>
                </a:solidFill>
              </a:rPr>
              <a:t>Pleasure</a:t>
            </a:r>
            <a:r>
              <a:rPr lang="en-US" sz="3000" b="1" i="1" dirty="0">
                <a:solidFill>
                  <a:schemeClr val="tx1">
                    <a:lumMod val="50000"/>
                    <a:lumOff val="50000"/>
                  </a:schemeClr>
                </a:solidFill>
              </a:rPr>
              <a:t> is an important component in the quality of life, but by itself </a:t>
            </a:r>
            <a:r>
              <a:rPr lang="en-US" sz="3000" b="1" i="1" dirty="0">
                <a:solidFill>
                  <a:srgbClr val="F7981D"/>
                </a:solidFill>
              </a:rPr>
              <a:t>does not bring happiness</a:t>
            </a:r>
            <a:r>
              <a:rPr lang="en-US" sz="3000" b="1" i="1" dirty="0">
                <a:solidFill>
                  <a:schemeClr val="tx1">
                    <a:lumMod val="50000"/>
                    <a:lumOff val="50000"/>
                  </a:schemeClr>
                </a:solidFill>
              </a:rPr>
              <a:t>. […] When people ponder further about what </a:t>
            </a:r>
            <a:r>
              <a:rPr lang="en-US" sz="3000" b="1" i="1" dirty="0">
                <a:solidFill>
                  <a:srgbClr val="6ECECB"/>
                </a:solidFill>
              </a:rPr>
              <a:t>makes their lives rewarding</a:t>
            </a:r>
            <a:r>
              <a:rPr lang="en-US" sz="3000" b="1" i="1" dirty="0">
                <a:solidFill>
                  <a:schemeClr val="tx1">
                    <a:lumMod val="50000"/>
                    <a:lumOff val="50000"/>
                  </a:schemeClr>
                </a:solidFill>
              </a:rPr>
              <a:t>, they tend to move beyond pleasant memories and begin to remember other events, other experiences that overlap with pleasurable ones but fall into a category that deserves a separate name: </a:t>
            </a:r>
            <a:r>
              <a:rPr lang="en-US" sz="3000" b="1" i="1" dirty="0">
                <a:solidFill>
                  <a:srgbClr val="6ECECB"/>
                </a:solidFill>
              </a:rPr>
              <a:t>enjoyment</a:t>
            </a:r>
            <a:r>
              <a:rPr lang="en-US" sz="3000" b="1" i="1" dirty="0">
                <a:solidFill>
                  <a:schemeClr val="tx1">
                    <a:lumMod val="50000"/>
                    <a:lumOff val="50000"/>
                  </a:schemeClr>
                </a:solidFill>
              </a:rPr>
              <a:t>.</a:t>
            </a:r>
            <a:endParaRPr lang="en-GB" sz="3000" b="1" i="1" dirty="0">
              <a:solidFill>
                <a:schemeClr val="tx1">
                  <a:lumMod val="50000"/>
                  <a:lumOff val="50000"/>
                </a:schemeClr>
              </a:solidFill>
            </a:endParaRPr>
          </a:p>
        </p:txBody>
      </p:sp>
      <p:sp>
        <p:nvSpPr>
          <p:cNvPr id="19" name="Seta: Para Baixo 18">
            <a:extLst>
              <a:ext uri="{FF2B5EF4-FFF2-40B4-BE49-F238E27FC236}">
                <a16:creationId xmlns:a16="http://schemas.microsoft.com/office/drawing/2014/main" id="{2DF61C74-2901-4B72-B35F-4C2B3CDB2F62}"/>
              </a:ext>
            </a:extLst>
          </p:cNvPr>
          <p:cNvSpPr/>
          <p:nvPr/>
        </p:nvSpPr>
        <p:spPr>
          <a:xfrm>
            <a:off x="5189399" y="1152462"/>
            <a:ext cx="1811677" cy="970516"/>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eta: Para a Direita 20">
            <a:extLst>
              <a:ext uri="{FF2B5EF4-FFF2-40B4-BE49-F238E27FC236}">
                <a16:creationId xmlns:a16="http://schemas.microsoft.com/office/drawing/2014/main" id="{4B666566-2ACA-4C47-A1BE-92A846DEDF35}"/>
              </a:ext>
            </a:extLst>
          </p:cNvPr>
          <p:cNvSpPr/>
          <p:nvPr/>
        </p:nvSpPr>
        <p:spPr>
          <a:xfrm>
            <a:off x="283464" y="984125"/>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effectLst>
                  <a:outerShdw blurRad="38100" dist="38100" dir="2700000" algn="tl">
                    <a:srgbClr val="000000">
                      <a:alpha val="43137"/>
                    </a:srgbClr>
                  </a:outerShdw>
                </a:effectLst>
              </a:rPr>
              <a:t>Pleasure</a:t>
            </a:r>
            <a:r>
              <a:rPr lang="en-GB" sz="2400" b="1" dirty="0">
                <a:effectLst>
                  <a:outerShdw blurRad="38100" dist="38100" dir="2700000" algn="tl">
                    <a:srgbClr val="000000">
                      <a:alpha val="43137"/>
                    </a:srgbClr>
                  </a:outerShdw>
                </a:effectLst>
              </a:rPr>
              <a:t> </a:t>
            </a:r>
            <a:r>
              <a:rPr lang="en-GB" sz="2400" b="1" i="1" dirty="0">
                <a:effectLst>
                  <a:outerShdw blurRad="38100" dist="38100" dir="2700000" algn="tl">
                    <a:srgbClr val="000000">
                      <a:alpha val="43137"/>
                    </a:srgbClr>
                  </a:outerShdw>
                </a:effectLst>
              </a:rPr>
              <a:t>(homeostatic experiences)</a:t>
            </a:r>
            <a:endParaRPr lang="en-GB" b="1" i="1" dirty="0">
              <a:effectLst>
                <a:outerShdw blurRad="38100" dist="38100" dir="2700000" algn="tl">
                  <a:srgbClr val="000000">
                    <a:alpha val="43137"/>
                  </a:srgbClr>
                </a:outerShdw>
              </a:effectLst>
            </a:endParaRPr>
          </a:p>
        </p:txBody>
      </p:sp>
      <p:sp>
        <p:nvSpPr>
          <p:cNvPr id="23" name="Seta: Para a Direita 22">
            <a:extLst>
              <a:ext uri="{FF2B5EF4-FFF2-40B4-BE49-F238E27FC236}">
                <a16:creationId xmlns:a16="http://schemas.microsoft.com/office/drawing/2014/main" id="{4BAA2B58-DB38-403D-A4F3-1B0F08D1ACA5}"/>
              </a:ext>
            </a:extLst>
          </p:cNvPr>
          <p:cNvSpPr/>
          <p:nvPr/>
        </p:nvSpPr>
        <p:spPr>
          <a:xfrm flipH="1">
            <a:off x="6629979" y="984125"/>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effectLst>
                  <a:outerShdw blurRad="38100" dist="38100" dir="2700000" algn="tl">
                    <a:srgbClr val="000000">
                      <a:alpha val="43137"/>
                    </a:srgbClr>
                  </a:outerShdw>
                </a:effectLst>
              </a:rPr>
              <a:t>Enjoyment</a:t>
            </a:r>
          </a:p>
        </p:txBody>
      </p:sp>
      <p:sp>
        <p:nvSpPr>
          <p:cNvPr id="24" name="Oval 23">
            <a:extLst>
              <a:ext uri="{FF2B5EF4-FFF2-40B4-BE49-F238E27FC236}">
                <a16:creationId xmlns:a16="http://schemas.microsoft.com/office/drawing/2014/main" id="{EFB191D3-78E1-4279-AB4D-6BDC436799D9}"/>
              </a:ext>
            </a:extLst>
          </p:cNvPr>
          <p:cNvSpPr/>
          <p:nvPr/>
        </p:nvSpPr>
        <p:spPr>
          <a:xfrm>
            <a:off x="5718000" y="1123140"/>
            <a:ext cx="756000" cy="7560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effectLst>
                  <a:outerShdw blurRad="38100" dist="38100" dir="2700000" algn="tl">
                    <a:srgbClr val="000000">
                      <a:alpha val="43137"/>
                    </a:srgbClr>
                  </a:outerShdw>
                </a:effectLst>
              </a:rPr>
              <a:t>or</a:t>
            </a:r>
          </a:p>
        </p:txBody>
      </p:sp>
    </p:spTree>
    <p:extLst>
      <p:ext uri="{BB962C8B-B14F-4D97-AF65-F5344CB8AC3E}">
        <p14:creationId xmlns:p14="http://schemas.microsoft.com/office/powerpoint/2010/main" val="161659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ângulo isósceles 3">
            <a:extLst>
              <a:ext uri="{FF2B5EF4-FFF2-40B4-BE49-F238E27FC236}">
                <a16:creationId xmlns:a16="http://schemas.microsoft.com/office/drawing/2014/main" id="{41DAA240-1D06-45B0-821C-76F639A9EC20}"/>
              </a:ext>
            </a:extLst>
          </p:cNvPr>
          <p:cNvSpPr/>
          <p:nvPr/>
        </p:nvSpPr>
        <p:spPr>
          <a:xfrm rot="10800000">
            <a:off x="5011270" y="1483326"/>
            <a:ext cx="2169459" cy="1768266"/>
          </a:xfrm>
          <a:prstGeom prst="triangle">
            <a:avLst/>
          </a:prstGeom>
          <a:gradFill flip="none" rotWithShape="1">
            <a:gsLst>
              <a:gs pos="0">
                <a:schemeClr val="bg1"/>
              </a:gs>
              <a:gs pos="50000">
                <a:srgbClr val="D1EFEE"/>
              </a:gs>
              <a:gs pos="100000">
                <a:srgbClr val="6ECEC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Optimal Experience: Flow</a:t>
            </a:r>
          </a:p>
        </p:txBody>
      </p:sp>
      <p:sp>
        <p:nvSpPr>
          <p:cNvPr id="32" name="Oval 31">
            <a:extLst>
              <a:ext uri="{FF2B5EF4-FFF2-40B4-BE49-F238E27FC236}">
                <a16:creationId xmlns:a16="http://schemas.microsoft.com/office/drawing/2014/main" id="{F5C81F2D-A66F-4E74-8D55-70F6C88D5DA5}"/>
              </a:ext>
            </a:extLst>
          </p:cNvPr>
          <p:cNvSpPr/>
          <p:nvPr/>
        </p:nvSpPr>
        <p:spPr>
          <a:xfrm>
            <a:off x="4747494" y="3338831"/>
            <a:ext cx="2697018" cy="1900777"/>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effectLst>
                  <a:outerShdw blurRad="38100" dist="38100" dir="2700000" algn="tl">
                    <a:srgbClr val="000000">
                      <a:alpha val="43137"/>
                    </a:srgbClr>
                  </a:outerShdw>
                </a:effectLst>
              </a:rPr>
              <a:t>Flow</a:t>
            </a:r>
          </a:p>
        </p:txBody>
      </p:sp>
      <p:sp>
        <p:nvSpPr>
          <p:cNvPr id="35" name="CaixaDeTexto 34">
            <a:extLst>
              <a:ext uri="{FF2B5EF4-FFF2-40B4-BE49-F238E27FC236}">
                <a16:creationId xmlns:a16="http://schemas.microsoft.com/office/drawing/2014/main" id="{27BD5180-90BA-40E9-A47D-430BCD2866A6}"/>
              </a:ext>
            </a:extLst>
          </p:cNvPr>
          <p:cNvSpPr txBox="1"/>
          <p:nvPr/>
        </p:nvSpPr>
        <p:spPr>
          <a:xfrm>
            <a:off x="317233" y="3440686"/>
            <a:ext cx="4039848" cy="1697068"/>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en-US" dirty="0"/>
              <a:t>It is the </a:t>
            </a:r>
            <a:r>
              <a:rPr lang="en-US" b="1" dirty="0"/>
              <a:t>holistic sensations </a:t>
            </a:r>
            <a:r>
              <a:rPr lang="en-US" dirty="0"/>
              <a:t>that people feel when they act with </a:t>
            </a:r>
            <a:r>
              <a:rPr lang="en-US" b="1" dirty="0"/>
              <a:t>total involvement</a:t>
            </a:r>
            <a:r>
              <a:rPr lang="en-US" dirty="0"/>
              <a:t>. </a:t>
            </a:r>
          </a:p>
        </p:txBody>
      </p:sp>
      <p:sp>
        <p:nvSpPr>
          <p:cNvPr id="41" name="CaixaDeTexto 40">
            <a:extLst>
              <a:ext uri="{FF2B5EF4-FFF2-40B4-BE49-F238E27FC236}">
                <a16:creationId xmlns:a16="http://schemas.microsoft.com/office/drawing/2014/main" id="{7009F416-7183-4F83-8198-6A669D1F0086}"/>
              </a:ext>
            </a:extLst>
          </p:cNvPr>
          <p:cNvSpPr txBox="1"/>
          <p:nvPr/>
        </p:nvSpPr>
        <p:spPr>
          <a:xfrm>
            <a:off x="7850156" y="3440685"/>
            <a:ext cx="4024611" cy="1697068"/>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en-US" sz="2400" spc="-20" dirty="0"/>
              <a:t>When in the state of flow, we are our most </a:t>
            </a:r>
            <a:r>
              <a:rPr lang="en-US" sz="2400" b="1" spc="-20" dirty="0"/>
              <a:t>creative</a:t>
            </a:r>
            <a:r>
              <a:rPr lang="en-US" sz="2400" spc="-20" dirty="0"/>
              <a:t>, </a:t>
            </a:r>
            <a:r>
              <a:rPr lang="en-US" sz="2400" b="1" spc="-20" dirty="0"/>
              <a:t>happy</a:t>
            </a:r>
            <a:r>
              <a:rPr lang="en-US" sz="2400" spc="-20" dirty="0"/>
              <a:t> and </a:t>
            </a:r>
            <a:r>
              <a:rPr lang="en-US" sz="2400" b="1" spc="-20" dirty="0"/>
              <a:t>productive</a:t>
            </a:r>
            <a:r>
              <a:rPr lang="en-US" sz="2400" spc="-20" dirty="0"/>
              <a:t> selves. </a:t>
            </a:r>
            <a:endParaRPr lang="en-GB" sz="2400" spc="-20" dirty="0"/>
          </a:p>
        </p:txBody>
      </p:sp>
      <p:sp>
        <p:nvSpPr>
          <p:cNvPr id="30" name="Fluxograma: Intercalar 29">
            <a:extLst>
              <a:ext uri="{FF2B5EF4-FFF2-40B4-BE49-F238E27FC236}">
                <a16:creationId xmlns:a16="http://schemas.microsoft.com/office/drawing/2014/main" id="{B68C72A7-725D-4793-948C-E07CD483DBAF}"/>
              </a:ext>
            </a:extLst>
          </p:cNvPr>
          <p:cNvSpPr/>
          <p:nvPr/>
        </p:nvSpPr>
        <p:spPr>
          <a:xfrm>
            <a:off x="4387552" y="2538924"/>
            <a:ext cx="3447373" cy="1241443"/>
          </a:xfrm>
          <a:prstGeom prst="flowChartMerg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r>
              <a:rPr lang="en-GB" sz="2400" b="1" dirty="0">
                <a:solidFill>
                  <a:schemeClr val="tx1"/>
                </a:solidFill>
                <a:effectLst>
                  <a:outerShdw blurRad="38100" dist="38100" dir="2700000" algn="tl">
                    <a:srgbClr val="000000">
                      <a:alpha val="43137"/>
                    </a:srgbClr>
                  </a:outerShdw>
                </a:effectLst>
              </a:rPr>
              <a:t>Optimal</a:t>
            </a:r>
          </a:p>
          <a:p>
            <a:pPr algn="ctr"/>
            <a:r>
              <a:rPr lang="en-GB" sz="2400" b="1" dirty="0">
                <a:solidFill>
                  <a:schemeClr val="tx1"/>
                </a:solidFill>
                <a:effectLst>
                  <a:outerShdw blurRad="38100" dist="38100" dir="2700000" algn="tl">
                    <a:srgbClr val="000000">
                      <a:alpha val="43137"/>
                    </a:srgbClr>
                  </a:outerShdw>
                </a:effectLst>
              </a:rPr>
              <a:t>Experience</a:t>
            </a:r>
            <a:endParaRPr lang="en-GB" sz="2000" b="1" dirty="0">
              <a:solidFill>
                <a:schemeClr val="tx1"/>
              </a:solidFill>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4A349062-225E-4E76-AB4C-08FB5D7C36AC}"/>
              </a:ext>
            </a:extLst>
          </p:cNvPr>
          <p:cNvSpPr txBox="1"/>
          <p:nvPr/>
        </p:nvSpPr>
        <p:spPr>
          <a:xfrm>
            <a:off x="3211830" y="961221"/>
            <a:ext cx="5783579" cy="1143070"/>
          </a:xfrm>
          <a:prstGeom prst="rect">
            <a:avLst/>
          </a:prstGeom>
          <a:noFill/>
        </p:spPr>
        <p:txBody>
          <a:bodyPr wrap="square" rtlCol="0">
            <a:spAutoFit/>
          </a:bodyPr>
          <a:lstStyle/>
          <a:p>
            <a:pPr algn="ctr">
              <a:lnSpc>
                <a:spcPct val="150000"/>
              </a:lnSpc>
            </a:pPr>
            <a:r>
              <a:rPr lang="en-GB" sz="2400" dirty="0"/>
              <a:t>Investing our energy/attention to achieve something worthwhile leads to the</a:t>
            </a:r>
          </a:p>
        </p:txBody>
      </p:sp>
      <p:sp>
        <p:nvSpPr>
          <p:cNvPr id="15" name="CaixaDeTexto 14">
            <a:extLst>
              <a:ext uri="{FF2B5EF4-FFF2-40B4-BE49-F238E27FC236}">
                <a16:creationId xmlns:a16="http://schemas.microsoft.com/office/drawing/2014/main" id="{59B74C28-7EC4-444B-8E34-0AC69E878BF6}"/>
              </a:ext>
            </a:extLst>
          </p:cNvPr>
          <p:cNvSpPr txBox="1"/>
          <p:nvPr/>
        </p:nvSpPr>
        <p:spPr>
          <a:xfrm>
            <a:off x="2491740" y="5250894"/>
            <a:ext cx="7223759" cy="1143070"/>
          </a:xfrm>
          <a:prstGeom prst="rect">
            <a:avLst/>
          </a:prstGeom>
          <a:noFill/>
        </p:spPr>
        <p:txBody>
          <a:bodyPr wrap="square">
            <a:spAutoFit/>
          </a:bodyPr>
          <a:lstStyle/>
          <a:p>
            <a:pPr algn="ctr">
              <a:lnSpc>
                <a:spcPct val="150000"/>
              </a:lnSpc>
            </a:pPr>
            <a:r>
              <a:rPr lang="en-US" sz="2400" spc="-20" dirty="0"/>
              <a:t>Therefore, being able to </a:t>
            </a:r>
            <a:r>
              <a:rPr lang="en-US" sz="2400" b="1" spc="-20" dirty="0">
                <a:solidFill>
                  <a:srgbClr val="6ECECB"/>
                </a:solidFill>
              </a:rPr>
              <a:t>experience flow recurrently </a:t>
            </a:r>
            <a:r>
              <a:rPr lang="en-US" sz="2400" spc="-20" dirty="0"/>
              <a:t>improves our </a:t>
            </a:r>
            <a:r>
              <a:rPr lang="en-US" sz="2400" b="1" spc="-20" dirty="0">
                <a:solidFill>
                  <a:srgbClr val="F7981D"/>
                </a:solidFill>
              </a:rPr>
              <a:t>quality of life</a:t>
            </a:r>
            <a:r>
              <a:rPr lang="en-US" sz="2400" spc="-20" dirty="0">
                <a:solidFill>
                  <a:srgbClr val="F7981D"/>
                </a:solidFill>
              </a:rPr>
              <a:t> </a:t>
            </a:r>
            <a:r>
              <a:rPr lang="en-US" sz="2400" spc="-20" dirty="0"/>
              <a:t>and general </a:t>
            </a:r>
            <a:r>
              <a:rPr lang="en-US" sz="2400" b="1" spc="-20" dirty="0">
                <a:solidFill>
                  <a:srgbClr val="F7981D"/>
                </a:solidFill>
              </a:rPr>
              <a:t>wellbeing</a:t>
            </a:r>
            <a:r>
              <a:rPr lang="en-US" sz="2400" b="1" spc="-20" dirty="0"/>
              <a:t>.</a:t>
            </a:r>
            <a:endParaRPr lang="en-GB" sz="2400" dirty="0"/>
          </a:p>
        </p:txBody>
      </p:sp>
      <p:cxnSp>
        <p:nvCxnSpPr>
          <p:cNvPr id="6" name="Conexão reta 5">
            <a:extLst>
              <a:ext uri="{FF2B5EF4-FFF2-40B4-BE49-F238E27FC236}">
                <a16:creationId xmlns:a16="http://schemas.microsoft.com/office/drawing/2014/main" id="{76357A89-5E22-484B-871C-F4CAE74026BF}"/>
              </a:ext>
            </a:extLst>
          </p:cNvPr>
          <p:cNvCxnSpPr>
            <a:stCxn id="35" idx="3"/>
            <a:endCxn id="32" idx="2"/>
          </p:cNvCxnSpPr>
          <p:nvPr/>
        </p:nvCxnSpPr>
        <p:spPr>
          <a:xfrm>
            <a:off x="4357081" y="4289220"/>
            <a:ext cx="390413" cy="0"/>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8" name="Conexão reta 7">
            <a:extLst>
              <a:ext uri="{FF2B5EF4-FFF2-40B4-BE49-F238E27FC236}">
                <a16:creationId xmlns:a16="http://schemas.microsoft.com/office/drawing/2014/main" id="{547F832D-ACFA-441E-963A-3293226A998F}"/>
              </a:ext>
            </a:extLst>
          </p:cNvPr>
          <p:cNvCxnSpPr>
            <a:stCxn id="32" idx="6"/>
            <a:endCxn id="41" idx="1"/>
          </p:cNvCxnSpPr>
          <p:nvPr/>
        </p:nvCxnSpPr>
        <p:spPr>
          <a:xfrm flipV="1">
            <a:off x="7444512" y="4289219"/>
            <a:ext cx="405644" cy="1"/>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759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Optimal Experience: The flow channel</a:t>
            </a:r>
          </a:p>
        </p:txBody>
      </p:sp>
      <p:grpSp>
        <p:nvGrpSpPr>
          <p:cNvPr id="3" name="Agrupar 2">
            <a:extLst>
              <a:ext uri="{FF2B5EF4-FFF2-40B4-BE49-F238E27FC236}">
                <a16:creationId xmlns:a16="http://schemas.microsoft.com/office/drawing/2014/main" id="{02251637-483E-4DFD-88B7-0BFCB8D1E19D}"/>
              </a:ext>
            </a:extLst>
          </p:cNvPr>
          <p:cNvGrpSpPr/>
          <p:nvPr/>
        </p:nvGrpSpPr>
        <p:grpSpPr>
          <a:xfrm>
            <a:off x="240029" y="1046457"/>
            <a:ext cx="7437842" cy="5295551"/>
            <a:chOff x="-624372" y="1499526"/>
            <a:chExt cx="6643316" cy="4494738"/>
          </a:xfrm>
        </p:grpSpPr>
        <p:sp>
          <p:nvSpPr>
            <p:cNvPr id="19" name="CaixaDeTexto 18">
              <a:extLst>
                <a:ext uri="{FF2B5EF4-FFF2-40B4-BE49-F238E27FC236}">
                  <a16:creationId xmlns:a16="http://schemas.microsoft.com/office/drawing/2014/main" id="{3F5D90AF-17E4-4D0B-9B2D-2635EC7C23B1}"/>
                </a:ext>
              </a:extLst>
            </p:cNvPr>
            <p:cNvSpPr txBox="1"/>
            <p:nvPr/>
          </p:nvSpPr>
          <p:spPr>
            <a:xfrm>
              <a:off x="-624372" y="3319402"/>
              <a:ext cx="1543678" cy="292476"/>
            </a:xfrm>
            <a:prstGeom prst="rect">
              <a:avLst/>
            </a:prstGeom>
            <a:noFill/>
          </p:spPr>
          <p:txBody>
            <a:bodyPr wrap="square" rtlCol="0">
              <a:noAutofit/>
            </a:bodyPr>
            <a:lstStyle/>
            <a:p>
              <a:pPr algn="r"/>
              <a:r>
                <a:rPr lang="en-GB" sz="2400" b="1" dirty="0">
                  <a:solidFill>
                    <a:srgbClr val="F7981D"/>
                  </a:solidFill>
                  <a:cs typeface="Times New Roman" panose="02020603050405020304" pitchFamily="18" charset="0"/>
                </a:rPr>
                <a:t>Challenges</a:t>
              </a:r>
            </a:p>
          </p:txBody>
        </p:sp>
        <p:cxnSp>
          <p:nvCxnSpPr>
            <p:cNvPr id="12" name="Conexão reta unidirecional 11">
              <a:extLst>
                <a:ext uri="{FF2B5EF4-FFF2-40B4-BE49-F238E27FC236}">
                  <a16:creationId xmlns:a16="http://schemas.microsoft.com/office/drawing/2014/main" id="{0FB6E47C-B984-4BF0-B8CC-1E811982B79D}"/>
                </a:ext>
              </a:extLst>
            </p:cNvPr>
            <p:cNvCxnSpPr/>
            <p:nvPr/>
          </p:nvCxnSpPr>
          <p:spPr>
            <a:xfrm flipV="1">
              <a:off x="1079380" y="1505543"/>
              <a:ext cx="0" cy="38461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F06CA450-333E-4236-AB6E-CB3C3FAEB12E}"/>
                </a:ext>
              </a:extLst>
            </p:cNvPr>
            <p:cNvCxnSpPr>
              <a:cxnSpLocks/>
            </p:cNvCxnSpPr>
            <p:nvPr/>
          </p:nvCxnSpPr>
          <p:spPr>
            <a:xfrm>
              <a:off x="1079380" y="5351287"/>
              <a:ext cx="49358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BA56ED51-5984-4C5F-85A5-1F31711A9EED}"/>
                </a:ext>
              </a:extLst>
            </p:cNvPr>
            <p:cNvCxnSpPr>
              <a:cxnSpLocks/>
            </p:cNvCxnSpPr>
            <p:nvPr/>
          </p:nvCxnSpPr>
          <p:spPr>
            <a:xfrm flipV="1">
              <a:off x="1079378" y="1505543"/>
              <a:ext cx="4549415" cy="3284457"/>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5C653461-8D68-4775-B1BE-9C05132BE566}"/>
                </a:ext>
              </a:extLst>
            </p:cNvPr>
            <p:cNvCxnSpPr>
              <a:cxnSpLocks/>
            </p:cNvCxnSpPr>
            <p:nvPr/>
          </p:nvCxnSpPr>
          <p:spPr>
            <a:xfrm flipV="1">
              <a:off x="1659508" y="2111927"/>
              <a:ext cx="4355751" cy="3239365"/>
            </a:xfrm>
            <a:prstGeom prst="line">
              <a:avLst/>
            </a:prstGeom>
            <a:ln w="38100">
              <a:solidFill>
                <a:srgbClr val="6ECECB"/>
              </a:solidFill>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0903BBA9-8CFD-4083-B6EB-19937E7D2E21}"/>
                </a:ext>
              </a:extLst>
            </p:cNvPr>
            <p:cNvSpPr txBox="1"/>
            <p:nvPr/>
          </p:nvSpPr>
          <p:spPr>
            <a:xfrm rot="19349276">
              <a:off x="856533" y="3328639"/>
              <a:ext cx="4609977" cy="471387"/>
            </a:xfrm>
            <a:prstGeom prst="rect">
              <a:avLst/>
            </a:prstGeom>
            <a:noFill/>
          </p:spPr>
          <p:txBody>
            <a:bodyPr wrap="square" rtlCol="0">
              <a:noAutofit/>
            </a:bodyPr>
            <a:lstStyle/>
            <a:p>
              <a:pPr algn="ctr"/>
              <a:r>
                <a:rPr lang="pt-PT" sz="4400" b="1" dirty="0" err="1">
                  <a:solidFill>
                    <a:srgbClr val="6ECECB"/>
                  </a:solidFill>
                  <a:effectLst>
                    <a:outerShdw blurRad="38100" dist="38100" dir="2700000" algn="tl">
                      <a:srgbClr val="000000">
                        <a:alpha val="43137"/>
                      </a:srgbClr>
                    </a:outerShdw>
                  </a:effectLst>
                  <a:cs typeface="Times New Roman" panose="02020603050405020304" pitchFamily="18" charset="0"/>
                </a:rPr>
                <a:t>Flow</a:t>
              </a:r>
              <a:endParaRPr lang="en-US" sz="4400" b="1" dirty="0">
                <a:solidFill>
                  <a:srgbClr val="6ECECB"/>
                </a:solidFill>
                <a:effectLst>
                  <a:outerShdw blurRad="38100" dist="38100" dir="2700000" algn="tl">
                    <a:srgbClr val="000000">
                      <a:alpha val="43137"/>
                    </a:srgbClr>
                  </a:outerShdw>
                </a:effectLst>
                <a:cs typeface="Times New Roman" panose="02020603050405020304" pitchFamily="18" charset="0"/>
              </a:endParaRPr>
            </a:p>
          </p:txBody>
        </p:sp>
        <p:sp>
          <p:nvSpPr>
            <p:cNvPr id="18" name="CaixaDeTexto 17">
              <a:extLst>
                <a:ext uri="{FF2B5EF4-FFF2-40B4-BE49-F238E27FC236}">
                  <a16:creationId xmlns:a16="http://schemas.microsoft.com/office/drawing/2014/main" id="{C5C8669B-4814-4F94-A7A0-53E0848D334A}"/>
                </a:ext>
              </a:extLst>
            </p:cNvPr>
            <p:cNvSpPr txBox="1"/>
            <p:nvPr/>
          </p:nvSpPr>
          <p:spPr>
            <a:xfrm>
              <a:off x="1083068" y="5643640"/>
              <a:ext cx="4935876" cy="350624"/>
            </a:xfrm>
            <a:prstGeom prst="rect">
              <a:avLst/>
            </a:prstGeom>
            <a:noFill/>
          </p:spPr>
          <p:txBody>
            <a:bodyPr wrap="square" rtlCol="0">
              <a:noAutofit/>
            </a:bodyPr>
            <a:lstStyle/>
            <a:p>
              <a:pPr algn="ctr"/>
              <a:r>
                <a:rPr lang="en-GB" sz="2400" b="1" dirty="0">
                  <a:solidFill>
                    <a:srgbClr val="F7981D"/>
                  </a:solidFill>
                  <a:cs typeface="Times New Roman" panose="02020603050405020304" pitchFamily="18" charset="0"/>
                </a:rPr>
                <a:t>Skills</a:t>
              </a:r>
            </a:p>
          </p:txBody>
        </p:sp>
        <p:sp>
          <p:nvSpPr>
            <p:cNvPr id="20" name="CaixaDeTexto 19">
              <a:extLst>
                <a:ext uri="{FF2B5EF4-FFF2-40B4-BE49-F238E27FC236}">
                  <a16:creationId xmlns:a16="http://schemas.microsoft.com/office/drawing/2014/main" id="{90BF7596-C98B-443B-B1CB-3EACFC026988}"/>
                </a:ext>
              </a:extLst>
            </p:cNvPr>
            <p:cNvSpPr txBox="1"/>
            <p:nvPr/>
          </p:nvSpPr>
          <p:spPr>
            <a:xfrm>
              <a:off x="3535405" y="4543248"/>
              <a:ext cx="2093388" cy="415197"/>
            </a:xfrm>
            <a:prstGeom prst="rect">
              <a:avLst/>
            </a:prstGeom>
            <a:noFill/>
          </p:spPr>
          <p:txBody>
            <a:bodyPr wrap="square" rtlCol="0">
              <a:noAutofit/>
            </a:bodyPr>
            <a:lstStyle/>
            <a:p>
              <a:pPr algn="ctr"/>
              <a:r>
                <a:rPr lang="pt-PT" sz="2400" b="1" dirty="0" err="1">
                  <a:cs typeface="Times New Roman" panose="02020603050405020304" pitchFamily="18" charset="0"/>
                </a:rPr>
                <a:t>Boredom</a:t>
              </a:r>
              <a:endParaRPr lang="en-US" sz="2400" b="1" dirty="0">
                <a:cs typeface="Times New Roman" panose="02020603050405020304" pitchFamily="18" charset="0"/>
              </a:endParaRPr>
            </a:p>
          </p:txBody>
        </p:sp>
        <p:sp>
          <p:nvSpPr>
            <p:cNvPr id="21" name="CaixaDeTexto 20">
              <a:extLst>
                <a:ext uri="{FF2B5EF4-FFF2-40B4-BE49-F238E27FC236}">
                  <a16:creationId xmlns:a16="http://schemas.microsoft.com/office/drawing/2014/main" id="{7A0BC394-DE92-48B5-AF41-4BAC55487645}"/>
                </a:ext>
              </a:extLst>
            </p:cNvPr>
            <p:cNvSpPr txBox="1"/>
            <p:nvPr/>
          </p:nvSpPr>
          <p:spPr>
            <a:xfrm>
              <a:off x="1339364" y="2351090"/>
              <a:ext cx="2093388" cy="415197"/>
            </a:xfrm>
            <a:prstGeom prst="rect">
              <a:avLst/>
            </a:prstGeom>
            <a:noFill/>
          </p:spPr>
          <p:txBody>
            <a:bodyPr wrap="square" rtlCol="0">
              <a:noAutofit/>
            </a:bodyPr>
            <a:lstStyle/>
            <a:p>
              <a:pPr algn="ctr"/>
              <a:r>
                <a:rPr lang="pt-PT" sz="2400" b="1" dirty="0" err="1">
                  <a:cs typeface="Times New Roman" panose="02020603050405020304" pitchFamily="18" charset="0"/>
                </a:rPr>
                <a:t>Anxiety</a:t>
              </a:r>
              <a:endParaRPr lang="en-US" sz="2400" b="1" dirty="0">
                <a:cs typeface="Times New Roman" panose="02020603050405020304" pitchFamily="18" charset="0"/>
              </a:endParaRPr>
            </a:p>
          </p:txBody>
        </p:sp>
        <p:sp>
          <p:nvSpPr>
            <p:cNvPr id="22" name="CaixaDeTexto 21">
              <a:extLst>
                <a:ext uri="{FF2B5EF4-FFF2-40B4-BE49-F238E27FC236}">
                  <a16:creationId xmlns:a16="http://schemas.microsoft.com/office/drawing/2014/main" id="{ACB606E3-5EC4-4CF5-9A9E-841685521DE0}"/>
                </a:ext>
              </a:extLst>
            </p:cNvPr>
            <p:cNvSpPr txBox="1"/>
            <p:nvPr/>
          </p:nvSpPr>
          <p:spPr>
            <a:xfrm>
              <a:off x="1067467" y="5351285"/>
              <a:ext cx="755910" cy="293915"/>
            </a:xfrm>
            <a:prstGeom prst="rect">
              <a:avLst/>
            </a:prstGeom>
            <a:noFill/>
          </p:spPr>
          <p:txBody>
            <a:bodyPr wrap="square" rtlCol="0">
              <a:noAutofit/>
            </a:bodyPr>
            <a:lstStyle/>
            <a:p>
              <a:r>
                <a:rPr lang="en-GB" sz="2400" dirty="0">
                  <a:cs typeface="Times New Roman" panose="02020603050405020304" pitchFamily="18" charset="0"/>
                </a:rPr>
                <a:t>Low</a:t>
              </a:r>
            </a:p>
          </p:txBody>
        </p:sp>
        <p:sp>
          <p:nvSpPr>
            <p:cNvPr id="23" name="CaixaDeTexto 22">
              <a:extLst>
                <a:ext uri="{FF2B5EF4-FFF2-40B4-BE49-F238E27FC236}">
                  <a16:creationId xmlns:a16="http://schemas.microsoft.com/office/drawing/2014/main" id="{6EF04E39-AF0B-4F14-93D9-BC9A42C5F441}"/>
                </a:ext>
              </a:extLst>
            </p:cNvPr>
            <p:cNvSpPr txBox="1"/>
            <p:nvPr/>
          </p:nvSpPr>
          <p:spPr>
            <a:xfrm>
              <a:off x="5259349" y="5354883"/>
              <a:ext cx="755910" cy="293915"/>
            </a:xfrm>
            <a:prstGeom prst="rect">
              <a:avLst/>
            </a:prstGeom>
            <a:noFill/>
          </p:spPr>
          <p:txBody>
            <a:bodyPr wrap="square" rtlCol="0">
              <a:noAutofit/>
            </a:bodyPr>
            <a:lstStyle/>
            <a:p>
              <a:pPr algn="r"/>
              <a:r>
                <a:rPr lang="en-GB" sz="2400" dirty="0">
                  <a:cs typeface="Times New Roman" panose="02020603050405020304" pitchFamily="18" charset="0"/>
                </a:rPr>
                <a:t>High</a:t>
              </a:r>
            </a:p>
          </p:txBody>
        </p:sp>
        <p:sp>
          <p:nvSpPr>
            <p:cNvPr id="24" name="CaixaDeTexto 23">
              <a:extLst>
                <a:ext uri="{FF2B5EF4-FFF2-40B4-BE49-F238E27FC236}">
                  <a16:creationId xmlns:a16="http://schemas.microsoft.com/office/drawing/2014/main" id="{403F5031-B144-47AE-816D-BDFCA0E05BFE}"/>
                </a:ext>
              </a:extLst>
            </p:cNvPr>
            <p:cNvSpPr txBox="1"/>
            <p:nvPr/>
          </p:nvSpPr>
          <p:spPr>
            <a:xfrm>
              <a:off x="-5953" y="5079106"/>
              <a:ext cx="960586" cy="293920"/>
            </a:xfrm>
            <a:prstGeom prst="rect">
              <a:avLst/>
            </a:prstGeom>
            <a:noFill/>
          </p:spPr>
          <p:txBody>
            <a:bodyPr wrap="square" rtlCol="0">
              <a:noAutofit/>
            </a:bodyPr>
            <a:lstStyle/>
            <a:p>
              <a:pPr algn="r"/>
              <a:r>
                <a:rPr lang="en-GB" sz="2400" dirty="0">
                  <a:cs typeface="Times New Roman" panose="02020603050405020304" pitchFamily="18" charset="0"/>
                </a:rPr>
                <a:t>Low</a:t>
              </a:r>
            </a:p>
          </p:txBody>
        </p:sp>
        <p:sp>
          <p:nvSpPr>
            <p:cNvPr id="25" name="CaixaDeTexto 24">
              <a:extLst>
                <a:ext uri="{FF2B5EF4-FFF2-40B4-BE49-F238E27FC236}">
                  <a16:creationId xmlns:a16="http://schemas.microsoft.com/office/drawing/2014/main" id="{33D605C1-6FEF-436F-B3D7-9C25DE000DBF}"/>
                </a:ext>
              </a:extLst>
            </p:cNvPr>
            <p:cNvSpPr txBox="1"/>
            <p:nvPr/>
          </p:nvSpPr>
          <p:spPr>
            <a:xfrm>
              <a:off x="-37187" y="1499526"/>
              <a:ext cx="1029432" cy="293920"/>
            </a:xfrm>
            <a:prstGeom prst="rect">
              <a:avLst/>
            </a:prstGeom>
            <a:noFill/>
          </p:spPr>
          <p:txBody>
            <a:bodyPr wrap="square" rtlCol="0">
              <a:noAutofit/>
            </a:bodyPr>
            <a:lstStyle/>
            <a:p>
              <a:pPr algn="r"/>
              <a:r>
                <a:rPr lang="en-GB" sz="2400" dirty="0">
                  <a:cs typeface="Times New Roman" panose="02020603050405020304" pitchFamily="18" charset="0"/>
                </a:rPr>
                <a:t>High</a:t>
              </a:r>
            </a:p>
          </p:txBody>
        </p:sp>
      </p:grpSp>
      <p:sp>
        <p:nvSpPr>
          <p:cNvPr id="27" name="CaixaDeTexto 26">
            <a:extLst>
              <a:ext uri="{FF2B5EF4-FFF2-40B4-BE49-F238E27FC236}">
                <a16:creationId xmlns:a16="http://schemas.microsoft.com/office/drawing/2014/main" id="{CE912798-6B38-4332-B023-D8A38FF3660D}"/>
              </a:ext>
            </a:extLst>
          </p:cNvPr>
          <p:cNvSpPr txBox="1"/>
          <p:nvPr/>
        </p:nvSpPr>
        <p:spPr>
          <a:xfrm>
            <a:off x="8208230" y="1911660"/>
            <a:ext cx="3743741" cy="28050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600"/>
              </a:spcAft>
              <a:buClr>
                <a:srgbClr val="6ECECB"/>
              </a:buClr>
              <a:buSzTx/>
              <a:tabLst/>
              <a:defRPr/>
            </a:pPr>
            <a:r>
              <a:rPr lang="en-US" sz="2400" spc="-20" dirty="0"/>
              <a:t>The transcendent and </a:t>
            </a:r>
            <a:r>
              <a:rPr lang="en-US" sz="2400" b="1" spc="-20" dirty="0">
                <a:solidFill>
                  <a:srgbClr val="6ECECB"/>
                </a:solidFill>
              </a:rPr>
              <a:t>intrinsically rewarding </a:t>
            </a:r>
            <a:r>
              <a:rPr lang="en-US" sz="2400" spc="-20" dirty="0"/>
              <a:t>state of </a:t>
            </a:r>
            <a:r>
              <a:rPr lang="en-US" sz="2400" b="1" spc="-20" dirty="0"/>
              <a:t>flow</a:t>
            </a:r>
            <a:r>
              <a:rPr lang="en-US" sz="2400" spc="-20" dirty="0"/>
              <a:t> only occurs </a:t>
            </a:r>
            <a:r>
              <a:rPr lang="en-US" sz="2400" b="1" spc="-20" dirty="0">
                <a:solidFill>
                  <a:srgbClr val="F7981D"/>
                </a:solidFill>
              </a:rPr>
              <a:t>when skills match the challenges </a:t>
            </a:r>
            <a:r>
              <a:rPr lang="en-US" sz="2400" spc="-20" dirty="0"/>
              <a:t>of a given activity.</a:t>
            </a:r>
            <a:endParaRPr lang="en-GB" sz="2400" spc="-20" dirty="0"/>
          </a:p>
        </p:txBody>
      </p:sp>
    </p:spTree>
    <p:extLst>
      <p:ext uri="{BB962C8B-B14F-4D97-AF65-F5344CB8AC3E}">
        <p14:creationId xmlns:p14="http://schemas.microsoft.com/office/powerpoint/2010/main" val="428378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p:txBody>
          <a:bodyPr>
            <a:normAutofit/>
          </a:bodyPr>
          <a:lstStyle/>
          <a:p>
            <a:r>
              <a:rPr lang="en-US" sz="4400" dirty="0"/>
              <a:t>Welcome to DETOUR’s Wellbeing Tourism online training course.</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28758" r="28758"/>
          <a:stretch/>
        </p:blipFill>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7BC8B51D-303D-41CB-A251-F3C1847AFFA5}"/>
              </a:ext>
            </a:extLst>
          </p:cNvPr>
          <p:cNvPicPr>
            <a:picLocks noChangeAspect="1"/>
          </p:cNvPicPr>
          <p:nvPr/>
        </p:nvPicPr>
        <p:blipFill>
          <a:blip r:embed="rId3"/>
          <a:stretch>
            <a:fillRect/>
          </a:stretch>
        </p:blipFill>
        <p:spPr>
          <a:xfrm>
            <a:off x="7613920" y="0"/>
            <a:ext cx="4572000" cy="6858000"/>
          </a:xfrm>
          <a:prstGeom prst="rect">
            <a:avLst/>
          </a:prstGeom>
        </p:spPr>
      </p:pic>
      <p:sp>
        <p:nvSpPr>
          <p:cNvPr id="2" name="CaixaDeTexto 1">
            <a:extLst>
              <a:ext uri="{FF2B5EF4-FFF2-40B4-BE49-F238E27FC236}">
                <a16:creationId xmlns:a16="http://schemas.microsoft.com/office/drawing/2014/main" id="{F3362B44-21C9-4341-8655-D356E8326F74}"/>
              </a:ext>
            </a:extLst>
          </p:cNvPr>
          <p:cNvSpPr txBox="1"/>
          <p:nvPr/>
        </p:nvSpPr>
        <p:spPr>
          <a:xfrm>
            <a:off x="398180" y="1561973"/>
            <a:ext cx="6482679" cy="589072"/>
          </a:xfrm>
          <a:prstGeom prst="rect">
            <a:avLst/>
          </a:prstGeom>
          <a:solidFill>
            <a:srgbClr val="FDDE00"/>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400" b="1" dirty="0">
                <a:effectLst>
                  <a:outerShdw blurRad="38100" dist="38100" dir="2700000" algn="tl">
                    <a:srgbClr val="000000">
                      <a:alpha val="43137"/>
                    </a:srgbClr>
                  </a:outerShdw>
                </a:effectLst>
              </a:rPr>
              <a:t>1. </a:t>
            </a:r>
            <a:r>
              <a:rPr lang="en-US" sz="2400" b="1" i="1" dirty="0">
                <a:solidFill>
                  <a:schemeClr val="bg1"/>
                </a:solidFill>
                <a:effectLst>
                  <a:outerShdw blurRad="38100" dist="38100" dir="2700000" algn="tl">
                    <a:srgbClr val="000000">
                      <a:alpha val="43137"/>
                    </a:srgbClr>
                  </a:outerShdw>
                </a:effectLst>
              </a:rPr>
              <a:t>A challenging activity that requires skills</a:t>
            </a:r>
            <a:endParaRPr lang="en-GB" sz="2400" dirty="0"/>
          </a:p>
        </p:txBody>
      </p:sp>
      <p:sp>
        <p:nvSpPr>
          <p:cNvPr id="12" name="CaixaDeTexto 11">
            <a:extLst>
              <a:ext uri="{FF2B5EF4-FFF2-40B4-BE49-F238E27FC236}">
                <a16:creationId xmlns:a16="http://schemas.microsoft.com/office/drawing/2014/main" id="{74647F65-1D73-44A8-8478-41792D82C293}"/>
              </a:ext>
            </a:extLst>
          </p:cNvPr>
          <p:cNvSpPr txBox="1"/>
          <p:nvPr/>
        </p:nvSpPr>
        <p:spPr>
          <a:xfrm>
            <a:off x="398180" y="2227359"/>
            <a:ext cx="6482679" cy="589072"/>
          </a:xfrm>
          <a:prstGeom prst="rect">
            <a:avLst/>
          </a:prstGeom>
          <a:solidFill>
            <a:srgbClr val="F7981D"/>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2.</a:t>
            </a:r>
            <a:r>
              <a:rPr lang="en-US" sz="2400" b="1" i="1" dirty="0">
                <a:effectLst>
                  <a:outerShdw blurRad="38100" dist="38100" dir="2700000" algn="tl">
                    <a:srgbClr val="000000">
                      <a:alpha val="43137"/>
                    </a:srgbClr>
                  </a:outerShdw>
                </a:effectLst>
                <a:ea typeface="Times New Roman" panose="02020603050405020304" pitchFamily="18" charset="0"/>
              </a:rPr>
              <a:t>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The merging of action and awareness</a:t>
            </a:r>
            <a:endParaRPr lang="en-US" sz="2400" dirty="0">
              <a:effectLst/>
              <a:ea typeface="Times New Roman" panose="02020603050405020304" pitchFamily="18" charset="0"/>
            </a:endParaRPr>
          </a:p>
        </p:txBody>
      </p:sp>
      <p:sp>
        <p:nvSpPr>
          <p:cNvPr id="4" name="CaixaDeTexto 3">
            <a:extLst>
              <a:ext uri="{FF2B5EF4-FFF2-40B4-BE49-F238E27FC236}">
                <a16:creationId xmlns:a16="http://schemas.microsoft.com/office/drawing/2014/main" id="{DF328342-2F09-4436-A9AF-A7870DDEADA1}"/>
              </a:ext>
            </a:extLst>
          </p:cNvPr>
          <p:cNvSpPr txBox="1"/>
          <p:nvPr/>
        </p:nvSpPr>
        <p:spPr>
          <a:xfrm>
            <a:off x="398180" y="2886614"/>
            <a:ext cx="64826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3 &amp; 4.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Provide clear goals and feedback</a:t>
            </a:r>
            <a:endParaRPr lang="en-US" sz="2400" dirty="0">
              <a:effectLst/>
              <a:ea typeface="Times New Roman" panose="02020603050405020304" pitchFamily="18" charset="0"/>
            </a:endParaRPr>
          </a:p>
        </p:txBody>
      </p:sp>
      <p:sp>
        <p:nvSpPr>
          <p:cNvPr id="5" name="CaixaDeTexto 4">
            <a:extLst>
              <a:ext uri="{FF2B5EF4-FFF2-40B4-BE49-F238E27FC236}">
                <a16:creationId xmlns:a16="http://schemas.microsoft.com/office/drawing/2014/main" id="{3328930E-2FCD-4120-B0DB-5711CA9FA798}"/>
              </a:ext>
            </a:extLst>
          </p:cNvPr>
          <p:cNvSpPr txBox="1"/>
          <p:nvPr/>
        </p:nvSpPr>
        <p:spPr>
          <a:xfrm>
            <a:off x="398180" y="3545869"/>
            <a:ext cx="6482679" cy="58907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5.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Concentration on the task at hand</a:t>
            </a:r>
            <a:endParaRPr lang="en-US" sz="2400" dirty="0">
              <a:effectLst/>
              <a:ea typeface="Times New Roman" panose="02020603050405020304" pitchFamily="18" charset="0"/>
            </a:endParaRPr>
          </a:p>
        </p:txBody>
      </p:sp>
      <p:sp>
        <p:nvSpPr>
          <p:cNvPr id="6" name="CaixaDeTexto 5">
            <a:extLst>
              <a:ext uri="{FF2B5EF4-FFF2-40B4-BE49-F238E27FC236}">
                <a16:creationId xmlns:a16="http://schemas.microsoft.com/office/drawing/2014/main" id="{B22B0B40-EBB8-4D90-ABA4-922D987834F4}"/>
              </a:ext>
            </a:extLst>
          </p:cNvPr>
          <p:cNvSpPr txBox="1"/>
          <p:nvPr/>
        </p:nvSpPr>
        <p:spPr>
          <a:xfrm>
            <a:off x="398180" y="4205124"/>
            <a:ext cx="64826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6.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The paradox of control</a:t>
            </a:r>
            <a:endParaRPr lang="en-US" sz="2400" dirty="0">
              <a:effectLst/>
              <a:ea typeface="Times New Roman" panose="02020603050405020304" pitchFamily="18" charset="0"/>
            </a:endParaRPr>
          </a:p>
        </p:txBody>
      </p:sp>
      <p:sp>
        <p:nvSpPr>
          <p:cNvPr id="8" name="CaixaDeTexto 7">
            <a:extLst>
              <a:ext uri="{FF2B5EF4-FFF2-40B4-BE49-F238E27FC236}">
                <a16:creationId xmlns:a16="http://schemas.microsoft.com/office/drawing/2014/main" id="{82433B81-1315-4DF6-82D6-0DE444B550AB}"/>
              </a:ext>
            </a:extLst>
          </p:cNvPr>
          <p:cNvSpPr txBox="1"/>
          <p:nvPr/>
        </p:nvSpPr>
        <p:spPr>
          <a:xfrm>
            <a:off x="398180" y="4869757"/>
            <a:ext cx="6482679"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7.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The loss of self-consciousness</a:t>
            </a:r>
            <a:endParaRPr lang="en-US" sz="2400" dirty="0">
              <a:effectLst/>
              <a:ea typeface="Times New Roman" panose="02020603050405020304" pitchFamily="18" charset="0"/>
            </a:endParaRPr>
          </a:p>
        </p:txBody>
      </p:sp>
      <p:sp>
        <p:nvSpPr>
          <p:cNvPr id="10" name="CaixaDeTexto 9">
            <a:extLst>
              <a:ext uri="{FF2B5EF4-FFF2-40B4-BE49-F238E27FC236}">
                <a16:creationId xmlns:a16="http://schemas.microsoft.com/office/drawing/2014/main" id="{5875F76E-6EAF-4BCB-AFC6-BF845148560D}"/>
              </a:ext>
            </a:extLst>
          </p:cNvPr>
          <p:cNvSpPr txBox="1"/>
          <p:nvPr/>
        </p:nvSpPr>
        <p:spPr>
          <a:xfrm>
            <a:off x="398180" y="5534390"/>
            <a:ext cx="6482679" cy="589072"/>
          </a:xfrm>
          <a:prstGeom prst="rect">
            <a:avLst/>
          </a:prstGeom>
          <a:solidFill>
            <a:srgbClr val="F7981D"/>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en-US" sz="2400" b="1" dirty="0">
                <a:effectLst>
                  <a:outerShdw blurRad="38100" dist="38100" dir="2700000" algn="tl">
                    <a:srgbClr val="000000">
                      <a:alpha val="43137"/>
                    </a:srgbClr>
                  </a:outerShdw>
                </a:effectLst>
                <a:ea typeface="Times New Roman" panose="02020603050405020304" pitchFamily="18" charset="0"/>
              </a:rPr>
              <a:t>8.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The transformation of time</a:t>
            </a:r>
            <a:endParaRPr lang="en-US" sz="2400" dirty="0">
              <a:effectLst/>
              <a:ea typeface="Times New Roman" panose="02020603050405020304" pitchFamily="18" charset="0"/>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Optimal Experience: Achieving flow</a:t>
            </a:r>
          </a:p>
        </p:txBody>
      </p:sp>
      <p:sp>
        <p:nvSpPr>
          <p:cNvPr id="14" name="CaixaDeTexto 13">
            <a:extLst>
              <a:ext uri="{FF2B5EF4-FFF2-40B4-BE49-F238E27FC236}">
                <a16:creationId xmlns:a16="http://schemas.microsoft.com/office/drawing/2014/main" id="{730E186C-81C2-4AF4-B601-1F8595ADC295}"/>
              </a:ext>
            </a:extLst>
          </p:cNvPr>
          <p:cNvSpPr txBox="1"/>
          <p:nvPr/>
        </p:nvSpPr>
        <p:spPr>
          <a:xfrm>
            <a:off x="804269" y="959749"/>
            <a:ext cx="10451643" cy="553998"/>
          </a:xfrm>
          <a:prstGeom prst="rect">
            <a:avLst/>
          </a:prstGeom>
          <a:noFill/>
        </p:spPr>
        <p:txBody>
          <a:bodyPr wrap="square" rtlCol="0">
            <a:spAutoFit/>
          </a:bodyPr>
          <a:lstStyle/>
          <a:p>
            <a:r>
              <a:rPr lang="en-GB" sz="3000" b="1" spc="-20" dirty="0">
                <a:solidFill>
                  <a:srgbClr val="6ECECB"/>
                </a:solidFill>
              </a:rPr>
              <a:t>Characteristics of the Flow Experience:</a:t>
            </a:r>
          </a:p>
        </p:txBody>
      </p:sp>
      <p:pic>
        <p:nvPicPr>
          <p:cNvPr id="15" name="Imagem 14">
            <a:extLst>
              <a:ext uri="{FF2B5EF4-FFF2-40B4-BE49-F238E27FC236}">
                <a16:creationId xmlns:a16="http://schemas.microsoft.com/office/drawing/2014/main" id="{CF29EED5-E83A-476D-9487-5CBC02510639}"/>
              </a:ext>
            </a:extLst>
          </p:cNvPr>
          <p:cNvPicPr>
            <a:picLocks/>
          </p:cNvPicPr>
          <p:nvPr/>
        </p:nvPicPr>
        <p:blipFill>
          <a:blip r:embed="rId4"/>
          <a:stretch>
            <a:fillRect/>
          </a:stretch>
        </p:blipFill>
        <p:spPr>
          <a:xfrm flipH="1">
            <a:off x="356808" y="1074748"/>
            <a:ext cx="324000" cy="324000"/>
          </a:xfrm>
          <a:prstGeom prst="rect">
            <a:avLst/>
          </a:prstGeom>
        </p:spPr>
      </p:pic>
    </p:spTree>
    <p:extLst>
      <p:ext uri="{BB962C8B-B14F-4D97-AF65-F5344CB8AC3E}">
        <p14:creationId xmlns:p14="http://schemas.microsoft.com/office/powerpoint/2010/main" val="3874803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eta: Circular 71">
            <a:extLst>
              <a:ext uri="{FF2B5EF4-FFF2-40B4-BE49-F238E27FC236}">
                <a16:creationId xmlns:a16="http://schemas.microsoft.com/office/drawing/2014/main" id="{3258CDEC-74EE-40AB-B4F0-E7052EDD05B3}"/>
              </a:ext>
            </a:extLst>
          </p:cNvPr>
          <p:cNvSpPr/>
          <p:nvPr/>
        </p:nvSpPr>
        <p:spPr>
          <a:xfrm rot="10800000" flipH="1">
            <a:off x="3956143" y="1183434"/>
            <a:ext cx="4354745" cy="4808803"/>
          </a:xfrm>
          <a:prstGeom prst="circularArrow">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Optimal Experience: Flow in tourism</a:t>
            </a:r>
          </a:p>
        </p:txBody>
      </p:sp>
      <p:sp>
        <p:nvSpPr>
          <p:cNvPr id="30" name="Oval 29">
            <a:extLst>
              <a:ext uri="{FF2B5EF4-FFF2-40B4-BE49-F238E27FC236}">
                <a16:creationId xmlns:a16="http://schemas.microsoft.com/office/drawing/2014/main" id="{6FBC580B-CAC0-4F94-9863-E72D68CFFF55}"/>
              </a:ext>
            </a:extLst>
          </p:cNvPr>
          <p:cNvSpPr/>
          <p:nvPr/>
        </p:nvSpPr>
        <p:spPr>
          <a:xfrm>
            <a:off x="5174765" y="3164782"/>
            <a:ext cx="1842470" cy="994989"/>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effectLst>
                  <a:outerShdw blurRad="38100" dist="38100" dir="2700000" algn="tl">
                    <a:srgbClr val="000000">
                      <a:alpha val="43137"/>
                    </a:srgbClr>
                  </a:outerShdw>
                </a:effectLst>
              </a:rPr>
              <a:t>Flow</a:t>
            </a:r>
          </a:p>
        </p:txBody>
      </p:sp>
      <p:sp>
        <p:nvSpPr>
          <p:cNvPr id="5" name="CaixaDeTexto 4">
            <a:extLst>
              <a:ext uri="{FF2B5EF4-FFF2-40B4-BE49-F238E27FC236}">
                <a16:creationId xmlns:a16="http://schemas.microsoft.com/office/drawing/2014/main" id="{66D58042-92B3-450C-8903-3C4E1F992982}"/>
              </a:ext>
            </a:extLst>
          </p:cNvPr>
          <p:cNvSpPr txBox="1"/>
          <p:nvPr/>
        </p:nvSpPr>
        <p:spPr>
          <a:xfrm>
            <a:off x="291765" y="2973656"/>
            <a:ext cx="4885334" cy="892552"/>
          </a:xfrm>
          <a:prstGeom prst="rect">
            <a:avLst/>
          </a:prstGeom>
          <a:noFill/>
        </p:spPr>
        <p:txBody>
          <a:bodyPr wrap="square" rtlCol="0">
            <a:spAutoFit/>
          </a:bodyPr>
          <a:lstStyle/>
          <a:p>
            <a:r>
              <a:rPr lang="en-GB" sz="2800" b="1" dirty="0">
                <a:solidFill>
                  <a:srgbClr val="F7981D"/>
                </a:solidFill>
              </a:rPr>
              <a:t>Remove external distractions</a:t>
            </a:r>
          </a:p>
          <a:p>
            <a:r>
              <a:rPr lang="en-GB" sz="2400" dirty="0"/>
              <a:t>(e.g., turn off the mobile phone)</a:t>
            </a:r>
          </a:p>
        </p:txBody>
      </p:sp>
      <p:sp>
        <p:nvSpPr>
          <p:cNvPr id="33" name="CaixaDeTexto 32">
            <a:extLst>
              <a:ext uri="{FF2B5EF4-FFF2-40B4-BE49-F238E27FC236}">
                <a16:creationId xmlns:a16="http://schemas.microsoft.com/office/drawing/2014/main" id="{3FA7BD05-4743-4837-BA2B-2B4151428928}"/>
              </a:ext>
            </a:extLst>
          </p:cNvPr>
          <p:cNvSpPr txBox="1"/>
          <p:nvPr/>
        </p:nvSpPr>
        <p:spPr>
          <a:xfrm>
            <a:off x="2877824" y="5457385"/>
            <a:ext cx="6471292" cy="892552"/>
          </a:xfrm>
          <a:prstGeom prst="rect">
            <a:avLst/>
          </a:prstGeom>
          <a:noFill/>
        </p:spPr>
        <p:txBody>
          <a:bodyPr wrap="square" rtlCol="0">
            <a:spAutoFit/>
          </a:bodyPr>
          <a:lstStyle/>
          <a:p>
            <a:r>
              <a:rPr lang="en-GB" sz="2800" b="1" dirty="0">
                <a:solidFill>
                  <a:srgbClr val="F7981D"/>
                </a:solidFill>
              </a:rPr>
              <a:t>Identify the specific task to be undertaken</a:t>
            </a:r>
          </a:p>
          <a:p>
            <a:r>
              <a:rPr lang="en-GB" sz="2400" dirty="0"/>
              <a:t>(e.g., blind wine tasting)</a:t>
            </a:r>
          </a:p>
        </p:txBody>
      </p:sp>
      <p:sp>
        <p:nvSpPr>
          <p:cNvPr id="34" name="CaixaDeTexto 33">
            <a:extLst>
              <a:ext uri="{FF2B5EF4-FFF2-40B4-BE49-F238E27FC236}">
                <a16:creationId xmlns:a16="http://schemas.microsoft.com/office/drawing/2014/main" id="{741DE4C7-73C9-4ABA-918A-039B5A0B200C}"/>
              </a:ext>
            </a:extLst>
          </p:cNvPr>
          <p:cNvSpPr txBox="1"/>
          <p:nvPr/>
        </p:nvSpPr>
        <p:spPr>
          <a:xfrm>
            <a:off x="7792629" y="4087541"/>
            <a:ext cx="4265052" cy="1292662"/>
          </a:xfrm>
          <a:prstGeom prst="rect">
            <a:avLst/>
          </a:prstGeom>
          <a:noFill/>
        </p:spPr>
        <p:txBody>
          <a:bodyPr wrap="square" rtlCol="0">
            <a:spAutoFit/>
          </a:bodyPr>
          <a:lstStyle/>
          <a:p>
            <a:r>
              <a:rPr lang="en-GB" sz="3000" b="1" dirty="0">
                <a:solidFill>
                  <a:srgbClr val="F7981D"/>
                </a:solidFill>
              </a:rPr>
              <a:t>State clear goals</a:t>
            </a:r>
          </a:p>
          <a:p>
            <a:r>
              <a:rPr lang="en-GB" sz="2400" dirty="0"/>
              <a:t>(e.g., guessing the right wine following the wines’ description)</a:t>
            </a:r>
          </a:p>
        </p:txBody>
      </p:sp>
      <p:sp>
        <p:nvSpPr>
          <p:cNvPr id="36" name="CaixaDeTexto 35">
            <a:extLst>
              <a:ext uri="{FF2B5EF4-FFF2-40B4-BE49-F238E27FC236}">
                <a16:creationId xmlns:a16="http://schemas.microsoft.com/office/drawing/2014/main" id="{B2B49F1C-7092-4CE3-A69D-6C6C01614B2E}"/>
              </a:ext>
            </a:extLst>
          </p:cNvPr>
          <p:cNvSpPr txBox="1"/>
          <p:nvPr/>
        </p:nvSpPr>
        <p:spPr>
          <a:xfrm>
            <a:off x="7316958" y="2717697"/>
            <a:ext cx="4740724" cy="1292662"/>
          </a:xfrm>
          <a:prstGeom prst="rect">
            <a:avLst/>
          </a:prstGeom>
          <a:noFill/>
        </p:spPr>
        <p:txBody>
          <a:bodyPr wrap="square" rtlCol="0">
            <a:spAutoFit/>
          </a:bodyPr>
          <a:lstStyle/>
          <a:p>
            <a:r>
              <a:rPr lang="en-GB" sz="3000" b="1" dirty="0">
                <a:solidFill>
                  <a:srgbClr val="F7981D"/>
                </a:solidFill>
              </a:rPr>
              <a:t>Provide immediate feedback</a:t>
            </a:r>
          </a:p>
          <a:p>
            <a:r>
              <a:rPr lang="en-GB" sz="2400" dirty="0"/>
              <a:t>(e.g., right, wrong, taste, technique, smell)</a:t>
            </a:r>
          </a:p>
        </p:txBody>
      </p:sp>
      <p:sp>
        <p:nvSpPr>
          <p:cNvPr id="38" name="CaixaDeTexto 37">
            <a:extLst>
              <a:ext uri="{FF2B5EF4-FFF2-40B4-BE49-F238E27FC236}">
                <a16:creationId xmlns:a16="http://schemas.microsoft.com/office/drawing/2014/main" id="{A54E73E9-FE85-4CA9-B619-46520BEDEE72}"/>
              </a:ext>
            </a:extLst>
          </p:cNvPr>
          <p:cNvSpPr txBox="1"/>
          <p:nvPr/>
        </p:nvSpPr>
        <p:spPr>
          <a:xfrm>
            <a:off x="2909482" y="1044645"/>
            <a:ext cx="2448000" cy="523220"/>
          </a:xfrm>
          <a:prstGeom prst="rect">
            <a:avLst/>
          </a:prstGeom>
          <a:noFill/>
        </p:spPr>
        <p:txBody>
          <a:bodyPr wrap="square" rtlCol="0">
            <a:spAutoFit/>
          </a:bodyPr>
          <a:lstStyle/>
          <a:p>
            <a:pPr algn="ctr"/>
            <a:r>
              <a:rPr lang="en-GB" sz="2800" b="1" dirty="0"/>
              <a:t>Enjoyment</a:t>
            </a:r>
          </a:p>
        </p:txBody>
      </p:sp>
      <p:sp>
        <p:nvSpPr>
          <p:cNvPr id="39" name="CaixaDeTexto 38">
            <a:extLst>
              <a:ext uri="{FF2B5EF4-FFF2-40B4-BE49-F238E27FC236}">
                <a16:creationId xmlns:a16="http://schemas.microsoft.com/office/drawing/2014/main" id="{F9CCCAF0-1778-4BAF-8498-73B77EFDD112}"/>
              </a:ext>
            </a:extLst>
          </p:cNvPr>
          <p:cNvSpPr txBox="1"/>
          <p:nvPr/>
        </p:nvSpPr>
        <p:spPr>
          <a:xfrm>
            <a:off x="304175" y="1548955"/>
            <a:ext cx="2628000" cy="523220"/>
          </a:xfrm>
          <a:prstGeom prst="rect">
            <a:avLst/>
          </a:prstGeom>
          <a:noFill/>
        </p:spPr>
        <p:txBody>
          <a:bodyPr wrap="square" rtlCol="0">
            <a:spAutoFit/>
          </a:bodyPr>
          <a:lstStyle/>
          <a:p>
            <a:pPr algn="ctr"/>
            <a:r>
              <a:rPr lang="en-GB" sz="2800" b="1" dirty="0"/>
              <a:t>Meaningfulness</a:t>
            </a:r>
          </a:p>
        </p:txBody>
      </p:sp>
      <p:sp>
        <p:nvSpPr>
          <p:cNvPr id="40" name="CaixaDeTexto 39">
            <a:extLst>
              <a:ext uri="{FF2B5EF4-FFF2-40B4-BE49-F238E27FC236}">
                <a16:creationId xmlns:a16="http://schemas.microsoft.com/office/drawing/2014/main" id="{E4284BA8-A661-4D7D-B538-C78B4D9383B9}"/>
              </a:ext>
            </a:extLst>
          </p:cNvPr>
          <p:cNvSpPr txBox="1"/>
          <p:nvPr/>
        </p:nvSpPr>
        <p:spPr>
          <a:xfrm>
            <a:off x="9263687" y="1548955"/>
            <a:ext cx="2628000" cy="523220"/>
          </a:xfrm>
          <a:prstGeom prst="rect">
            <a:avLst/>
          </a:prstGeom>
          <a:noFill/>
        </p:spPr>
        <p:txBody>
          <a:bodyPr wrap="square" rtlCol="0">
            <a:spAutoFit/>
          </a:bodyPr>
          <a:lstStyle/>
          <a:p>
            <a:pPr algn="ctr"/>
            <a:r>
              <a:rPr lang="en-GB" sz="2800" b="1" dirty="0"/>
              <a:t>Novelty</a:t>
            </a:r>
          </a:p>
        </p:txBody>
      </p:sp>
      <p:sp>
        <p:nvSpPr>
          <p:cNvPr id="41" name="CaixaDeTexto 40">
            <a:extLst>
              <a:ext uri="{FF2B5EF4-FFF2-40B4-BE49-F238E27FC236}">
                <a16:creationId xmlns:a16="http://schemas.microsoft.com/office/drawing/2014/main" id="{1B6312A7-F639-4F12-9DDC-247049A4E393}"/>
              </a:ext>
            </a:extLst>
          </p:cNvPr>
          <p:cNvSpPr txBox="1"/>
          <p:nvPr/>
        </p:nvSpPr>
        <p:spPr>
          <a:xfrm>
            <a:off x="5254775" y="1810565"/>
            <a:ext cx="1682449" cy="830997"/>
          </a:xfrm>
          <a:prstGeom prst="rect">
            <a:avLst/>
          </a:prstGeom>
          <a:noFill/>
        </p:spPr>
        <p:txBody>
          <a:bodyPr wrap="square" rtlCol="0">
            <a:spAutoFit/>
          </a:bodyPr>
          <a:lstStyle/>
          <a:p>
            <a:pPr algn="ctr"/>
            <a:r>
              <a:rPr lang="en-GB" sz="2400" dirty="0"/>
              <a:t>Attention</a:t>
            </a:r>
          </a:p>
          <a:p>
            <a:pPr algn="ctr"/>
            <a:r>
              <a:rPr lang="en-GB" sz="2400" dirty="0"/>
              <a:t>Appraisal</a:t>
            </a:r>
          </a:p>
        </p:txBody>
      </p:sp>
      <p:cxnSp>
        <p:nvCxnSpPr>
          <p:cNvPr id="8" name="Conexão reta unidirecional 7">
            <a:extLst>
              <a:ext uri="{FF2B5EF4-FFF2-40B4-BE49-F238E27FC236}">
                <a16:creationId xmlns:a16="http://schemas.microsoft.com/office/drawing/2014/main" id="{1B92D023-67EE-4BE3-BB36-7EC5D8C42847}"/>
              </a:ext>
            </a:extLst>
          </p:cNvPr>
          <p:cNvCxnSpPr>
            <a:cxnSpLocks/>
            <a:stCxn id="39" idx="2"/>
            <a:endCxn id="41" idx="1"/>
          </p:cNvCxnSpPr>
          <p:nvPr/>
        </p:nvCxnSpPr>
        <p:spPr>
          <a:xfrm>
            <a:off x="1618175" y="2072175"/>
            <a:ext cx="3636600" cy="153889"/>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xão reta unidirecional 41">
            <a:extLst>
              <a:ext uri="{FF2B5EF4-FFF2-40B4-BE49-F238E27FC236}">
                <a16:creationId xmlns:a16="http://schemas.microsoft.com/office/drawing/2014/main" id="{A1225C55-7113-4851-8129-83F3C79A1356}"/>
              </a:ext>
            </a:extLst>
          </p:cNvPr>
          <p:cNvCxnSpPr>
            <a:stCxn id="38" idx="2"/>
            <a:endCxn id="41" idx="0"/>
          </p:cNvCxnSpPr>
          <p:nvPr/>
        </p:nvCxnSpPr>
        <p:spPr>
          <a:xfrm>
            <a:off x="4133482" y="1567865"/>
            <a:ext cx="1962518" cy="242700"/>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xão reta unidirecional 43">
            <a:extLst>
              <a:ext uri="{FF2B5EF4-FFF2-40B4-BE49-F238E27FC236}">
                <a16:creationId xmlns:a16="http://schemas.microsoft.com/office/drawing/2014/main" id="{30A32F66-283F-45C1-8A5D-90B107562569}"/>
              </a:ext>
            </a:extLst>
          </p:cNvPr>
          <p:cNvCxnSpPr>
            <a:cxnSpLocks/>
            <a:stCxn id="40" idx="2"/>
            <a:endCxn id="41" idx="3"/>
          </p:cNvCxnSpPr>
          <p:nvPr/>
        </p:nvCxnSpPr>
        <p:spPr>
          <a:xfrm flipH="1">
            <a:off x="6937224" y="2072175"/>
            <a:ext cx="3640463" cy="153889"/>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xão reta unidirecional 45">
            <a:extLst>
              <a:ext uri="{FF2B5EF4-FFF2-40B4-BE49-F238E27FC236}">
                <a16:creationId xmlns:a16="http://schemas.microsoft.com/office/drawing/2014/main" id="{D64A597B-5E6C-4416-87E4-54DD0EF71A3B}"/>
              </a:ext>
            </a:extLst>
          </p:cNvPr>
          <p:cNvCxnSpPr>
            <a:stCxn id="41" idx="2"/>
            <a:endCxn id="30" idx="0"/>
          </p:cNvCxnSpPr>
          <p:nvPr/>
        </p:nvCxnSpPr>
        <p:spPr>
          <a:xfrm>
            <a:off x="6096000" y="2641562"/>
            <a:ext cx="0" cy="523220"/>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55" name="CaixaDeTexto 54">
            <a:extLst>
              <a:ext uri="{FF2B5EF4-FFF2-40B4-BE49-F238E27FC236}">
                <a16:creationId xmlns:a16="http://schemas.microsoft.com/office/drawing/2014/main" id="{09B11F20-1C62-4B28-8F45-D286682D48E8}"/>
              </a:ext>
            </a:extLst>
          </p:cNvPr>
          <p:cNvSpPr txBox="1"/>
          <p:nvPr/>
        </p:nvSpPr>
        <p:spPr>
          <a:xfrm>
            <a:off x="6834517" y="1044646"/>
            <a:ext cx="2448000" cy="523220"/>
          </a:xfrm>
          <a:prstGeom prst="rect">
            <a:avLst/>
          </a:prstGeom>
          <a:noFill/>
        </p:spPr>
        <p:txBody>
          <a:bodyPr wrap="square" rtlCol="0">
            <a:spAutoFit/>
          </a:bodyPr>
          <a:lstStyle/>
          <a:p>
            <a:pPr algn="ctr"/>
            <a:r>
              <a:rPr lang="en-GB" sz="2800" b="1" dirty="0"/>
              <a:t>Engagement</a:t>
            </a:r>
          </a:p>
        </p:txBody>
      </p:sp>
      <p:cxnSp>
        <p:nvCxnSpPr>
          <p:cNvPr id="57" name="Conexão reta unidirecional 56">
            <a:extLst>
              <a:ext uri="{FF2B5EF4-FFF2-40B4-BE49-F238E27FC236}">
                <a16:creationId xmlns:a16="http://schemas.microsoft.com/office/drawing/2014/main" id="{B8363BE0-806C-4A13-B75E-9B6B8682E78E}"/>
              </a:ext>
            </a:extLst>
          </p:cNvPr>
          <p:cNvCxnSpPr>
            <a:cxnSpLocks/>
            <a:stCxn id="55" idx="2"/>
            <a:endCxn id="41" idx="0"/>
          </p:cNvCxnSpPr>
          <p:nvPr/>
        </p:nvCxnSpPr>
        <p:spPr>
          <a:xfrm flipH="1">
            <a:off x="6096000" y="1567866"/>
            <a:ext cx="1962517" cy="242699"/>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77" name="CaixaDeTexto 76">
            <a:extLst>
              <a:ext uri="{FF2B5EF4-FFF2-40B4-BE49-F238E27FC236}">
                <a16:creationId xmlns:a16="http://schemas.microsoft.com/office/drawing/2014/main" id="{2D164940-876C-41DE-8D96-A2FEB267969F}"/>
              </a:ext>
            </a:extLst>
          </p:cNvPr>
          <p:cNvSpPr txBox="1"/>
          <p:nvPr/>
        </p:nvSpPr>
        <p:spPr>
          <a:xfrm>
            <a:off x="4508259" y="4159771"/>
            <a:ext cx="3194938" cy="954107"/>
          </a:xfrm>
          <a:prstGeom prst="rect">
            <a:avLst/>
          </a:prstGeom>
          <a:noFill/>
        </p:spPr>
        <p:txBody>
          <a:bodyPr wrap="square" rtlCol="0">
            <a:spAutoFit/>
          </a:bodyPr>
          <a:lstStyle/>
          <a:p>
            <a:pPr algn="ctr"/>
            <a:r>
              <a:rPr lang="en-GB" sz="2400" b="1" dirty="0">
                <a:solidFill>
                  <a:srgbClr val="6ECECB"/>
                </a:solidFill>
              </a:rPr>
              <a:t>Experience:</a:t>
            </a:r>
          </a:p>
          <a:p>
            <a:pPr algn="ctr"/>
            <a:r>
              <a:rPr lang="en-GB" sz="3200" b="1" dirty="0"/>
              <a:t>Visiting a winery</a:t>
            </a:r>
          </a:p>
        </p:txBody>
      </p:sp>
      <p:sp>
        <p:nvSpPr>
          <p:cNvPr id="89" name="CaixaDeTexto 88">
            <a:extLst>
              <a:ext uri="{FF2B5EF4-FFF2-40B4-BE49-F238E27FC236}">
                <a16:creationId xmlns:a16="http://schemas.microsoft.com/office/drawing/2014/main" id="{8FDB7986-983D-42F3-83B4-27C2D36939E3}"/>
              </a:ext>
            </a:extLst>
          </p:cNvPr>
          <p:cNvSpPr txBox="1"/>
          <p:nvPr/>
        </p:nvSpPr>
        <p:spPr>
          <a:xfrm>
            <a:off x="209349" y="4149435"/>
            <a:ext cx="4426257" cy="1292662"/>
          </a:xfrm>
          <a:prstGeom prst="rect">
            <a:avLst/>
          </a:prstGeom>
          <a:noFill/>
        </p:spPr>
        <p:txBody>
          <a:bodyPr wrap="square" rtlCol="0">
            <a:spAutoFit/>
          </a:bodyPr>
          <a:lstStyle/>
          <a:p>
            <a:r>
              <a:rPr lang="en-GB" sz="3000" b="1" dirty="0">
                <a:solidFill>
                  <a:srgbClr val="F7981D"/>
                </a:solidFill>
              </a:rPr>
              <a:t>Provide the right stimuli</a:t>
            </a:r>
          </a:p>
          <a:p>
            <a:r>
              <a:rPr lang="en-GB" sz="2400" dirty="0"/>
              <a:t>(e.g., guided visit + wine tasting crash course)</a:t>
            </a:r>
          </a:p>
        </p:txBody>
      </p:sp>
    </p:spTree>
    <p:extLst>
      <p:ext uri="{BB962C8B-B14F-4D97-AF65-F5344CB8AC3E}">
        <p14:creationId xmlns:p14="http://schemas.microsoft.com/office/powerpoint/2010/main" val="239279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https://youtu.be/8h6IMYRoCZw</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4" name="Multimédia Online 3" title="FLOW BY MIHALY CSIKSZENTMIHALYI | ANIMATED BOOK SUMMARY">
            <a:hlinkClick r:id="" action="ppaction://media"/>
            <a:extLst>
              <a:ext uri="{FF2B5EF4-FFF2-40B4-BE49-F238E27FC236}">
                <a16:creationId xmlns:a16="http://schemas.microsoft.com/office/drawing/2014/main" id="{41CF6B87-0C5B-4200-9458-C59A4E422988}"/>
              </a:ext>
            </a:extLst>
          </p:cNvPr>
          <p:cNvPicPr>
            <a:picLocks noRot="1"/>
          </p:cNvPicPr>
          <p:nvPr>
            <a:videoFile r:link="rId1"/>
          </p:nvPr>
        </p:nvPicPr>
        <p:blipFill>
          <a:blip r:embed="rId5"/>
          <a:stretch>
            <a:fillRect/>
          </a:stretch>
        </p:blipFill>
        <p:spPr>
          <a:xfrm>
            <a:off x="2660073" y="1289335"/>
            <a:ext cx="6948000" cy="4284000"/>
          </a:xfrm>
          <a:prstGeom prst="rect">
            <a:avLst/>
          </a:prstGeom>
        </p:spPr>
      </p:pic>
      <p:sp>
        <p:nvSpPr>
          <p:cNvPr id="6" name="CaixaDeTexto 5">
            <a:extLst>
              <a:ext uri="{FF2B5EF4-FFF2-40B4-BE49-F238E27FC236}">
                <a16:creationId xmlns:a16="http://schemas.microsoft.com/office/drawing/2014/main" id="{BCAE6A15-1085-4626-B96F-E914B820BF01}"/>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Flow by </a:t>
            </a:r>
            <a:r>
              <a:rPr lang="en-US" sz="2400" b="1" i="1" dirty="0" err="1">
                <a:solidFill>
                  <a:schemeClr val="bg1">
                    <a:lumMod val="65000"/>
                  </a:schemeClr>
                </a:solidFill>
              </a:rPr>
              <a:t>Mihalyi</a:t>
            </a:r>
            <a:r>
              <a:rPr lang="en-US" sz="2400" b="1" i="1" dirty="0">
                <a:solidFill>
                  <a:schemeClr val="bg1">
                    <a:lumMod val="65000"/>
                  </a:schemeClr>
                </a:solidFill>
              </a:rPr>
              <a:t> Csikszentmihalyi</a:t>
            </a:r>
            <a:endParaRPr lang="en-GB" sz="2400" b="1" i="1" dirty="0">
              <a:solidFill>
                <a:schemeClr val="bg1">
                  <a:lumMod val="65000"/>
                </a:schemeClr>
              </a:solidFill>
            </a:endParaRPr>
          </a:p>
        </p:txBody>
      </p:sp>
    </p:spTree>
    <p:extLst>
      <p:ext uri="{BB962C8B-B14F-4D97-AF65-F5344CB8AC3E}">
        <p14:creationId xmlns:p14="http://schemas.microsoft.com/office/powerpoint/2010/main" val="38060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ção da Imagem 17">
            <a:extLst>
              <a:ext uri="{FF2B5EF4-FFF2-40B4-BE49-F238E27FC236}">
                <a16:creationId xmlns:a16="http://schemas.microsoft.com/office/drawing/2014/main" id="{8895C5C9-B6D0-4A61-9756-8D42E5AAFEDD}"/>
              </a:ext>
            </a:extLst>
          </p:cNvPr>
          <p:cNvPicPr>
            <a:picLocks noGrp="1" noChangeAspect="1"/>
          </p:cNvPicPr>
          <p:nvPr>
            <p:ph type="pic" sz="quarter" idx="19"/>
          </p:nvPr>
        </p:nvPicPr>
        <p:blipFill rotWithShape="1">
          <a:blip r:embed="rId2"/>
          <a:srcRect t="10556" b="10556"/>
          <a:stretch/>
        </p:blipFill>
        <p:spPr/>
      </p:pic>
      <p:sp>
        <p:nvSpPr>
          <p:cNvPr id="8" name="Text Placeholder 1">
            <a:extLst>
              <a:ext uri="{FF2B5EF4-FFF2-40B4-BE49-F238E27FC236}">
                <a16:creationId xmlns:a16="http://schemas.microsoft.com/office/drawing/2014/main" id="{52DDF85E-ED7B-4114-9724-510022B55CFB}"/>
              </a:ext>
            </a:extLst>
          </p:cNvPr>
          <p:cNvSpPr>
            <a:spLocks noGrp="1"/>
          </p:cNvSpPr>
          <p:nvPr>
            <p:ph type="body" sz="quarter" idx="13"/>
          </p:nvPr>
        </p:nvSpPr>
        <p:spPr>
          <a:xfrm>
            <a:off x="205213" y="936395"/>
            <a:ext cx="3058492"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4.3.</a:t>
            </a:r>
          </a:p>
          <a:p>
            <a:r>
              <a:rPr lang="en-US" sz="4400" dirty="0">
                <a:solidFill>
                  <a:schemeClr val="bg1"/>
                </a:solidFill>
                <a:effectLst>
                  <a:outerShdw blurRad="38100" dist="38100" dir="2700000" algn="tl">
                    <a:srgbClr val="000000">
                      <a:alpha val="43137"/>
                    </a:srgbClr>
                  </a:outerShdw>
                </a:effectLst>
              </a:rPr>
              <a:t>Liminality</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4093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Liminality</a:t>
            </a:r>
          </a:p>
        </p:txBody>
      </p:sp>
      <p:sp>
        <p:nvSpPr>
          <p:cNvPr id="15" name="CaixaDeTexto 14">
            <a:extLst>
              <a:ext uri="{FF2B5EF4-FFF2-40B4-BE49-F238E27FC236}">
                <a16:creationId xmlns:a16="http://schemas.microsoft.com/office/drawing/2014/main" id="{BB03B7A7-D794-4AB7-8021-7E5E51885A39}"/>
              </a:ext>
            </a:extLst>
          </p:cNvPr>
          <p:cNvSpPr txBox="1"/>
          <p:nvPr/>
        </p:nvSpPr>
        <p:spPr>
          <a:xfrm>
            <a:off x="925830" y="1256692"/>
            <a:ext cx="10339148" cy="1315057"/>
          </a:xfrm>
          <a:prstGeom prst="rect">
            <a:avLst/>
          </a:prstGeom>
          <a:solidFill>
            <a:srgbClr val="FDDE00"/>
          </a:solidFill>
          <a:effectLst>
            <a:outerShdw blurRad="50800" dist="38100" dir="2700000" algn="tl" rotWithShape="0">
              <a:prstClr val="black">
                <a:alpha val="40000"/>
              </a:prstClr>
            </a:outerShdw>
          </a:effectLst>
        </p:spPr>
        <p:txBody>
          <a:bodyPr wrap="square" rtlCol="0">
            <a:noAutofit/>
          </a:bodyPr>
          <a:lstStyle/>
          <a:p>
            <a:pPr>
              <a:lnSpc>
                <a:spcPct val="150000"/>
              </a:lnSpc>
            </a:pPr>
            <a:r>
              <a:rPr lang="en-GB" sz="2400" dirty="0"/>
              <a:t>The urge to escape, the desire to be transformed and the need to strengthen self-identity create the opportunity for </a:t>
            </a:r>
            <a:r>
              <a:rPr lang="en-GB" sz="2400" b="1" dirty="0"/>
              <a:t>“rites of passage”</a:t>
            </a:r>
            <a:r>
              <a:rPr lang="en-GB" sz="2400" dirty="0"/>
              <a:t> and </a:t>
            </a:r>
            <a:r>
              <a:rPr lang="en-GB" sz="2400" b="1" dirty="0" err="1"/>
              <a:t>liminoid</a:t>
            </a:r>
            <a:r>
              <a:rPr lang="en-GB" sz="2400" b="1" dirty="0"/>
              <a:t> experiences</a:t>
            </a:r>
            <a:r>
              <a:rPr lang="en-GB" sz="2400" dirty="0"/>
              <a:t>.</a:t>
            </a:r>
          </a:p>
        </p:txBody>
      </p:sp>
      <p:grpSp>
        <p:nvGrpSpPr>
          <p:cNvPr id="3" name="Agrupar 2">
            <a:extLst>
              <a:ext uri="{FF2B5EF4-FFF2-40B4-BE49-F238E27FC236}">
                <a16:creationId xmlns:a16="http://schemas.microsoft.com/office/drawing/2014/main" id="{2DEE8F2C-9983-48B1-A0A8-15B312357D49}"/>
              </a:ext>
            </a:extLst>
          </p:cNvPr>
          <p:cNvGrpSpPr/>
          <p:nvPr/>
        </p:nvGrpSpPr>
        <p:grpSpPr>
          <a:xfrm>
            <a:off x="342900" y="4080725"/>
            <a:ext cx="11487150" cy="1624998"/>
            <a:chOff x="1607910" y="3440645"/>
            <a:chExt cx="6548646" cy="957965"/>
          </a:xfrm>
        </p:grpSpPr>
        <p:sp>
          <p:nvSpPr>
            <p:cNvPr id="19" name="Oval 18">
              <a:extLst>
                <a:ext uri="{FF2B5EF4-FFF2-40B4-BE49-F238E27FC236}">
                  <a16:creationId xmlns:a16="http://schemas.microsoft.com/office/drawing/2014/main" id="{8536C6EA-83A8-47D3-BC60-A523381224D9}"/>
                </a:ext>
              </a:extLst>
            </p:cNvPr>
            <p:cNvSpPr/>
            <p:nvPr/>
          </p:nvSpPr>
          <p:spPr>
            <a:xfrm>
              <a:off x="1829040" y="3497686"/>
              <a:ext cx="286327" cy="277091"/>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Conexão reta unidirecional 19">
              <a:extLst>
                <a:ext uri="{FF2B5EF4-FFF2-40B4-BE49-F238E27FC236}">
                  <a16:creationId xmlns:a16="http://schemas.microsoft.com/office/drawing/2014/main" id="{A91972B4-EFD7-4A6E-A6E3-654DF345839B}"/>
                </a:ext>
              </a:extLst>
            </p:cNvPr>
            <p:cNvCxnSpPr>
              <a:cxnSpLocks/>
              <a:stCxn id="19" idx="6"/>
            </p:cNvCxnSpPr>
            <p:nvPr/>
          </p:nvCxnSpPr>
          <p:spPr>
            <a:xfrm flipV="1">
              <a:off x="2115367" y="3636231"/>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tângulo 20">
              <a:extLst>
                <a:ext uri="{FF2B5EF4-FFF2-40B4-BE49-F238E27FC236}">
                  <a16:creationId xmlns:a16="http://schemas.microsoft.com/office/drawing/2014/main" id="{29D7E730-F021-44D6-B8C7-472014927B4F}"/>
                </a:ext>
              </a:extLst>
            </p:cNvPr>
            <p:cNvSpPr/>
            <p:nvPr/>
          </p:nvSpPr>
          <p:spPr>
            <a:xfrm>
              <a:off x="3834992" y="3440645"/>
              <a:ext cx="2078182" cy="39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effectLst>
                    <a:outerShdw blurRad="38100" dist="38100" dir="2700000" algn="tl">
                      <a:srgbClr val="000000">
                        <a:alpha val="43137"/>
                      </a:srgbClr>
                    </a:outerShdw>
                  </a:effectLst>
                </a:rPr>
                <a:t>Liminality</a:t>
              </a:r>
            </a:p>
          </p:txBody>
        </p:sp>
        <p:cxnSp>
          <p:nvCxnSpPr>
            <p:cNvPr id="22" name="Conexão reta unidirecional 21">
              <a:extLst>
                <a:ext uri="{FF2B5EF4-FFF2-40B4-BE49-F238E27FC236}">
                  <a16:creationId xmlns:a16="http://schemas.microsoft.com/office/drawing/2014/main" id="{613C9725-DD58-49A8-8157-53DDAA2F795D}"/>
                </a:ext>
              </a:extLst>
            </p:cNvPr>
            <p:cNvCxnSpPr>
              <a:cxnSpLocks/>
            </p:cNvCxnSpPr>
            <p:nvPr/>
          </p:nvCxnSpPr>
          <p:spPr>
            <a:xfrm flipV="1">
              <a:off x="5913174" y="3636232"/>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D139B3D-EF1F-459E-A50E-22D71FD8D171}"/>
                </a:ext>
              </a:extLst>
            </p:cNvPr>
            <p:cNvSpPr/>
            <p:nvPr/>
          </p:nvSpPr>
          <p:spPr>
            <a:xfrm>
              <a:off x="7632799" y="3497685"/>
              <a:ext cx="286327" cy="277091"/>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ixaDeTexto 1">
              <a:extLst>
                <a:ext uri="{FF2B5EF4-FFF2-40B4-BE49-F238E27FC236}">
                  <a16:creationId xmlns:a16="http://schemas.microsoft.com/office/drawing/2014/main" id="{25F97D23-E32A-46BF-BBB5-24D84C600066}"/>
                </a:ext>
              </a:extLst>
            </p:cNvPr>
            <p:cNvSpPr txBox="1"/>
            <p:nvPr/>
          </p:nvSpPr>
          <p:spPr>
            <a:xfrm>
              <a:off x="2115366" y="3677928"/>
              <a:ext cx="1719625" cy="272160"/>
            </a:xfrm>
            <a:prstGeom prst="rect">
              <a:avLst/>
            </a:prstGeom>
            <a:noFill/>
          </p:spPr>
          <p:txBody>
            <a:bodyPr wrap="square" rtlCol="0">
              <a:spAutoFit/>
            </a:bodyPr>
            <a:lstStyle/>
            <a:p>
              <a:pPr algn="ctr"/>
              <a:r>
                <a:rPr lang="en-GB" sz="2400" b="1" dirty="0"/>
                <a:t>Separation</a:t>
              </a:r>
            </a:p>
          </p:txBody>
        </p:sp>
        <p:sp>
          <p:nvSpPr>
            <p:cNvPr id="24" name="CaixaDeTexto 23">
              <a:extLst>
                <a:ext uri="{FF2B5EF4-FFF2-40B4-BE49-F238E27FC236}">
                  <a16:creationId xmlns:a16="http://schemas.microsoft.com/office/drawing/2014/main" id="{2D99C0F3-1419-4B85-9E53-36EAD5B5FA1D}"/>
                </a:ext>
              </a:extLst>
            </p:cNvPr>
            <p:cNvSpPr txBox="1"/>
            <p:nvPr/>
          </p:nvSpPr>
          <p:spPr>
            <a:xfrm>
              <a:off x="5913173" y="3677928"/>
              <a:ext cx="1719625" cy="272160"/>
            </a:xfrm>
            <a:prstGeom prst="rect">
              <a:avLst/>
            </a:prstGeom>
            <a:noFill/>
          </p:spPr>
          <p:txBody>
            <a:bodyPr wrap="square" rtlCol="0">
              <a:spAutoFit/>
            </a:bodyPr>
            <a:lstStyle/>
            <a:p>
              <a:pPr algn="ctr"/>
              <a:r>
                <a:rPr lang="en-GB" sz="2400" b="1" dirty="0"/>
                <a:t>Reintegration</a:t>
              </a:r>
            </a:p>
          </p:txBody>
        </p:sp>
        <p:sp>
          <p:nvSpPr>
            <p:cNvPr id="25" name="CaixaDeTexto 24">
              <a:extLst>
                <a:ext uri="{FF2B5EF4-FFF2-40B4-BE49-F238E27FC236}">
                  <a16:creationId xmlns:a16="http://schemas.microsoft.com/office/drawing/2014/main" id="{0F61DE5E-825D-4AC3-9808-E2B905BA6A5C}"/>
                </a:ext>
              </a:extLst>
            </p:cNvPr>
            <p:cNvSpPr txBox="1"/>
            <p:nvPr/>
          </p:nvSpPr>
          <p:spPr>
            <a:xfrm>
              <a:off x="1607910" y="3908723"/>
              <a:ext cx="761188" cy="489887"/>
            </a:xfrm>
            <a:prstGeom prst="rect">
              <a:avLst/>
            </a:prstGeom>
            <a:noFill/>
          </p:spPr>
          <p:txBody>
            <a:bodyPr wrap="square" rtlCol="0">
              <a:spAutoFit/>
            </a:bodyPr>
            <a:lstStyle/>
            <a:p>
              <a:pPr algn="ctr"/>
              <a:r>
                <a:rPr lang="en-GB" sz="2400" b="1" dirty="0"/>
                <a:t>Original</a:t>
              </a:r>
            </a:p>
            <a:p>
              <a:pPr algn="ctr"/>
              <a:r>
                <a:rPr lang="en-GB" sz="2400" b="1" dirty="0"/>
                <a:t>State</a:t>
              </a:r>
            </a:p>
          </p:txBody>
        </p:sp>
        <p:sp>
          <p:nvSpPr>
            <p:cNvPr id="26" name="CaixaDeTexto 25">
              <a:extLst>
                <a:ext uri="{FF2B5EF4-FFF2-40B4-BE49-F238E27FC236}">
                  <a16:creationId xmlns:a16="http://schemas.microsoft.com/office/drawing/2014/main" id="{FE8C22CA-BC0E-4B20-81BE-C56A789DD1CE}"/>
                </a:ext>
              </a:extLst>
            </p:cNvPr>
            <p:cNvSpPr txBox="1"/>
            <p:nvPr/>
          </p:nvSpPr>
          <p:spPr>
            <a:xfrm>
              <a:off x="7395368" y="3908722"/>
              <a:ext cx="761188" cy="489887"/>
            </a:xfrm>
            <a:prstGeom prst="rect">
              <a:avLst/>
            </a:prstGeom>
            <a:noFill/>
          </p:spPr>
          <p:txBody>
            <a:bodyPr wrap="square" rtlCol="0">
              <a:spAutoFit/>
            </a:bodyPr>
            <a:lstStyle/>
            <a:p>
              <a:pPr algn="ctr"/>
              <a:r>
                <a:rPr lang="en-GB" sz="2400" b="1" dirty="0"/>
                <a:t>New</a:t>
              </a:r>
            </a:p>
            <a:p>
              <a:pPr algn="ctr"/>
              <a:r>
                <a:rPr lang="en-GB" sz="2400" b="1" dirty="0"/>
                <a:t>State</a:t>
              </a:r>
            </a:p>
          </p:txBody>
        </p:sp>
      </p:grpSp>
      <p:sp>
        <p:nvSpPr>
          <p:cNvPr id="6" name="Parêntese esquerdo 5">
            <a:extLst>
              <a:ext uri="{FF2B5EF4-FFF2-40B4-BE49-F238E27FC236}">
                <a16:creationId xmlns:a16="http://schemas.microsoft.com/office/drawing/2014/main" id="{88A8B998-B1CE-4AC3-B9C7-91B49E2CE726}"/>
              </a:ext>
            </a:extLst>
          </p:cNvPr>
          <p:cNvSpPr/>
          <p:nvPr/>
        </p:nvSpPr>
        <p:spPr>
          <a:xfrm rot="5400000">
            <a:off x="5897730" y="-2011528"/>
            <a:ext cx="377491" cy="11487152"/>
          </a:xfrm>
          <a:prstGeom prst="leftBracket">
            <a:avLst/>
          </a:prstGeom>
          <a:ln w="38100">
            <a:solidFill>
              <a:srgbClr val="6ECE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CaixaDeTexto 16">
            <a:extLst>
              <a:ext uri="{FF2B5EF4-FFF2-40B4-BE49-F238E27FC236}">
                <a16:creationId xmlns:a16="http://schemas.microsoft.com/office/drawing/2014/main" id="{98F573AE-342C-47E7-A445-5EB2EA8FAFDA}"/>
              </a:ext>
            </a:extLst>
          </p:cNvPr>
          <p:cNvSpPr txBox="1"/>
          <p:nvPr/>
        </p:nvSpPr>
        <p:spPr>
          <a:xfrm>
            <a:off x="4587780" y="2892442"/>
            <a:ext cx="3016439" cy="461666"/>
          </a:xfrm>
          <a:prstGeom prst="rect">
            <a:avLst/>
          </a:prstGeom>
          <a:noFill/>
        </p:spPr>
        <p:txBody>
          <a:bodyPr wrap="square" rtlCol="0">
            <a:spAutoFit/>
          </a:bodyPr>
          <a:lstStyle/>
          <a:p>
            <a:pPr algn="ctr"/>
            <a:r>
              <a:rPr lang="en-GB" sz="2400" b="1" dirty="0"/>
              <a:t>Rite of Passage</a:t>
            </a:r>
          </a:p>
        </p:txBody>
      </p:sp>
      <p:sp>
        <p:nvSpPr>
          <p:cNvPr id="39" name="Forma livre: Forma 38">
            <a:extLst>
              <a:ext uri="{FF2B5EF4-FFF2-40B4-BE49-F238E27FC236}">
                <a16:creationId xmlns:a16="http://schemas.microsoft.com/office/drawing/2014/main" id="{3680567E-A4A5-45DD-9211-AE62933EA740}"/>
              </a:ext>
            </a:extLst>
          </p:cNvPr>
          <p:cNvSpPr/>
          <p:nvPr/>
        </p:nvSpPr>
        <p:spPr>
          <a:xfrm>
            <a:off x="1897380" y="5554980"/>
            <a:ext cx="8458200" cy="697527"/>
          </a:xfrm>
          <a:custGeom>
            <a:avLst/>
            <a:gdLst>
              <a:gd name="connsiteX0" fmla="*/ 0 w 8458200"/>
              <a:gd name="connsiteY0" fmla="*/ 68580 h 697527"/>
              <a:gd name="connsiteX1" fmla="*/ 4263390 w 8458200"/>
              <a:gd name="connsiteY1" fmla="*/ 697230 h 697527"/>
              <a:gd name="connsiteX2" fmla="*/ 8458200 w 8458200"/>
              <a:gd name="connsiteY2" fmla="*/ 0 h 697527"/>
            </a:gdLst>
            <a:ahLst/>
            <a:cxnLst>
              <a:cxn ang="0">
                <a:pos x="connsiteX0" y="connsiteY0"/>
              </a:cxn>
              <a:cxn ang="0">
                <a:pos x="connsiteX1" y="connsiteY1"/>
              </a:cxn>
              <a:cxn ang="0">
                <a:pos x="connsiteX2" y="connsiteY2"/>
              </a:cxn>
            </a:cxnLst>
            <a:rect l="l" t="t" r="r" b="b"/>
            <a:pathLst>
              <a:path w="8458200" h="697527">
                <a:moveTo>
                  <a:pt x="0" y="68580"/>
                </a:moveTo>
                <a:cubicBezTo>
                  <a:pt x="1426845" y="388620"/>
                  <a:pt x="2853690" y="708660"/>
                  <a:pt x="4263390" y="697230"/>
                </a:cubicBezTo>
                <a:cubicBezTo>
                  <a:pt x="5673090" y="685800"/>
                  <a:pt x="7065645" y="342900"/>
                  <a:pt x="8458200" y="0"/>
                </a:cubicBezTo>
              </a:path>
            </a:pathLst>
          </a:custGeom>
          <a:noFill/>
          <a:ln w="19050">
            <a:solidFill>
              <a:schemeClr val="bg1">
                <a:lumMod val="65000"/>
              </a:schemeClr>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aixaDeTexto 39">
            <a:extLst>
              <a:ext uri="{FF2B5EF4-FFF2-40B4-BE49-F238E27FC236}">
                <a16:creationId xmlns:a16="http://schemas.microsoft.com/office/drawing/2014/main" id="{CBEEBCF6-E14B-46C7-8FC2-2D0FF6C7A6C2}"/>
              </a:ext>
            </a:extLst>
          </p:cNvPr>
          <p:cNvSpPr txBox="1"/>
          <p:nvPr/>
        </p:nvSpPr>
        <p:spPr>
          <a:xfrm>
            <a:off x="4899958" y="5759878"/>
            <a:ext cx="2414944" cy="461665"/>
          </a:xfrm>
          <a:prstGeom prst="rect">
            <a:avLst/>
          </a:prstGeom>
          <a:noFill/>
        </p:spPr>
        <p:txBody>
          <a:bodyPr wrap="square" rtlCol="0">
            <a:spAutoFit/>
          </a:bodyPr>
          <a:lstStyle/>
          <a:p>
            <a:r>
              <a:rPr lang="en-GB" sz="2400" dirty="0"/>
              <a:t>Transformation</a:t>
            </a:r>
          </a:p>
        </p:txBody>
      </p:sp>
    </p:spTree>
    <p:extLst>
      <p:ext uri="{BB962C8B-B14F-4D97-AF65-F5344CB8AC3E}">
        <p14:creationId xmlns:p14="http://schemas.microsoft.com/office/powerpoint/2010/main" val="2519482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eta: Para a Direita 49">
            <a:extLst>
              <a:ext uri="{FF2B5EF4-FFF2-40B4-BE49-F238E27FC236}">
                <a16:creationId xmlns:a16="http://schemas.microsoft.com/office/drawing/2014/main" id="{9A2A2433-EBDA-475C-ACF3-D122F4A70951}"/>
              </a:ext>
            </a:extLst>
          </p:cNvPr>
          <p:cNvSpPr/>
          <p:nvPr/>
        </p:nvSpPr>
        <p:spPr>
          <a:xfrm rot="5400000">
            <a:off x="5634334" y="1862944"/>
            <a:ext cx="923330" cy="1264990"/>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eta: Para a Direita 5">
            <a:extLst>
              <a:ext uri="{FF2B5EF4-FFF2-40B4-BE49-F238E27FC236}">
                <a16:creationId xmlns:a16="http://schemas.microsoft.com/office/drawing/2014/main" id="{C13965F8-24D2-42FE-8277-FB189FABC789}"/>
              </a:ext>
            </a:extLst>
          </p:cNvPr>
          <p:cNvSpPr/>
          <p:nvPr/>
        </p:nvSpPr>
        <p:spPr>
          <a:xfrm>
            <a:off x="342898" y="4211302"/>
            <a:ext cx="11523120" cy="2196000"/>
          </a:xfrm>
          <a:prstGeom prst="rightArrow">
            <a:avLst>
              <a:gd name="adj1" fmla="val 62760"/>
              <a:gd name="adj2" fmla="val 68011"/>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Liminality: The “limen”</a:t>
            </a:r>
          </a:p>
        </p:txBody>
      </p:sp>
      <p:sp>
        <p:nvSpPr>
          <p:cNvPr id="2" name="CaixaDeTexto 1">
            <a:extLst>
              <a:ext uri="{FF2B5EF4-FFF2-40B4-BE49-F238E27FC236}">
                <a16:creationId xmlns:a16="http://schemas.microsoft.com/office/drawing/2014/main" id="{067D4DD1-28BF-49F3-AD8E-23A377161215}"/>
              </a:ext>
            </a:extLst>
          </p:cNvPr>
          <p:cNvSpPr txBox="1"/>
          <p:nvPr/>
        </p:nvSpPr>
        <p:spPr>
          <a:xfrm>
            <a:off x="4027169" y="1068661"/>
            <a:ext cx="4137660" cy="923330"/>
          </a:xfrm>
          <a:prstGeom prst="rect">
            <a:avLst/>
          </a:prstGeom>
          <a:solidFill>
            <a:srgbClr val="FDDE00"/>
          </a:solidFill>
        </p:spPr>
        <p:txBody>
          <a:bodyPr wrap="square" rtlCol="0">
            <a:spAutoFit/>
          </a:bodyPr>
          <a:lstStyle/>
          <a:p>
            <a:pPr algn="ctr"/>
            <a:r>
              <a:rPr lang="en-GB" sz="3000" b="1" dirty="0"/>
              <a:t>Limen:</a:t>
            </a:r>
          </a:p>
          <a:p>
            <a:pPr algn="ctr"/>
            <a:r>
              <a:rPr lang="en-GB" sz="2400" dirty="0"/>
              <a:t>liminal space or liminal point</a:t>
            </a:r>
          </a:p>
        </p:txBody>
      </p:sp>
      <p:sp>
        <p:nvSpPr>
          <p:cNvPr id="5" name="CaixaDeTexto 4">
            <a:extLst>
              <a:ext uri="{FF2B5EF4-FFF2-40B4-BE49-F238E27FC236}">
                <a16:creationId xmlns:a16="http://schemas.microsoft.com/office/drawing/2014/main" id="{3B9E6B22-F317-44F3-9552-51B6007A238E}"/>
              </a:ext>
            </a:extLst>
          </p:cNvPr>
          <p:cNvSpPr txBox="1"/>
          <p:nvPr/>
        </p:nvSpPr>
        <p:spPr>
          <a:xfrm>
            <a:off x="2480311" y="2350862"/>
            <a:ext cx="7258050" cy="461665"/>
          </a:xfrm>
          <a:prstGeom prst="rect">
            <a:avLst/>
          </a:prstGeom>
          <a:noFill/>
        </p:spPr>
        <p:txBody>
          <a:bodyPr wrap="square" rtlCol="0">
            <a:spAutoFit/>
          </a:bodyPr>
          <a:lstStyle/>
          <a:p>
            <a:pPr algn="ctr"/>
            <a:r>
              <a:rPr lang="en-GB" sz="2400" dirty="0"/>
              <a:t>Space and time between two states of existence</a:t>
            </a:r>
          </a:p>
        </p:txBody>
      </p:sp>
      <p:grpSp>
        <p:nvGrpSpPr>
          <p:cNvPr id="17" name="Agrupar 16">
            <a:extLst>
              <a:ext uri="{FF2B5EF4-FFF2-40B4-BE49-F238E27FC236}">
                <a16:creationId xmlns:a16="http://schemas.microsoft.com/office/drawing/2014/main" id="{46D06F0D-852C-4E50-B0B7-52AB437E1FBF}"/>
              </a:ext>
            </a:extLst>
          </p:cNvPr>
          <p:cNvGrpSpPr/>
          <p:nvPr/>
        </p:nvGrpSpPr>
        <p:grpSpPr>
          <a:xfrm>
            <a:off x="378868" y="3046418"/>
            <a:ext cx="11487150" cy="1407824"/>
            <a:chOff x="1607910" y="3440645"/>
            <a:chExt cx="6548646" cy="829938"/>
          </a:xfrm>
        </p:grpSpPr>
        <p:sp>
          <p:nvSpPr>
            <p:cNvPr id="18" name="Oval 17">
              <a:extLst>
                <a:ext uri="{FF2B5EF4-FFF2-40B4-BE49-F238E27FC236}">
                  <a16:creationId xmlns:a16="http://schemas.microsoft.com/office/drawing/2014/main" id="{374606B8-A950-4678-AAB0-AE975DEB4E5E}"/>
                </a:ext>
              </a:extLst>
            </p:cNvPr>
            <p:cNvSpPr/>
            <p:nvPr/>
          </p:nvSpPr>
          <p:spPr>
            <a:xfrm>
              <a:off x="1829040" y="3497686"/>
              <a:ext cx="286327" cy="277091"/>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Conexão reta unidirecional 18">
              <a:extLst>
                <a:ext uri="{FF2B5EF4-FFF2-40B4-BE49-F238E27FC236}">
                  <a16:creationId xmlns:a16="http://schemas.microsoft.com/office/drawing/2014/main" id="{5B0561EA-BAE0-49E3-AC45-20AD08EA6530}"/>
                </a:ext>
              </a:extLst>
            </p:cNvPr>
            <p:cNvCxnSpPr>
              <a:cxnSpLocks/>
              <a:stCxn id="18" idx="6"/>
            </p:cNvCxnSpPr>
            <p:nvPr/>
          </p:nvCxnSpPr>
          <p:spPr>
            <a:xfrm flipV="1">
              <a:off x="2115367" y="3636231"/>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tângulo 19">
              <a:extLst>
                <a:ext uri="{FF2B5EF4-FFF2-40B4-BE49-F238E27FC236}">
                  <a16:creationId xmlns:a16="http://schemas.microsoft.com/office/drawing/2014/main" id="{55023458-E35D-48FE-A7DA-9C6ECB4C476E}"/>
                </a:ext>
              </a:extLst>
            </p:cNvPr>
            <p:cNvSpPr/>
            <p:nvPr/>
          </p:nvSpPr>
          <p:spPr>
            <a:xfrm>
              <a:off x="3834992" y="3440645"/>
              <a:ext cx="2078182" cy="39117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effectLst>
                    <a:outerShdw blurRad="38100" dist="38100" dir="2700000" algn="tl">
                      <a:srgbClr val="000000">
                        <a:alpha val="43137"/>
                      </a:srgbClr>
                    </a:outerShdw>
                  </a:effectLst>
                </a:rPr>
                <a:t>Liminality</a:t>
              </a:r>
            </a:p>
          </p:txBody>
        </p:sp>
        <p:cxnSp>
          <p:nvCxnSpPr>
            <p:cNvPr id="21" name="Conexão reta unidirecional 20">
              <a:extLst>
                <a:ext uri="{FF2B5EF4-FFF2-40B4-BE49-F238E27FC236}">
                  <a16:creationId xmlns:a16="http://schemas.microsoft.com/office/drawing/2014/main" id="{1BF9AD80-D7AE-46F0-8E5E-110F8258872B}"/>
                </a:ext>
              </a:extLst>
            </p:cNvPr>
            <p:cNvCxnSpPr>
              <a:cxnSpLocks/>
            </p:cNvCxnSpPr>
            <p:nvPr/>
          </p:nvCxnSpPr>
          <p:spPr>
            <a:xfrm flipV="1">
              <a:off x="5913174" y="3636232"/>
              <a:ext cx="1719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1DD4C12-3041-4A06-A3A3-F4D475C4BEE5}"/>
                </a:ext>
              </a:extLst>
            </p:cNvPr>
            <p:cNvSpPr/>
            <p:nvPr/>
          </p:nvSpPr>
          <p:spPr>
            <a:xfrm>
              <a:off x="7632799" y="3497685"/>
              <a:ext cx="286327" cy="277091"/>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ixaDeTexto 22">
              <a:extLst>
                <a:ext uri="{FF2B5EF4-FFF2-40B4-BE49-F238E27FC236}">
                  <a16:creationId xmlns:a16="http://schemas.microsoft.com/office/drawing/2014/main" id="{82A43C32-7C08-4E10-92E0-DBA3696F161A}"/>
                </a:ext>
              </a:extLst>
            </p:cNvPr>
            <p:cNvSpPr txBox="1"/>
            <p:nvPr/>
          </p:nvSpPr>
          <p:spPr>
            <a:xfrm>
              <a:off x="2115366" y="3677928"/>
              <a:ext cx="1719625" cy="272160"/>
            </a:xfrm>
            <a:prstGeom prst="rect">
              <a:avLst/>
            </a:prstGeom>
            <a:noFill/>
          </p:spPr>
          <p:txBody>
            <a:bodyPr wrap="square" rtlCol="0">
              <a:spAutoFit/>
            </a:bodyPr>
            <a:lstStyle/>
            <a:p>
              <a:pPr algn="ctr"/>
              <a:r>
                <a:rPr lang="en-GB" sz="2400" b="1" dirty="0"/>
                <a:t>Separation</a:t>
              </a:r>
            </a:p>
          </p:txBody>
        </p:sp>
        <p:sp>
          <p:nvSpPr>
            <p:cNvPr id="24" name="CaixaDeTexto 23">
              <a:extLst>
                <a:ext uri="{FF2B5EF4-FFF2-40B4-BE49-F238E27FC236}">
                  <a16:creationId xmlns:a16="http://schemas.microsoft.com/office/drawing/2014/main" id="{8608184F-3A0A-414B-8CEC-BEED8BC3907D}"/>
                </a:ext>
              </a:extLst>
            </p:cNvPr>
            <p:cNvSpPr txBox="1"/>
            <p:nvPr/>
          </p:nvSpPr>
          <p:spPr>
            <a:xfrm>
              <a:off x="5913173" y="3677928"/>
              <a:ext cx="1719625" cy="272160"/>
            </a:xfrm>
            <a:prstGeom prst="rect">
              <a:avLst/>
            </a:prstGeom>
            <a:noFill/>
          </p:spPr>
          <p:txBody>
            <a:bodyPr wrap="square" rtlCol="0">
              <a:spAutoFit/>
            </a:bodyPr>
            <a:lstStyle/>
            <a:p>
              <a:pPr algn="ctr"/>
              <a:r>
                <a:rPr lang="en-GB" sz="2400" b="1" dirty="0"/>
                <a:t>Reintegration</a:t>
              </a:r>
            </a:p>
          </p:txBody>
        </p:sp>
        <p:sp>
          <p:nvSpPr>
            <p:cNvPr id="25" name="CaixaDeTexto 24">
              <a:extLst>
                <a:ext uri="{FF2B5EF4-FFF2-40B4-BE49-F238E27FC236}">
                  <a16:creationId xmlns:a16="http://schemas.microsoft.com/office/drawing/2014/main" id="{8A13144C-C45F-4D3A-A241-8B6B0566C687}"/>
                </a:ext>
              </a:extLst>
            </p:cNvPr>
            <p:cNvSpPr txBox="1"/>
            <p:nvPr/>
          </p:nvSpPr>
          <p:spPr>
            <a:xfrm>
              <a:off x="1607910" y="3780696"/>
              <a:ext cx="761188" cy="489887"/>
            </a:xfrm>
            <a:prstGeom prst="rect">
              <a:avLst/>
            </a:prstGeom>
            <a:noFill/>
          </p:spPr>
          <p:txBody>
            <a:bodyPr wrap="square" rtlCol="0">
              <a:spAutoFit/>
            </a:bodyPr>
            <a:lstStyle/>
            <a:p>
              <a:pPr algn="ctr"/>
              <a:r>
                <a:rPr lang="en-GB" sz="2400" b="1" dirty="0"/>
                <a:t>Original</a:t>
              </a:r>
            </a:p>
            <a:p>
              <a:pPr algn="ctr"/>
              <a:r>
                <a:rPr lang="en-GB" sz="2400" b="1" dirty="0"/>
                <a:t>State</a:t>
              </a:r>
            </a:p>
          </p:txBody>
        </p:sp>
        <p:sp>
          <p:nvSpPr>
            <p:cNvPr id="26" name="CaixaDeTexto 25">
              <a:extLst>
                <a:ext uri="{FF2B5EF4-FFF2-40B4-BE49-F238E27FC236}">
                  <a16:creationId xmlns:a16="http://schemas.microsoft.com/office/drawing/2014/main" id="{686ACEB5-BBD0-49F8-B7B2-E30624DDF167}"/>
                </a:ext>
              </a:extLst>
            </p:cNvPr>
            <p:cNvSpPr txBox="1"/>
            <p:nvPr/>
          </p:nvSpPr>
          <p:spPr>
            <a:xfrm>
              <a:off x="7395368" y="3780696"/>
              <a:ext cx="761188" cy="489887"/>
            </a:xfrm>
            <a:prstGeom prst="rect">
              <a:avLst/>
            </a:prstGeom>
            <a:noFill/>
          </p:spPr>
          <p:txBody>
            <a:bodyPr wrap="square" rtlCol="0">
              <a:spAutoFit/>
            </a:bodyPr>
            <a:lstStyle/>
            <a:p>
              <a:pPr algn="ctr"/>
              <a:r>
                <a:rPr lang="en-GB" sz="2400" b="1" dirty="0"/>
                <a:t>New</a:t>
              </a:r>
            </a:p>
            <a:p>
              <a:pPr algn="ctr"/>
              <a:r>
                <a:rPr lang="en-GB" sz="2400" b="1" dirty="0"/>
                <a:t>State</a:t>
              </a:r>
            </a:p>
          </p:txBody>
        </p:sp>
      </p:grpSp>
      <p:sp>
        <p:nvSpPr>
          <p:cNvPr id="31" name="CaixaDeTexto 30">
            <a:extLst>
              <a:ext uri="{FF2B5EF4-FFF2-40B4-BE49-F238E27FC236}">
                <a16:creationId xmlns:a16="http://schemas.microsoft.com/office/drawing/2014/main" id="{75BDD5C6-65FD-4AAB-B950-7504AAC1A89F}"/>
              </a:ext>
            </a:extLst>
          </p:cNvPr>
          <p:cNvSpPr txBox="1"/>
          <p:nvPr/>
        </p:nvSpPr>
        <p:spPr>
          <a:xfrm>
            <a:off x="342898" y="4565802"/>
            <a:ext cx="3154681" cy="461665"/>
          </a:xfrm>
          <a:prstGeom prst="rect">
            <a:avLst/>
          </a:prstGeom>
          <a:noFill/>
        </p:spPr>
        <p:txBody>
          <a:bodyPr wrap="square" rtlCol="0">
            <a:spAutoFit/>
          </a:bodyPr>
          <a:lstStyle/>
          <a:p>
            <a:r>
              <a:rPr lang="en-GB" sz="2400" dirty="0"/>
              <a:t>Childhood</a:t>
            </a:r>
          </a:p>
        </p:txBody>
      </p:sp>
      <p:sp>
        <p:nvSpPr>
          <p:cNvPr id="32" name="CaixaDeTexto 31">
            <a:extLst>
              <a:ext uri="{FF2B5EF4-FFF2-40B4-BE49-F238E27FC236}">
                <a16:creationId xmlns:a16="http://schemas.microsoft.com/office/drawing/2014/main" id="{998095EC-ED26-43CF-B65C-1C6432BA95EA}"/>
              </a:ext>
            </a:extLst>
          </p:cNvPr>
          <p:cNvSpPr txBox="1"/>
          <p:nvPr/>
        </p:nvSpPr>
        <p:spPr>
          <a:xfrm>
            <a:off x="8917487" y="4565801"/>
            <a:ext cx="2912561" cy="461665"/>
          </a:xfrm>
          <a:prstGeom prst="rect">
            <a:avLst/>
          </a:prstGeom>
          <a:noFill/>
        </p:spPr>
        <p:txBody>
          <a:bodyPr wrap="square" rtlCol="0">
            <a:spAutoFit/>
          </a:bodyPr>
          <a:lstStyle/>
          <a:p>
            <a:pPr algn="r"/>
            <a:r>
              <a:rPr lang="en-GB" sz="2400" dirty="0"/>
              <a:t>Adulthood</a:t>
            </a:r>
          </a:p>
        </p:txBody>
      </p:sp>
      <p:sp>
        <p:nvSpPr>
          <p:cNvPr id="33" name="CaixaDeTexto 32">
            <a:extLst>
              <a:ext uri="{FF2B5EF4-FFF2-40B4-BE49-F238E27FC236}">
                <a16:creationId xmlns:a16="http://schemas.microsoft.com/office/drawing/2014/main" id="{CF25BFCC-3E78-4C23-95FE-8B0C78EE10F3}"/>
              </a:ext>
            </a:extLst>
          </p:cNvPr>
          <p:cNvSpPr txBox="1"/>
          <p:nvPr/>
        </p:nvSpPr>
        <p:spPr>
          <a:xfrm>
            <a:off x="4518659" y="4565800"/>
            <a:ext cx="3154681" cy="461665"/>
          </a:xfrm>
          <a:prstGeom prst="rect">
            <a:avLst/>
          </a:prstGeom>
          <a:noFill/>
        </p:spPr>
        <p:txBody>
          <a:bodyPr wrap="square" rtlCol="0">
            <a:spAutoFit/>
          </a:bodyPr>
          <a:lstStyle/>
          <a:p>
            <a:pPr algn="ctr"/>
            <a:r>
              <a:rPr lang="en-GB" sz="2400" b="1" dirty="0"/>
              <a:t>Spartan Agoge</a:t>
            </a:r>
          </a:p>
        </p:txBody>
      </p:sp>
      <p:sp>
        <p:nvSpPr>
          <p:cNvPr id="34" name="CaixaDeTexto 33">
            <a:extLst>
              <a:ext uri="{FF2B5EF4-FFF2-40B4-BE49-F238E27FC236}">
                <a16:creationId xmlns:a16="http://schemas.microsoft.com/office/drawing/2014/main" id="{51D49911-BA07-4018-9A90-05D3B3AC3644}"/>
              </a:ext>
            </a:extLst>
          </p:cNvPr>
          <p:cNvSpPr txBox="1"/>
          <p:nvPr/>
        </p:nvSpPr>
        <p:spPr>
          <a:xfrm>
            <a:off x="342898" y="5069251"/>
            <a:ext cx="3154681" cy="461665"/>
          </a:xfrm>
          <a:prstGeom prst="rect">
            <a:avLst/>
          </a:prstGeom>
          <a:noFill/>
        </p:spPr>
        <p:txBody>
          <a:bodyPr wrap="square" rtlCol="0">
            <a:spAutoFit/>
          </a:bodyPr>
          <a:lstStyle/>
          <a:p>
            <a:r>
              <a:rPr lang="en-GB" sz="2400" dirty="0"/>
              <a:t>Single</a:t>
            </a:r>
          </a:p>
        </p:txBody>
      </p:sp>
      <p:sp>
        <p:nvSpPr>
          <p:cNvPr id="35" name="CaixaDeTexto 34">
            <a:extLst>
              <a:ext uri="{FF2B5EF4-FFF2-40B4-BE49-F238E27FC236}">
                <a16:creationId xmlns:a16="http://schemas.microsoft.com/office/drawing/2014/main" id="{D807A8D5-F370-43BA-8FE0-EE9358F2A730}"/>
              </a:ext>
            </a:extLst>
          </p:cNvPr>
          <p:cNvSpPr txBox="1"/>
          <p:nvPr/>
        </p:nvSpPr>
        <p:spPr>
          <a:xfrm>
            <a:off x="8917487" y="5069250"/>
            <a:ext cx="2912561" cy="461665"/>
          </a:xfrm>
          <a:prstGeom prst="rect">
            <a:avLst/>
          </a:prstGeom>
          <a:noFill/>
        </p:spPr>
        <p:txBody>
          <a:bodyPr wrap="square" rtlCol="0">
            <a:spAutoFit/>
          </a:bodyPr>
          <a:lstStyle/>
          <a:p>
            <a:pPr algn="r"/>
            <a:r>
              <a:rPr lang="en-GB" sz="2400" dirty="0"/>
              <a:t>Married</a:t>
            </a:r>
          </a:p>
        </p:txBody>
      </p:sp>
      <p:sp>
        <p:nvSpPr>
          <p:cNvPr id="36" name="CaixaDeTexto 35">
            <a:extLst>
              <a:ext uri="{FF2B5EF4-FFF2-40B4-BE49-F238E27FC236}">
                <a16:creationId xmlns:a16="http://schemas.microsoft.com/office/drawing/2014/main" id="{F4430306-ADF2-47C5-97EC-5B52BA208BEC}"/>
              </a:ext>
            </a:extLst>
          </p:cNvPr>
          <p:cNvSpPr txBox="1"/>
          <p:nvPr/>
        </p:nvSpPr>
        <p:spPr>
          <a:xfrm>
            <a:off x="4518659" y="5069249"/>
            <a:ext cx="3154681" cy="461665"/>
          </a:xfrm>
          <a:prstGeom prst="rect">
            <a:avLst/>
          </a:prstGeom>
          <a:noFill/>
        </p:spPr>
        <p:txBody>
          <a:bodyPr wrap="square" rtlCol="0">
            <a:spAutoFit/>
          </a:bodyPr>
          <a:lstStyle/>
          <a:p>
            <a:pPr algn="ctr"/>
            <a:r>
              <a:rPr lang="en-GB" sz="2400" b="1" dirty="0"/>
              <a:t>Marriage</a:t>
            </a:r>
          </a:p>
        </p:txBody>
      </p:sp>
      <p:sp>
        <p:nvSpPr>
          <p:cNvPr id="38" name="CaixaDeTexto 37">
            <a:extLst>
              <a:ext uri="{FF2B5EF4-FFF2-40B4-BE49-F238E27FC236}">
                <a16:creationId xmlns:a16="http://schemas.microsoft.com/office/drawing/2014/main" id="{D208AD54-08F1-4EAA-B99F-9DCEF3B5F59A}"/>
              </a:ext>
            </a:extLst>
          </p:cNvPr>
          <p:cNvSpPr txBox="1"/>
          <p:nvPr/>
        </p:nvSpPr>
        <p:spPr>
          <a:xfrm>
            <a:off x="342898" y="5572699"/>
            <a:ext cx="3154681" cy="461665"/>
          </a:xfrm>
          <a:prstGeom prst="rect">
            <a:avLst/>
          </a:prstGeom>
          <a:noFill/>
        </p:spPr>
        <p:txBody>
          <a:bodyPr wrap="square" rtlCol="0">
            <a:spAutoFit/>
          </a:bodyPr>
          <a:lstStyle/>
          <a:p>
            <a:r>
              <a:rPr lang="en-GB" sz="2400" dirty="0"/>
              <a:t>Student</a:t>
            </a:r>
          </a:p>
        </p:txBody>
      </p:sp>
      <p:sp>
        <p:nvSpPr>
          <p:cNvPr id="39" name="CaixaDeTexto 38">
            <a:extLst>
              <a:ext uri="{FF2B5EF4-FFF2-40B4-BE49-F238E27FC236}">
                <a16:creationId xmlns:a16="http://schemas.microsoft.com/office/drawing/2014/main" id="{D1537F13-3B4C-4A12-8B06-0D9E840A949A}"/>
              </a:ext>
            </a:extLst>
          </p:cNvPr>
          <p:cNvSpPr txBox="1"/>
          <p:nvPr/>
        </p:nvSpPr>
        <p:spPr>
          <a:xfrm>
            <a:off x="8917487" y="5572698"/>
            <a:ext cx="2912561" cy="461665"/>
          </a:xfrm>
          <a:prstGeom prst="rect">
            <a:avLst/>
          </a:prstGeom>
          <a:noFill/>
        </p:spPr>
        <p:txBody>
          <a:bodyPr wrap="square" rtlCol="0">
            <a:spAutoFit/>
          </a:bodyPr>
          <a:lstStyle/>
          <a:p>
            <a:pPr algn="r"/>
            <a:r>
              <a:rPr lang="en-GB" sz="2400" dirty="0"/>
              <a:t>Graduate</a:t>
            </a:r>
          </a:p>
        </p:txBody>
      </p:sp>
      <p:sp>
        <p:nvSpPr>
          <p:cNvPr id="40" name="CaixaDeTexto 39">
            <a:extLst>
              <a:ext uri="{FF2B5EF4-FFF2-40B4-BE49-F238E27FC236}">
                <a16:creationId xmlns:a16="http://schemas.microsoft.com/office/drawing/2014/main" id="{3B2AD8D3-2868-49D0-B39D-FD22024A2674}"/>
              </a:ext>
            </a:extLst>
          </p:cNvPr>
          <p:cNvSpPr txBox="1"/>
          <p:nvPr/>
        </p:nvSpPr>
        <p:spPr>
          <a:xfrm>
            <a:off x="4518659" y="5572697"/>
            <a:ext cx="3154681" cy="461665"/>
          </a:xfrm>
          <a:prstGeom prst="rect">
            <a:avLst/>
          </a:prstGeom>
          <a:noFill/>
        </p:spPr>
        <p:txBody>
          <a:bodyPr wrap="square" rtlCol="0">
            <a:spAutoFit/>
          </a:bodyPr>
          <a:lstStyle/>
          <a:p>
            <a:pPr algn="ctr"/>
            <a:r>
              <a:rPr lang="en-GB" sz="2400" b="1" dirty="0"/>
              <a:t>Graduation</a:t>
            </a:r>
          </a:p>
        </p:txBody>
      </p:sp>
      <p:cxnSp>
        <p:nvCxnSpPr>
          <p:cNvPr id="44" name="Conexão reta unidirecional 43">
            <a:extLst>
              <a:ext uri="{FF2B5EF4-FFF2-40B4-BE49-F238E27FC236}">
                <a16:creationId xmlns:a16="http://schemas.microsoft.com/office/drawing/2014/main" id="{AAF74484-979C-4B11-9ABF-C552032A3146}"/>
              </a:ext>
            </a:extLst>
          </p:cNvPr>
          <p:cNvCxnSpPr/>
          <p:nvPr/>
        </p:nvCxnSpPr>
        <p:spPr>
          <a:xfrm>
            <a:off x="1943100" y="478917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xão reta unidirecional 44">
            <a:extLst>
              <a:ext uri="{FF2B5EF4-FFF2-40B4-BE49-F238E27FC236}">
                <a16:creationId xmlns:a16="http://schemas.microsoft.com/office/drawing/2014/main" id="{54822EDA-2A1B-4F12-898C-BBF9DDEA7AD1}"/>
              </a:ext>
            </a:extLst>
          </p:cNvPr>
          <p:cNvCxnSpPr/>
          <p:nvPr/>
        </p:nvCxnSpPr>
        <p:spPr>
          <a:xfrm>
            <a:off x="7181850" y="478917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xão reta unidirecional 45">
            <a:extLst>
              <a:ext uri="{FF2B5EF4-FFF2-40B4-BE49-F238E27FC236}">
                <a16:creationId xmlns:a16="http://schemas.microsoft.com/office/drawing/2014/main" id="{0B7C41C3-E78C-4994-AB9A-22B9F5F1A662}"/>
              </a:ext>
            </a:extLst>
          </p:cNvPr>
          <p:cNvCxnSpPr/>
          <p:nvPr/>
        </p:nvCxnSpPr>
        <p:spPr>
          <a:xfrm>
            <a:off x="1943100" y="530733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xão reta unidirecional 46">
            <a:extLst>
              <a:ext uri="{FF2B5EF4-FFF2-40B4-BE49-F238E27FC236}">
                <a16:creationId xmlns:a16="http://schemas.microsoft.com/office/drawing/2014/main" id="{5F1A2E35-E22A-41AD-9827-153FA2500830}"/>
              </a:ext>
            </a:extLst>
          </p:cNvPr>
          <p:cNvCxnSpPr/>
          <p:nvPr/>
        </p:nvCxnSpPr>
        <p:spPr>
          <a:xfrm>
            <a:off x="7181850" y="530733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xão reta unidirecional 47">
            <a:extLst>
              <a:ext uri="{FF2B5EF4-FFF2-40B4-BE49-F238E27FC236}">
                <a16:creationId xmlns:a16="http://schemas.microsoft.com/office/drawing/2014/main" id="{9767FD3E-D0C7-45AE-917D-5F20C89F1A8D}"/>
              </a:ext>
            </a:extLst>
          </p:cNvPr>
          <p:cNvCxnSpPr/>
          <p:nvPr/>
        </p:nvCxnSpPr>
        <p:spPr>
          <a:xfrm>
            <a:off x="1943100" y="579120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xão reta unidirecional 48">
            <a:extLst>
              <a:ext uri="{FF2B5EF4-FFF2-40B4-BE49-F238E27FC236}">
                <a16:creationId xmlns:a16="http://schemas.microsoft.com/office/drawing/2014/main" id="{12900F4F-6B8B-450F-9C1D-F5F86D1CDB00}"/>
              </a:ext>
            </a:extLst>
          </p:cNvPr>
          <p:cNvCxnSpPr/>
          <p:nvPr/>
        </p:nvCxnSpPr>
        <p:spPr>
          <a:xfrm>
            <a:off x="7181850" y="5791200"/>
            <a:ext cx="3063240"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273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https://youtu.be/arsnnuyjL5g</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10" name="CaixaDeTexto 9">
            <a:extLst>
              <a:ext uri="{FF2B5EF4-FFF2-40B4-BE49-F238E27FC236}">
                <a16:creationId xmlns:a16="http://schemas.microsoft.com/office/drawing/2014/main" id="{8C8D25FB-565D-4F6C-9E19-0034C34A38D2}"/>
              </a:ext>
            </a:extLst>
          </p:cNvPr>
          <p:cNvSpPr txBox="1"/>
          <p:nvPr/>
        </p:nvSpPr>
        <p:spPr>
          <a:xfrm>
            <a:off x="9843516" y="1228725"/>
            <a:ext cx="2293620" cy="1015663"/>
          </a:xfrm>
          <a:prstGeom prst="rect">
            <a:avLst/>
          </a:prstGeom>
          <a:noFill/>
        </p:spPr>
        <p:txBody>
          <a:bodyPr wrap="square">
            <a:spAutoFit/>
          </a:bodyPr>
          <a:lstStyle/>
          <a:p>
            <a:r>
              <a:rPr lang="en-US" sz="3000" b="1" i="1" dirty="0">
                <a:solidFill>
                  <a:schemeClr val="bg1">
                    <a:lumMod val="65000"/>
                  </a:schemeClr>
                </a:solidFill>
              </a:rPr>
              <a:t>Liminal Space</a:t>
            </a:r>
            <a:endParaRPr lang="en-GB" sz="3000" b="1" i="1" dirty="0">
              <a:solidFill>
                <a:schemeClr val="bg1">
                  <a:lumMod val="65000"/>
                </a:schemeClr>
              </a:solidFill>
            </a:endParaRPr>
          </a:p>
        </p:txBody>
      </p:sp>
      <p:pic>
        <p:nvPicPr>
          <p:cNvPr id="6" name="Multimédia Online 5" title="Liminal Space">
            <a:hlinkClick r:id="" action="ppaction://media"/>
            <a:extLst>
              <a:ext uri="{FF2B5EF4-FFF2-40B4-BE49-F238E27FC236}">
                <a16:creationId xmlns:a16="http://schemas.microsoft.com/office/drawing/2014/main" id="{1D316C32-3F6F-4855-8622-6AEA400DD0F7}"/>
              </a:ext>
            </a:extLst>
          </p:cNvPr>
          <p:cNvPicPr>
            <a:picLocks noRot="1"/>
          </p:cNvPicPr>
          <p:nvPr>
            <a:videoFile r:link="rId1"/>
          </p:nvPr>
        </p:nvPicPr>
        <p:blipFill>
          <a:blip r:embed="rId5"/>
          <a:stretch>
            <a:fillRect/>
          </a:stretch>
        </p:blipFill>
        <p:spPr>
          <a:xfrm>
            <a:off x="2656290" y="1287000"/>
            <a:ext cx="6948000" cy="4284000"/>
          </a:xfrm>
          <a:prstGeom prst="rect">
            <a:avLst/>
          </a:prstGeom>
        </p:spPr>
      </p:pic>
    </p:spTree>
    <p:extLst>
      <p:ext uri="{BB962C8B-B14F-4D97-AF65-F5344CB8AC3E}">
        <p14:creationId xmlns:p14="http://schemas.microsoft.com/office/powerpoint/2010/main" val="31261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Liminality: opportunities in wellbeing tourism</a:t>
            </a:r>
          </a:p>
        </p:txBody>
      </p:sp>
      <p:sp>
        <p:nvSpPr>
          <p:cNvPr id="30" name="Retângulo 29">
            <a:extLst>
              <a:ext uri="{FF2B5EF4-FFF2-40B4-BE49-F238E27FC236}">
                <a16:creationId xmlns:a16="http://schemas.microsoft.com/office/drawing/2014/main" id="{0505BBC1-BBAB-4BFC-8205-3C9FA8D9A6F5}"/>
              </a:ext>
            </a:extLst>
          </p:cNvPr>
          <p:cNvSpPr/>
          <p:nvPr/>
        </p:nvSpPr>
        <p:spPr>
          <a:xfrm>
            <a:off x="5593364" y="3174164"/>
            <a:ext cx="2806939" cy="1092907"/>
          </a:xfrm>
          <a:prstGeom prst="rect">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6ECECB"/>
              </a:buClr>
            </a:pPr>
            <a:r>
              <a:rPr lang="en-GB" sz="2400" b="1" spc="-20" dirty="0">
                <a:solidFill>
                  <a:schemeClr val="tx1"/>
                </a:solidFill>
              </a:rPr>
              <a:t>Enjoy the</a:t>
            </a:r>
          </a:p>
          <a:p>
            <a:pPr algn="ctr">
              <a:buClr>
                <a:srgbClr val="6ECECB"/>
              </a:buClr>
            </a:pPr>
            <a:r>
              <a:rPr lang="en-GB" sz="2400" b="1" spc="-20" dirty="0">
                <a:solidFill>
                  <a:schemeClr val="tx1"/>
                </a:solidFill>
              </a:rPr>
              <a:t>experience</a:t>
            </a:r>
          </a:p>
        </p:txBody>
      </p:sp>
      <p:sp>
        <p:nvSpPr>
          <p:cNvPr id="60" name="Retângulo 59">
            <a:extLst>
              <a:ext uri="{FF2B5EF4-FFF2-40B4-BE49-F238E27FC236}">
                <a16:creationId xmlns:a16="http://schemas.microsoft.com/office/drawing/2014/main" id="{6C290C6F-AB0A-4A15-9E64-B0062A278D5A}"/>
              </a:ext>
            </a:extLst>
          </p:cNvPr>
          <p:cNvSpPr/>
          <p:nvPr/>
        </p:nvSpPr>
        <p:spPr>
          <a:xfrm>
            <a:off x="5593364" y="4397199"/>
            <a:ext cx="2799268" cy="1092907"/>
          </a:xfrm>
          <a:prstGeom prst="rect">
            <a:avLst/>
          </a:prstGeom>
          <a:solidFill>
            <a:srgbClr val="FFF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6ECECB"/>
              </a:buClr>
            </a:pPr>
            <a:r>
              <a:rPr lang="en-GB" sz="2400" b="1" spc="-20" dirty="0">
                <a:solidFill>
                  <a:schemeClr val="tx1"/>
                </a:solidFill>
              </a:rPr>
              <a:t>Provide the experience</a:t>
            </a:r>
          </a:p>
        </p:txBody>
      </p:sp>
      <p:sp>
        <p:nvSpPr>
          <p:cNvPr id="16" name="Retângulo 15">
            <a:extLst>
              <a:ext uri="{FF2B5EF4-FFF2-40B4-BE49-F238E27FC236}">
                <a16:creationId xmlns:a16="http://schemas.microsoft.com/office/drawing/2014/main" id="{80802781-8C30-4088-8C41-6B8B26B441F3}"/>
              </a:ext>
            </a:extLst>
          </p:cNvPr>
          <p:cNvSpPr/>
          <p:nvPr/>
        </p:nvSpPr>
        <p:spPr>
          <a:xfrm>
            <a:off x="314191" y="4401041"/>
            <a:ext cx="1698908" cy="1092907"/>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The role of the Providers</a:t>
            </a:r>
          </a:p>
        </p:txBody>
      </p:sp>
      <p:sp>
        <p:nvSpPr>
          <p:cNvPr id="27" name="Retângulo 26">
            <a:extLst>
              <a:ext uri="{FF2B5EF4-FFF2-40B4-BE49-F238E27FC236}">
                <a16:creationId xmlns:a16="http://schemas.microsoft.com/office/drawing/2014/main" id="{0566BC1D-525A-43AD-9EE5-10F404E6FD22}"/>
              </a:ext>
            </a:extLst>
          </p:cNvPr>
          <p:cNvSpPr/>
          <p:nvPr/>
        </p:nvSpPr>
        <p:spPr>
          <a:xfrm>
            <a:off x="314191" y="3174164"/>
            <a:ext cx="1698903" cy="109290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Tourists</a:t>
            </a:r>
          </a:p>
        </p:txBody>
      </p:sp>
      <p:grpSp>
        <p:nvGrpSpPr>
          <p:cNvPr id="4" name="Agrupar 3">
            <a:extLst>
              <a:ext uri="{FF2B5EF4-FFF2-40B4-BE49-F238E27FC236}">
                <a16:creationId xmlns:a16="http://schemas.microsoft.com/office/drawing/2014/main" id="{0470785B-F65A-482F-A4D1-E4EFD5106108}"/>
              </a:ext>
            </a:extLst>
          </p:cNvPr>
          <p:cNvGrpSpPr/>
          <p:nvPr/>
        </p:nvGrpSpPr>
        <p:grpSpPr>
          <a:xfrm>
            <a:off x="1859924" y="1608974"/>
            <a:ext cx="9971063" cy="1330426"/>
            <a:chOff x="1906746" y="1074420"/>
            <a:chExt cx="9971063" cy="1330426"/>
          </a:xfrm>
        </p:grpSpPr>
        <p:sp>
          <p:nvSpPr>
            <p:cNvPr id="33" name="Oval 32">
              <a:extLst>
                <a:ext uri="{FF2B5EF4-FFF2-40B4-BE49-F238E27FC236}">
                  <a16:creationId xmlns:a16="http://schemas.microsoft.com/office/drawing/2014/main" id="{D1A0A6B3-24E4-4B1B-914E-47742488B658}"/>
                </a:ext>
              </a:extLst>
            </p:cNvPr>
            <p:cNvSpPr/>
            <p:nvPr/>
          </p:nvSpPr>
          <p:spPr>
            <a:xfrm>
              <a:off x="2427823" y="1147246"/>
              <a:ext cx="372084" cy="353776"/>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Conexão reta unidirecional 33">
              <a:extLst>
                <a:ext uri="{FF2B5EF4-FFF2-40B4-BE49-F238E27FC236}">
                  <a16:creationId xmlns:a16="http://schemas.microsoft.com/office/drawing/2014/main" id="{091C6190-6F29-4926-8E22-4E48496A8768}"/>
                </a:ext>
              </a:extLst>
            </p:cNvPr>
            <p:cNvCxnSpPr>
              <a:cxnSpLocks/>
              <a:stCxn id="33" idx="6"/>
              <a:endCxn id="35" idx="1"/>
            </p:cNvCxnSpPr>
            <p:nvPr/>
          </p:nvCxnSpPr>
          <p:spPr>
            <a:xfrm>
              <a:off x="2799907" y="1324134"/>
              <a:ext cx="285645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34">
              <a:extLst>
                <a:ext uri="{FF2B5EF4-FFF2-40B4-BE49-F238E27FC236}">
                  <a16:creationId xmlns:a16="http://schemas.microsoft.com/office/drawing/2014/main" id="{57F00DD2-C7CB-466B-91BC-399ADB0C3558}"/>
                </a:ext>
              </a:extLst>
            </p:cNvPr>
            <p:cNvSpPr/>
            <p:nvPr/>
          </p:nvSpPr>
          <p:spPr>
            <a:xfrm>
              <a:off x="5656363" y="1074420"/>
              <a:ext cx="2806939" cy="49942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effectLst>
                    <a:outerShdw blurRad="38100" dist="38100" dir="2700000" algn="tl">
                      <a:srgbClr val="000000">
                        <a:alpha val="43137"/>
                      </a:srgbClr>
                    </a:outerShdw>
                  </a:effectLst>
                </a:rPr>
                <a:t>Liminality</a:t>
              </a:r>
            </a:p>
          </p:txBody>
        </p:sp>
        <p:cxnSp>
          <p:nvCxnSpPr>
            <p:cNvPr id="36" name="Conexão reta unidirecional 35">
              <a:extLst>
                <a:ext uri="{FF2B5EF4-FFF2-40B4-BE49-F238E27FC236}">
                  <a16:creationId xmlns:a16="http://schemas.microsoft.com/office/drawing/2014/main" id="{AC13CE11-C094-405A-B378-9BFB87D204E6}"/>
                </a:ext>
              </a:extLst>
            </p:cNvPr>
            <p:cNvCxnSpPr>
              <a:cxnSpLocks/>
              <a:stCxn id="35" idx="3"/>
              <a:endCxn id="38" idx="2"/>
            </p:cNvCxnSpPr>
            <p:nvPr/>
          </p:nvCxnSpPr>
          <p:spPr>
            <a:xfrm flipV="1">
              <a:off x="8463302" y="1324134"/>
              <a:ext cx="27338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FBE14D15-FA90-4AA5-B3B7-F94520599247}"/>
                </a:ext>
              </a:extLst>
            </p:cNvPr>
            <p:cNvSpPr/>
            <p:nvPr/>
          </p:nvSpPr>
          <p:spPr>
            <a:xfrm>
              <a:off x="11197182" y="1147246"/>
              <a:ext cx="372084" cy="353776"/>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CaixaDeTexto 38">
              <a:extLst>
                <a:ext uri="{FF2B5EF4-FFF2-40B4-BE49-F238E27FC236}">
                  <a16:creationId xmlns:a16="http://schemas.microsoft.com/office/drawing/2014/main" id="{7A199AE6-6B6B-472F-940E-D0DFCF58468B}"/>
                </a:ext>
              </a:extLst>
            </p:cNvPr>
            <p:cNvSpPr txBox="1"/>
            <p:nvPr/>
          </p:nvSpPr>
          <p:spPr>
            <a:xfrm>
              <a:off x="3858190" y="1512391"/>
              <a:ext cx="1793178" cy="471545"/>
            </a:xfrm>
            <a:prstGeom prst="rect">
              <a:avLst/>
            </a:prstGeom>
            <a:noFill/>
          </p:spPr>
          <p:txBody>
            <a:bodyPr wrap="square" rtlCol="0">
              <a:spAutoFit/>
            </a:bodyPr>
            <a:lstStyle/>
            <a:p>
              <a:pPr algn="ctr"/>
              <a:r>
                <a:rPr lang="en-GB" sz="2400" b="1" dirty="0">
                  <a:solidFill>
                    <a:srgbClr val="6ECECB"/>
                  </a:solidFill>
                </a:rPr>
                <a:t>Separation</a:t>
              </a:r>
            </a:p>
          </p:txBody>
        </p:sp>
        <p:sp>
          <p:nvSpPr>
            <p:cNvPr id="40" name="CaixaDeTexto 39">
              <a:extLst>
                <a:ext uri="{FF2B5EF4-FFF2-40B4-BE49-F238E27FC236}">
                  <a16:creationId xmlns:a16="http://schemas.microsoft.com/office/drawing/2014/main" id="{20930DAD-9B4C-4A4F-8006-8414C0C65B24}"/>
                </a:ext>
              </a:extLst>
            </p:cNvPr>
            <p:cNvSpPr txBox="1"/>
            <p:nvPr/>
          </p:nvSpPr>
          <p:spPr>
            <a:xfrm>
              <a:off x="8462743" y="1516349"/>
              <a:ext cx="2010709" cy="471545"/>
            </a:xfrm>
            <a:prstGeom prst="rect">
              <a:avLst/>
            </a:prstGeom>
            <a:noFill/>
            <a:ln>
              <a:noFill/>
            </a:ln>
          </p:spPr>
          <p:txBody>
            <a:bodyPr wrap="square" rtlCol="0">
              <a:spAutoFit/>
            </a:bodyPr>
            <a:lstStyle/>
            <a:p>
              <a:pPr algn="ctr"/>
              <a:r>
                <a:rPr lang="en-GB" sz="2400" b="1" dirty="0">
                  <a:solidFill>
                    <a:srgbClr val="6ECECB"/>
                  </a:solidFill>
                </a:rPr>
                <a:t>Reintegration</a:t>
              </a:r>
            </a:p>
          </p:txBody>
        </p:sp>
        <p:sp>
          <p:nvSpPr>
            <p:cNvPr id="41" name="CaixaDeTexto 40">
              <a:extLst>
                <a:ext uri="{FF2B5EF4-FFF2-40B4-BE49-F238E27FC236}">
                  <a16:creationId xmlns:a16="http://schemas.microsoft.com/office/drawing/2014/main" id="{47D3DEC8-C004-4624-809D-5DD016A66A03}"/>
                </a:ext>
              </a:extLst>
            </p:cNvPr>
            <p:cNvSpPr txBox="1"/>
            <p:nvPr/>
          </p:nvSpPr>
          <p:spPr>
            <a:xfrm>
              <a:off x="1906746" y="1567699"/>
              <a:ext cx="1414237" cy="830997"/>
            </a:xfrm>
            <a:prstGeom prst="rect">
              <a:avLst/>
            </a:prstGeom>
            <a:noFill/>
          </p:spPr>
          <p:txBody>
            <a:bodyPr wrap="square" rtlCol="0">
              <a:spAutoFit/>
            </a:bodyPr>
            <a:lstStyle/>
            <a:p>
              <a:pPr algn="ctr"/>
              <a:r>
                <a:rPr lang="en-GB" sz="2400" b="1" dirty="0"/>
                <a:t>Original</a:t>
              </a:r>
            </a:p>
            <a:p>
              <a:pPr algn="ctr"/>
              <a:r>
                <a:rPr lang="en-GB" sz="2400" b="1" dirty="0"/>
                <a:t>State</a:t>
              </a:r>
            </a:p>
          </p:txBody>
        </p:sp>
        <p:sp>
          <p:nvSpPr>
            <p:cNvPr id="42" name="CaixaDeTexto 41">
              <a:extLst>
                <a:ext uri="{FF2B5EF4-FFF2-40B4-BE49-F238E27FC236}">
                  <a16:creationId xmlns:a16="http://schemas.microsoft.com/office/drawing/2014/main" id="{67475DC4-393E-426F-AFFD-7F67971983FF}"/>
                </a:ext>
              </a:extLst>
            </p:cNvPr>
            <p:cNvSpPr txBox="1"/>
            <p:nvPr/>
          </p:nvSpPr>
          <p:spPr>
            <a:xfrm>
              <a:off x="10888639" y="1573849"/>
              <a:ext cx="989170" cy="830997"/>
            </a:xfrm>
            <a:prstGeom prst="rect">
              <a:avLst/>
            </a:prstGeom>
            <a:noFill/>
          </p:spPr>
          <p:txBody>
            <a:bodyPr wrap="square" rtlCol="0">
              <a:spAutoFit/>
            </a:bodyPr>
            <a:lstStyle/>
            <a:p>
              <a:pPr algn="ctr"/>
              <a:r>
                <a:rPr lang="en-GB" sz="2400" b="1" dirty="0"/>
                <a:t>New</a:t>
              </a:r>
            </a:p>
            <a:p>
              <a:pPr algn="ctr"/>
              <a:r>
                <a:rPr lang="en-GB" sz="2400" b="1" dirty="0"/>
                <a:t>State</a:t>
              </a:r>
            </a:p>
          </p:txBody>
        </p:sp>
      </p:grpSp>
      <p:cxnSp>
        <p:nvCxnSpPr>
          <p:cNvPr id="45" name="Conexão reta 44">
            <a:extLst>
              <a:ext uri="{FF2B5EF4-FFF2-40B4-BE49-F238E27FC236}">
                <a16:creationId xmlns:a16="http://schemas.microsoft.com/office/drawing/2014/main" id="{1B56981E-A4DC-4A68-9078-4D575BABE9A5}"/>
              </a:ext>
            </a:extLst>
          </p:cNvPr>
          <p:cNvCxnSpPr>
            <a:cxnSpLocks/>
          </p:cNvCxnSpPr>
          <p:nvPr/>
        </p:nvCxnSpPr>
        <p:spPr>
          <a:xfrm>
            <a:off x="8399741" y="3150825"/>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exão reta 45">
            <a:extLst>
              <a:ext uri="{FF2B5EF4-FFF2-40B4-BE49-F238E27FC236}">
                <a16:creationId xmlns:a16="http://schemas.microsoft.com/office/drawing/2014/main" id="{A15E3762-6399-4A38-B882-40A9CF97CC88}"/>
              </a:ext>
            </a:extLst>
          </p:cNvPr>
          <p:cNvCxnSpPr>
            <a:cxnSpLocks/>
          </p:cNvCxnSpPr>
          <p:nvPr/>
        </p:nvCxnSpPr>
        <p:spPr>
          <a:xfrm>
            <a:off x="10403347" y="3130392"/>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exão reta 46">
            <a:extLst>
              <a:ext uri="{FF2B5EF4-FFF2-40B4-BE49-F238E27FC236}">
                <a16:creationId xmlns:a16="http://schemas.microsoft.com/office/drawing/2014/main" id="{D77E81A0-DE76-4286-8C80-4563421DFDE2}"/>
              </a:ext>
            </a:extLst>
          </p:cNvPr>
          <p:cNvCxnSpPr/>
          <p:nvPr/>
        </p:nvCxnSpPr>
        <p:spPr>
          <a:xfrm flipV="1">
            <a:off x="310987" y="4318983"/>
            <a:ext cx="11520000" cy="656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Conexão reta 57">
            <a:extLst>
              <a:ext uri="{FF2B5EF4-FFF2-40B4-BE49-F238E27FC236}">
                <a16:creationId xmlns:a16="http://schemas.microsoft.com/office/drawing/2014/main" id="{359A419C-14D5-47B4-9595-1F4636BCCE2C}"/>
              </a:ext>
            </a:extLst>
          </p:cNvPr>
          <p:cNvCxnSpPr>
            <a:cxnSpLocks/>
          </p:cNvCxnSpPr>
          <p:nvPr/>
        </p:nvCxnSpPr>
        <p:spPr>
          <a:xfrm>
            <a:off x="5588371" y="3150823"/>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exão reta 58">
            <a:extLst>
              <a:ext uri="{FF2B5EF4-FFF2-40B4-BE49-F238E27FC236}">
                <a16:creationId xmlns:a16="http://schemas.microsoft.com/office/drawing/2014/main" id="{ACECCA87-2F66-42A3-AEE6-1E273434CF5E}"/>
              </a:ext>
            </a:extLst>
          </p:cNvPr>
          <p:cNvCxnSpPr>
            <a:cxnSpLocks/>
          </p:cNvCxnSpPr>
          <p:nvPr/>
        </p:nvCxnSpPr>
        <p:spPr>
          <a:xfrm>
            <a:off x="3787964" y="3139033"/>
            <a:ext cx="0" cy="234411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10F2CB87-9DA2-4C68-A371-E74B5871D8F8}"/>
              </a:ext>
            </a:extLst>
          </p:cNvPr>
          <p:cNvSpPr txBox="1"/>
          <p:nvPr/>
        </p:nvSpPr>
        <p:spPr>
          <a:xfrm>
            <a:off x="2020198" y="3501917"/>
            <a:ext cx="1774993" cy="461665"/>
          </a:xfrm>
          <a:prstGeom prst="rect">
            <a:avLst/>
          </a:prstGeom>
          <a:noFill/>
        </p:spPr>
        <p:txBody>
          <a:bodyPr wrap="square" rtlCol="0">
            <a:spAutoFit/>
          </a:bodyPr>
          <a:lstStyle/>
          <a:p>
            <a:pPr algn="ctr"/>
            <a:r>
              <a:rPr lang="en-GB" sz="2400" dirty="0"/>
              <a:t>Disturbed</a:t>
            </a:r>
          </a:p>
        </p:txBody>
      </p:sp>
      <p:sp>
        <p:nvSpPr>
          <p:cNvPr id="64" name="CaixaDeTexto 63">
            <a:extLst>
              <a:ext uri="{FF2B5EF4-FFF2-40B4-BE49-F238E27FC236}">
                <a16:creationId xmlns:a16="http://schemas.microsoft.com/office/drawing/2014/main" id="{C034BC9C-E2C7-4FCF-B0CD-C183B730F8DC}"/>
              </a:ext>
            </a:extLst>
          </p:cNvPr>
          <p:cNvSpPr txBox="1"/>
          <p:nvPr/>
        </p:nvSpPr>
        <p:spPr>
          <a:xfrm>
            <a:off x="2009684" y="4659602"/>
            <a:ext cx="1785506" cy="461665"/>
          </a:xfrm>
          <a:prstGeom prst="rect">
            <a:avLst/>
          </a:prstGeom>
          <a:noFill/>
        </p:spPr>
        <p:txBody>
          <a:bodyPr wrap="square" rtlCol="0">
            <a:spAutoFit/>
          </a:bodyPr>
          <a:lstStyle/>
          <a:p>
            <a:pPr algn="ctr"/>
            <a:r>
              <a:rPr lang="en-GB" sz="2400" dirty="0"/>
              <a:t>Attraction</a:t>
            </a:r>
          </a:p>
        </p:txBody>
      </p:sp>
      <p:sp>
        <p:nvSpPr>
          <p:cNvPr id="65" name="CaixaDeTexto 64">
            <a:extLst>
              <a:ext uri="{FF2B5EF4-FFF2-40B4-BE49-F238E27FC236}">
                <a16:creationId xmlns:a16="http://schemas.microsoft.com/office/drawing/2014/main" id="{8DB791CA-4D5C-4D49-A163-DC99FC1AFE64}"/>
              </a:ext>
            </a:extLst>
          </p:cNvPr>
          <p:cNvSpPr txBox="1"/>
          <p:nvPr/>
        </p:nvSpPr>
        <p:spPr>
          <a:xfrm>
            <a:off x="3787964" y="3492119"/>
            <a:ext cx="1805400" cy="461665"/>
          </a:xfrm>
          <a:prstGeom prst="rect">
            <a:avLst/>
          </a:prstGeom>
          <a:noFill/>
        </p:spPr>
        <p:txBody>
          <a:bodyPr wrap="square" rtlCol="0">
            <a:spAutoFit/>
          </a:bodyPr>
          <a:lstStyle/>
          <a:p>
            <a:pPr algn="ctr"/>
            <a:r>
              <a:rPr lang="en-GB" sz="2400" dirty="0"/>
              <a:t>Travel</a:t>
            </a:r>
          </a:p>
        </p:txBody>
      </p:sp>
      <p:sp>
        <p:nvSpPr>
          <p:cNvPr id="66" name="CaixaDeTexto 65">
            <a:extLst>
              <a:ext uri="{FF2B5EF4-FFF2-40B4-BE49-F238E27FC236}">
                <a16:creationId xmlns:a16="http://schemas.microsoft.com/office/drawing/2014/main" id="{56C17511-36DE-4CB6-AE12-1801E284658B}"/>
              </a:ext>
            </a:extLst>
          </p:cNvPr>
          <p:cNvSpPr txBox="1"/>
          <p:nvPr/>
        </p:nvSpPr>
        <p:spPr>
          <a:xfrm>
            <a:off x="3795189" y="4659602"/>
            <a:ext cx="1785507" cy="461665"/>
          </a:xfrm>
          <a:prstGeom prst="rect">
            <a:avLst/>
          </a:prstGeom>
          <a:noFill/>
        </p:spPr>
        <p:txBody>
          <a:bodyPr wrap="square" rtlCol="0">
            <a:spAutoFit/>
          </a:bodyPr>
          <a:lstStyle/>
          <a:p>
            <a:pPr algn="ctr"/>
            <a:r>
              <a:rPr lang="en-GB" sz="2400" dirty="0"/>
              <a:t>Conversion</a:t>
            </a:r>
          </a:p>
        </p:txBody>
      </p:sp>
      <p:sp>
        <p:nvSpPr>
          <p:cNvPr id="67" name="CaixaDeTexto 66">
            <a:extLst>
              <a:ext uri="{FF2B5EF4-FFF2-40B4-BE49-F238E27FC236}">
                <a16:creationId xmlns:a16="http://schemas.microsoft.com/office/drawing/2014/main" id="{8CA7ADBA-1E74-49BE-906C-4E6073A4C6F5}"/>
              </a:ext>
            </a:extLst>
          </p:cNvPr>
          <p:cNvSpPr txBox="1"/>
          <p:nvPr/>
        </p:nvSpPr>
        <p:spPr>
          <a:xfrm>
            <a:off x="8407418" y="4570346"/>
            <a:ext cx="1990781" cy="830997"/>
          </a:xfrm>
          <a:prstGeom prst="rect">
            <a:avLst/>
          </a:prstGeom>
          <a:noFill/>
        </p:spPr>
        <p:txBody>
          <a:bodyPr wrap="square" rtlCol="0">
            <a:spAutoFit/>
          </a:bodyPr>
          <a:lstStyle/>
          <a:p>
            <a:pPr algn="ctr"/>
            <a:r>
              <a:rPr lang="en-GB" sz="2400" dirty="0"/>
              <a:t>Memorable moment</a:t>
            </a:r>
          </a:p>
        </p:txBody>
      </p:sp>
      <p:sp>
        <p:nvSpPr>
          <p:cNvPr id="68" name="CaixaDeTexto 67">
            <a:extLst>
              <a:ext uri="{FF2B5EF4-FFF2-40B4-BE49-F238E27FC236}">
                <a16:creationId xmlns:a16="http://schemas.microsoft.com/office/drawing/2014/main" id="{D10DF3D3-72B4-4143-922D-52A765970418}"/>
              </a:ext>
            </a:extLst>
          </p:cNvPr>
          <p:cNvSpPr txBox="1"/>
          <p:nvPr/>
        </p:nvSpPr>
        <p:spPr>
          <a:xfrm>
            <a:off x="8405462" y="3492119"/>
            <a:ext cx="1990781" cy="461665"/>
          </a:xfrm>
          <a:prstGeom prst="rect">
            <a:avLst/>
          </a:prstGeom>
          <a:noFill/>
        </p:spPr>
        <p:txBody>
          <a:bodyPr wrap="square" rtlCol="0">
            <a:spAutoFit/>
          </a:bodyPr>
          <a:lstStyle/>
          <a:p>
            <a:pPr algn="ctr"/>
            <a:r>
              <a:rPr lang="en-GB" sz="2400" dirty="0"/>
              <a:t>Return home</a:t>
            </a:r>
          </a:p>
        </p:txBody>
      </p:sp>
      <p:sp>
        <p:nvSpPr>
          <p:cNvPr id="70" name="CaixaDeTexto 69">
            <a:extLst>
              <a:ext uri="{FF2B5EF4-FFF2-40B4-BE49-F238E27FC236}">
                <a16:creationId xmlns:a16="http://schemas.microsoft.com/office/drawing/2014/main" id="{0554D15D-1981-4B4C-B399-9A23E8499977}"/>
              </a:ext>
            </a:extLst>
          </p:cNvPr>
          <p:cNvSpPr txBox="1"/>
          <p:nvPr/>
        </p:nvSpPr>
        <p:spPr>
          <a:xfrm>
            <a:off x="10410453" y="3492119"/>
            <a:ext cx="1449006" cy="461665"/>
          </a:xfrm>
          <a:prstGeom prst="rect">
            <a:avLst/>
          </a:prstGeom>
          <a:noFill/>
        </p:spPr>
        <p:txBody>
          <a:bodyPr wrap="square" rtlCol="0">
            <a:spAutoFit/>
          </a:bodyPr>
          <a:lstStyle/>
          <a:p>
            <a:pPr algn="ctr"/>
            <a:r>
              <a:rPr lang="en-GB" sz="2400" dirty="0"/>
              <a:t>Happy</a:t>
            </a:r>
          </a:p>
        </p:txBody>
      </p:sp>
      <p:sp>
        <p:nvSpPr>
          <p:cNvPr id="71" name="CaixaDeTexto 70">
            <a:extLst>
              <a:ext uri="{FF2B5EF4-FFF2-40B4-BE49-F238E27FC236}">
                <a16:creationId xmlns:a16="http://schemas.microsoft.com/office/drawing/2014/main" id="{8C61E3B3-B8B8-412B-A7B0-12C497217D41}"/>
              </a:ext>
            </a:extLst>
          </p:cNvPr>
          <p:cNvSpPr txBox="1"/>
          <p:nvPr/>
        </p:nvSpPr>
        <p:spPr>
          <a:xfrm>
            <a:off x="10410452" y="4727526"/>
            <a:ext cx="1449003" cy="461665"/>
          </a:xfrm>
          <a:prstGeom prst="rect">
            <a:avLst/>
          </a:prstGeom>
          <a:noFill/>
        </p:spPr>
        <p:txBody>
          <a:bodyPr wrap="square" rtlCol="0">
            <a:spAutoFit/>
          </a:bodyPr>
          <a:lstStyle/>
          <a:p>
            <a:pPr algn="ctr"/>
            <a:r>
              <a:rPr lang="en-GB" sz="2400" dirty="0"/>
              <a:t>Capitalize</a:t>
            </a:r>
          </a:p>
        </p:txBody>
      </p:sp>
    </p:spTree>
    <p:extLst>
      <p:ext uri="{BB962C8B-B14F-4D97-AF65-F5344CB8AC3E}">
        <p14:creationId xmlns:p14="http://schemas.microsoft.com/office/powerpoint/2010/main" val="2721075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tângulo 97">
            <a:extLst>
              <a:ext uri="{FF2B5EF4-FFF2-40B4-BE49-F238E27FC236}">
                <a16:creationId xmlns:a16="http://schemas.microsoft.com/office/drawing/2014/main" id="{B20EF278-3FBD-4520-B996-620D5DF0912E}"/>
              </a:ext>
            </a:extLst>
          </p:cNvPr>
          <p:cNvSpPr/>
          <p:nvPr/>
        </p:nvSpPr>
        <p:spPr>
          <a:xfrm>
            <a:off x="80682" y="5078242"/>
            <a:ext cx="1003119" cy="1100805"/>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000" b="1" spc="-20" dirty="0">
                <a:solidFill>
                  <a:schemeClr val="tx1"/>
                </a:solidFill>
              </a:rPr>
              <a:t>The role</a:t>
            </a:r>
          </a:p>
          <a:p>
            <a:pPr algn="ctr"/>
            <a:r>
              <a:rPr lang="en-GB" sz="2000" b="1" spc="-20" dirty="0">
                <a:solidFill>
                  <a:schemeClr val="tx1"/>
                </a:solidFill>
              </a:rPr>
              <a:t>of the</a:t>
            </a:r>
          </a:p>
          <a:p>
            <a:pPr algn="ctr"/>
            <a:r>
              <a:rPr lang="en-GB" sz="2000" b="1" spc="-20" dirty="0">
                <a:solidFill>
                  <a:schemeClr val="tx1"/>
                </a:solidFill>
              </a:rPr>
              <a:t>Providers</a:t>
            </a:r>
          </a:p>
        </p:txBody>
      </p:sp>
      <p:sp>
        <p:nvSpPr>
          <p:cNvPr id="97" name="Retângulo 96">
            <a:extLst>
              <a:ext uri="{FF2B5EF4-FFF2-40B4-BE49-F238E27FC236}">
                <a16:creationId xmlns:a16="http://schemas.microsoft.com/office/drawing/2014/main" id="{8D392CC3-E08C-419D-8DDE-9C1003F9ED79}"/>
              </a:ext>
            </a:extLst>
          </p:cNvPr>
          <p:cNvSpPr/>
          <p:nvPr/>
        </p:nvSpPr>
        <p:spPr>
          <a:xfrm>
            <a:off x="80683" y="2531106"/>
            <a:ext cx="1003120" cy="240299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b="1" spc="-20" dirty="0">
                <a:solidFill>
                  <a:schemeClr val="tx1"/>
                </a:solidFill>
              </a:rPr>
              <a:t>Tourists</a:t>
            </a:r>
          </a:p>
        </p:txBody>
      </p:sp>
      <p:sp>
        <p:nvSpPr>
          <p:cNvPr id="71" name="Retângulo 70">
            <a:extLst>
              <a:ext uri="{FF2B5EF4-FFF2-40B4-BE49-F238E27FC236}">
                <a16:creationId xmlns:a16="http://schemas.microsoft.com/office/drawing/2014/main" id="{BDD8F707-EBB6-480A-8394-D7F8E876E40C}"/>
              </a:ext>
            </a:extLst>
          </p:cNvPr>
          <p:cNvSpPr/>
          <p:nvPr/>
        </p:nvSpPr>
        <p:spPr>
          <a:xfrm>
            <a:off x="1094842" y="2531478"/>
            <a:ext cx="1922678"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DDE00"/>
              </a:buClr>
              <a:buFont typeface="Arial" panose="020B0604020202020204" pitchFamily="34" charset="0"/>
              <a:buChar char="•"/>
            </a:pPr>
            <a:r>
              <a:rPr lang="en-GB" sz="2400" dirty="0">
                <a:solidFill>
                  <a:schemeClr val="tx1"/>
                </a:solidFill>
              </a:rPr>
              <a:t> Tired</a:t>
            </a:r>
          </a:p>
          <a:p>
            <a:pPr>
              <a:spcAft>
                <a:spcPts val="1000"/>
              </a:spcAft>
              <a:buClr>
                <a:srgbClr val="FDDE00"/>
              </a:buClr>
              <a:buFont typeface="Arial" panose="020B0604020202020204" pitchFamily="34" charset="0"/>
              <a:buChar char="•"/>
            </a:pPr>
            <a:r>
              <a:rPr lang="en-GB" sz="2400" dirty="0">
                <a:solidFill>
                  <a:schemeClr val="tx1"/>
                </a:solidFill>
              </a:rPr>
              <a:t> Dissatisfied</a:t>
            </a:r>
          </a:p>
          <a:p>
            <a:pPr>
              <a:spcAft>
                <a:spcPts val="1000"/>
              </a:spcAft>
              <a:buClr>
                <a:srgbClr val="FDDE00"/>
              </a:buClr>
              <a:buFont typeface="Arial" panose="020B0604020202020204" pitchFamily="34" charset="0"/>
              <a:buChar char="•"/>
            </a:pPr>
            <a:r>
              <a:rPr lang="en-GB" sz="2400" dirty="0">
                <a:solidFill>
                  <a:schemeClr val="tx1"/>
                </a:solidFill>
              </a:rPr>
              <a:t> Unbalanced</a:t>
            </a:r>
          </a:p>
        </p:txBody>
      </p:sp>
      <p:sp>
        <p:nvSpPr>
          <p:cNvPr id="72" name="Retângulo 71">
            <a:extLst>
              <a:ext uri="{FF2B5EF4-FFF2-40B4-BE49-F238E27FC236}">
                <a16:creationId xmlns:a16="http://schemas.microsoft.com/office/drawing/2014/main" id="{44424F27-790E-4B59-85FA-039D5266F19F}"/>
              </a:ext>
            </a:extLst>
          </p:cNvPr>
          <p:cNvSpPr/>
          <p:nvPr/>
        </p:nvSpPr>
        <p:spPr>
          <a:xfrm>
            <a:off x="3031932" y="2531480"/>
            <a:ext cx="2174159"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dirty="0">
                <a:solidFill>
                  <a:schemeClr val="tx1"/>
                </a:solidFill>
              </a:rPr>
              <a:t> Traveling to new destinations to escape</a:t>
            </a:r>
          </a:p>
        </p:txBody>
      </p:sp>
      <p:sp>
        <p:nvSpPr>
          <p:cNvPr id="73" name="Retângulo 72">
            <a:extLst>
              <a:ext uri="{FF2B5EF4-FFF2-40B4-BE49-F238E27FC236}">
                <a16:creationId xmlns:a16="http://schemas.microsoft.com/office/drawing/2014/main" id="{4FEADE7D-3E05-4C45-95AC-192221377407}"/>
              </a:ext>
            </a:extLst>
          </p:cNvPr>
          <p:cNvSpPr/>
          <p:nvPr/>
        </p:nvSpPr>
        <p:spPr>
          <a:xfrm>
            <a:off x="5206092" y="2531103"/>
            <a:ext cx="2880000" cy="2402615"/>
          </a:xfrm>
          <a:prstGeom prst="rect">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20" dirty="0">
                <a:solidFill>
                  <a:schemeClr val="tx1"/>
                </a:solidFill>
              </a:rPr>
              <a:t> Wellbeing experiences</a:t>
            </a:r>
          </a:p>
          <a:p>
            <a:pPr>
              <a:spcAft>
                <a:spcPts val="1000"/>
              </a:spcAft>
              <a:buClr>
                <a:srgbClr val="6ECECB"/>
              </a:buClr>
              <a:buFont typeface="Arial" panose="020B0604020202020204" pitchFamily="34" charset="0"/>
              <a:buChar char="•"/>
            </a:pPr>
            <a:r>
              <a:rPr lang="en-GB" sz="2400" spc="-20" dirty="0">
                <a:solidFill>
                  <a:schemeClr val="tx1"/>
                </a:solidFill>
              </a:rPr>
              <a:t> Relaxing</a:t>
            </a:r>
          </a:p>
          <a:p>
            <a:pPr>
              <a:spcAft>
                <a:spcPts val="1000"/>
              </a:spcAft>
              <a:buClr>
                <a:srgbClr val="6ECECB"/>
              </a:buClr>
              <a:buFont typeface="Arial" panose="020B0604020202020204" pitchFamily="34" charset="0"/>
              <a:buChar char="•"/>
            </a:pPr>
            <a:r>
              <a:rPr lang="en-GB" sz="2400" spc="-20" dirty="0">
                <a:solidFill>
                  <a:schemeClr val="tx1"/>
                </a:solidFill>
              </a:rPr>
              <a:t> “Feel good”</a:t>
            </a:r>
          </a:p>
          <a:p>
            <a:pPr>
              <a:spcAft>
                <a:spcPts val="1000"/>
              </a:spcAft>
              <a:buClr>
                <a:srgbClr val="6ECECB"/>
              </a:buClr>
              <a:buFont typeface="Arial" panose="020B0604020202020204" pitchFamily="34" charset="0"/>
              <a:buChar char="•"/>
            </a:pPr>
            <a:r>
              <a:rPr lang="en-GB" sz="2400" spc="-20" dirty="0">
                <a:solidFill>
                  <a:schemeClr val="tx1"/>
                </a:solidFill>
              </a:rPr>
              <a:t> Renewed purpose</a:t>
            </a:r>
          </a:p>
        </p:txBody>
      </p:sp>
      <p:sp>
        <p:nvSpPr>
          <p:cNvPr id="74" name="Retângulo 73">
            <a:extLst>
              <a:ext uri="{FF2B5EF4-FFF2-40B4-BE49-F238E27FC236}">
                <a16:creationId xmlns:a16="http://schemas.microsoft.com/office/drawing/2014/main" id="{C7B9E8EA-E3F5-4252-9F6D-816A6CDC81A1}"/>
              </a:ext>
            </a:extLst>
          </p:cNvPr>
          <p:cNvSpPr/>
          <p:nvPr/>
        </p:nvSpPr>
        <p:spPr>
          <a:xfrm>
            <a:off x="8086093" y="2526341"/>
            <a:ext cx="2267786"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dirty="0">
                <a:solidFill>
                  <a:schemeClr val="tx1"/>
                </a:solidFill>
              </a:rPr>
              <a:t> Returning home.</a:t>
            </a:r>
          </a:p>
          <a:p>
            <a:pPr>
              <a:spcAft>
                <a:spcPts val="1000"/>
              </a:spcAft>
              <a:buClr>
                <a:srgbClr val="6ECECB"/>
              </a:buClr>
              <a:buFont typeface="Arial" panose="020B0604020202020204" pitchFamily="34" charset="0"/>
              <a:buChar char="•"/>
            </a:pPr>
            <a:r>
              <a:rPr lang="en-GB" sz="2400" dirty="0">
                <a:solidFill>
                  <a:schemeClr val="tx1"/>
                </a:solidFill>
              </a:rPr>
              <a:t> Personal transformation.</a:t>
            </a:r>
          </a:p>
        </p:txBody>
      </p:sp>
      <p:sp>
        <p:nvSpPr>
          <p:cNvPr id="75" name="Retângulo 74">
            <a:extLst>
              <a:ext uri="{FF2B5EF4-FFF2-40B4-BE49-F238E27FC236}">
                <a16:creationId xmlns:a16="http://schemas.microsoft.com/office/drawing/2014/main" id="{108C3E24-7E09-478E-B8D3-658DBF261791}"/>
              </a:ext>
            </a:extLst>
          </p:cNvPr>
          <p:cNvSpPr/>
          <p:nvPr/>
        </p:nvSpPr>
        <p:spPr>
          <a:xfrm>
            <a:off x="10353879" y="2526346"/>
            <a:ext cx="1692213" cy="2402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7981D"/>
              </a:buClr>
              <a:buFont typeface="Arial" panose="020B0604020202020204" pitchFamily="34" charset="0"/>
              <a:buChar char="•"/>
            </a:pPr>
            <a:r>
              <a:rPr lang="en-GB" sz="2400" dirty="0">
                <a:solidFill>
                  <a:schemeClr val="tx1"/>
                </a:solidFill>
              </a:rPr>
              <a:t> Happier.</a:t>
            </a:r>
          </a:p>
          <a:p>
            <a:pPr>
              <a:spcAft>
                <a:spcPts val="1000"/>
              </a:spcAft>
              <a:buClr>
                <a:srgbClr val="F7981D"/>
              </a:buClr>
              <a:buFont typeface="Arial" panose="020B0604020202020204" pitchFamily="34" charset="0"/>
              <a:buChar char="•"/>
            </a:pPr>
            <a:r>
              <a:rPr lang="en-GB" sz="2400" dirty="0">
                <a:solidFill>
                  <a:schemeClr val="tx1"/>
                </a:solidFill>
              </a:rPr>
              <a:t> Productive and creative. </a:t>
            </a:r>
          </a:p>
          <a:p>
            <a:pPr>
              <a:spcAft>
                <a:spcPts val="1000"/>
              </a:spcAft>
              <a:buFont typeface="Arial" panose="020B0604020202020204" pitchFamily="34" charset="0"/>
              <a:buChar char="•"/>
            </a:pPr>
            <a:endParaRPr lang="en-GB" sz="2400"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Liminality: the tourist experience</a:t>
            </a:r>
          </a:p>
        </p:txBody>
      </p:sp>
      <p:cxnSp>
        <p:nvCxnSpPr>
          <p:cNvPr id="81" name="Conexão reta 80">
            <a:extLst>
              <a:ext uri="{FF2B5EF4-FFF2-40B4-BE49-F238E27FC236}">
                <a16:creationId xmlns:a16="http://schemas.microsoft.com/office/drawing/2014/main" id="{DC840022-7BAE-4272-BF2C-459F8EDC0324}"/>
              </a:ext>
            </a:extLst>
          </p:cNvPr>
          <p:cNvCxnSpPr>
            <a:cxnSpLocks/>
          </p:cNvCxnSpPr>
          <p:nvPr/>
        </p:nvCxnSpPr>
        <p:spPr>
          <a:xfrm>
            <a:off x="3025368" y="2526344"/>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Conexão reta 81">
            <a:extLst>
              <a:ext uri="{FF2B5EF4-FFF2-40B4-BE49-F238E27FC236}">
                <a16:creationId xmlns:a16="http://schemas.microsoft.com/office/drawing/2014/main" id="{C67D0D91-F63F-44D8-A668-7B1433F457A6}"/>
              </a:ext>
            </a:extLst>
          </p:cNvPr>
          <p:cNvCxnSpPr>
            <a:cxnSpLocks/>
          </p:cNvCxnSpPr>
          <p:nvPr/>
        </p:nvCxnSpPr>
        <p:spPr>
          <a:xfrm>
            <a:off x="5206092" y="2531481"/>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Conexão reta 82">
            <a:extLst>
              <a:ext uri="{FF2B5EF4-FFF2-40B4-BE49-F238E27FC236}">
                <a16:creationId xmlns:a16="http://schemas.microsoft.com/office/drawing/2014/main" id="{7E391304-8441-4071-962B-E326051A4F47}"/>
              </a:ext>
            </a:extLst>
          </p:cNvPr>
          <p:cNvCxnSpPr>
            <a:cxnSpLocks/>
          </p:cNvCxnSpPr>
          <p:nvPr/>
        </p:nvCxnSpPr>
        <p:spPr>
          <a:xfrm>
            <a:off x="8086092" y="2531481"/>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Conexão reta 83">
            <a:extLst>
              <a:ext uri="{FF2B5EF4-FFF2-40B4-BE49-F238E27FC236}">
                <a16:creationId xmlns:a16="http://schemas.microsoft.com/office/drawing/2014/main" id="{35D551F2-B08E-4C07-8647-D290B7823981}"/>
              </a:ext>
            </a:extLst>
          </p:cNvPr>
          <p:cNvCxnSpPr>
            <a:cxnSpLocks/>
          </p:cNvCxnSpPr>
          <p:nvPr/>
        </p:nvCxnSpPr>
        <p:spPr>
          <a:xfrm>
            <a:off x="10356065" y="2531481"/>
            <a:ext cx="0" cy="240261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Conexão reta 99">
            <a:extLst>
              <a:ext uri="{FF2B5EF4-FFF2-40B4-BE49-F238E27FC236}">
                <a16:creationId xmlns:a16="http://schemas.microsoft.com/office/drawing/2014/main" id="{94B41FD4-CC95-496A-BB6B-862477409CD0}"/>
              </a:ext>
            </a:extLst>
          </p:cNvPr>
          <p:cNvCxnSpPr/>
          <p:nvPr/>
        </p:nvCxnSpPr>
        <p:spPr>
          <a:xfrm flipV="1">
            <a:off x="-4479" y="4994739"/>
            <a:ext cx="12196479" cy="513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5" name="Retângulo 104">
            <a:extLst>
              <a:ext uri="{FF2B5EF4-FFF2-40B4-BE49-F238E27FC236}">
                <a16:creationId xmlns:a16="http://schemas.microsoft.com/office/drawing/2014/main" id="{40458E51-52EB-4A75-9B53-24FF5090B1BA}"/>
              </a:ext>
            </a:extLst>
          </p:cNvPr>
          <p:cNvSpPr/>
          <p:nvPr/>
        </p:nvSpPr>
        <p:spPr>
          <a:xfrm>
            <a:off x="1163785" y="5078243"/>
            <a:ext cx="10882306" cy="11008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Conexão reta 109">
            <a:extLst>
              <a:ext uri="{FF2B5EF4-FFF2-40B4-BE49-F238E27FC236}">
                <a16:creationId xmlns:a16="http://schemas.microsoft.com/office/drawing/2014/main" id="{5F37BCD1-9D3C-4447-BEF9-4EAC2F59C785}"/>
              </a:ext>
            </a:extLst>
          </p:cNvPr>
          <p:cNvCxnSpPr>
            <a:cxnSpLocks/>
          </p:cNvCxnSpPr>
          <p:nvPr/>
        </p:nvCxnSpPr>
        <p:spPr>
          <a:xfrm>
            <a:off x="3018555" y="5085952"/>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Conexão reta 110">
            <a:extLst>
              <a:ext uri="{FF2B5EF4-FFF2-40B4-BE49-F238E27FC236}">
                <a16:creationId xmlns:a16="http://schemas.microsoft.com/office/drawing/2014/main" id="{580F8C0A-3424-4EDF-ADB2-2908133D2363}"/>
              </a:ext>
            </a:extLst>
          </p:cNvPr>
          <p:cNvCxnSpPr>
            <a:cxnSpLocks/>
          </p:cNvCxnSpPr>
          <p:nvPr/>
        </p:nvCxnSpPr>
        <p:spPr>
          <a:xfrm>
            <a:off x="5210709" y="5091089"/>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Conexão reta 111">
            <a:extLst>
              <a:ext uri="{FF2B5EF4-FFF2-40B4-BE49-F238E27FC236}">
                <a16:creationId xmlns:a16="http://schemas.microsoft.com/office/drawing/2014/main" id="{09D515E3-7FF3-407A-A6C6-FDA53C9C3F45}"/>
              </a:ext>
            </a:extLst>
          </p:cNvPr>
          <p:cNvCxnSpPr>
            <a:cxnSpLocks/>
          </p:cNvCxnSpPr>
          <p:nvPr/>
        </p:nvCxnSpPr>
        <p:spPr>
          <a:xfrm>
            <a:off x="8090709" y="5091089"/>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Conexão reta 112">
            <a:extLst>
              <a:ext uri="{FF2B5EF4-FFF2-40B4-BE49-F238E27FC236}">
                <a16:creationId xmlns:a16="http://schemas.microsoft.com/office/drawing/2014/main" id="{C60E569A-2FD2-4EB1-97D1-14913BA835EA}"/>
              </a:ext>
            </a:extLst>
          </p:cNvPr>
          <p:cNvCxnSpPr>
            <a:cxnSpLocks/>
          </p:cNvCxnSpPr>
          <p:nvPr/>
        </p:nvCxnSpPr>
        <p:spPr>
          <a:xfrm>
            <a:off x="10360682" y="5091089"/>
            <a:ext cx="0" cy="1077046"/>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8" name="Seta: Para Baixo 117">
            <a:extLst>
              <a:ext uri="{FF2B5EF4-FFF2-40B4-BE49-F238E27FC236}">
                <a16:creationId xmlns:a16="http://schemas.microsoft.com/office/drawing/2014/main" id="{FB5F3A99-5283-4CE0-9923-EEC4D96468FF}"/>
              </a:ext>
            </a:extLst>
          </p:cNvPr>
          <p:cNvSpPr/>
          <p:nvPr/>
        </p:nvSpPr>
        <p:spPr>
          <a:xfrm>
            <a:off x="1163786" y="5066265"/>
            <a:ext cx="1853734" cy="109673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Seta: Para Baixo 118">
            <a:extLst>
              <a:ext uri="{FF2B5EF4-FFF2-40B4-BE49-F238E27FC236}">
                <a16:creationId xmlns:a16="http://schemas.microsoft.com/office/drawing/2014/main" id="{1FBAF9C7-22B2-411A-884B-976785B6AB9E}"/>
              </a:ext>
            </a:extLst>
          </p:cNvPr>
          <p:cNvSpPr/>
          <p:nvPr/>
        </p:nvSpPr>
        <p:spPr>
          <a:xfrm>
            <a:off x="3045303" y="5066267"/>
            <a:ext cx="2156947" cy="1101870"/>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Seta: Para Baixo 119">
            <a:extLst>
              <a:ext uri="{FF2B5EF4-FFF2-40B4-BE49-F238E27FC236}">
                <a16:creationId xmlns:a16="http://schemas.microsoft.com/office/drawing/2014/main" id="{F095977D-2A6E-4550-839A-76E9CC579758}"/>
              </a:ext>
            </a:extLst>
          </p:cNvPr>
          <p:cNvSpPr/>
          <p:nvPr/>
        </p:nvSpPr>
        <p:spPr>
          <a:xfrm>
            <a:off x="5238498" y="5066266"/>
            <a:ext cx="2824423" cy="1101870"/>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Seta: Para Baixo 120">
            <a:extLst>
              <a:ext uri="{FF2B5EF4-FFF2-40B4-BE49-F238E27FC236}">
                <a16:creationId xmlns:a16="http://schemas.microsoft.com/office/drawing/2014/main" id="{E6A2211E-C658-4B88-90B6-5AD06FB5FB36}"/>
              </a:ext>
            </a:extLst>
          </p:cNvPr>
          <p:cNvSpPr/>
          <p:nvPr/>
        </p:nvSpPr>
        <p:spPr>
          <a:xfrm>
            <a:off x="8090709" y="5060521"/>
            <a:ext cx="2242180" cy="1118525"/>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Seta: Para Baixo 121">
            <a:extLst>
              <a:ext uri="{FF2B5EF4-FFF2-40B4-BE49-F238E27FC236}">
                <a16:creationId xmlns:a16="http://schemas.microsoft.com/office/drawing/2014/main" id="{B517DC50-2BD8-41FC-B9A4-7655A6FE080A}"/>
              </a:ext>
            </a:extLst>
          </p:cNvPr>
          <p:cNvSpPr/>
          <p:nvPr/>
        </p:nvSpPr>
        <p:spPr>
          <a:xfrm>
            <a:off x="10388466" y="5066264"/>
            <a:ext cx="1657625" cy="1101872"/>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Agrupar 43">
            <a:extLst>
              <a:ext uri="{FF2B5EF4-FFF2-40B4-BE49-F238E27FC236}">
                <a16:creationId xmlns:a16="http://schemas.microsoft.com/office/drawing/2014/main" id="{AF0FB348-914D-4CB9-8175-F0B330FF7843}"/>
              </a:ext>
            </a:extLst>
          </p:cNvPr>
          <p:cNvGrpSpPr/>
          <p:nvPr/>
        </p:nvGrpSpPr>
        <p:grpSpPr>
          <a:xfrm>
            <a:off x="1506696" y="1074420"/>
            <a:ext cx="9971063" cy="1330426"/>
            <a:chOff x="1906746" y="1074420"/>
            <a:chExt cx="9971063" cy="1330426"/>
          </a:xfrm>
        </p:grpSpPr>
        <p:sp>
          <p:nvSpPr>
            <p:cNvPr id="45" name="Oval 44">
              <a:extLst>
                <a:ext uri="{FF2B5EF4-FFF2-40B4-BE49-F238E27FC236}">
                  <a16:creationId xmlns:a16="http://schemas.microsoft.com/office/drawing/2014/main" id="{01A059AD-0223-45EB-AD6C-6141C8CA1566}"/>
                </a:ext>
              </a:extLst>
            </p:cNvPr>
            <p:cNvSpPr/>
            <p:nvPr/>
          </p:nvSpPr>
          <p:spPr>
            <a:xfrm>
              <a:off x="2427823" y="1147246"/>
              <a:ext cx="372084" cy="353776"/>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Conexão reta unidirecional 45">
              <a:extLst>
                <a:ext uri="{FF2B5EF4-FFF2-40B4-BE49-F238E27FC236}">
                  <a16:creationId xmlns:a16="http://schemas.microsoft.com/office/drawing/2014/main" id="{5CAFC642-C18B-49B7-957B-ABDA7BC41554}"/>
                </a:ext>
              </a:extLst>
            </p:cNvPr>
            <p:cNvCxnSpPr>
              <a:cxnSpLocks/>
              <a:stCxn id="45" idx="6"/>
              <a:endCxn id="47" idx="1"/>
            </p:cNvCxnSpPr>
            <p:nvPr/>
          </p:nvCxnSpPr>
          <p:spPr>
            <a:xfrm>
              <a:off x="2799907" y="1324134"/>
              <a:ext cx="285645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tângulo 46">
              <a:extLst>
                <a:ext uri="{FF2B5EF4-FFF2-40B4-BE49-F238E27FC236}">
                  <a16:creationId xmlns:a16="http://schemas.microsoft.com/office/drawing/2014/main" id="{BBE3B533-57F2-49E8-9452-4530E174097D}"/>
                </a:ext>
              </a:extLst>
            </p:cNvPr>
            <p:cNvSpPr/>
            <p:nvPr/>
          </p:nvSpPr>
          <p:spPr>
            <a:xfrm>
              <a:off x="5656363" y="1074420"/>
              <a:ext cx="2806939" cy="49942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effectLst>
                    <a:outerShdw blurRad="38100" dist="38100" dir="2700000" algn="tl">
                      <a:srgbClr val="000000">
                        <a:alpha val="43137"/>
                      </a:srgbClr>
                    </a:outerShdw>
                  </a:effectLst>
                </a:rPr>
                <a:t>Liminality</a:t>
              </a:r>
            </a:p>
          </p:txBody>
        </p:sp>
        <p:cxnSp>
          <p:nvCxnSpPr>
            <p:cNvPr id="48" name="Conexão reta unidirecional 47">
              <a:extLst>
                <a:ext uri="{FF2B5EF4-FFF2-40B4-BE49-F238E27FC236}">
                  <a16:creationId xmlns:a16="http://schemas.microsoft.com/office/drawing/2014/main" id="{0E15D413-B881-461D-8060-226B765F840E}"/>
                </a:ext>
              </a:extLst>
            </p:cNvPr>
            <p:cNvCxnSpPr>
              <a:cxnSpLocks/>
              <a:stCxn id="47" idx="3"/>
              <a:endCxn id="49" idx="2"/>
            </p:cNvCxnSpPr>
            <p:nvPr/>
          </p:nvCxnSpPr>
          <p:spPr>
            <a:xfrm flipV="1">
              <a:off x="8463302" y="1324134"/>
              <a:ext cx="27338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1F6E32F9-8648-486D-B5D2-72CDC4DBAC50}"/>
                </a:ext>
              </a:extLst>
            </p:cNvPr>
            <p:cNvSpPr/>
            <p:nvPr/>
          </p:nvSpPr>
          <p:spPr>
            <a:xfrm>
              <a:off x="11197182" y="1147246"/>
              <a:ext cx="372084" cy="353776"/>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CaixaDeTexto 49">
              <a:extLst>
                <a:ext uri="{FF2B5EF4-FFF2-40B4-BE49-F238E27FC236}">
                  <a16:creationId xmlns:a16="http://schemas.microsoft.com/office/drawing/2014/main" id="{87281113-0153-4FE2-A8C1-BEFF56ECA161}"/>
                </a:ext>
              </a:extLst>
            </p:cNvPr>
            <p:cNvSpPr txBox="1"/>
            <p:nvPr/>
          </p:nvSpPr>
          <p:spPr>
            <a:xfrm>
              <a:off x="3858190" y="1512391"/>
              <a:ext cx="1793178" cy="471545"/>
            </a:xfrm>
            <a:prstGeom prst="rect">
              <a:avLst/>
            </a:prstGeom>
            <a:noFill/>
          </p:spPr>
          <p:txBody>
            <a:bodyPr wrap="square" rtlCol="0">
              <a:spAutoFit/>
            </a:bodyPr>
            <a:lstStyle/>
            <a:p>
              <a:pPr algn="ctr"/>
              <a:r>
                <a:rPr lang="en-GB" sz="2400" b="1" dirty="0">
                  <a:solidFill>
                    <a:srgbClr val="6ECECB"/>
                  </a:solidFill>
                </a:rPr>
                <a:t>Separation</a:t>
              </a:r>
            </a:p>
          </p:txBody>
        </p:sp>
        <p:sp>
          <p:nvSpPr>
            <p:cNvPr id="51" name="CaixaDeTexto 50">
              <a:extLst>
                <a:ext uri="{FF2B5EF4-FFF2-40B4-BE49-F238E27FC236}">
                  <a16:creationId xmlns:a16="http://schemas.microsoft.com/office/drawing/2014/main" id="{37BC9655-A0DF-4088-A419-7F6F8E8C4F81}"/>
                </a:ext>
              </a:extLst>
            </p:cNvPr>
            <p:cNvSpPr txBox="1"/>
            <p:nvPr/>
          </p:nvSpPr>
          <p:spPr>
            <a:xfrm>
              <a:off x="8462743" y="1516349"/>
              <a:ext cx="2010709" cy="471545"/>
            </a:xfrm>
            <a:prstGeom prst="rect">
              <a:avLst/>
            </a:prstGeom>
            <a:noFill/>
            <a:ln>
              <a:noFill/>
            </a:ln>
          </p:spPr>
          <p:txBody>
            <a:bodyPr wrap="square" rtlCol="0">
              <a:spAutoFit/>
            </a:bodyPr>
            <a:lstStyle/>
            <a:p>
              <a:pPr algn="ctr"/>
              <a:r>
                <a:rPr lang="en-GB" sz="2400" b="1" dirty="0">
                  <a:solidFill>
                    <a:srgbClr val="6ECECB"/>
                  </a:solidFill>
                </a:rPr>
                <a:t>Reintegration</a:t>
              </a:r>
            </a:p>
          </p:txBody>
        </p:sp>
        <p:sp>
          <p:nvSpPr>
            <p:cNvPr id="52" name="CaixaDeTexto 51">
              <a:extLst>
                <a:ext uri="{FF2B5EF4-FFF2-40B4-BE49-F238E27FC236}">
                  <a16:creationId xmlns:a16="http://schemas.microsoft.com/office/drawing/2014/main" id="{AE44798A-A76F-4F67-9004-56C10CD1989E}"/>
                </a:ext>
              </a:extLst>
            </p:cNvPr>
            <p:cNvSpPr txBox="1"/>
            <p:nvPr/>
          </p:nvSpPr>
          <p:spPr>
            <a:xfrm>
              <a:off x="1906746" y="1567699"/>
              <a:ext cx="1414237" cy="830997"/>
            </a:xfrm>
            <a:prstGeom prst="rect">
              <a:avLst/>
            </a:prstGeom>
            <a:noFill/>
          </p:spPr>
          <p:txBody>
            <a:bodyPr wrap="square" rtlCol="0">
              <a:spAutoFit/>
            </a:bodyPr>
            <a:lstStyle/>
            <a:p>
              <a:pPr algn="ctr"/>
              <a:r>
                <a:rPr lang="en-GB" sz="2400" b="1" dirty="0"/>
                <a:t>Original</a:t>
              </a:r>
            </a:p>
            <a:p>
              <a:pPr algn="ctr"/>
              <a:r>
                <a:rPr lang="en-GB" sz="2400" b="1" dirty="0"/>
                <a:t>State</a:t>
              </a:r>
            </a:p>
          </p:txBody>
        </p:sp>
        <p:sp>
          <p:nvSpPr>
            <p:cNvPr id="53" name="CaixaDeTexto 52">
              <a:extLst>
                <a:ext uri="{FF2B5EF4-FFF2-40B4-BE49-F238E27FC236}">
                  <a16:creationId xmlns:a16="http://schemas.microsoft.com/office/drawing/2014/main" id="{136D8CD1-C7C0-4E1B-AF27-280836F47B3C}"/>
                </a:ext>
              </a:extLst>
            </p:cNvPr>
            <p:cNvSpPr txBox="1"/>
            <p:nvPr/>
          </p:nvSpPr>
          <p:spPr>
            <a:xfrm>
              <a:off x="10888639" y="1573849"/>
              <a:ext cx="989170" cy="830997"/>
            </a:xfrm>
            <a:prstGeom prst="rect">
              <a:avLst/>
            </a:prstGeom>
            <a:noFill/>
          </p:spPr>
          <p:txBody>
            <a:bodyPr wrap="square" rtlCol="0">
              <a:spAutoFit/>
            </a:bodyPr>
            <a:lstStyle/>
            <a:p>
              <a:pPr algn="ctr"/>
              <a:r>
                <a:rPr lang="en-GB" sz="2400" b="1" dirty="0"/>
                <a:t>New</a:t>
              </a:r>
            </a:p>
            <a:p>
              <a:pPr algn="ctr"/>
              <a:r>
                <a:rPr lang="en-GB" sz="2400" b="1" dirty="0"/>
                <a:t>State</a:t>
              </a:r>
            </a:p>
          </p:txBody>
        </p:sp>
      </p:grpSp>
    </p:spTree>
    <p:extLst>
      <p:ext uri="{BB962C8B-B14F-4D97-AF65-F5344CB8AC3E}">
        <p14:creationId xmlns:p14="http://schemas.microsoft.com/office/powerpoint/2010/main" val="368474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CD93A72A-9E65-4FE5-AE07-78ABCA51FBA6}"/>
              </a:ext>
            </a:extLst>
          </p:cNvPr>
          <p:cNvSpPr/>
          <p:nvPr/>
        </p:nvSpPr>
        <p:spPr>
          <a:xfrm>
            <a:off x="1163785" y="2412996"/>
            <a:ext cx="10882306" cy="619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8463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Liminality: the tourist experience</a:t>
            </a:r>
          </a:p>
        </p:txBody>
      </p:sp>
      <p:sp>
        <p:nvSpPr>
          <p:cNvPr id="87" name="Retângulo 86">
            <a:extLst>
              <a:ext uri="{FF2B5EF4-FFF2-40B4-BE49-F238E27FC236}">
                <a16:creationId xmlns:a16="http://schemas.microsoft.com/office/drawing/2014/main" id="{CEBEA88B-FE48-441F-8C70-259C41B98816}"/>
              </a:ext>
            </a:extLst>
          </p:cNvPr>
          <p:cNvSpPr/>
          <p:nvPr/>
        </p:nvSpPr>
        <p:spPr>
          <a:xfrm>
            <a:off x="1163054" y="3137697"/>
            <a:ext cx="1862314"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DDE00"/>
              </a:buClr>
              <a:buFont typeface="Arial" panose="020B0604020202020204" pitchFamily="34" charset="0"/>
              <a:buChar char="•"/>
            </a:pPr>
            <a:r>
              <a:rPr lang="en-GB" sz="2400" dirty="0">
                <a:solidFill>
                  <a:schemeClr val="tx1"/>
                </a:solidFill>
              </a:rPr>
              <a:t> Tourists’ motivations</a:t>
            </a:r>
          </a:p>
          <a:p>
            <a:pPr>
              <a:spcAft>
                <a:spcPts val="1000"/>
              </a:spcAft>
              <a:buClr>
                <a:srgbClr val="FDDE00"/>
              </a:buClr>
              <a:buFont typeface="Arial" panose="020B0604020202020204" pitchFamily="34" charset="0"/>
              <a:buChar char="•"/>
            </a:pPr>
            <a:r>
              <a:rPr lang="en-GB" sz="2400" dirty="0">
                <a:solidFill>
                  <a:schemeClr val="tx1"/>
                </a:solidFill>
              </a:rPr>
              <a:t> Attracting customers</a:t>
            </a:r>
          </a:p>
        </p:txBody>
      </p:sp>
      <p:sp>
        <p:nvSpPr>
          <p:cNvPr id="88" name="Retângulo 87">
            <a:extLst>
              <a:ext uri="{FF2B5EF4-FFF2-40B4-BE49-F238E27FC236}">
                <a16:creationId xmlns:a16="http://schemas.microsoft.com/office/drawing/2014/main" id="{AD6F13F0-0BF7-4C79-8593-3EBB6CA8C06B}"/>
              </a:ext>
            </a:extLst>
          </p:cNvPr>
          <p:cNvSpPr/>
          <p:nvPr/>
        </p:nvSpPr>
        <p:spPr>
          <a:xfrm>
            <a:off x="3025368" y="3137699"/>
            <a:ext cx="2180723"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30" dirty="0">
                <a:solidFill>
                  <a:schemeClr val="tx1"/>
                </a:solidFill>
              </a:rPr>
              <a:t> Customer conversion</a:t>
            </a:r>
          </a:p>
          <a:p>
            <a:pPr>
              <a:spcAft>
                <a:spcPts val="1000"/>
              </a:spcAft>
              <a:buClr>
                <a:srgbClr val="6ECECB"/>
              </a:buClr>
              <a:buFont typeface="Arial" panose="020B0604020202020204" pitchFamily="34" charset="0"/>
              <a:buChar char="•"/>
            </a:pPr>
            <a:r>
              <a:rPr lang="en-GB" sz="2400" spc="-30" dirty="0">
                <a:solidFill>
                  <a:schemeClr val="tx1"/>
                </a:solidFill>
              </a:rPr>
              <a:t> Framing the experience</a:t>
            </a:r>
          </a:p>
          <a:p>
            <a:pPr>
              <a:spcAft>
                <a:spcPts val="1000"/>
              </a:spcAft>
              <a:buClr>
                <a:srgbClr val="6ECECB"/>
              </a:buClr>
              <a:buFont typeface="Arial" panose="020B0604020202020204" pitchFamily="34" charset="0"/>
              <a:buChar char="•"/>
            </a:pPr>
            <a:r>
              <a:rPr lang="en-GB" sz="2400" spc="-30" dirty="0">
                <a:solidFill>
                  <a:schemeClr val="tx1"/>
                </a:solidFill>
              </a:rPr>
              <a:t> The moment of transition</a:t>
            </a:r>
          </a:p>
        </p:txBody>
      </p:sp>
      <p:sp>
        <p:nvSpPr>
          <p:cNvPr id="89" name="Retângulo 88">
            <a:extLst>
              <a:ext uri="{FF2B5EF4-FFF2-40B4-BE49-F238E27FC236}">
                <a16:creationId xmlns:a16="http://schemas.microsoft.com/office/drawing/2014/main" id="{59BD5A61-87AB-4594-BBBF-7242C28EBABF}"/>
              </a:ext>
            </a:extLst>
          </p:cNvPr>
          <p:cNvSpPr/>
          <p:nvPr/>
        </p:nvSpPr>
        <p:spPr>
          <a:xfrm>
            <a:off x="5206092" y="3143347"/>
            <a:ext cx="2880000" cy="3048819"/>
          </a:xfrm>
          <a:prstGeom prst="rect">
            <a:avLst/>
          </a:prstGeom>
          <a:solidFill>
            <a:srgbClr val="FFF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30" dirty="0">
                <a:solidFill>
                  <a:schemeClr val="tx1"/>
                </a:solidFill>
              </a:rPr>
              <a:t> Creating transformative experiences</a:t>
            </a:r>
          </a:p>
          <a:p>
            <a:pPr>
              <a:spcAft>
                <a:spcPts val="1000"/>
              </a:spcAft>
              <a:buClr>
                <a:srgbClr val="6ECECB"/>
              </a:buClr>
              <a:buFont typeface="Arial" panose="020B0604020202020204" pitchFamily="34" charset="0"/>
              <a:buChar char="•"/>
            </a:pPr>
            <a:r>
              <a:rPr lang="en-GB" sz="2400" spc="-30" dirty="0">
                <a:solidFill>
                  <a:schemeClr val="tx1"/>
                </a:solidFill>
              </a:rPr>
              <a:t> Creating the conditions for flow</a:t>
            </a:r>
          </a:p>
          <a:p>
            <a:pPr>
              <a:spcAft>
                <a:spcPts val="1000"/>
              </a:spcAft>
              <a:buClr>
                <a:srgbClr val="6ECECB"/>
              </a:buClr>
              <a:buFont typeface="Arial" panose="020B0604020202020204" pitchFamily="34" charset="0"/>
              <a:buChar char="•"/>
            </a:pPr>
            <a:r>
              <a:rPr lang="en-GB" sz="2400" spc="-30" dirty="0">
                <a:solidFill>
                  <a:schemeClr val="tx1"/>
                </a:solidFill>
              </a:rPr>
              <a:t> Using storytelling to enable new worlds</a:t>
            </a:r>
          </a:p>
        </p:txBody>
      </p:sp>
      <p:sp>
        <p:nvSpPr>
          <p:cNvPr id="90" name="Retângulo 89">
            <a:extLst>
              <a:ext uri="{FF2B5EF4-FFF2-40B4-BE49-F238E27FC236}">
                <a16:creationId xmlns:a16="http://schemas.microsoft.com/office/drawing/2014/main" id="{84112BDA-9A9D-4E4F-A0C2-93FF13211877}"/>
              </a:ext>
            </a:extLst>
          </p:cNvPr>
          <p:cNvSpPr/>
          <p:nvPr/>
        </p:nvSpPr>
        <p:spPr>
          <a:xfrm>
            <a:off x="8086093" y="3132560"/>
            <a:ext cx="2278862"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6ECECB"/>
              </a:buClr>
              <a:buFont typeface="Arial" panose="020B0604020202020204" pitchFamily="34" charset="0"/>
              <a:buChar char="•"/>
            </a:pPr>
            <a:r>
              <a:rPr lang="en-GB" sz="2400" spc="-30" dirty="0">
                <a:solidFill>
                  <a:schemeClr val="tx1"/>
                </a:solidFill>
              </a:rPr>
              <a:t> The moment and the form of transition</a:t>
            </a:r>
          </a:p>
          <a:p>
            <a:pPr>
              <a:spcAft>
                <a:spcPts val="1000"/>
              </a:spcAft>
              <a:buClr>
                <a:srgbClr val="6ECECB"/>
              </a:buClr>
              <a:buFont typeface="Arial" panose="020B0604020202020204" pitchFamily="34" charset="0"/>
              <a:buChar char="•"/>
            </a:pPr>
            <a:r>
              <a:rPr lang="en-GB" sz="2400" spc="-30" dirty="0">
                <a:solidFill>
                  <a:schemeClr val="tx1"/>
                </a:solidFill>
              </a:rPr>
              <a:t> Creating “symbols” of the transformation</a:t>
            </a:r>
          </a:p>
        </p:txBody>
      </p:sp>
      <p:sp>
        <p:nvSpPr>
          <p:cNvPr id="91" name="Retângulo 90">
            <a:extLst>
              <a:ext uri="{FF2B5EF4-FFF2-40B4-BE49-F238E27FC236}">
                <a16:creationId xmlns:a16="http://schemas.microsoft.com/office/drawing/2014/main" id="{695A8074-56BB-460B-B733-72D2FA7E6980}"/>
              </a:ext>
            </a:extLst>
          </p:cNvPr>
          <p:cNvSpPr/>
          <p:nvPr/>
        </p:nvSpPr>
        <p:spPr>
          <a:xfrm>
            <a:off x="10364954" y="3132565"/>
            <a:ext cx="1681138" cy="3053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000"/>
              </a:spcAft>
              <a:buClr>
                <a:srgbClr val="F7981D"/>
              </a:buClr>
              <a:buFont typeface="Arial" panose="020B0604020202020204" pitchFamily="34" charset="0"/>
              <a:buChar char="•"/>
            </a:pPr>
            <a:r>
              <a:rPr lang="en-GB" sz="2400" spc="-30" dirty="0">
                <a:solidFill>
                  <a:schemeClr val="tx1"/>
                </a:solidFill>
              </a:rPr>
              <a:t> Nurture enduring memories</a:t>
            </a:r>
          </a:p>
          <a:p>
            <a:pPr>
              <a:spcAft>
                <a:spcPts val="1000"/>
              </a:spcAft>
              <a:buClr>
                <a:srgbClr val="F7981D"/>
              </a:buClr>
              <a:buFont typeface="Arial" panose="020B0604020202020204" pitchFamily="34" charset="0"/>
              <a:buChar char="•"/>
            </a:pPr>
            <a:r>
              <a:rPr lang="en-GB" sz="2400" spc="-30" dirty="0">
                <a:solidFill>
                  <a:schemeClr val="tx1"/>
                </a:solidFill>
              </a:rPr>
              <a:t> Leverage feedback</a:t>
            </a:r>
          </a:p>
          <a:p>
            <a:pPr>
              <a:spcAft>
                <a:spcPts val="1000"/>
              </a:spcAft>
              <a:buFont typeface="Arial" panose="020B0604020202020204" pitchFamily="34" charset="0"/>
              <a:buChar char="•"/>
            </a:pPr>
            <a:endParaRPr lang="en-GB" sz="2400" spc="-30" dirty="0">
              <a:solidFill>
                <a:schemeClr val="tx1"/>
              </a:solidFill>
            </a:endParaRPr>
          </a:p>
        </p:txBody>
      </p:sp>
      <p:cxnSp>
        <p:nvCxnSpPr>
          <p:cNvPr id="92" name="Conexão reta 91">
            <a:extLst>
              <a:ext uri="{FF2B5EF4-FFF2-40B4-BE49-F238E27FC236}">
                <a16:creationId xmlns:a16="http://schemas.microsoft.com/office/drawing/2014/main" id="{22038545-5097-48FA-B8F2-D2D21D6252AD}"/>
              </a:ext>
            </a:extLst>
          </p:cNvPr>
          <p:cNvCxnSpPr>
            <a:cxnSpLocks/>
          </p:cNvCxnSpPr>
          <p:nvPr/>
        </p:nvCxnSpPr>
        <p:spPr>
          <a:xfrm>
            <a:off x="3025368" y="3144945"/>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Conexão reta 92">
            <a:extLst>
              <a:ext uri="{FF2B5EF4-FFF2-40B4-BE49-F238E27FC236}">
                <a16:creationId xmlns:a16="http://schemas.microsoft.com/office/drawing/2014/main" id="{F72B7A73-B215-4853-885E-150227285AF4}"/>
              </a:ext>
            </a:extLst>
          </p:cNvPr>
          <p:cNvCxnSpPr>
            <a:cxnSpLocks/>
          </p:cNvCxnSpPr>
          <p:nvPr/>
        </p:nvCxnSpPr>
        <p:spPr>
          <a:xfrm>
            <a:off x="5206092" y="3145320"/>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exão reta 93">
            <a:extLst>
              <a:ext uri="{FF2B5EF4-FFF2-40B4-BE49-F238E27FC236}">
                <a16:creationId xmlns:a16="http://schemas.microsoft.com/office/drawing/2014/main" id="{BE25D7A5-1103-4E76-9442-94F36EA3426F}"/>
              </a:ext>
            </a:extLst>
          </p:cNvPr>
          <p:cNvCxnSpPr>
            <a:cxnSpLocks/>
          </p:cNvCxnSpPr>
          <p:nvPr/>
        </p:nvCxnSpPr>
        <p:spPr>
          <a:xfrm>
            <a:off x="8086092" y="3145320"/>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exão reta 94">
            <a:extLst>
              <a:ext uri="{FF2B5EF4-FFF2-40B4-BE49-F238E27FC236}">
                <a16:creationId xmlns:a16="http://schemas.microsoft.com/office/drawing/2014/main" id="{1F6269E5-54ED-4FD3-AEFD-17B68CCDF5A6}"/>
              </a:ext>
            </a:extLst>
          </p:cNvPr>
          <p:cNvCxnSpPr>
            <a:cxnSpLocks/>
          </p:cNvCxnSpPr>
          <p:nvPr/>
        </p:nvCxnSpPr>
        <p:spPr>
          <a:xfrm>
            <a:off x="10364955" y="3145320"/>
            <a:ext cx="0" cy="3060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Conexão reta 99">
            <a:extLst>
              <a:ext uri="{FF2B5EF4-FFF2-40B4-BE49-F238E27FC236}">
                <a16:creationId xmlns:a16="http://schemas.microsoft.com/office/drawing/2014/main" id="{94B41FD4-CC95-496A-BB6B-862477409CD0}"/>
              </a:ext>
            </a:extLst>
          </p:cNvPr>
          <p:cNvCxnSpPr/>
          <p:nvPr/>
        </p:nvCxnSpPr>
        <p:spPr>
          <a:xfrm flipV="1">
            <a:off x="-4479" y="3075533"/>
            <a:ext cx="12196479" cy="513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9D02AF9F-21F5-4039-AEBE-EEB131EF3896}"/>
              </a:ext>
            </a:extLst>
          </p:cNvPr>
          <p:cNvCxnSpPr>
            <a:cxnSpLocks/>
          </p:cNvCxnSpPr>
          <p:nvPr/>
        </p:nvCxnSpPr>
        <p:spPr>
          <a:xfrm>
            <a:off x="3025368" y="2397321"/>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Conexão reta 39">
            <a:extLst>
              <a:ext uri="{FF2B5EF4-FFF2-40B4-BE49-F238E27FC236}">
                <a16:creationId xmlns:a16="http://schemas.microsoft.com/office/drawing/2014/main" id="{574B00F7-0A1F-468B-BA70-35DBF61A0816}"/>
              </a:ext>
            </a:extLst>
          </p:cNvPr>
          <p:cNvCxnSpPr>
            <a:cxnSpLocks/>
          </p:cNvCxnSpPr>
          <p:nvPr/>
        </p:nvCxnSpPr>
        <p:spPr>
          <a:xfrm>
            <a:off x="5209132" y="2411800"/>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exão reta 40">
            <a:extLst>
              <a:ext uri="{FF2B5EF4-FFF2-40B4-BE49-F238E27FC236}">
                <a16:creationId xmlns:a16="http://schemas.microsoft.com/office/drawing/2014/main" id="{0BCDCE8B-0B79-4810-9340-1BED8B874207}"/>
              </a:ext>
            </a:extLst>
          </p:cNvPr>
          <p:cNvCxnSpPr>
            <a:cxnSpLocks/>
          </p:cNvCxnSpPr>
          <p:nvPr/>
        </p:nvCxnSpPr>
        <p:spPr>
          <a:xfrm>
            <a:off x="8085550" y="2410467"/>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exão reta 42">
            <a:extLst>
              <a:ext uri="{FF2B5EF4-FFF2-40B4-BE49-F238E27FC236}">
                <a16:creationId xmlns:a16="http://schemas.microsoft.com/office/drawing/2014/main" id="{AB4B1B8D-972B-43D2-8FD5-184086B6C6E2}"/>
              </a:ext>
            </a:extLst>
          </p:cNvPr>
          <p:cNvCxnSpPr>
            <a:cxnSpLocks/>
          </p:cNvCxnSpPr>
          <p:nvPr/>
        </p:nvCxnSpPr>
        <p:spPr>
          <a:xfrm>
            <a:off x="10368914" y="2397253"/>
            <a:ext cx="0" cy="64800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Seta: Para Baixo 44">
            <a:extLst>
              <a:ext uri="{FF2B5EF4-FFF2-40B4-BE49-F238E27FC236}">
                <a16:creationId xmlns:a16="http://schemas.microsoft.com/office/drawing/2014/main" id="{284EA438-B552-4AC0-BF50-9EAE40A174D8}"/>
              </a:ext>
            </a:extLst>
          </p:cNvPr>
          <p:cNvSpPr/>
          <p:nvPr/>
        </p:nvSpPr>
        <p:spPr>
          <a:xfrm rot="10800000">
            <a:off x="1210412" y="2410467"/>
            <a:ext cx="1765763" cy="622434"/>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Seta: Para Baixo 45">
            <a:extLst>
              <a:ext uri="{FF2B5EF4-FFF2-40B4-BE49-F238E27FC236}">
                <a16:creationId xmlns:a16="http://schemas.microsoft.com/office/drawing/2014/main" id="{66328961-2659-4274-B5AC-654FE23E971E}"/>
              </a:ext>
            </a:extLst>
          </p:cNvPr>
          <p:cNvSpPr/>
          <p:nvPr/>
        </p:nvSpPr>
        <p:spPr>
          <a:xfrm rot="10800000">
            <a:off x="3065045" y="2398696"/>
            <a:ext cx="2104407" cy="64148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Seta: Para Baixo 46">
            <a:extLst>
              <a:ext uri="{FF2B5EF4-FFF2-40B4-BE49-F238E27FC236}">
                <a16:creationId xmlns:a16="http://schemas.microsoft.com/office/drawing/2014/main" id="{FC66E590-B045-4097-B3D3-21DE95508A3C}"/>
              </a:ext>
            </a:extLst>
          </p:cNvPr>
          <p:cNvSpPr/>
          <p:nvPr/>
        </p:nvSpPr>
        <p:spPr>
          <a:xfrm rot="10800000">
            <a:off x="5248811" y="2412995"/>
            <a:ext cx="2818808" cy="621104"/>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eta: Para Baixo 47">
            <a:extLst>
              <a:ext uri="{FF2B5EF4-FFF2-40B4-BE49-F238E27FC236}">
                <a16:creationId xmlns:a16="http://schemas.microsoft.com/office/drawing/2014/main" id="{A5A8F984-9034-41A8-BCDF-867159CCA97C}"/>
              </a:ext>
            </a:extLst>
          </p:cNvPr>
          <p:cNvSpPr/>
          <p:nvPr/>
        </p:nvSpPr>
        <p:spPr>
          <a:xfrm rot="10800000">
            <a:off x="8067612" y="2419143"/>
            <a:ext cx="2301302" cy="61495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eta: Para Baixo 49">
            <a:extLst>
              <a:ext uri="{FF2B5EF4-FFF2-40B4-BE49-F238E27FC236}">
                <a16:creationId xmlns:a16="http://schemas.microsoft.com/office/drawing/2014/main" id="{8642ADD6-D856-42F3-A3C2-DB6C5E956872}"/>
              </a:ext>
            </a:extLst>
          </p:cNvPr>
          <p:cNvSpPr/>
          <p:nvPr/>
        </p:nvSpPr>
        <p:spPr>
          <a:xfrm rot="10800000">
            <a:off x="10368914" y="2419144"/>
            <a:ext cx="1677172" cy="614953"/>
          </a:xfrm>
          <a:prstGeom prst="downArrow">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tângulo 50">
            <a:extLst>
              <a:ext uri="{FF2B5EF4-FFF2-40B4-BE49-F238E27FC236}">
                <a16:creationId xmlns:a16="http://schemas.microsoft.com/office/drawing/2014/main" id="{8B294479-00B1-41CB-9EF6-FD9B215A299D}"/>
              </a:ext>
            </a:extLst>
          </p:cNvPr>
          <p:cNvSpPr/>
          <p:nvPr/>
        </p:nvSpPr>
        <p:spPr>
          <a:xfrm>
            <a:off x="80683" y="3137698"/>
            <a:ext cx="1003118" cy="305973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algn="ctr"/>
            <a:r>
              <a:rPr lang="en-GB" sz="2400" b="1" spc="-20" dirty="0">
                <a:solidFill>
                  <a:schemeClr val="tx1"/>
                </a:solidFill>
              </a:rPr>
              <a:t> The role of Providers</a:t>
            </a:r>
          </a:p>
        </p:txBody>
      </p:sp>
      <p:sp>
        <p:nvSpPr>
          <p:cNvPr id="52" name="Retângulo 51">
            <a:extLst>
              <a:ext uri="{FF2B5EF4-FFF2-40B4-BE49-F238E27FC236}">
                <a16:creationId xmlns:a16="http://schemas.microsoft.com/office/drawing/2014/main" id="{ED81E315-6405-4B76-8C2D-D2805DE623D4}"/>
              </a:ext>
            </a:extLst>
          </p:cNvPr>
          <p:cNvSpPr/>
          <p:nvPr/>
        </p:nvSpPr>
        <p:spPr>
          <a:xfrm>
            <a:off x="80683" y="2412996"/>
            <a:ext cx="1003120" cy="627186"/>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2400" b="1" spc="-20" dirty="0">
                <a:solidFill>
                  <a:schemeClr val="tx1"/>
                </a:solidFill>
              </a:rPr>
              <a:t>Tourists</a:t>
            </a:r>
          </a:p>
        </p:txBody>
      </p:sp>
      <p:grpSp>
        <p:nvGrpSpPr>
          <p:cNvPr id="54" name="Agrupar 53">
            <a:extLst>
              <a:ext uri="{FF2B5EF4-FFF2-40B4-BE49-F238E27FC236}">
                <a16:creationId xmlns:a16="http://schemas.microsoft.com/office/drawing/2014/main" id="{74373223-D2EB-4924-9AD3-DD5FD8B76C6A}"/>
              </a:ext>
            </a:extLst>
          </p:cNvPr>
          <p:cNvGrpSpPr/>
          <p:nvPr/>
        </p:nvGrpSpPr>
        <p:grpSpPr>
          <a:xfrm>
            <a:off x="1506696" y="1074420"/>
            <a:ext cx="9971063" cy="1330426"/>
            <a:chOff x="1906746" y="1074420"/>
            <a:chExt cx="9971063" cy="1330426"/>
          </a:xfrm>
        </p:grpSpPr>
        <p:sp>
          <p:nvSpPr>
            <p:cNvPr id="55" name="Oval 54">
              <a:extLst>
                <a:ext uri="{FF2B5EF4-FFF2-40B4-BE49-F238E27FC236}">
                  <a16:creationId xmlns:a16="http://schemas.microsoft.com/office/drawing/2014/main" id="{C1589625-F4CB-44E5-84BF-F2AEB65FBB1C}"/>
                </a:ext>
              </a:extLst>
            </p:cNvPr>
            <p:cNvSpPr/>
            <p:nvPr/>
          </p:nvSpPr>
          <p:spPr>
            <a:xfrm>
              <a:off x="2427823" y="1147246"/>
              <a:ext cx="372084" cy="353776"/>
            </a:xfrm>
            <a:prstGeom prst="ellipse">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Conexão reta unidirecional 55">
              <a:extLst>
                <a:ext uri="{FF2B5EF4-FFF2-40B4-BE49-F238E27FC236}">
                  <a16:creationId xmlns:a16="http://schemas.microsoft.com/office/drawing/2014/main" id="{C9BA282F-D348-4EC2-ABC0-6107ACFFFFBD}"/>
                </a:ext>
              </a:extLst>
            </p:cNvPr>
            <p:cNvCxnSpPr>
              <a:cxnSpLocks/>
              <a:stCxn id="55" idx="6"/>
              <a:endCxn id="57" idx="1"/>
            </p:cNvCxnSpPr>
            <p:nvPr/>
          </p:nvCxnSpPr>
          <p:spPr>
            <a:xfrm>
              <a:off x="2799907" y="1324134"/>
              <a:ext cx="285645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Retângulo 56">
              <a:extLst>
                <a:ext uri="{FF2B5EF4-FFF2-40B4-BE49-F238E27FC236}">
                  <a16:creationId xmlns:a16="http://schemas.microsoft.com/office/drawing/2014/main" id="{3649CDA3-FD8C-420D-B60A-970F508B22B6}"/>
                </a:ext>
              </a:extLst>
            </p:cNvPr>
            <p:cNvSpPr/>
            <p:nvPr/>
          </p:nvSpPr>
          <p:spPr>
            <a:xfrm>
              <a:off x="5656363" y="1074420"/>
              <a:ext cx="2806939" cy="49942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effectLst>
                    <a:outerShdw blurRad="38100" dist="38100" dir="2700000" algn="tl">
                      <a:srgbClr val="000000">
                        <a:alpha val="43137"/>
                      </a:srgbClr>
                    </a:outerShdw>
                  </a:effectLst>
                </a:rPr>
                <a:t>Liminality</a:t>
              </a:r>
            </a:p>
          </p:txBody>
        </p:sp>
        <p:cxnSp>
          <p:nvCxnSpPr>
            <p:cNvPr id="58" name="Conexão reta unidirecional 57">
              <a:extLst>
                <a:ext uri="{FF2B5EF4-FFF2-40B4-BE49-F238E27FC236}">
                  <a16:creationId xmlns:a16="http://schemas.microsoft.com/office/drawing/2014/main" id="{A2A8CAAE-7B62-4CB0-A505-36E7DB46D79E}"/>
                </a:ext>
              </a:extLst>
            </p:cNvPr>
            <p:cNvCxnSpPr>
              <a:cxnSpLocks/>
              <a:stCxn id="57" idx="3"/>
              <a:endCxn id="59" idx="2"/>
            </p:cNvCxnSpPr>
            <p:nvPr/>
          </p:nvCxnSpPr>
          <p:spPr>
            <a:xfrm flipV="1">
              <a:off x="8463302" y="1324134"/>
              <a:ext cx="273388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1004518-2A68-4436-96DD-858EE3632AE5}"/>
                </a:ext>
              </a:extLst>
            </p:cNvPr>
            <p:cNvSpPr/>
            <p:nvPr/>
          </p:nvSpPr>
          <p:spPr>
            <a:xfrm>
              <a:off x="11197182" y="1147246"/>
              <a:ext cx="372084" cy="353776"/>
            </a:xfrm>
            <a:prstGeom prst="ellipse">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CaixaDeTexto 59">
              <a:extLst>
                <a:ext uri="{FF2B5EF4-FFF2-40B4-BE49-F238E27FC236}">
                  <a16:creationId xmlns:a16="http://schemas.microsoft.com/office/drawing/2014/main" id="{2B5889EA-69B8-43BB-8B71-CFA3C73E360C}"/>
                </a:ext>
              </a:extLst>
            </p:cNvPr>
            <p:cNvSpPr txBox="1"/>
            <p:nvPr/>
          </p:nvSpPr>
          <p:spPr>
            <a:xfrm>
              <a:off x="3858190" y="1512391"/>
              <a:ext cx="1793178" cy="471545"/>
            </a:xfrm>
            <a:prstGeom prst="rect">
              <a:avLst/>
            </a:prstGeom>
            <a:noFill/>
          </p:spPr>
          <p:txBody>
            <a:bodyPr wrap="square" rtlCol="0">
              <a:spAutoFit/>
            </a:bodyPr>
            <a:lstStyle/>
            <a:p>
              <a:pPr algn="ctr"/>
              <a:r>
                <a:rPr lang="en-GB" sz="2400" b="1" dirty="0">
                  <a:solidFill>
                    <a:srgbClr val="6ECECB"/>
                  </a:solidFill>
                </a:rPr>
                <a:t>Separation</a:t>
              </a:r>
            </a:p>
          </p:txBody>
        </p:sp>
        <p:sp>
          <p:nvSpPr>
            <p:cNvPr id="61" name="CaixaDeTexto 60">
              <a:extLst>
                <a:ext uri="{FF2B5EF4-FFF2-40B4-BE49-F238E27FC236}">
                  <a16:creationId xmlns:a16="http://schemas.microsoft.com/office/drawing/2014/main" id="{7B18FA80-E3B8-47F9-AE13-11BF75D95068}"/>
                </a:ext>
              </a:extLst>
            </p:cNvPr>
            <p:cNvSpPr txBox="1"/>
            <p:nvPr/>
          </p:nvSpPr>
          <p:spPr>
            <a:xfrm>
              <a:off x="8462743" y="1516349"/>
              <a:ext cx="2010709" cy="471545"/>
            </a:xfrm>
            <a:prstGeom prst="rect">
              <a:avLst/>
            </a:prstGeom>
            <a:noFill/>
            <a:ln>
              <a:noFill/>
            </a:ln>
          </p:spPr>
          <p:txBody>
            <a:bodyPr wrap="square" rtlCol="0">
              <a:spAutoFit/>
            </a:bodyPr>
            <a:lstStyle/>
            <a:p>
              <a:pPr algn="ctr"/>
              <a:r>
                <a:rPr lang="en-GB" sz="2400" b="1" dirty="0">
                  <a:solidFill>
                    <a:srgbClr val="6ECECB"/>
                  </a:solidFill>
                </a:rPr>
                <a:t>Reintegration</a:t>
              </a:r>
            </a:p>
          </p:txBody>
        </p:sp>
        <p:sp>
          <p:nvSpPr>
            <p:cNvPr id="62" name="CaixaDeTexto 61">
              <a:extLst>
                <a:ext uri="{FF2B5EF4-FFF2-40B4-BE49-F238E27FC236}">
                  <a16:creationId xmlns:a16="http://schemas.microsoft.com/office/drawing/2014/main" id="{686627A5-6B6E-47DF-A63A-064FCBF43DC2}"/>
                </a:ext>
              </a:extLst>
            </p:cNvPr>
            <p:cNvSpPr txBox="1"/>
            <p:nvPr/>
          </p:nvSpPr>
          <p:spPr>
            <a:xfrm>
              <a:off x="1906746" y="1567699"/>
              <a:ext cx="1414237" cy="830997"/>
            </a:xfrm>
            <a:prstGeom prst="rect">
              <a:avLst/>
            </a:prstGeom>
            <a:noFill/>
          </p:spPr>
          <p:txBody>
            <a:bodyPr wrap="square" rtlCol="0">
              <a:spAutoFit/>
            </a:bodyPr>
            <a:lstStyle/>
            <a:p>
              <a:pPr algn="ctr"/>
              <a:r>
                <a:rPr lang="en-GB" sz="2400" b="1" dirty="0"/>
                <a:t>Original</a:t>
              </a:r>
            </a:p>
            <a:p>
              <a:pPr algn="ctr"/>
              <a:r>
                <a:rPr lang="en-GB" sz="2400" b="1" dirty="0"/>
                <a:t>State</a:t>
              </a:r>
            </a:p>
          </p:txBody>
        </p:sp>
        <p:sp>
          <p:nvSpPr>
            <p:cNvPr id="63" name="CaixaDeTexto 62">
              <a:extLst>
                <a:ext uri="{FF2B5EF4-FFF2-40B4-BE49-F238E27FC236}">
                  <a16:creationId xmlns:a16="http://schemas.microsoft.com/office/drawing/2014/main" id="{985EECB3-3858-4ACD-8E13-5BA20E8DD45C}"/>
                </a:ext>
              </a:extLst>
            </p:cNvPr>
            <p:cNvSpPr txBox="1"/>
            <p:nvPr/>
          </p:nvSpPr>
          <p:spPr>
            <a:xfrm>
              <a:off x="10888639" y="1573849"/>
              <a:ext cx="989170" cy="830997"/>
            </a:xfrm>
            <a:prstGeom prst="rect">
              <a:avLst/>
            </a:prstGeom>
            <a:noFill/>
          </p:spPr>
          <p:txBody>
            <a:bodyPr wrap="square" rtlCol="0">
              <a:spAutoFit/>
            </a:bodyPr>
            <a:lstStyle/>
            <a:p>
              <a:pPr algn="ctr"/>
              <a:r>
                <a:rPr lang="en-GB" sz="2400" b="1" dirty="0"/>
                <a:t>New</a:t>
              </a:r>
            </a:p>
            <a:p>
              <a:pPr algn="ctr"/>
              <a:r>
                <a:rPr lang="en-GB" sz="2400" b="1" dirty="0"/>
                <a:t>State</a:t>
              </a:r>
            </a:p>
          </p:txBody>
        </p:sp>
      </p:grpSp>
    </p:spTree>
    <p:extLst>
      <p:ext uri="{BB962C8B-B14F-4D97-AF65-F5344CB8AC3E}">
        <p14:creationId xmlns:p14="http://schemas.microsoft.com/office/powerpoint/2010/main" val="103662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3" name="Retângulo 22">
            <a:extLst>
              <a:ext uri="{FF2B5EF4-FFF2-40B4-BE49-F238E27FC236}">
                <a16:creationId xmlns:a16="http://schemas.microsoft.com/office/drawing/2014/main" id="{435228EA-47D3-4720-A730-D54503521667}"/>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24" name="Retângulo 23">
            <a:extLst>
              <a:ext uri="{FF2B5EF4-FFF2-40B4-BE49-F238E27FC236}">
                <a16:creationId xmlns:a16="http://schemas.microsoft.com/office/drawing/2014/main" id="{85815118-501C-49B9-9F97-2F6A2301154E}"/>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 Wellbeing in a 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24">
            <a:extLst>
              <a:ext uri="{FF2B5EF4-FFF2-40B4-BE49-F238E27FC236}">
                <a16:creationId xmlns:a16="http://schemas.microsoft.com/office/drawing/2014/main" id="{66460F26-F4E4-473B-BC12-E770BCCFEEAA}"/>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7" name="Retângulo 26">
            <a:extLst>
              <a:ext uri="{FF2B5EF4-FFF2-40B4-BE49-F238E27FC236}">
                <a16:creationId xmlns:a16="http://schemas.microsoft.com/office/drawing/2014/main" id="{C65DDE32-626E-4AE6-B06C-F736B7B0EEBD}"/>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28" name="Retângulo 27">
            <a:extLst>
              <a:ext uri="{FF2B5EF4-FFF2-40B4-BE49-F238E27FC236}">
                <a16:creationId xmlns:a16="http://schemas.microsoft.com/office/drawing/2014/main" id="{5811B34A-C891-4115-8B3E-9094E3C39CD1}"/>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9" name="Retângulo 28">
            <a:extLst>
              <a:ext uri="{FF2B5EF4-FFF2-40B4-BE49-F238E27FC236}">
                <a16:creationId xmlns:a16="http://schemas.microsoft.com/office/drawing/2014/main" id="{2413C686-1420-483B-ADC8-8BEE55BB41FE}"/>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for Wellbeing</a:t>
            </a:r>
          </a:p>
        </p:txBody>
      </p:sp>
      <p:pic>
        <p:nvPicPr>
          <p:cNvPr id="31" name="Imagem 30">
            <a:extLst>
              <a:ext uri="{FF2B5EF4-FFF2-40B4-BE49-F238E27FC236}">
                <a16:creationId xmlns:a16="http://schemas.microsoft.com/office/drawing/2014/main" id="{3539AB3F-AB95-47DD-9668-C43B4AB01CDB}"/>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32" name="Imagem 31">
            <a:extLst>
              <a:ext uri="{FF2B5EF4-FFF2-40B4-BE49-F238E27FC236}">
                <a16:creationId xmlns:a16="http://schemas.microsoft.com/office/drawing/2014/main" id="{F72794CB-725B-4C28-9D37-B90C272C3CF3}"/>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33" name="Imagem 32">
            <a:extLst>
              <a:ext uri="{FF2B5EF4-FFF2-40B4-BE49-F238E27FC236}">
                <a16:creationId xmlns:a16="http://schemas.microsoft.com/office/drawing/2014/main" id="{A4670A18-6DE0-44B8-94C4-D165D2307D0C}"/>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35" name="Imagem 34">
            <a:extLst>
              <a:ext uri="{FF2B5EF4-FFF2-40B4-BE49-F238E27FC236}">
                <a16:creationId xmlns:a16="http://schemas.microsoft.com/office/drawing/2014/main" id="{4BA75E13-90B3-4EC9-ACB3-517D4772CB55}"/>
              </a:ext>
            </a:extLst>
          </p:cNvPr>
          <p:cNvPicPr>
            <a:picLocks noChangeAspect="1"/>
          </p:cNvPicPr>
          <p:nvPr/>
        </p:nvPicPr>
        <p:blipFill>
          <a:blip r:embed="rId4"/>
          <a:stretch>
            <a:fillRect/>
          </a:stretch>
        </p:blipFill>
        <p:spPr>
          <a:xfrm>
            <a:off x="6897680" y="5147574"/>
            <a:ext cx="360000" cy="360000"/>
          </a:xfrm>
          <a:prstGeom prst="rect">
            <a:avLst/>
          </a:prstGeom>
        </p:spPr>
      </p:pic>
      <p:sp>
        <p:nvSpPr>
          <p:cNvPr id="39" name="Seta: Pentágono 38">
            <a:extLst>
              <a:ext uri="{FF2B5EF4-FFF2-40B4-BE49-F238E27FC236}">
                <a16:creationId xmlns:a16="http://schemas.microsoft.com/office/drawing/2014/main" id="{D7C0E13A-C980-4236-9AB6-54738AC2AD7B}"/>
              </a:ext>
            </a:extLst>
          </p:cNvPr>
          <p:cNvSpPr/>
          <p:nvPr/>
        </p:nvSpPr>
        <p:spPr>
          <a:xfrm>
            <a:off x="360413" y="2750443"/>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IV. Engineering Wellbeing Experiences</a:t>
            </a:r>
          </a:p>
        </p:txBody>
      </p:sp>
      <p:sp>
        <p:nvSpPr>
          <p:cNvPr id="42" name="Retângulo 41">
            <a:extLst>
              <a:ext uri="{FF2B5EF4-FFF2-40B4-BE49-F238E27FC236}">
                <a16:creationId xmlns:a16="http://schemas.microsoft.com/office/drawing/2014/main" id="{D047D7D9-777C-42C9-AB18-CC4EF0E85F7C}"/>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43" name="Imagem 42">
            <a:extLst>
              <a:ext uri="{FF2B5EF4-FFF2-40B4-BE49-F238E27FC236}">
                <a16:creationId xmlns:a16="http://schemas.microsoft.com/office/drawing/2014/main" id="{0D17D482-84E7-4294-8925-EEFA73CFE7E8}"/>
              </a:ext>
            </a:extLst>
          </p:cNvPr>
          <p:cNvPicPr>
            <a:picLocks noChangeAspect="1"/>
          </p:cNvPicPr>
          <p:nvPr/>
        </p:nvPicPr>
        <p:blipFill>
          <a:blip r:embed="rId4"/>
          <a:stretch>
            <a:fillRect/>
          </a:stretch>
        </p:blipFill>
        <p:spPr>
          <a:xfrm>
            <a:off x="6897310" y="3976010"/>
            <a:ext cx="360000" cy="360000"/>
          </a:xfrm>
          <a:prstGeom prst="rect">
            <a:avLst/>
          </a:prstGeom>
        </p:spPr>
      </p:pic>
      <p:sp>
        <p:nvSpPr>
          <p:cNvPr id="49" name="Retângulo 48">
            <a:extLst>
              <a:ext uri="{FF2B5EF4-FFF2-40B4-BE49-F238E27FC236}">
                <a16:creationId xmlns:a16="http://schemas.microsoft.com/office/drawing/2014/main" id="{4E97270F-82A5-4F7D-A96D-C3423CE01A1E}"/>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50" name="Imagem 49">
            <a:extLst>
              <a:ext uri="{FF2B5EF4-FFF2-40B4-BE49-F238E27FC236}">
                <a16:creationId xmlns:a16="http://schemas.microsoft.com/office/drawing/2014/main" id="{162E6C25-E5B5-47F5-B740-EF7BEDEC875F}"/>
              </a:ext>
            </a:extLst>
          </p:cNvPr>
          <p:cNvPicPr>
            <a:picLocks noChangeAspect="1"/>
          </p:cNvPicPr>
          <p:nvPr/>
        </p:nvPicPr>
        <p:blipFill>
          <a:blip r:embed="rId4"/>
          <a:stretch>
            <a:fillRect/>
          </a:stretch>
        </p:blipFill>
        <p:spPr>
          <a:xfrm>
            <a:off x="6897680" y="3388145"/>
            <a:ext cx="360000" cy="360000"/>
          </a:xfrm>
          <a:prstGeom prst="rect">
            <a:avLst/>
          </a:prstGeom>
        </p:spPr>
      </p:pic>
      <p:pic>
        <p:nvPicPr>
          <p:cNvPr id="51" name="Imagem 50">
            <a:extLst>
              <a:ext uri="{FF2B5EF4-FFF2-40B4-BE49-F238E27FC236}">
                <a16:creationId xmlns:a16="http://schemas.microsoft.com/office/drawing/2014/main" id="{8FBE7BD6-2EFF-4B71-A02B-2D19A1B40E76}"/>
              </a:ext>
            </a:extLst>
          </p:cNvPr>
          <p:cNvPicPr>
            <a:picLocks noChangeAspect="1"/>
          </p:cNvPicPr>
          <p:nvPr/>
        </p:nvPicPr>
        <p:blipFill>
          <a:blip r:embed="rId4"/>
          <a:stretch>
            <a:fillRect/>
          </a:stretch>
        </p:blipFill>
        <p:spPr>
          <a:xfrm>
            <a:off x="6897680" y="2804443"/>
            <a:ext cx="360000" cy="360000"/>
          </a:xfrm>
          <a:prstGeom prst="rect">
            <a:avLst/>
          </a:prstGeom>
        </p:spPr>
      </p:pic>
      <p:pic>
        <p:nvPicPr>
          <p:cNvPr id="53" name="Imagem 52">
            <a:extLst>
              <a:ext uri="{FF2B5EF4-FFF2-40B4-BE49-F238E27FC236}">
                <a16:creationId xmlns:a16="http://schemas.microsoft.com/office/drawing/2014/main" id="{0ACAD4B6-1B74-4EE4-A19F-2D00DE850A31}"/>
              </a:ext>
            </a:extLst>
          </p:cNvPr>
          <p:cNvPicPr>
            <a:picLocks noChangeAspect="1"/>
          </p:cNvPicPr>
          <p:nvPr/>
        </p:nvPicPr>
        <p:blipFill>
          <a:blip r:embed="rId3"/>
          <a:stretch>
            <a:fillRect/>
          </a:stretch>
        </p:blipFill>
        <p:spPr>
          <a:xfrm>
            <a:off x="6897680" y="1637038"/>
            <a:ext cx="360000" cy="360000"/>
          </a:xfrm>
          <a:prstGeom prst="rect">
            <a:avLst/>
          </a:prstGeom>
        </p:spPr>
      </p:pic>
      <p:pic>
        <p:nvPicPr>
          <p:cNvPr id="55" name="Imagem 54">
            <a:extLst>
              <a:ext uri="{FF2B5EF4-FFF2-40B4-BE49-F238E27FC236}">
                <a16:creationId xmlns:a16="http://schemas.microsoft.com/office/drawing/2014/main" id="{A5558D2F-FE17-41D9-B598-E993D3996FA4}"/>
              </a:ext>
            </a:extLst>
          </p:cNvPr>
          <p:cNvPicPr>
            <a:picLocks noChangeAspect="1"/>
          </p:cNvPicPr>
          <p:nvPr/>
        </p:nvPicPr>
        <p:blipFill>
          <a:blip r:embed="rId3"/>
          <a:stretch>
            <a:fillRect/>
          </a:stretch>
        </p:blipFill>
        <p:spPr>
          <a:xfrm>
            <a:off x="6897680" y="2218660"/>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 Dobrado 3">
            <a:extLst>
              <a:ext uri="{FF2B5EF4-FFF2-40B4-BE49-F238E27FC236}">
                <a16:creationId xmlns:a16="http://schemas.microsoft.com/office/drawing/2014/main" id="{A6519A7C-A30A-45B0-82BC-3192D9F27E80}"/>
              </a:ext>
            </a:extLst>
          </p:cNvPr>
          <p:cNvSpPr/>
          <p:nvPr/>
        </p:nvSpPr>
        <p:spPr>
          <a:xfrm>
            <a:off x="188529" y="1115147"/>
            <a:ext cx="11814942"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r>
              <a:rPr lang="en-US" altLang="en-US" sz="2400" b="1" i="1" spc="-20" dirty="0">
                <a:solidFill>
                  <a:srgbClr val="6ECECB"/>
                </a:solidFill>
              </a:rPr>
              <a:t>The History of the Hawaiian Lei and the Custom of Aloha</a:t>
            </a:r>
          </a:p>
          <a:p>
            <a:pPr eaLnBrk="0" fontAlgn="base" hangingPunct="0">
              <a:lnSpc>
                <a:spcPct val="130000"/>
              </a:lnSpc>
              <a:spcBef>
                <a:spcPct val="0"/>
              </a:spcBef>
              <a:spcAft>
                <a:spcPts val="1000"/>
              </a:spcAft>
            </a:pPr>
            <a:r>
              <a:rPr kumimoji="0" lang="en-US" altLang="en-US" sz="2400" b="0" i="1" u="none" strike="noStrike" cap="none" normalizeH="0" baseline="0" dirty="0">
                <a:ln>
                  <a:noFill/>
                </a:ln>
                <a:solidFill>
                  <a:schemeClr val="tx1"/>
                </a:solidFill>
                <a:effectLst/>
                <a:latin typeface="+mn-lt"/>
              </a:rPr>
              <a:t>The lei custom was introduced to the Hawaiian Islands by early Polynesian voyagers, who took an incredible journey from Tahiti, navigating by the stars in sailing canoes. Leis were constructed of flowers, leaves, shells, seeds, nuts, feathers, and even bone and teeth of various animals. In Hawaiian tradition, these garlands were worn by ancient Hawaiians to beautify themselves and distinguish themselves from others. </a:t>
            </a:r>
            <a:r>
              <a:rPr lang="en-US" sz="2400" b="0" i="1" spc="-20" dirty="0">
                <a:solidFill>
                  <a:schemeClr val="tx1"/>
                </a:solidFill>
                <a:effectLst/>
                <a:latin typeface="+mn-lt"/>
              </a:rPr>
              <a:t>With the advent of tourism in the islands, the lei quickly became the symbol of Hawaii to millions of visitors worldwide. Today, visitors can easily bring back the nostalgia of old Hawaii by ordering a traditional flower lei greeting for their arrival at the airport. Greeters welcome visitors with a warm “aloha” and adorn them with beautiful fresh leis. It’s a wonderful way to begin a Hawaiian vacation.</a:t>
            </a:r>
            <a:endParaRPr lang="en-GB" sz="2400" dirty="0">
              <a:solidFill>
                <a:schemeClr val="tx1"/>
              </a:solidFill>
            </a:endParaRPr>
          </a:p>
        </p:txBody>
      </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The Hawaiian Lei Tradition</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2"/>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F5C748CD-7A84-4FCC-B674-5EDCBB5EC8C2}"/>
              </a:ext>
            </a:extLst>
          </p:cNvPr>
          <p:cNvSpPr txBox="1"/>
          <p:nvPr/>
        </p:nvSpPr>
        <p:spPr>
          <a:xfrm>
            <a:off x="7952401" y="5967937"/>
            <a:ext cx="3633463" cy="261610"/>
          </a:xfrm>
          <a:prstGeom prst="rect">
            <a:avLst/>
          </a:prstGeom>
          <a:noFill/>
        </p:spPr>
        <p:txBody>
          <a:bodyPr wrap="square" rtlCol="0">
            <a:spAutoFit/>
          </a:bodyPr>
          <a:lstStyle/>
          <a:p>
            <a:pPr algn="r"/>
            <a:r>
              <a:rPr lang="en-GB" sz="1050" dirty="0"/>
              <a:t>Source: </a:t>
            </a:r>
            <a:r>
              <a:rPr lang="en-GB" sz="1050" dirty="0">
                <a:hlinkClick r:id="rId3"/>
              </a:rPr>
              <a:t>https://hawaiiflowerlei.com/lei-history/</a:t>
            </a:r>
            <a:endParaRPr lang="en-GB" sz="1050" dirty="0"/>
          </a:p>
        </p:txBody>
      </p:sp>
    </p:spTree>
    <p:extLst>
      <p:ext uri="{BB962C8B-B14F-4D97-AF65-F5344CB8AC3E}">
        <p14:creationId xmlns:p14="http://schemas.microsoft.com/office/powerpoint/2010/main" val="793153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Posição da Imagem 14">
            <a:extLst>
              <a:ext uri="{FF2B5EF4-FFF2-40B4-BE49-F238E27FC236}">
                <a16:creationId xmlns:a16="http://schemas.microsoft.com/office/drawing/2014/main" id="{35AC11C3-5622-48A7-A234-FD193AF47B7A}"/>
              </a:ext>
            </a:extLst>
          </p:cNvPr>
          <p:cNvPicPr>
            <a:picLocks noGrp="1" noChangeAspect="1"/>
          </p:cNvPicPr>
          <p:nvPr>
            <p:ph type="pic" sz="quarter" idx="19"/>
          </p:nvPr>
        </p:nvPicPr>
        <p:blipFill rotWithShape="1">
          <a:blip r:embed="rId2"/>
          <a:srcRect t="10526" b="10526"/>
          <a:stretch/>
        </p:blipFill>
        <p:spPr/>
      </p:pic>
      <p:sp>
        <p:nvSpPr>
          <p:cNvPr id="13" name="Text Placeholder 1">
            <a:extLst>
              <a:ext uri="{FF2B5EF4-FFF2-40B4-BE49-F238E27FC236}">
                <a16:creationId xmlns:a16="http://schemas.microsoft.com/office/drawing/2014/main" id="{09D5B816-CC9C-4EDD-AA00-516D2039F113}"/>
              </a:ext>
            </a:extLst>
          </p:cNvPr>
          <p:cNvSpPr>
            <a:spLocks noGrp="1"/>
          </p:cNvSpPr>
          <p:nvPr>
            <p:ph type="body" sz="quarter" idx="13"/>
          </p:nvPr>
        </p:nvSpPr>
        <p:spPr>
          <a:xfrm>
            <a:off x="205213" y="936395"/>
            <a:ext cx="3058492"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4.4.</a:t>
            </a:r>
          </a:p>
          <a:p>
            <a:r>
              <a:rPr lang="en-US" sz="4400" dirty="0">
                <a:solidFill>
                  <a:schemeClr val="bg1"/>
                </a:solidFill>
                <a:effectLst>
                  <a:outerShdw blurRad="38100" dist="38100" dir="2700000" algn="tl">
                    <a:srgbClr val="000000">
                      <a:alpha val="43137"/>
                    </a:srgbClr>
                  </a:outerShdw>
                </a:effectLst>
              </a:rPr>
              <a:t>Storytelling</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3742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a:t>
            </a:r>
          </a:p>
        </p:txBody>
      </p:sp>
      <p:sp>
        <p:nvSpPr>
          <p:cNvPr id="6" name="Oval 5">
            <a:extLst>
              <a:ext uri="{FF2B5EF4-FFF2-40B4-BE49-F238E27FC236}">
                <a16:creationId xmlns:a16="http://schemas.microsoft.com/office/drawing/2014/main" id="{3C269FBE-A8BE-40A7-B6EB-EE11535864FB}"/>
              </a:ext>
            </a:extLst>
          </p:cNvPr>
          <p:cNvSpPr/>
          <p:nvPr/>
        </p:nvSpPr>
        <p:spPr>
          <a:xfrm>
            <a:off x="3936000" y="1311047"/>
            <a:ext cx="4320000" cy="4320000"/>
          </a:xfrm>
          <a:prstGeom prst="ellipse">
            <a:avLst/>
          </a:prstGeom>
          <a:noFill/>
          <a:ln w="571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ixaDeTexto 3">
            <a:extLst>
              <a:ext uri="{FF2B5EF4-FFF2-40B4-BE49-F238E27FC236}">
                <a16:creationId xmlns:a16="http://schemas.microsoft.com/office/drawing/2014/main" id="{3563BCF5-1F2B-47E9-857D-AAB18778EE40}"/>
              </a:ext>
            </a:extLst>
          </p:cNvPr>
          <p:cNvSpPr txBox="1"/>
          <p:nvPr/>
        </p:nvSpPr>
        <p:spPr>
          <a:xfrm>
            <a:off x="704775" y="1806820"/>
            <a:ext cx="2334639" cy="830997"/>
          </a:xfrm>
          <a:prstGeom prst="rect">
            <a:avLst/>
          </a:prstGeom>
          <a:noFill/>
        </p:spPr>
        <p:txBody>
          <a:bodyPr wrap="square" rtlCol="0">
            <a:spAutoFit/>
          </a:bodyPr>
          <a:lstStyle/>
          <a:p>
            <a:pPr algn="r"/>
            <a:r>
              <a:rPr lang="en-GB" sz="2400" dirty="0"/>
              <a:t>Stimulating imagination</a:t>
            </a:r>
          </a:p>
        </p:txBody>
      </p:sp>
      <p:sp>
        <p:nvSpPr>
          <p:cNvPr id="9" name="CaixaDeTexto 8">
            <a:extLst>
              <a:ext uri="{FF2B5EF4-FFF2-40B4-BE49-F238E27FC236}">
                <a16:creationId xmlns:a16="http://schemas.microsoft.com/office/drawing/2014/main" id="{5CE755E2-9F79-4D6B-9173-AC87696B7874}"/>
              </a:ext>
            </a:extLst>
          </p:cNvPr>
          <p:cNvSpPr txBox="1"/>
          <p:nvPr/>
        </p:nvSpPr>
        <p:spPr>
          <a:xfrm>
            <a:off x="6644299" y="498387"/>
            <a:ext cx="2947173" cy="830997"/>
          </a:xfrm>
          <a:prstGeom prst="rect">
            <a:avLst/>
          </a:prstGeom>
          <a:noFill/>
        </p:spPr>
        <p:txBody>
          <a:bodyPr wrap="square" rtlCol="0">
            <a:spAutoFit/>
          </a:bodyPr>
          <a:lstStyle/>
          <a:p>
            <a:r>
              <a:rPr lang="en-GB" sz="2400" dirty="0"/>
              <a:t>Transmitting memorable messages</a:t>
            </a:r>
          </a:p>
        </p:txBody>
      </p:sp>
      <p:sp>
        <p:nvSpPr>
          <p:cNvPr id="10" name="CaixaDeTexto 9">
            <a:extLst>
              <a:ext uri="{FF2B5EF4-FFF2-40B4-BE49-F238E27FC236}">
                <a16:creationId xmlns:a16="http://schemas.microsoft.com/office/drawing/2014/main" id="{3191C680-913C-4A23-BCC7-15F5F4531A7B}"/>
              </a:ext>
            </a:extLst>
          </p:cNvPr>
          <p:cNvSpPr txBox="1"/>
          <p:nvPr/>
        </p:nvSpPr>
        <p:spPr>
          <a:xfrm>
            <a:off x="9136196" y="1806820"/>
            <a:ext cx="2334639" cy="830997"/>
          </a:xfrm>
          <a:prstGeom prst="rect">
            <a:avLst/>
          </a:prstGeom>
          <a:noFill/>
        </p:spPr>
        <p:txBody>
          <a:bodyPr wrap="square" rtlCol="0">
            <a:spAutoFit/>
          </a:bodyPr>
          <a:lstStyle/>
          <a:p>
            <a:r>
              <a:rPr lang="en-GB" sz="2400" dirty="0"/>
              <a:t>Creating new worlds</a:t>
            </a:r>
          </a:p>
        </p:txBody>
      </p:sp>
      <p:sp>
        <p:nvSpPr>
          <p:cNvPr id="11" name="CaixaDeTexto 10">
            <a:extLst>
              <a:ext uri="{FF2B5EF4-FFF2-40B4-BE49-F238E27FC236}">
                <a16:creationId xmlns:a16="http://schemas.microsoft.com/office/drawing/2014/main" id="{238BF875-262A-49A5-A3E8-E3F1ABA5EDFA}"/>
              </a:ext>
            </a:extLst>
          </p:cNvPr>
          <p:cNvSpPr txBox="1"/>
          <p:nvPr/>
        </p:nvSpPr>
        <p:spPr>
          <a:xfrm>
            <a:off x="762900" y="4143709"/>
            <a:ext cx="2334639" cy="461665"/>
          </a:xfrm>
          <a:prstGeom prst="rect">
            <a:avLst/>
          </a:prstGeom>
          <a:noFill/>
        </p:spPr>
        <p:txBody>
          <a:bodyPr wrap="square" rtlCol="0">
            <a:spAutoFit/>
          </a:bodyPr>
          <a:lstStyle/>
          <a:p>
            <a:pPr algn="r"/>
            <a:r>
              <a:rPr lang="en-GB" sz="2400" dirty="0"/>
              <a:t>Marketing</a:t>
            </a:r>
          </a:p>
        </p:txBody>
      </p:sp>
      <p:sp>
        <p:nvSpPr>
          <p:cNvPr id="12" name="CaixaDeTexto 11">
            <a:extLst>
              <a:ext uri="{FF2B5EF4-FFF2-40B4-BE49-F238E27FC236}">
                <a16:creationId xmlns:a16="http://schemas.microsoft.com/office/drawing/2014/main" id="{3A4FEE43-3783-4563-B26F-37C99D2EE17C}"/>
              </a:ext>
            </a:extLst>
          </p:cNvPr>
          <p:cNvSpPr txBox="1"/>
          <p:nvPr/>
        </p:nvSpPr>
        <p:spPr>
          <a:xfrm>
            <a:off x="2515713" y="5543960"/>
            <a:ext cx="3209479" cy="830997"/>
          </a:xfrm>
          <a:prstGeom prst="rect">
            <a:avLst/>
          </a:prstGeom>
          <a:noFill/>
        </p:spPr>
        <p:txBody>
          <a:bodyPr wrap="square" rtlCol="0">
            <a:spAutoFit/>
          </a:bodyPr>
          <a:lstStyle/>
          <a:p>
            <a:pPr algn="r"/>
            <a:r>
              <a:rPr lang="en-GB" sz="2400" dirty="0"/>
              <a:t>Structuring </a:t>
            </a:r>
          </a:p>
          <a:p>
            <a:pPr algn="r"/>
            <a:r>
              <a:rPr lang="en-GB" sz="2400" dirty="0"/>
              <a:t>meaningful experiences</a:t>
            </a:r>
          </a:p>
        </p:txBody>
      </p:sp>
      <p:sp>
        <p:nvSpPr>
          <p:cNvPr id="13" name="CaixaDeTexto 12">
            <a:extLst>
              <a:ext uri="{FF2B5EF4-FFF2-40B4-BE49-F238E27FC236}">
                <a16:creationId xmlns:a16="http://schemas.microsoft.com/office/drawing/2014/main" id="{9AE907DC-39BD-4835-B202-F04F96150DD7}"/>
              </a:ext>
            </a:extLst>
          </p:cNvPr>
          <p:cNvSpPr txBox="1"/>
          <p:nvPr/>
        </p:nvSpPr>
        <p:spPr>
          <a:xfrm>
            <a:off x="9204292" y="4153437"/>
            <a:ext cx="1927929" cy="830997"/>
          </a:xfrm>
          <a:prstGeom prst="rect">
            <a:avLst/>
          </a:prstGeom>
          <a:noFill/>
        </p:spPr>
        <p:txBody>
          <a:bodyPr wrap="square" rtlCol="0">
            <a:spAutoFit/>
          </a:bodyPr>
          <a:lstStyle/>
          <a:p>
            <a:r>
              <a:rPr lang="en-GB" sz="2400" dirty="0"/>
              <a:t>Embellishing experiences</a:t>
            </a:r>
          </a:p>
        </p:txBody>
      </p:sp>
      <p:cxnSp>
        <p:nvCxnSpPr>
          <p:cNvPr id="7" name="Conexão reta 6">
            <a:extLst>
              <a:ext uri="{FF2B5EF4-FFF2-40B4-BE49-F238E27FC236}">
                <a16:creationId xmlns:a16="http://schemas.microsoft.com/office/drawing/2014/main" id="{5840CCD2-0E13-4ED6-AE3B-E3AC7E25CC1B}"/>
              </a:ext>
            </a:extLst>
          </p:cNvPr>
          <p:cNvCxnSpPr/>
          <p:nvPr/>
        </p:nvCxnSpPr>
        <p:spPr>
          <a:xfrm>
            <a:off x="1040860" y="3429000"/>
            <a:ext cx="10107038" cy="0"/>
          </a:xfrm>
          <a:prstGeom prst="line">
            <a:avLst/>
          </a:prstGeom>
          <a:ln w="38100">
            <a:solidFill>
              <a:srgbClr val="FDDE00"/>
            </a:solidFill>
            <a:prstDash val="sysDot"/>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FAF7AFAB-4D38-401E-A532-591E156E2AA6}"/>
              </a:ext>
            </a:extLst>
          </p:cNvPr>
          <p:cNvPicPr>
            <a:picLocks noChangeAspect="1"/>
          </p:cNvPicPr>
          <p:nvPr/>
        </p:nvPicPr>
        <p:blipFill>
          <a:blip r:embed="rId3"/>
          <a:stretch>
            <a:fillRect/>
          </a:stretch>
        </p:blipFill>
        <p:spPr>
          <a:xfrm>
            <a:off x="3156825" y="1800646"/>
            <a:ext cx="900000" cy="900000"/>
          </a:xfrm>
          <a:prstGeom prst="rect">
            <a:avLst/>
          </a:prstGeom>
        </p:spPr>
      </p:pic>
      <p:pic>
        <p:nvPicPr>
          <p:cNvPr id="17" name="Imagem 16">
            <a:extLst>
              <a:ext uri="{FF2B5EF4-FFF2-40B4-BE49-F238E27FC236}">
                <a16:creationId xmlns:a16="http://schemas.microsoft.com/office/drawing/2014/main" id="{5C1B479C-948C-4303-8C40-EF4C4DC6A1DB}"/>
              </a:ext>
            </a:extLst>
          </p:cNvPr>
          <p:cNvPicPr>
            <a:picLocks noChangeAspect="1"/>
          </p:cNvPicPr>
          <p:nvPr/>
        </p:nvPicPr>
        <p:blipFill>
          <a:blip r:embed="rId4"/>
          <a:stretch>
            <a:fillRect/>
          </a:stretch>
        </p:blipFill>
        <p:spPr>
          <a:xfrm>
            <a:off x="5640596" y="626307"/>
            <a:ext cx="900000" cy="900000"/>
          </a:xfrm>
          <a:prstGeom prst="rect">
            <a:avLst/>
          </a:prstGeom>
        </p:spPr>
      </p:pic>
      <p:pic>
        <p:nvPicPr>
          <p:cNvPr id="19" name="Imagem 18">
            <a:extLst>
              <a:ext uri="{FF2B5EF4-FFF2-40B4-BE49-F238E27FC236}">
                <a16:creationId xmlns:a16="http://schemas.microsoft.com/office/drawing/2014/main" id="{9B6FEFB8-A542-4909-A07F-FDD5F86BC28E}"/>
              </a:ext>
            </a:extLst>
          </p:cNvPr>
          <p:cNvPicPr>
            <a:picLocks noChangeAspect="1"/>
          </p:cNvPicPr>
          <p:nvPr/>
        </p:nvPicPr>
        <p:blipFill>
          <a:blip r:embed="rId5"/>
          <a:stretch>
            <a:fillRect/>
          </a:stretch>
        </p:blipFill>
        <p:spPr>
          <a:xfrm>
            <a:off x="8063634" y="1806820"/>
            <a:ext cx="900000" cy="900000"/>
          </a:xfrm>
          <a:prstGeom prst="rect">
            <a:avLst/>
          </a:prstGeom>
        </p:spPr>
      </p:pic>
      <p:pic>
        <p:nvPicPr>
          <p:cNvPr id="21" name="Imagem 20">
            <a:extLst>
              <a:ext uri="{FF2B5EF4-FFF2-40B4-BE49-F238E27FC236}">
                <a16:creationId xmlns:a16="http://schemas.microsoft.com/office/drawing/2014/main" id="{C66BD8C0-D116-4A45-A80B-11CA2C9E4478}"/>
              </a:ext>
            </a:extLst>
          </p:cNvPr>
          <p:cNvPicPr>
            <a:picLocks noChangeAspect="1"/>
          </p:cNvPicPr>
          <p:nvPr/>
        </p:nvPicPr>
        <p:blipFill>
          <a:blip r:embed="rId6"/>
          <a:stretch>
            <a:fillRect/>
          </a:stretch>
        </p:blipFill>
        <p:spPr>
          <a:xfrm>
            <a:off x="5466000" y="2799000"/>
            <a:ext cx="1260000" cy="1260000"/>
          </a:xfrm>
          <a:prstGeom prst="rect">
            <a:avLst/>
          </a:prstGeom>
        </p:spPr>
      </p:pic>
      <p:pic>
        <p:nvPicPr>
          <p:cNvPr id="23" name="Imagem 22">
            <a:extLst>
              <a:ext uri="{FF2B5EF4-FFF2-40B4-BE49-F238E27FC236}">
                <a16:creationId xmlns:a16="http://schemas.microsoft.com/office/drawing/2014/main" id="{4906C449-B19E-4D2A-AE70-76483CCE4B45}"/>
              </a:ext>
            </a:extLst>
          </p:cNvPr>
          <p:cNvPicPr>
            <a:picLocks noChangeAspect="1"/>
          </p:cNvPicPr>
          <p:nvPr/>
        </p:nvPicPr>
        <p:blipFill>
          <a:blip r:embed="rId7"/>
          <a:stretch>
            <a:fillRect/>
          </a:stretch>
        </p:blipFill>
        <p:spPr>
          <a:xfrm>
            <a:off x="3167262" y="4160813"/>
            <a:ext cx="900000" cy="900000"/>
          </a:xfrm>
          <a:prstGeom prst="rect">
            <a:avLst/>
          </a:prstGeom>
        </p:spPr>
      </p:pic>
      <p:pic>
        <p:nvPicPr>
          <p:cNvPr id="25" name="Imagem 24">
            <a:extLst>
              <a:ext uri="{FF2B5EF4-FFF2-40B4-BE49-F238E27FC236}">
                <a16:creationId xmlns:a16="http://schemas.microsoft.com/office/drawing/2014/main" id="{A7351F85-23D4-4227-8F91-FB7398D0DCB1}"/>
              </a:ext>
            </a:extLst>
          </p:cNvPr>
          <p:cNvPicPr>
            <a:picLocks noChangeAspect="1"/>
          </p:cNvPicPr>
          <p:nvPr/>
        </p:nvPicPr>
        <p:blipFill>
          <a:blip r:embed="rId8"/>
          <a:stretch>
            <a:fillRect/>
          </a:stretch>
        </p:blipFill>
        <p:spPr>
          <a:xfrm>
            <a:off x="5640596" y="5408525"/>
            <a:ext cx="900000" cy="900000"/>
          </a:xfrm>
          <a:prstGeom prst="rect">
            <a:avLst/>
          </a:prstGeom>
        </p:spPr>
      </p:pic>
      <p:pic>
        <p:nvPicPr>
          <p:cNvPr id="27" name="Imagem 26">
            <a:extLst>
              <a:ext uri="{FF2B5EF4-FFF2-40B4-BE49-F238E27FC236}">
                <a16:creationId xmlns:a16="http://schemas.microsoft.com/office/drawing/2014/main" id="{A1DCC7B4-E250-4834-91D7-F7D446061B95}"/>
              </a:ext>
            </a:extLst>
          </p:cNvPr>
          <p:cNvPicPr>
            <a:picLocks noChangeAspect="1"/>
          </p:cNvPicPr>
          <p:nvPr/>
        </p:nvPicPr>
        <p:blipFill>
          <a:blip r:embed="rId9"/>
          <a:stretch>
            <a:fillRect/>
          </a:stretch>
        </p:blipFill>
        <p:spPr>
          <a:xfrm>
            <a:off x="8144192" y="4165193"/>
            <a:ext cx="900000" cy="900000"/>
          </a:xfrm>
          <a:prstGeom prst="rect">
            <a:avLst/>
          </a:prstGeom>
        </p:spPr>
      </p:pic>
      <p:sp>
        <p:nvSpPr>
          <p:cNvPr id="28" name="CaixaDeTexto 27">
            <a:extLst>
              <a:ext uri="{FF2B5EF4-FFF2-40B4-BE49-F238E27FC236}">
                <a16:creationId xmlns:a16="http://schemas.microsoft.com/office/drawing/2014/main" id="{3FDF42BC-F5BA-4638-8779-8A7E6D7F236B}"/>
              </a:ext>
            </a:extLst>
          </p:cNvPr>
          <p:cNvSpPr txBox="1"/>
          <p:nvPr/>
        </p:nvSpPr>
        <p:spPr>
          <a:xfrm>
            <a:off x="4509579" y="2632011"/>
            <a:ext cx="3196866" cy="410894"/>
          </a:xfrm>
          <a:prstGeom prst="rect">
            <a:avLst/>
          </a:prstGeom>
          <a:noFill/>
        </p:spPr>
        <p:txBody>
          <a:bodyPr wrap="square" rtlCol="0">
            <a:prstTxWarp prst="textArchUp">
              <a:avLst>
                <a:gd name="adj" fmla="val 10559025"/>
              </a:avLst>
            </a:prstTxWarp>
            <a:spAutoFit/>
          </a:bodyPr>
          <a:lstStyle/>
          <a:p>
            <a:pPr algn="ctr"/>
            <a:r>
              <a:rPr lang="en-GB" sz="4000" b="1" spc="200" dirty="0"/>
              <a:t>Storytelling</a:t>
            </a:r>
            <a:endParaRPr lang="en-GB" sz="3200" b="1" spc="200" dirty="0"/>
          </a:p>
        </p:txBody>
      </p:sp>
      <p:sp>
        <p:nvSpPr>
          <p:cNvPr id="30" name="CaixaDeTexto 29">
            <a:extLst>
              <a:ext uri="{FF2B5EF4-FFF2-40B4-BE49-F238E27FC236}">
                <a16:creationId xmlns:a16="http://schemas.microsoft.com/office/drawing/2014/main" id="{65D86494-A5EF-49CB-B898-6F85376EF2F2}"/>
              </a:ext>
            </a:extLst>
          </p:cNvPr>
          <p:cNvSpPr txBox="1"/>
          <p:nvPr/>
        </p:nvSpPr>
        <p:spPr>
          <a:xfrm>
            <a:off x="4703888" y="3953777"/>
            <a:ext cx="2809854" cy="369332"/>
          </a:xfrm>
          <a:prstGeom prst="rect">
            <a:avLst/>
          </a:prstGeom>
          <a:noFill/>
        </p:spPr>
        <p:txBody>
          <a:bodyPr wrap="square" rtlCol="0">
            <a:prstTxWarp prst="textArchDown">
              <a:avLst/>
            </a:prstTxWarp>
            <a:spAutoFit/>
          </a:bodyPr>
          <a:lstStyle/>
          <a:p>
            <a:pPr algn="ctr"/>
            <a:r>
              <a:rPr lang="en-GB" sz="2400" dirty="0"/>
              <a:t>The art of telling stories</a:t>
            </a:r>
          </a:p>
        </p:txBody>
      </p:sp>
    </p:spTree>
    <p:extLst>
      <p:ext uri="{BB962C8B-B14F-4D97-AF65-F5344CB8AC3E}">
        <p14:creationId xmlns:p14="http://schemas.microsoft.com/office/powerpoint/2010/main" val="4139715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973619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 The power of good storytelling</a:t>
            </a:r>
          </a:p>
        </p:txBody>
      </p:sp>
      <p:sp>
        <p:nvSpPr>
          <p:cNvPr id="4" name="CaixaDeTexto 3">
            <a:extLst>
              <a:ext uri="{FF2B5EF4-FFF2-40B4-BE49-F238E27FC236}">
                <a16:creationId xmlns:a16="http://schemas.microsoft.com/office/drawing/2014/main" id="{AC75B73E-1281-4B4B-BDB8-C2DD7EDFAF15}"/>
              </a:ext>
            </a:extLst>
          </p:cNvPr>
          <p:cNvSpPr txBox="1"/>
          <p:nvPr/>
        </p:nvSpPr>
        <p:spPr>
          <a:xfrm>
            <a:off x="340104" y="1046457"/>
            <a:ext cx="11624917" cy="3990003"/>
          </a:xfrm>
          <a:prstGeom prst="rect">
            <a:avLst/>
          </a:prstGeom>
          <a:noFill/>
        </p:spPr>
        <p:txBody>
          <a:bodyPr wrap="square" rtlCol="0">
            <a:spAutoFit/>
          </a:bodyPr>
          <a:lstStyle/>
          <a:p>
            <a:pPr>
              <a:lnSpc>
                <a:spcPct val="200000"/>
              </a:lnSpc>
              <a:spcAft>
                <a:spcPts val="600"/>
              </a:spcAft>
              <a:buClr>
                <a:srgbClr val="6ECECB"/>
              </a:buClr>
              <a:buFont typeface="Arial" panose="020B0604020202020204" pitchFamily="34" charset="0"/>
              <a:buChar char="•"/>
            </a:pPr>
            <a:r>
              <a:rPr lang="en-GB" sz="2400" spc="-20" dirty="0"/>
              <a:t> It gets people </a:t>
            </a:r>
            <a:r>
              <a:rPr lang="en-GB" sz="2400" b="1" spc="-20" dirty="0"/>
              <a:t>emotionally connected </a:t>
            </a:r>
            <a:r>
              <a:rPr lang="en-GB" sz="2400" spc="-20" dirty="0"/>
              <a:t>(story, characters, others).</a:t>
            </a:r>
          </a:p>
          <a:p>
            <a:pPr>
              <a:lnSpc>
                <a:spcPct val="200000"/>
              </a:lnSpc>
              <a:spcAft>
                <a:spcPts val="600"/>
              </a:spcAft>
              <a:buClr>
                <a:srgbClr val="6ECECB"/>
              </a:buClr>
              <a:buFont typeface="Arial" panose="020B0604020202020204" pitchFamily="34" charset="0"/>
              <a:buChar char="•"/>
            </a:pPr>
            <a:r>
              <a:rPr lang="en-GB" sz="2400" dirty="0"/>
              <a:t> It is a powerful tool for transmitting a </a:t>
            </a:r>
            <a:r>
              <a:rPr lang="en-GB" sz="2400" b="1" dirty="0"/>
              <a:t>message, knowledge and meaning </a:t>
            </a:r>
            <a:r>
              <a:rPr lang="en-GB" sz="2400" dirty="0"/>
              <a:t>(i.e., learning).</a:t>
            </a:r>
          </a:p>
          <a:p>
            <a:pPr>
              <a:lnSpc>
                <a:spcPct val="200000"/>
              </a:lnSpc>
              <a:spcAft>
                <a:spcPts val="600"/>
              </a:spcAft>
              <a:buClr>
                <a:srgbClr val="6ECECB"/>
              </a:buClr>
              <a:buFont typeface="Arial" panose="020B0604020202020204" pitchFamily="34" charset="0"/>
              <a:buChar char="•"/>
            </a:pPr>
            <a:r>
              <a:rPr lang="en-GB" sz="2400" dirty="0"/>
              <a:t> It makes people </a:t>
            </a:r>
            <a:r>
              <a:rPr lang="en-GB" sz="2400" b="1" dirty="0"/>
              <a:t>focussed, involved and engaged</a:t>
            </a:r>
            <a:r>
              <a:rPr lang="en-GB" sz="2400" dirty="0"/>
              <a:t>.</a:t>
            </a:r>
          </a:p>
          <a:p>
            <a:pPr>
              <a:lnSpc>
                <a:spcPct val="200000"/>
              </a:lnSpc>
              <a:spcAft>
                <a:spcPts val="600"/>
              </a:spcAft>
              <a:buClr>
                <a:srgbClr val="6ECECB"/>
              </a:buClr>
              <a:buFont typeface="Arial" panose="020B0604020202020204" pitchFamily="34" charset="0"/>
              <a:buChar char="•"/>
            </a:pPr>
            <a:r>
              <a:rPr lang="en-GB" sz="2400" dirty="0"/>
              <a:t> It </a:t>
            </a:r>
            <a:r>
              <a:rPr lang="en-GB" sz="2400" b="1" dirty="0"/>
              <a:t>motivates and inspires </a:t>
            </a:r>
            <a:r>
              <a:rPr lang="en-GB" sz="2400" dirty="0"/>
              <a:t>people.</a:t>
            </a:r>
          </a:p>
          <a:p>
            <a:pPr>
              <a:lnSpc>
                <a:spcPct val="200000"/>
              </a:lnSpc>
              <a:spcAft>
                <a:spcPts val="600"/>
              </a:spcAft>
              <a:buClr>
                <a:srgbClr val="6ECECB"/>
              </a:buClr>
              <a:buFont typeface="Arial" panose="020B0604020202020204" pitchFamily="34" charset="0"/>
              <a:buChar char="•"/>
            </a:pPr>
            <a:r>
              <a:rPr lang="en-GB" sz="2400" dirty="0"/>
              <a:t> It stimulates </a:t>
            </a:r>
            <a:r>
              <a:rPr lang="en-GB" sz="2400" b="1" dirty="0"/>
              <a:t>imagination</a:t>
            </a:r>
            <a:r>
              <a:rPr lang="en-GB" sz="2400" dirty="0"/>
              <a:t>.</a:t>
            </a:r>
          </a:p>
        </p:txBody>
      </p:sp>
      <p:pic>
        <p:nvPicPr>
          <p:cNvPr id="2052" name="Picture 4" descr="The Science Behind Storytelling and How To Use The Pixar Framework | by  Brady Josephson | Brady Josephson">
            <a:extLst>
              <a:ext uri="{FF2B5EF4-FFF2-40B4-BE49-F238E27FC236}">
                <a16:creationId xmlns:a16="http://schemas.microsoft.com/office/drawing/2014/main" id="{52E353D1-60E7-4687-837F-D3DB59409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038" y="3480312"/>
            <a:ext cx="6486502" cy="285136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D1F2CEA1-C9C5-4D14-B5CF-DAEE13E220C5}"/>
              </a:ext>
            </a:extLst>
          </p:cNvPr>
          <p:cNvSpPr txBox="1"/>
          <p:nvPr/>
        </p:nvSpPr>
        <p:spPr>
          <a:xfrm>
            <a:off x="1196506" y="6022656"/>
            <a:ext cx="4348263" cy="338554"/>
          </a:xfrm>
          <a:prstGeom prst="rect">
            <a:avLst/>
          </a:prstGeom>
          <a:noFill/>
        </p:spPr>
        <p:txBody>
          <a:bodyPr wrap="square">
            <a:spAutoFit/>
          </a:bodyPr>
          <a:lstStyle/>
          <a:p>
            <a:pPr algn="r"/>
            <a:r>
              <a:rPr lang="en-GB" sz="800" dirty="0"/>
              <a:t>Source: </a:t>
            </a:r>
            <a:r>
              <a:rPr lang="en-GB" sz="800" dirty="0">
                <a:hlinkClick r:id="rId4"/>
              </a:rPr>
              <a:t>https://blog.micro-documentaries.com/2015/07/quick-shares-the-science-of-storytelling/</a:t>
            </a:r>
            <a:endParaRPr lang="en-GB" sz="800" dirty="0"/>
          </a:p>
          <a:p>
            <a:pPr algn="r"/>
            <a:endParaRPr lang="en-GB" sz="800" dirty="0"/>
          </a:p>
        </p:txBody>
      </p:sp>
    </p:spTree>
    <p:extLst>
      <p:ext uri="{BB962C8B-B14F-4D97-AF65-F5344CB8AC3E}">
        <p14:creationId xmlns:p14="http://schemas.microsoft.com/office/powerpoint/2010/main" val="1138200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022FAC39-32BE-4861-8E44-43794D2D2C54}"/>
              </a:ext>
            </a:extLst>
          </p:cNvPr>
          <p:cNvSpPr/>
          <p:nvPr/>
        </p:nvSpPr>
        <p:spPr>
          <a:xfrm>
            <a:off x="5225808" y="1168796"/>
            <a:ext cx="6480000" cy="118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50000"/>
              </a:lnSpc>
              <a:buClr>
                <a:srgbClr val="6ECECB"/>
              </a:buClr>
              <a:buFont typeface="Arial" panose="020B0604020202020204" pitchFamily="34" charset="0"/>
              <a:buChar char="•"/>
            </a:pPr>
            <a:r>
              <a:rPr lang="en-GB" sz="2400" spc="-20" dirty="0">
                <a:solidFill>
                  <a:schemeClr val="tx1"/>
                </a:solidFill>
              </a:rPr>
              <a:t> Fantasy characters / Important people in History</a:t>
            </a:r>
          </a:p>
          <a:p>
            <a:pPr>
              <a:lnSpc>
                <a:spcPct val="150000"/>
              </a:lnSpc>
              <a:buClr>
                <a:srgbClr val="6ECECB"/>
              </a:buClr>
              <a:buFont typeface="Arial" panose="020B0604020202020204" pitchFamily="34" charset="0"/>
              <a:buChar char="•"/>
            </a:pPr>
            <a:r>
              <a:rPr lang="en-GB" sz="2400" spc="-20" dirty="0">
                <a:solidFill>
                  <a:schemeClr val="tx1"/>
                </a:solidFill>
              </a:rPr>
              <a:t> </a:t>
            </a:r>
            <a:r>
              <a:rPr lang="en-GB" sz="2400" b="1" spc="-20" dirty="0">
                <a:solidFill>
                  <a:schemeClr val="tx1"/>
                </a:solidFill>
              </a:rPr>
              <a:t>The tourist in the experience (!)</a:t>
            </a:r>
          </a:p>
        </p:txBody>
      </p:sp>
      <p:sp>
        <p:nvSpPr>
          <p:cNvPr id="16" name="Retângulo 15">
            <a:extLst>
              <a:ext uri="{FF2B5EF4-FFF2-40B4-BE49-F238E27FC236}">
                <a16:creationId xmlns:a16="http://schemas.microsoft.com/office/drawing/2014/main" id="{1F3846A3-907C-494A-9E83-70174FB3F723}"/>
              </a:ext>
            </a:extLst>
          </p:cNvPr>
          <p:cNvSpPr/>
          <p:nvPr/>
        </p:nvSpPr>
        <p:spPr>
          <a:xfrm>
            <a:off x="5225809" y="2453798"/>
            <a:ext cx="6480000" cy="118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nSpc>
                <a:spcPct val="150000"/>
              </a:lnSpc>
              <a:buClr>
                <a:srgbClr val="F7981D"/>
              </a:buClr>
              <a:buFont typeface="Arial" panose="020B0604020202020204" pitchFamily="34" charset="0"/>
              <a:buChar char="•"/>
            </a:pPr>
            <a:r>
              <a:rPr lang="en-GB" sz="2400" spc="-20" dirty="0">
                <a:solidFill>
                  <a:schemeClr val="tx1"/>
                </a:solidFill>
              </a:rPr>
              <a:t> Imaginary worlds / The real world</a:t>
            </a:r>
          </a:p>
          <a:p>
            <a:pPr>
              <a:lnSpc>
                <a:spcPct val="150000"/>
              </a:lnSpc>
              <a:buClr>
                <a:srgbClr val="F7981D"/>
              </a:buClr>
              <a:buFont typeface="Arial" panose="020B0604020202020204" pitchFamily="34" charset="0"/>
              <a:buChar char="•"/>
            </a:pPr>
            <a:r>
              <a:rPr lang="en-GB" sz="2400" spc="-20" dirty="0">
                <a:solidFill>
                  <a:schemeClr val="tx1"/>
                </a:solidFill>
              </a:rPr>
              <a:t> </a:t>
            </a:r>
            <a:r>
              <a:rPr lang="en-GB" sz="2400" b="1" spc="-20" dirty="0">
                <a:solidFill>
                  <a:schemeClr val="tx1"/>
                </a:solidFill>
              </a:rPr>
              <a:t>The stage of the experience</a:t>
            </a:r>
          </a:p>
        </p:txBody>
      </p:sp>
      <p:sp>
        <p:nvSpPr>
          <p:cNvPr id="17" name="Retângulo 16">
            <a:extLst>
              <a:ext uri="{FF2B5EF4-FFF2-40B4-BE49-F238E27FC236}">
                <a16:creationId xmlns:a16="http://schemas.microsoft.com/office/drawing/2014/main" id="{1FC63F19-F8AE-42B5-84C4-ECD9D5ECF01A}"/>
              </a:ext>
            </a:extLst>
          </p:cNvPr>
          <p:cNvSpPr/>
          <p:nvPr/>
        </p:nvSpPr>
        <p:spPr>
          <a:xfrm>
            <a:off x="5225808" y="3739018"/>
            <a:ext cx="6480000" cy="118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buClr>
                <a:srgbClr val="6ECECB"/>
              </a:buClr>
              <a:buFont typeface="Arial" panose="020B0604020202020204" pitchFamily="34" charset="0"/>
              <a:buChar char="•"/>
            </a:pPr>
            <a:r>
              <a:rPr lang="en-GB" sz="2400" spc="-20" dirty="0">
                <a:solidFill>
                  <a:schemeClr val="tx1"/>
                </a:solidFill>
              </a:rPr>
              <a:t> The trigger of the plot</a:t>
            </a:r>
          </a:p>
          <a:p>
            <a:pPr>
              <a:lnSpc>
                <a:spcPct val="150000"/>
              </a:lnSpc>
              <a:buClr>
                <a:srgbClr val="6ECECB"/>
              </a:buClr>
              <a:buFont typeface="Arial" panose="020B0604020202020204" pitchFamily="34" charset="0"/>
              <a:buChar char="•"/>
            </a:pPr>
            <a:r>
              <a:rPr lang="en-GB" sz="2400" spc="-20" dirty="0">
                <a:solidFill>
                  <a:schemeClr val="tx1"/>
                </a:solidFill>
              </a:rPr>
              <a:t> </a:t>
            </a:r>
            <a:r>
              <a:rPr lang="en-GB" sz="2400" b="1" spc="-20" dirty="0">
                <a:solidFill>
                  <a:schemeClr val="tx1"/>
                </a:solidFill>
              </a:rPr>
              <a:t>The motto/theme of the experience</a:t>
            </a:r>
          </a:p>
        </p:txBody>
      </p:sp>
      <p:sp>
        <p:nvSpPr>
          <p:cNvPr id="18" name="Retângulo 17">
            <a:extLst>
              <a:ext uri="{FF2B5EF4-FFF2-40B4-BE49-F238E27FC236}">
                <a16:creationId xmlns:a16="http://schemas.microsoft.com/office/drawing/2014/main" id="{BDE24BFA-A0D9-4CD0-98A6-F58291298D0C}"/>
              </a:ext>
            </a:extLst>
          </p:cNvPr>
          <p:cNvSpPr/>
          <p:nvPr/>
        </p:nvSpPr>
        <p:spPr>
          <a:xfrm>
            <a:off x="5225809" y="5024020"/>
            <a:ext cx="6480001" cy="118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buClr>
                <a:srgbClr val="F7981D"/>
              </a:buClr>
              <a:buFont typeface="Arial" panose="020B0604020202020204" pitchFamily="34" charset="0"/>
              <a:buChar char="•"/>
            </a:pPr>
            <a:r>
              <a:rPr lang="en-GB" sz="2400" spc="-20" dirty="0">
                <a:solidFill>
                  <a:schemeClr val="tx1"/>
                </a:solidFill>
              </a:rPr>
              <a:t> “Moral of the story”</a:t>
            </a:r>
          </a:p>
          <a:p>
            <a:pPr>
              <a:lnSpc>
                <a:spcPct val="150000"/>
              </a:lnSpc>
              <a:buClr>
                <a:srgbClr val="F7981D"/>
              </a:buClr>
              <a:buFont typeface="Arial" panose="020B0604020202020204" pitchFamily="34" charset="0"/>
              <a:buChar char="•"/>
            </a:pPr>
            <a:r>
              <a:rPr lang="en-GB" sz="2400" spc="-20" dirty="0">
                <a:solidFill>
                  <a:schemeClr val="tx1"/>
                </a:solidFill>
              </a:rPr>
              <a:t> </a:t>
            </a:r>
            <a:r>
              <a:rPr lang="en-GB" sz="2400" b="1" spc="-20" dirty="0">
                <a:solidFill>
                  <a:schemeClr val="tx1"/>
                </a:solidFill>
              </a:rPr>
              <a:t>Memorability and personal meaning</a:t>
            </a:r>
          </a:p>
        </p:txBody>
      </p:sp>
      <p:pic>
        <p:nvPicPr>
          <p:cNvPr id="19" name="Imagem 18">
            <a:extLst>
              <a:ext uri="{FF2B5EF4-FFF2-40B4-BE49-F238E27FC236}">
                <a16:creationId xmlns:a16="http://schemas.microsoft.com/office/drawing/2014/main" id="{F9ADEF2D-A9EB-47C9-BB58-9EC053AF8F46}"/>
              </a:ext>
            </a:extLst>
          </p:cNvPr>
          <p:cNvPicPr>
            <a:picLocks noChangeAspect="1"/>
          </p:cNvPicPr>
          <p:nvPr/>
        </p:nvPicPr>
        <p:blipFill>
          <a:blip r:embed="rId3"/>
          <a:stretch>
            <a:fillRect/>
          </a:stretch>
        </p:blipFill>
        <p:spPr>
          <a:xfrm>
            <a:off x="758645" y="1221763"/>
            <a:ext cx="1080000" cy="1080000"/>
          </a:xfrm>
          <a:prstGeom prst="rect">
            <a:avLst/>
          </a:prstGeom>
          <a:effectLst>
            <a:outerShdw blurRad="50800" dist="38100" dir="2700000" algn="tl" rotWithShape="0">
              <a:prstClr val="black">
                <a:alpha val="40000"/>
              </a:prstClr>
            </a:outerShdw>
          </a:effectLst>
        </p:spPr>
      </p:pic>
      <p:pic>
        <p:nvPicPr>
          <p:cNvPr id="21" name="Imagem 20">
            <a:extLst>
              <a:ext uri="{FF2B5EF4-FFF2-40B4-BE49-F238E27FC236}">
                <a16:creationId xmlns:a16="http://schemas.microsoft.com/office/drawing/2014/main" id="{8E3FF0E0-C529-48FD-AA8C-FFA8CE1C945E}"/>
              </a:ext>
            </a:extLst>
          </p:cNvPr>
          <p:cNvPicPr>
            <a:picLocks noChangeAspect="1"/>
          </p:cNvPicPr>
          <p:nvPr/>
        </p:nvPicPr>
        <p:blipFill>
          <a:blip r:embed="rId4"/>
          <a:stretch>
            <a:fillRect/>
          </a:stretch>
        </p:blipFill>
        <p:spPr>
          <a:xfrm>
            <a:off x="758643" y="2507798"/>
            <a:ext cx="1080000" cy="1080000"/>
          </a:xfrm>
          <a:prstGeom prst="rect">
            <a:avLst/>
          </a:prstGeom>
          <a:effectLst>
            <a:outerShdw blurRad="50800" dist="38100" dir="2700000" algn="tl" rotWithShape="0">
              <a:prstClr val="black">
                <a:alpha val="40000"/>
              </a:prstClr>
            </a:outerShdw>
          </a:effectLst>
        </p:spPr>
      </p:pic>
      <p:pic>
        <p:nvPicPr>
          <p:cNvPr id="23" name="Imagem 22">
            <a:extLst>
              <a:ext uri="{FF2B5EF4-FFF2-40B4-BE49-F238E27FC236}">
                <a16:creationId xmlns:a16="http://schemas.microsoft.com/office/drawing/2014/main" id="{663A5074-9832-4F20-9773-8E348BC0D910}"/>
              </a:ext>
            </a:extLst>
          </p:cNvPr>
          <p:cNvPicPr>
            <a:picLocks noChangeAspect="1"/>
          </p:cNvPicPr>
          <p:nvPr/>
        </p:nvPicPr>
        <p:blipFill>
          <a:blip r:embed="rId5"/>
          <a:stretch>
            <a:fillRect/>
          </a:stretch>
        </p:blipFill>
        <p:spPr>
          <a:xfrm>
            <a:off x="758645" y="3793018"/>
            <a:ext cx="1080000" cy="1080000"/>
          </a:xfrm>
          <a:prstGeom prst="rect">
            <a:avLst/>
          </a:prstGeom>
          <a:effectLst>
            <a:outerShdw blurRad="50800" dist="38100" dir="2700000" algn="tl" rotWithShape="0">
              <a:prstClr val="black">
                <a:alpha val="40000"/>
              </a:prstClr>
            </a:outerShdw>
          </a:effectLst>
        </p:spPr>
      </p:pic>
      <p:pic>
        <p:nvPicPr>
          <p:cNvPr id="25" name="Imagem 24">
            <a:extLst>
              <a:ext uri="{FF2B5EF4-FFF2-40B4-BE49-F238E27FC236}">
                <a16:creationId xmlns:a16="http://schemas.microsoft.com/office/drawing/2014/main" id="{4C8FA786-9D5A-463A-85CF-7D1CC68E00BF}"/>
              </a:ext>
            </a:extLst>
          </p:cNvPr>
          <p:cNvPicPr>
            <a:picLocks noChangeAspect="1"/>
          </p:cNvPicPr>
          <p:nvPr/>
        </p:nvPicPr>
        <p:blipFill>
          <a:blip r:embed="rId6"/>
          <a:stretch>
            <a:fillRect/>
          </a:stretch>
        </p:blipFill>
        <p:spPr>
          <a:xfrm>
            <a:off x="758645" y="5078020"/>
            <a:ext cx="1080000" cy="1080000"/>
          </a:xfrm>
          <a:prstGeom prst="rect">
            <a:avLst/>
          </a:prstGeom>
          <a:effectLst>
            <a:outerShdw blurRad="50800" dist="38100" dir="2700000" algn="tl" rotWithShape="0">
              <a:prstClr val="black">
                <a:alpha val="40000"/>
              </a:prstClr>
            </a:outerShdw>
          </a:effectLst>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1040739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 Main elements of a story</a:t>
            </a:r>
          </a:p>
        </p:txBody>
      </p:sp>
      <p:sp>
        <p:nvSpPr>
          <p:cNvPr id="28" name="CaixaDeTexto 27">
            <a:extLst>
              <a:ext uri="{FF2B5EF4-FFF2-40B4-BE49-F238E27FC236}">
                <a16:creationId xmlns:a16="http://schemas.microsoft.com/office/drawing/2014/main" id="{C7AED7C6-DABA-4D68-AFCD-B04280249284}"/>
              </a:ext>
            </a:extLst>
          </p:cNvPr>
          <p:cNvSpPr txBox="1"/>
          <p:nvPr/>
        </p:nvSpPr>
        <p:spPr>
          <a:xfrm>
            <a:off x="2002226" y="1168796"/>
            <a:ext cx="3060000" cy="1092607"/>
          </a:xfrm>
          <a:prstGeom prst="rect">
            <a:avLst/>
          </a:prstGeom>
          <a:noFill/>
        </p:spPr>
        <p:txBody>
          <a:bodyPr wrap="square">
            <a:spAutoFit/>
          </a:bodyPr>
          <a:lstStyle/>
          <a:p>
            <a:pPr algn="ctr">
              <a:spcAft>
                <a:spcPts val="600"/>
              </a:spcAft>
            </a:pPr>
            <a:r>
              <a:rPr lang="en-GB" sz="3000" b="1" spc="-20" dirty="0">
                <a:solidFill>
                  <a:srgbClr val="6ECECB"/>
                </a:solidFill>
              </a:rPr>
              <a:t>Character(s)</a:t>
            </a:r>
          </a:p>
          <a:p>
            <a:pPr algn="ctr">
              <a:spcAft>
                <a:spcPts val="600"/>
              </a:spcAft>
            </a:pPr>
            <a:r>
              <a:rPr lang="en-GB" sz="3000" b="1" i="1" spc="-20" dirty="0">
                <a:solidFill>
                  <a:srgbClr val="6ECECB"/>
                </a:solidFill>
              </a:rPr>
              <a:t>(who)</a:t>
            </a:r>
            <a:endParaRPr lang="en-GB" sz="3000" b="1" spc="-20" dirty="0">
              <a:solidFill>
                <a:srgbClr val="6ECECB"/>
              </a:solidFill>
            </a:endParaRPr>
          </a:p>
        </p:txBody>
      </p:sp>
      <p:sp>
        <p:nvSpPr>
          <p:cNvPr id="29" name="CaixaDeTexto 28">
            <a:extLst>
              <a:ext uri="{FF2B5EF4-FFF2-40B4-BE49-F238E27FC236}">
                <a16:creationId xmlns:a16="http://schemas.microsoft.com/office/drawing/2014/main" id="{F24B593F-C306-4175-814D-685A4ABD167D}"/>
              </a:ext>
            </a:extLst>
          </p:cNvPr>
          <p:cNvSpPr txBox="1"/>
          <p:nvPr/>
        </p:nvSpPr>
        <p:spPr>
          <a:xfrm>
            <a:off x="2002226" y="2453798"/>
            <a:ext cx="3060000" cy="1092607"/>
          </a:xfrm>
          <a:prstGeom prst="rect">
            <a:avLst/>
          </a:prstGeom>
          <a:noFill/>
        </p:spPr>
        <p:txBody>
          <a:bodyPr wrap="square">
            <a:spAutoFit/>
          </a:bodyPr>
          <a:lstStyle/>
          <a:p>
            <a:pPr algn="ctr">
              <a:spcAft>
                <a:spcPts val="600"/>
              </a:spcAft>
            </a:pPr>
            <a:r>
              <a:rPr lang="en-GB" sz="3000" b="1" dirty="0">
                <a:solidFill>
                  <a:srgbClr val="F7981D"/>
                </a:solidFill>
              </a:rPr>
              <a:t>Setting</a:t>
            </a:r>
          </a:p>
          <a:p>
            <a:pPr algn="ctr">
              <a:spcAft>
                <a:spcPts val="600"/>
              </a:spcAft>
            </a:pPr>
            <a:r>
              <a:rPr lang="en-GB" sz="3000" b="1" i="1" dirty="0">
                <a:solidFill>
                  <a:srgbClr val="F7981D"/>
                </a:solidFill>
              </a:rPr>
              <a:t>(where</a:t>
            </a:r>
            <a:r>
              <a:rPr lang="en-GB" sz="3000" b="1" dirty="0">
                <a:solidFill>
                  <a:srgbClr val="F7981D"/>
                </a:solidFill>
              </a:rPr>
              <a:t> and </a:t>
            </a:r>
            <a:r>
              <a:rPr lang="en-GB" sz="3000" b="1" i="1" dirty="0">
                <a:solidFill>
                  <a:srgbClr val="F7981D"/>
                </a:solidFill>
              </a:rPr>
              <a:t>when)</a:t>
            </a:r>
            <a:endParaRPr lang="en-GB" sz="3000" b="1" dirty="0">
              <a:solidFill>
                <a:srgbClr val="F7981D"/>
              </a:solidFill>
            </a:endParaRPr>
          </a:p>
        </p:txBody>
      </p:sp>
      <p:sp>
        <p:nvSpPr>
          <p:cNvPr id="31" name="CaixaDeTexto 30">
            <a:extLst>
              <a:ext uri="{FF2B5EF4-FFF2-40B4-BE49-F238E27FC236}">
                <a16:creationId xmlns:a16="http://schemas.microsoft.com/office/drawing/2014/main" id="{D9F69046-1EE4-4D0B-B9CE-2D1B91D615E1}"/>
              </a:ext>
            </a:extLst>
          </p:cNvPr>
          <p:cNvSpPr txBox="1"/>
          <p:nvPr/>
        </p:nvSpPr>
        <p:spPr>
          <a:xfrm>
            <a:off x="2002226" y="4056019"/>
            <a:ext cx="3060000" cy="553998"/>
          </a:xfrm>
          <a:prstGeom prst="rect">
            <a:avLst/>
          </a:prstGeom>
          <a:noFill/>
        </p:spPr>
        <p:txBody>
          <a:bodyPr wrap="square" anchor="ctr">
            <a:spAutoFit/>
          </a:bodyPr>
          <a:lstStyle/>
          <a:p>
            <a:pPr algn="ctr">
              <a:spcAft>
                <a:spcPts val="600"/>
              </a:spcAft>
            </a:pPr>
            <a:r>
              <a:rPr lang="en-GB" sz="3000" b="1" spc="-20" dirty="0">
                <a:solidFill>
                  <a:srgbClr val="6ECECB"/>
                </a:solidFill>
              </a:rPr>
              <a:t>Conflict</a:t>
            </a:r>
          </a:p>
        </p:txBody>
      </p:sp>
      <p:sp>
        <p:nvSpPr>
          <p:cNvPr id="33" name="CaixaDeTexto 32">
            <a:extLst>
              <a:ext uri="{FF2B5EF4-FFF2-40B4-BE49-F238E27FC236}">
                <a16:creationId xmlns:a16="http://schemas.microsoft.com/office/drawing/2014/main" id="{106F08B2-1B15-49CB-96D7-71DAA7647778}"/>
              </a:ext>
            </a:extLst>
          </p:cNvPr>
          <p:cNvSpPr txBox="1"/>
          <p:nvPr/>
        </p:nvSpPr>
        <p:spPr>
          <a:xfrm>
            <a:off x="2002226" y="5004064"/>
            <a:ext cx="3060000" cy="1092607"/>
          </a:xfrm>
          <a:prstGeom prst="rect">
            <a:avLst/>
          </a:prstGeom>
          <a:noFill/>
        </p:spPr>
        <p:txBody>
          <a:bodyPr wrap="square">
            <a:spAutoFit/>
          </a:bodyPr>
          <a:lstStyle/>
          <a:p>
            <a:pPr algn="ctr">
              <a:spcAft>
                <a:spcPts val="600"/>
              </a:spcAft>
            </a:pPr>
            <a:r>
              <a:rPr lang="en-GB" sz="3000" b="1" spc="-20" dirty="0">
                <a:solidFill>
                  <a:srgbClr val="F7981D"/>
                </a:solidFill>
              </a:rPr>
              <a:t>Message</a:t>
            </a:r>
          </a:p>
          <a:p>
            <a:pPr algn="ctr">
              <a:spcAft>
                <a:spcPts val="600"/>
              </a:spcAft>
            </a:pPr>
            <a:r>
              <a:rPr lang="en-GB" sz="3000" b="1" i="1" spc="-20" dirty="0">
                <a:solidFill>
                  <a:srgbClr val="F7981D"/>
                </a:solidFill>
              </a:rPr>
              <a:t>(why)</a:t>
            </a:r>
            <a:endParaRPr lang="en-GB" sz="3000" b="1" spc="-20" dirty="0">
              <a:solidFill>
                <a:srgbClr val="F7981D"/>
              </a:solidFill>
            </a:endParaRPr>
          </a:p>
        </p:txBody>
      </p:sp>
    </p:spTree>
    <p:extLst>
      <p:ext uri="{BB962C8B-B14F-4D97-AF65-F5344CB8AC3E}">
        <p14:creationId xmlns:p14="http://schemas.microsoft.com/office/powerpoint/2010/main" val="897442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 Crafting the story</a:t>
            </a:r>
          </a:p>
        </p:txBody>
      </p:sp>
      <p:sp>
        <p:nvSpPr>
          <p:cNvPr id="20" name="CaixaDeTexto 19">
            <a:extLst>
              <a:ext uri="{FF2B5EF4-FFF2-40B4-BE49-F238E27FC236}">
                <a16:creationId xmlns:a16="http://schemas.microsoft.com/office/drawing/2014/main" id="{7DD74540-3649-47D7-8FF6-5872888786ED}"/>
              </a:ext>
            </a:extLst>
          </p:cNvPr>
          <p:cNvSpPr txBox="1"/>
          <p:nvPr/>
        </p:nvSpPr>
        <p:spPr>
          <a:xfrm>
            <a:off x="485044" y="4601573"/>
            <a:ext cx="6551998" cy="15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defRPr b="1" spc="-20">
                <a:solidFill>
                  <a:srgbClr val="6ECECB"/>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sz="3000" dirty="0">
                <a:solidFill>
                  <a:srgbClr val="F7981D"/>
                </a:solidFill>
              </a:rPr>
              <a:t>Structure (how):</a:t>
            </a:r>
          </a:p>
          <a:p>
            <a:pPr>
              <a:spcAft>
                <a:spcPts val="600"/>
              </a:spcAft>
              <a:buClr>
                <a:srgbClr val="6ECECB"/>
              </a:buClr>
              <a:buFont typeface="Arial" panose="020B0604020202020204" pitchFamily="34" charset="0"/>
              <a:buChar char="•"/>
            </a:pPr>
            <a:r>
              <a:rPr lang="en-GB" sz="2400" b="0" dirty="0">
                <a:solidFill>
                  <a:schemeClr val="tx1"/>
                </a:solidFill>
                <a:effectLst/>
              </a:rPr>
              <a:t> Organization of the events in the story</a:t>
            </a:r>
          </a:p>
          <a:p>
            <a:pPr>
              <a:spcAft>
                <a:spcPts val="600"/>
              </a:spcAft>
              <a:buClr>
                <a:srgbClr val="6ECECB"/>
              </a:buClr>
              <a:buFont typeface="Arial" panose="020B0604020202020204" pitchFamily="34" charset="0"/>
              <a:buChar char="•"/>
            </a:pPr>
            <a:r>
              <a:rPr lang="en-GB" sz="2400" b="0" dirty="0">
                <a:solidFill>
                  <a:schemeClr val="tx1"/>
                </a:solidFill>
                <a:effectLst/>
              </a:rPr>
              <a:t> The itinerary of the experience</a:t>
            </a:r>
          </a:p>
        </p:txBody>
      </p:sp>
      <p:sp>
        <p:nvSpPr>
          <p:cNvPr id="16" name="CaixaDeTexto 15">
            <a:extLst>
              <a:ext uri="{FF2B5EF4-FFF2-40B4-BE49-F238E27FC236}">
                <a16:creationId xmlns:a16="http://schemas.microsoft.com/office/drawing/2014/main" id="{0A092983-5877-4B90-8585-FDA4FE18DB81}"/>
              </a:ext>
            </a:extLst>
          </p:cNvPr>
          <p:cNvSpPr txBox="1"/>
          <p:nvPr/>
        </p:nvSpPr>
        <p:spPr>
          <a:xfrm>
            <a:off x="485044" y="2826909"/>
            <a:ext cx="6552000" cy="15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defRPr b="1" spc="-20">
                <a:solidFill>
                  <a:srgbClr val="6ECECB"/>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sz="3000" dirty="0">
                <a:solidFill>
                  <a:srgbClr val="F7981D"/>
                </a:solidFill>
              </a:rPr>
              <a:t>Plot points:</a:t>
            </a:r>
          </a:p>
          <a:p>
            <a:pPr>
              <a:spcAft>
                <a:spcPts val="600"/>
              </a:spcAft>
              <a:buClr>
                <a:srgbClr val="6ECECB"/>
              </a:buClr>
              <a:buFont typeface="Arial" panose="020B0604020202020204" pitchFamily="34" charset="0"/>
              <a:buChar char="•"/>
            </a:pPr>
            <a:r>
              <a:rPr lang="en-GB" sz="2400" b="0" spc="-20" dirty="0">
                <a:solidFill>
                  <a:schemeClr val="tx1"/>
                </a:solidFill>
                <a:effectLst/>
              </a:rPr>
              <a:t> Events with direct impact on the story</a:t>
            </a:r>
          </a:p>
          <a:p>
            <a:pPr>
              <a:spcAft>
                <a:spcPts val="600"/>
              </a:spcAft>
              <a:buClr>
                <a:srgbClr val="6ECECB"/>
              </a:buClr>
              <a:buFont typeface="Arial" panose="020B0604020202020204" pitchFamily="34" charset="0"/>
              <a:buChar char="•"/>
            </a:pPr>
            <a:r>
              <a:rPr lang="en-GB" sz="2400" b="0" spc="-20" dirty="0">
                <a:solidFill>
                  <a:schemeClr val="tx1"/>
                </a:solidFill>
                <a:effectLst/>
              </a:rPr>
              <a:t> Key activities that deeply mark the experience</a:t>
            </a:r>
          </a:p>
          <a:p>
            <a:pPr>
              <a:spcAft>
                <a:spcPts val="600"/>
              </a:spcAft>
            </a:pPr>
            <a:endParaRPr lang="en-GB" sz="1600" b="0" dirty="0">
              <a:solidFill>
                <a:schemeClr val="tx1"/>
              </a:solidFill>
              <a:effectLst/>
            </a:endParaRPr>
          </a:p>
        </p:txBody>
      </p:sp>
      <p:sp>
        <p:nvSpPr>
          <p:cNvPr id="19" name="Retângulo 18">
            <a:extLst>
              <a:ext uri="{FF2B5EF4-FFF2-40B4-BE49-F238E27FC236}">
                <a16:creationId xmlns:a16="http://schemas.microsoft.com/office/drawing/2014/main" id="{D4ADD70D-382E-4F52-89A2-5220970E8AEC}"/>
              </a:ext>
            </a:extLst>
          </p:cNvPr>
          <p:cNvSpPr/>
          <p:nvPr/>
        </p:nvSpPr>
        <p:spPr>
          <a:xfrm>
            <a:off x="485042" y="1052245"/>
            <a:ext cx="6552000" cy="15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6ECECB"/>
              </a:buClr>
            </a:pPr>
            <a:r>
              <a:rPr lang="en-GB" sz="3000" b="1" spc="-20" dirty="0">
                <a:solidFill>
                  <a:srgbClr val="F7981D"/>
                </a:solidFill>
                <a:effectLst>
                  <a:outerShdw blurRad="38100" dist="38100" dir="2700000" algn="tl">
                    <a:srgbClr val="000000">
                      <a:alpha val="43137"/>
                    </a:srgbClr>
                  </a:outerShdw>
                </a:effectLst>
              </a:rPr>
              <a:t>Plot (what):</a:t>
            </a:r>
          </a:p>
          <a:p>
            <a:pPr>
              <a:spcAft>
                <a:spcPts val="600"/>
              </a:spcAft>
              <a:buClr>
                <a:srgbClr val="6ECECB"/>
              </a:buClr>
              <a:buFont typeface="Arial" panose="020B0604020202020204" pitchFamily="34" charset="0"/>
              <a:buChar char="•"/>
            </a:pPr>
            <a:r>
              <a:rPr lang="en-GB" sz="2400" spc="-20" dirty="0">
                <a:solidFill>
                  <a:schemeClr val="tx1"/>
                </a:solidFill>
              </a:rPr>
              <a:t> The connected events that create the narrative</a:t>
            </a:r>
          </a:p>
          <a:p>
            <a:pPr>
              <a:spcAft>
                <a:spcPts val="600"/>
              </a:spcAft>
              <a:buClr>
                <a:srgbClr val="6ECECB"/>
              </a:buClr>
              <a:buFont typeface="Arial" panose="020B0604020202020204" pitchFamily="34" charset="0"/>
              <a:buChar char="•"/>
            </a:pPr>
            <a:r>
              <a:rPr lang="en-GB" sz="2400" b="1" spc="-20" dirty="0">
                <a:solidFill>
                  <a:schemeClr val="tx1"/>
                </a:solidFill>
              </a:rPr>
              <a:t> The tasks, events and activities of the experience</a:t>
            </a:r>
          </a:p>
        </p:txBody>
      </p:sp>
      <p:pic>
        <p:nvPicPr>
          <p:cNvPr id="9" name="Imagem 8">
            <a:extLst>
              <a:ext uri="{FF2B5EF4-FFF2-40B4-BE49-F238E27FC236}">
                <a16:creationId xmlns:a16="http://schemas.microsoft.com/office/drawing/2014/main" id="{4C167450-7B0C-4DC0-966D-9FC8AEC6E5DA}"/>
              </a:ext>
            </a:extLst>
          </p:cNvPr>
          <p:cNvPicPr>
            <a:picLocks noChangeAspect="1"/>
          </p:cNvPicPr>
          <p:nvPr/>
        </p:nvPicPr>
        <p:blipFill>
          <a:blip r:embed="rId3"/>
          <a:stretch>
            <a:fillRect/>
          </a:stretch>
        </p:blipFill>
        <p:spPr>
          <a:xfrm>
            <a:off x="7617126" y="0"/>
            <a:ext cx="4571667" cy="6858000"/>
          </a:xfrm>
          <a:prstGeom prst="rect">
            <a:avLst/>
          </a:prstGeom>
        </p:spPr>
      </p:pic>
    </p:spTree>
    <p:extLst>
      <p:ext uri="{BB962C8B-B14F-4D97-AF65-F5344CB8AC3E}">
        <p14:creationId xmlns:p14="http://schemas.microsoft.com/office/powerpoint/2010/main" val="238957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76537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 Typical Three-Act Structure</a:t>
            </a:r>
          </a:p>
        </p:txBody>
      </p:sp>
      <p:sp>
        <p:nvSpPr>
          <p:cNvPr id="25" name="CaixaDeTexto 24">
            <a:extLst>
              <a:ext uri="{FF2B5EF4-FFF2-40B4-BE49-F238E27FC236}">
                <a16:creationId xmlns:a16="http://schemas.microsoft.com/office/drawing/2014/main" id="{BAF38F7D-E233-4C3B-8798-6583C2A6FD49}"/>
              </a:ext>
            </a:extLst>
          </p:cNvPr>
          <p:cNvSpPr txBox="1"/>
          <p:nvPr/>
        </p:nvSpPr>
        <p:spPr>
          <a:xfrm>
            <a:off x="215062" y="2718634"/>
            <a:ext cx="3025457" cy="303589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oAutofit/>
          </a:bodyPr>
          <a:lstStyle/>
          <a:p>
            <a:pPr>
              <a:lnSpc>
                <a:spcPct val="150000"/>
              </a:lnSpc>
              <a:spcAft>
                <a:spcPts val="600"/>
              </a:spcAft>
              <a:buClr>
                <a:srgbClr val="6ECECB"/>
              </a:buClr>
              <a:buFont typeface="Arial" panose="020B0604020202020204" pitchFamily="34" charset="0"/>
              <a:buChar char="•"/>
            </a:pPr>
            <a:r>
              <a:rPr lang="en-GB" sz="2400" b="1" dirty="0">
                <a:effectLst>
                  <a:outerShdw blurRad="38100" dist="38100" dir="2700000" algn="tl">
                    <a:srgbClr val="000000">
                      <a:alpha val="43137"/>
                    </a:srgbClr>
                  </a:outerShdw>
                </a:effectLst>
              </a:rPr>
              <a:t> </a:t>
            </a:r>
            <a:r>
              <a:rPr lang="en-GB" sz="2400" dirty="0"/>
              <a:t>Introduction: </a:t>
            </a:r>
          </a:p>
          <a:p>
            <a:pPr>
              <a:lnSpc>
                <a:spcPct val="150000"/>
              </a:lnSpc>
              <a:spcAft>
                <a:spcPts val="600"/>
              </a:spcAft>
              <a:buClr>
                <a:srgbClr val="6ECECB"/>
              </a:buClr>
              <a:buFont typeface="Calibri" panose="020F0502020204030204" pitchFamily="34" charset="0"/>
              <a:buChar char="‒"/>
            </a:pPr>
            <a:r>
              <a:rPr lang="en-GB" sz="2400" i="1" dirty="0">
                <a:effectLst>
                  <a:outerShdw blurRad="38100" dist="38100" dir="2700000" algn="tl">
                    <a:srgbClr val="000000">
                      <a:alpha val="43137"/>
                    </a:srgbClr>
                  </a:outerShdw>
                </a:effectLst>
              </a:rPr>
              <a:t> </a:t>
            </a:r>
            <a:r>
              <a:rPr lang="en-GB" sz="2400" dirty="0"/>
              <a:t>context</a:t>
            </a:r>
          </a:p>
          <a:p>
            <a:pPr>
              <a:lnSpc>
                <a:spcPct val="150000"/>
              </a:lnSpc>
              <a:spcAft>
                <a:spcPts val="600"/>
              </a:spcAft>
              <a:buClr>
                <a:srgbClr val="6ECECB"/>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characters</a:t>
            </a:r>
          </a:p>
          <a:p>
            <a:pPr>
              <a:lnSpc>
                <a:spcPct val="150000"/>
              </a:lnSpc>
              <a:spcAft>
                <a:spcPts val="600"/>
              </a:spcAft>
              <a:buClr>
                <a:srgbClr val="6ECECB"/>
              </a:buClr>
              <a:buFont typeface="Calibri" panose="020F0502020204030204" pitchFamily="34" charset="0"/>
              <a:buChar char="‒"/>
            </a:pPr>
            <a:r>
              <a:rPr lang="en-GB" sz="2400" b="1" spc="-20" dirty="0">
                <a:effectLst>
                  <a:outerShdw blurRad="38100" dist="38100" dir="2700000" algn="tl">
                    <a:srgbClr val="000000">
                      <a:alpha val="43137"/>
                    </a:srgbClr>
                  </a:outerShdw>
                </a:effectLst>
              </a:rPr>
              <a:t> </a:t>
            </a:r>
            <a:r>
              <a:rPr lang="en-GB" sz="2400" spc="-20" dirty="0"/>
              <a:t>conflict (plot point 1)</a:t>
            </a:r>
          </a:p>
        </p:txBody>
      </p:sp>
      <p:sp>
        <p:nvSpPr>
          <p:cNvPr id="29" name="CaixaDeTexto 28">
            <a:extLst>
              <a:ext uri="{FF2B5EF4-FFF2-40B4-BE49-F238E27FC236}">
                <a16:creationId xmlns:a16="http://schemas.microsoft.com/office/drawing/2014/main" id="{26EC729D-B665-4DCA-A018-8DD9E29D463D}"/>
              </a:ext>
            </a:extLst>
          </p:cNvPr>
          <p:cNvSpPr txBox="1"/>
          <p:nvPr/>
        </p:nvSpPr>
        <p:spPr>
          <a:xfrm>
            <a:off x="8973747" y="2718634"/>
            <a:ext cx="3024000" cy="303589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spcAft>
                <a:spcPts val="600"/>
              </a:spcAft>
              <a:buClr>
                <a:srgbClr val="F7981D"/>
              </a:buClr>
              <a:buFont typeface="Arial" panose="020B0604020202020204" pitchFamily="34" charset="0"/>
              <a:buChar char="•"/>
            </a:pPr>
            <a:r>
              <a:rPr lang="en-GB" sz="2400" b="1" dirty="0">
                <a:effectLst>
                  <a:outerShdw blurRad="38100" dist="38100" dir="2700000" algn="tl">
                    <a:srgbClr val="000000">
                      <a:alpha val="43137"/>
                    </a:srgbClr>
                  </a:outerShdw>
                </a:effectLst>
              </a:rPr>
              <a:t> </a:t>
            </a:r>
            <a:r>
              <a:rPr lang="en-GB" sz="2400" dirty="0"/>
              <a:t>Resolution:</a:t>
            </a:r>
          </a:p>
          <a:p>
            <a:pPr>
              <a:lnSpc>
                <a:spcPct val="150000"/>
              </a:lnSpc>
              <a:spcAft>
                <a:spcPts val="600"/>
              </a:spcAft>
              <a:buClr>
                <a:srgbClr val="F7981D"/>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climax (peak of tension)</a:t>
            </a:r>
          </a:p>
          <a:p>
            <a:pPr>
              <a:lnSpc>
                <a:spcPct val="150000"/>
              </a:lnSpc>
              <a:spcAft>
                <a:spcPts val="600"/>
              </a:spcAft>
              <a:buClr>
                <a:srgbClr val="F7981D"/>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falling action</a:t>
            </a:r>
          </a:p>
          <a:p>
            <a:pPr>
              <a:lnSpc>
                <a:spcPct val="150000"/>
              </a:lnSpc>
              <a:spcAft>
                <a:spcPts val="600"/>
              </a:spcAft>
              <a:buClr>
                <a:srgbClr val="F7981D"/>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catharsis</a:t>
            </a:r>
          </a:p>
        </p:txBody>
      </p:sp>
      <p:sp>
        <p:nvSpPr>
          <p:cNvPr id="2" name="Seta: Pentágono 1">
            <a:extLst>
              <a:ext uri="{FF2B5EF4-FFF2-40B4-BE49-F238E27FC236}">
                <a16:creationId xmlns:a16="http://schemas.microsoft.com/office/drawing/2014/main" id="{63FB611F-BD64-46C2-930D-C2BC257FA33F}"/>
              </a:ext>
            </a:extLst>
          </p:cNvPr>
          <p:cNvSpPr/>
          <p:nvPr/>
        </p:nvSpPr>
        <p:spPr>
          <a:xfrm>
            <a:off x="214601" y="1246297"/>
            <a:ext cx="3024000" cy="1156447"/>
          </a:xfrm>
          <a:prstGeom prst="homePlat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2400" b="1" dirty="0">
                <a:effectLst>
                  <a:outerShdw blurRad="38100" dist="38100" dir="2700000" algn="tl">
                    <a:srgbClr val="000000">
                      <a:alpha val="43137"/>
                    </a:srgbClr>
                  </a:outerShdw>
                </a:effectLst>
              </a:rPr>
              <a:t>Beginning</a:t>
            </a:r>
          </a:p>
          <a:p>
            <a:pPr algn="ctr"/>
            <a:r>
              <a:rPr lang="en-GB" sz="2400" b="1" dirty="0">
                <a:effectLst>
                  <a:outerShdw blurRad="38100" dist="38100" dir="2700000" algn="tl">
                    <a:srgbClr val="000000">
                      <a:alpha val="43137"/>
                    </a:srgbClr>
                  </a:outerShdw>
                </a:effectLst>
              </a:rPr>
              <a:t>0 - 25%</a:t>
            </a:r>
          </a:p>
        </p:txBody>
      </p:sp>
      <p:sp>
        <p:nvSpPr>
          <p:cNvPr id="4" name="Seta: Divisa 3">
            <a:extLst>
              <a:ext uri="{FF2B5EF4-FFF2-40B4-BE49-F238E27FC236}">
                <a16:creationId xmlns:a16="http://schemas.microsoft.com/office/drawing/2014/main" id="{0ED6BEF1-6788-446B-AC88-6083EB7400FD}"/>
              </a:ext>
            </a:extLst>
          </p:cNvPr>
          <p:cNvSpPr/>
          <p:nvPr/>
        </p:nvSpPr>
        <p:spPr>
          <a:xfrm>
            <a:off x="3317133" y="1247112"/>
            <a:ext cx="5580000" cy="1156448"/>
          </a:xfrm>
          <a:prstGeom prst="chevron">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2400" b="1" dirty="0">
                <a:solidFill>
                  <a:schemeClr val="bg1"/>
                </a:solidFill>
                <a:effectLst>
                  <a:outerShdw blurRad="38100" dist="38100" dir="2700000" algn="tl">
                    <a:srgbClr val="000000">
                      <a:alpha val="43137"/>
                    </a:srgbClr>
                  </a:outerShdw>
                </a:effectLst>
              </a:rPr>
              <a:t>Middle</a:t>
            </a:r>
          </a:p>
          <a:p>
            <a:pPr algn="ctr"/>
            <a:r>
              <a:rPr lang="en-GB" sz="2400" b="1" dirty="0">
                <a:solidFill>
                  <a:schemeClr val="bg1"/>
                </a:solidFill>
                <a:effectLst>
                  <a:outerShdw blurRad="38100" dist="38100" dir="2700000" algn="tl">
                    <a:srgbClr val="000000">
                      <a:alpha val="43137"/>
                    </a:srgbClr>
                  </a:outerShdw>
                </a:effectLst>
              </a:rPr>
              <a:t>25% - 75%</a:t>
            </a:r>
          </a:p>
        </p:txBody>
      </p:sp>
      <p:sp>
        <p:nvSpPr>
          <p:cNvPr id="34" name="Seta: Divisa 33">
            <a:extLst>
              <a:ext uri="{FF2B5EF4-FFF2-40B4-BE49-F238E27FC236}">
                <a16:creationId xmlns:a16="http://schemas.microsoft.com/office/drawing/2014/main" id="{78D5AFB8-E1C1-4999-899D-548FC98E9A15}"/>
              </a:ext>
            </a:extLst>
          </p:cNvPr>
          <p:cNvSpPr/>
          <p:nvPr/>
        </p:nvSpPr>
        <p:spPr>
          <a:xfrm>
            <a:off x="8975665" y="1246296"/>
            <a:ext cx="3024000" cy="1156447"/>
          </a:xfrm>
          <a:prstGeom prst="chevron">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2400" b="1" dirty="0">
                <a:solidFill>
                  <a:schemeClr val="bg1"/>
                </a:solidFill>
                <a:effectLst>
                  <a:outerShdw blurRad="38100" dist="38100" dir="2700000" algn="tl">
                    <a:srgbClr val="000000">
                      <a:alpha val="43137"/>
                    </a:srgbClr>
                  </a:outerShdw>
                </a:effectLst>
              </a:rPr>
              <a:t>End</a:t>
            </a:r>
          </a:p>
          <a:p>
            <a:pPr algn="ctr"/>
            <a:r>
              <a:rPr lang="en-GB" sz="2400" b="1" dirty="0">
                <a:solidFill>
                  <a:schemeClr val="bg1"/>
                </a:solidFill>
                <a:effectLst>
                  <a:outerShdw blurRad="38100" dist="38100" dir="2700000" algn="tl">
                    <a:srgbClr val="000000">
                      <a:alpha val="43137"/>
                    </a:srgbClr>
                  </a:outerShdw>
                </a:effectLst>
              </a:rPr>
              <a:t>75% - 100%</a:t>
            </a:r>
          </a:p>
        </p:txBody>
      </p:sp>
      <p:sp>
        <p:nvSpPr>
          <p:cNvPr id="21" name="CaixaDeTexto 20">
            <a:extLst>
              <a:ext uri="{FF2B5EF4-FFF2-40B4-BE49-F238E27FC236}">
                <a16:creationId xmlns:a16="http://schemas.microsoft.com/office/drawing/2014/main" id="{94AA8B6A-CEE1-4262-B4D6-794EA865A7D0}"/>
              </a:ext>
            </a:extLst>
          </p:cNvPr>
          <p:cNvSpPr txBox="1"/>
          <p:nvPr/>
        </p:nvSpPr>
        <p:spPr>
          <a:xfrm>
            <a:off x="3317133" y="2718634"/>
            <a:ext cx="5580000" cy="303589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spcAft>
                <a:spcPts val="600"/>
              </a:spcAft>
              <a:buClr>
                <a:srgbClr val="FDDE00"/>
              </a:buClr>
              <a:buFont typeface="Arial" panose="020B0604020202020204" pitchFamily="34" charset="0"/>
              <a:buChar char="•"/>
            </a:pPr>
            <a:r>
              <a:rPr lang="en-GB" sz="2400" b="1" dirty="0">
                <a:effectLst>
                  <a:outerShdw blurRad="38100" dist="38100" dir="2700000" algn="tl">
                    <a:srgbClr val="000000">
                      <a:alpha val="43137"/>
                    </a:srgbClr>
                  </a:outerShdw>
                </a:effectLst>
              </a:rPr>
              <a:t> </a:t>
            </a:r>
            <a:r>
              <a:rPr lang="en-GB" sz="2400" dirty="0"/>
              <a:t>Rising action:</a:t>
            </a:r>
          </a:p>
          <a:p>
            <a:pPr>
              <a:lnSpc>
                <a:spcPct val="150000"/>
              </a:lnSpc>
              <a:spcAft>
                <a:spcPts val="600"/>
              </a:spcAft>
              <a:buClr>
                <a:srgbClr val="FDDE00"/>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action: trying to solve the conflict</a:t>
            </a:r>
          </a:p>
          <a:p>
            <a:pPr>
              <a:lnSpc>
                <a:spcPct val="150000"/>
              </a:lnSpc>
              <a:spcAft>
                <a:spcPts val="600"/>
              </a:spcAft>
              <a:buClr>
                <a:srgbClr val="FDDE00"/>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action </a:t>
            </a:r>
            <a:r>
              <a:rPr lang="en-GB" sz="2400" dirty="0">
                <a:sym typeface="Wingdings" panose="05000000000000000000" pitchFamily="2" charset="2"/>
              </a:rPr>
              <a:t> more conflict  more action…</a:t>
            </a:r>
            <a:endParaRPr lang="en-GB" sz="2400" dirty="0"/>
          </a:p>
          <a:p>
            <a:pPr>
              <a:lnSpc>
                <a:spcPct val="150000"/>
              </a:lnSpc>
              <a:spcAft>
                <a:spcPts val="600"/>
              </a:spcAft>
              <a:buClr>
                <a:srgbClr val="FDDE00"/>
              </a:buClr>
              <a:buFont typeface="Calibri" panose="020F0502020204030204" pitchFamily="34" charset="0"/>
              <a:buChar char="‒"/>
            </a:pPr>
            <a:r>
              <a:rPr lang="en-GB" sz="2400" b="1" dirty="0">
                <a:effectLst>
                  <a:outerShdw blurRad="38100" dist="38100" dir="2700000" algn="tl">
                    <a:srgbClr val="000000">
                      <a:alpha val="43137"/>
                    </a:srgbClr>
                  </a:outerShdw>
                </a:effectLst>
              </a:rPr>
              <a:t> </a:t>
            </a:r>
            <a:r>
              <a:rPr lang="en-GB" sz="2400" dirty="0"/>
              <a:t>acknowledgement of the need to change (plot point 2)</a:t>
            </a:r>
          </a:p>
        </p:txBody>
      </p:sp>
    </p:spTree>
    <p:extLst>
      <p:ext uri="{BB962C8B-B14F-4D97-AF65-F5344CB8AC3E}">
        <p14:creationId xmlns:p14="http://schemas.microsoft.com/office/powerpoint/2010/main" val="90100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 The Hero’s Journey</a:t>
            </a:r>
          </a:p>
        </p:txBody>
      </p:sp>
      <p:sp>
        <p:nvSpPr>
          <p:cNvPr id="14" name="CaixaDeTexto 13">
            <a:extLst>
              <a:ext uri="{FF2B5EF4-FFF2-40B4-BE49-F238E27FC236}">
                <a16:creationId xmlns:a16="http://schemas.microsoft.com/office/drawing/2014/main" id="{2AADBE4E-1350-4CFE-9901-15E27E12451B}"/>
              </a:ext>
            </a:extLst>
          </p:cNvPr>
          <p:cNvSpPr txBox="1"/>
          <p:nvPr/>
        </p:nvSpPr>
        <p:spPr>
          <a:xfrm>
            <a:off x="331695" y="1120501"/>
            <a:ext cx="6284257" cy="5087644"/>
          </a:xfrm>
          <a:prstGeom prst="rect">
            <a:avLst/>
          </a:prstGeom>
          <a:noFill/>
        </p:spPr>
        <p:txBody>
          <a:bodyPr wrap="square" rtlCol="0">
            <a:noAutofit/>
          </a:bodyPr>
          <a:lstStyle/>
          <a:p>
            <a:pPr>
              <a:lnSpc>
                <a:spcPct val="150000"/>
              </a:lnSpc>
              <a:spcAft>
                <a:spcPts val="600"/>
              </a:spcAft>
              <a:buClr>
                <a:srgbClr val="6ECECB"/>
              </a:buClr>
              <a:buFont typeface="Arial" panose="020B0604020202020204" pitchFamily="34" charset="0"/>
              <a:buChar char="•"/>
            </a:pPr>
            <a:r>
              <a:rPr lang="en-GB" sz="2400" dirty="0"/>
              <a:t> Great for framing transformational travel.</a:t>
            </a:r>
          </a:p>
          <a:p>
            <a:pPr>
              <a:lnSpc>
                <a:spcPct val="150000"/>
              </a:lnSpc>
              <a:spcAft>
                <a:spcPts val="600"/>
              </a:spcAft>
              <a:buClr>
                <a:srgbClr val="6ECECB"/>
              </a:buClr>
              <a:buFont typeface="Arial" panose="020B0604020202020204" pitchFamily="34" charset="0"/>
              <a:buChar char="•"/>
            </a:pPr>
            <a:r>
              <a:rPr lang="en-GB" sz="2400" dirty="0"/>
              <a:t> </a:t>
            </a:r>
            <a:r>
              <a:rPr lang="en-GB" sz="2400"/>
              <a:t>It resembles </a:t>
            </a:r>
            <a:r>
              <a:rPr lang="en-GB" sz="2400" dirty="0"/>
              <a:t>a “rite of passage”.</a:t>
            </a:r>
          </a:p>
          <a:p>
            <a:pPr>
              <a:lnSpc>
                <a:spcPct val="150000"/>
              </a:lnSpc>
              <a:spcAft>
                <a:spcPts val="600"/>
              </a:spcAft>
              <a:buClr>
                <a:srgbClr val="6ECECB"/>
              </a:buClr>
              <a:buFont typeface="Arial" panose="020B0604020202020204" pitchFamily="34" charset="0"/>
              <a:buChar char="•"/>
            </a:pPr>
            <a:r>
              <a:rPr lang="en-GB" sz="2400" dirty="0"/>
              <a:t> Strengthens the tourist’s personal narrative.</a:t>
            </a:r>
          </a:p>
          <a:p>
            <a:pPr>
              <a:lnSpc>
                <a:spcPct val="150000"/>
              </a:lnSpc>
              <a:spcAft>
                <a:spcPts val="600"/>
              </a:spcAft>
              <a:buClr>
                <a:srgbClr val="6ECECB"/>
              </a:buClr>
              <a:buFont typeface="Arial" panose="020B0604020202020204" pitchFamily="34" charset="0"/>
              <a:buChar char="•"/>
            </a:pPr>
            <a:r>
              <a:rPr lang="en-GB" sz="2400" dirty="0"/>
              <a:t> Places the tourist in the role of the hero.</a:t>
            </a:r>
          </a:p>
          <a:p>
            <a:pPr>
              <a:lnSpc>
                <a:spcPct val="150000"/>
              </a:lnSpc>
              <a:spcAft>
                <a:spcPts val="600"/>
              </a:spcAft>
              <a:buClr>
                <a:srgbClr val="6ECECB"/>
              </a:buClr>
              <a:buFont typeface="Arial" panose="020B0604020202020204" pitchFamily="34" charset="0"/>
              <a:buChar char="•"/>
            </a:pPr>
            <a:r>
              <a:rPr lang="en-GB" sz="2400" dirty="0"/>
              <a:t> May originate excellent material for:</a:t>
            </a:r>
          </a:p>
          <a:p>
            <a:pPr marL="468000" lvl="1">
              <a:lnSpc>
                <a:spcPct val="150000"/>
              </a:lnSpc>
              <a:spcAft>
                <a:spcPts val="600"/>
              </a:spcAft>
              <a:buClr>
                <a:srgbClr val="F7981D"/>
              </a:buClr>
              <a:buFont typeface="Calibri" panose="020F0502020204030204" pitchFamily="34" charset="0"/>
              <a:buChar char="‒"/>
            </a:pPr>
            <a:r>
              <a:rPr lang="en-GB" sz="2400" dirty="0"/>
              <a:t> Scripting the route/experience</a:t>
            </a:r>
          </a:p>
          <a:p>
            <a:pPr marL="468000" lvl="1">
              <a:lnSpc>
                <a:spcPct val="150000"/>
              </a:lnSpc>
              <a:spcAft>
                <a:spcPts val="600"/>
              </a:spcAft>
              <a:buClr>
                <a:srgbClr val="F7981D"/>
              </a:buClr>
              <a:buFont typeface="Calibri" panose="020F0502020204030204" pitchFamily="34" charset="0"/>
              <a:buChar char="‒"/>
            </a:pPr>
            <a:r>
              <a:rPr lang="en-GB" sz="2400" dirty="0"/>
              <a:t> Content marketing</a:t>
            </a:r>
          </a:p>
          <a:p>
            <a:pPr marL="468000" lvl="1">
              <a:lnSpc>
                <a:spcPct val="150000"/>
              </a:lnSpc>
              <a:spcAft>
                <a:spcPts val="600"/>
              </a:spcAft>
              <a:buClr>
                <a:srgbClr val="F7981D"/>
              </a:buClr>
              <a:buFont typeface="Calibri" panose="020F0502020204030204" pitchFamily="34" charset="0"/>
              <a:buChar char="‒"/>
            </a:pPr>
            <a:r>
              <a:rPr lang="en-GB" sz="2400" dirty="0"/>
              <a:t> Digital word-of-mouth (social media, blogs)</a:t>
            </a:r>
          </a:p>
        </p:txBody>
      </p:sp>
      <p:pic>
        <p:nvPicPr>
          <p:cNvPr id="1028" name="Picture 4" descr="The Hero's Journey">
            <a:extLst>
              <a:ext uri="{FF2B5EF4-FFF2-40B4-BE49-F238E27FC236}">
                <a16:creationId xmlns:a16="http://schemas.microsoft.com/office/drawing/2014/main" id="{91C0E346-AE95-4CCF-A0DE-C2225C33A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952" y="1042146"/>
            <a:ext cx="5244354" cy="52443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362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A39087A-0F08-4CE0-A783-0DA9F7066E4E}"/>
              </a:ext>
            </a:extLst>
          </p:cNvPr>
          <p:cNvPicPr>
            <a:picLocks noChangeAspect="1"/>
          </p:cNvPicPr>
          <p:nvPr/>
        </p:nvPicPr>
        <p:blipFill>
          <a:blip r:embed="rId3"/>
          <a:stretch>
            <a:fillRect/>
          </a:stretch>
        </p:blipFill>
        <p:spPr>
          <a:xfrm>
            <a:off x="7048500" y="0"/>
            <a:ext cx="5143500"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Storytelling: Telling the Story</a:t>
            </a:r>
          </a:p>
        </p:txBody>
      </p:sp>
      <p:sp>
        <p:nvSpPr>
          <p:cNvPr id="13" name="CaixaDeTexto 12">
            <a:extLst>
              <a:ext uri="{FF2B5EF4-FFF2-40B4-BE49-F238E27FC236}">
                <a16:creationId xmlns:a16="http://schemas.microsoft.com/office/drawing/2014/main" id="{55DB34C3-5B43-4C89-86CB-20E54533A1E5}"/>
              </a:ext>
            </a:extLst>
          </p:cNvPr>
          <p:cNvSpPr txBox="1"/>
          <p:nvPr/>
        </p:nvSpPr>
        <p:spPr>
          <a:xfrm>
            <a:off x="613798" y="1120501"/>
            <a:ext cx="6284257" cy="5087644"/>
          </a:xfrm>
          <a:prstGeom prst="rect">
            <a:avLst/>
          </a:prstGeom>
          <a:noFill/>
        </p:spPr>
        <p:txBody>
          <a:bodyPr wrap="square" rtlCol="0">
            <a:noAutofit/>
          </a:bodyPr>
          <a:lstStyle/>
          <a:p>
            <a:pPr>
              <a:spcAft>
                <a:spcPts val="1200"/>
              </a:spcAft>
              <a:buClr>
                <a:srgbClr val="6ECECB"/>
              </a:buClr>
              <a:buFont typeface="+mj-lt"/>
              <a:buAutoNum type="arabicPeriod"/>
            </a:pPr>
            <a:r>
              <a:rPr lang="en-GB" sz="2400" b="1" dirty="0"/>
              <a:t> </a:t>
            </a:r>
            <a:r>
              <a:rPr lang="en-GB" sz="2400" dirty="0"/>
              <a:t>Know your audience.</a:t>
            </a:r>
          </a:p>
          <a:p>
            <a:pPr>
              <a:spcAft>
                <a:spcPts val="1200"/>
              </a:spcAft>
              <a:buClr>
                <a:srgbClr val="6ECECB"/>
              </a:buClr>
              <a:buFont typeface="+mj-lt"/>
              <a:buAutoNum type="arabicPeriod"/>
            </a:pPr>
            <a:r>
              <a:rPr lang="en-GB" sz="2400" b="1" dirty="0"/>
              <a:t> </a:t>
            </a:r>
            <a:r>
              <a:rPr lang="en-GB" sz="2400" dirty="0"/>
              <a:t>Capture the audience right from the start.</a:t>
            </a:r>
          </a:p>
          <a:p>
            <a:pPr>
              <a:spcAft>
                <a:spcPts val="1200"/>
              </a:spcAft>
              <a:buClr>
                <a:srgbClr val="6ECECB"/>
              </a:buClr>
              <a:buFont typeface="+mj-lt"/>
              <a:buAutoNum type="arabicPeriod"/>
            </a:pPr>
            <a:r>
              <a:rPr lang="en-GB" sz="2400" b="1" dirty="0"/>
              <a:t> </a:t>
            </a:r>
            <a:r>
              <a:rPr lang="en-GB" sz="2400" dirty="0"/>
              <a:t>Give personality to the characters.</a:t>
            </a:r>
          </a:p>
          <a:p>
            <a:pPr>
              <a:spcAft>
                <a:spcPts val="1200"/>
              </a:spcAft>
              <a:buClr>
                <a:srgbClr val="6ECECB"/>
              </a:buClr>
              <a:buFont typeface="+mj-lt"/>
              <a:buAutoNum type="arabicPeriod"/>
            </a:pPr>
            <a:r>
              <a:rPr lang="en-GB" sz="2400" b="1" dirty="0"/>
              <a:t> </a:t>
            </a:r>
            <a:r>
              <a:rPr lang="en-GB" sz="2400" dirty="0"/>
              <a:t>Use your voice carefully.</a:t>
            </a:r>
          </a:p>
          <a:p>
            <a:pPr>
              <a:spcAft>
                <a:spcPts val="1200"/>
              </a:spcAft>
              <a:buClr>
                <a:srgbClr val="6ECECB"/>
              </a:buClr>
              <a:buFont typeface="+mj-lt"/>
              <a:buAutoNum type="arabicPeriod"/>
            </a:pPr>
            <a:r>
              <a:rPr lang="en-GB" sz="2400" b="1" dirty="0"/>
              <a:t> </a:t>
            </a:r>
            <a:r>
              <a:rPr lang="en-GB" sz="2400" dirty="0"/>
              <a:t>Control your face.</a:t>
            </a:r>
          </a:p>
          <a:p>
            <a:pPr>
              <a:spcAft>
                <a:spcPts val="1200"/>
              </a:spcAft>
              <a:buClr>
                <a:srgbClr val="6ECECB"/>
              </a:buClr>
              <a:buFont typeface="+mj-lt"/>
              <a:buAutoNum type="arabicPeriod"/>
            </a:pPr>
            <a:r>
              <a:rPr lang="en-GB" sz="2400" b="1" dirty="0"/>
              <a:t> </a:t>
            </a:r>
            <a:r>
              <a:rPr lang="en-GB" sz="2400" dirty="0"/>
              <a:t>Use gestures.</a:t>
            </a:r>
          </a:p>
          <a:p>
            <a:pPr>
              <a:spcAft>
                <a:spcPts val="1200"/>
              </a:spcAft>
              <a:buClr>
                <a:srgbClr val="6ECECB"/>
              </a:buClr>
              <a:buFont typeface="+mj-lt"/>
              <a:buAutoNum type="arabicPeriod"/>
            </a:pPr>
            <a:r>
              <a:rPr lang="en-GB" sz="2400" b="1" dirty="0"/>
              <a:t> </a:t>
            </a:r>
            <a:r>
              <a:rPr lang="en-GB" sz="2400" dirty="0"/>
              <a:t>Use “visual language”.</a:t>
            </a:r>
          </a:p>
          <a:p>
            <a:pPr>
              <a:spcAft>
                <a:spcPts val="1200"/>
              </a:spcAft>
              <a:buClr>
                <a:srgbClr val="6ECECB"/>
              </a:buClr>
              <a:buFont typeface="+mj-lt"/>
              <a:buAutoNum type="arabicPeriod"/>
            </a:pPr>
            <a:r>
              <a:rPr lang="en-GB" sz="2400" b="1" dirty="0"/>
              <a:t> </a:t>
            </a:r>
            <a:r>
              <a:rPr lang="en-GB" sz="2400" dirty="0"/>
              <a:t>Find the appropriate pace.</a:t>
            </a:r>
          </a:p>
          <a:p>
            <a:pPr>
              <a:spcAft>
                <a:spcPts val="1200"/>
              </a:spcAft>
              <a:buClr>
                <a:srgbClr val="6ECECB"/>
              </a:buClr>
              <a:buFont typeface="+mj-lt"/>
              <a:buAutoNum type="arabicPeriod"/>
            </a:pPr>
            <a:r>
              <a:rPr lang="en-GB" sz="2400" b="1" dirty="0"/>
              <a:t> </a:t>
            </a:r>
            <a:r>
              <a:rPr lang="en-GB" sz="2400" dirty="0"/>
              <a:t>Create moments of silence.</a:t>
            </a:r>
          </a:p>
          <a:p>
            <a:pPr>
              <a:spcAft>
                <a:spcPts val="1200"/>
              </a:spcAft>
              <a:buClr>
                <a:srgbClr val="6ECECB"/>
              </a:buClr>
              <a:buFont typeface="+mj-lt"/>
              <a:buAutoNum type="arabicPeriod"/>
            </a:pPr>
            <a:r>
              <a:rPr lang="en-GB" sz="2400" b="1" dirty="0"/>
              <a:t> </a:t>
            </a:r>
            <a:r>
              <a:rPr lang="en-GB" sz="2400" dirty="0"/>
              <a:t>Cut off unnecessary details.</a:t>
            </a:r>
          </a:p>
        </p:txBody>
      </p:sp>
      <p:sp>
        <p:nvSpPr>
          <p:cNvPr id="16" name="CaixaDeTexto 15">
            <a:extLst>
              <a:ext uri="{FF2B5EF4-FFF2-40B4-BE49-F238E27FC236}">
                <a16:creationId xmlns:a16="http://schemas.microsoft.com/office/drawing/2014/main" id="{17955FA2-742F-4C7D-8070-FD2B39621614}"/>
              </a:ext>
            </a:extLst>
          </p:cNvPr>
          <p:cNvSpPr txBox="1"/>
          <p:nvPr/>
        </p:nvSpPr>
        <p:spPr>
          <a:xfrm>
            <a:off x="7439784" y="1325507"/>
            <a:ext cx="4360931" cy="1015663"/>
          </a:xfrm>
          <a:prstGeom prst="rect">
            <a:avLst/>
          </a:prstGeom>
          <a:solidFill>
            <a:srgbClr val="FDDE00"/>
          </a:solidFill>
        </p:spPr>
        <p:txBody>
          <a:bodyPr wrap="square">
            <a:spAutoFit/>
          </a:bodyPr>
          <a:lstStyle/>
          <a:p>
            <a:pPr algn="ctr"/>
            <a:r>
              <a:rPr lang="en-GB" sz="3000" b="1" i="1" dirty="0">
                <a:solidFill>
                  <a:srgbClr val="6ECECB"/>
                </a:solidFill>
                <a:effectLst>
                  <a:outerShdw blurRad="38100" dist="38100" dir="2700000" algn="tl">
                    <a:srgbClr val="000000">
                      <a:alpha val="43137"/>
                    </a:srgbClr>
                  </a:outerShdw>
                </a:effectLst>
              </a:rPr>
              <a:t>The Golden Rule</a:t>
            </a:r>
          </a:p>
          <a:p>
            <a:pPr algn="ctr"/>
            <a:r>
              <a:rPr lang="en-GB" sz="3000" b="1" i="1" dirty="0"/>
              <a:t>“Show, don’t tell”.</a:t>
            </a:r>
            <a:endParaRPr lang="en-GB" sz="3000" dirty="0"/>
          </a:p>
        </p:txBody>
      </p:sp>
    </p:spTree>
    <p:extLst>
      <p:ext uri="{BB962C8B-B14F-4D97-AF65-F5344CB8AC3E}">
        <p14:creationId xmlns:p14="http://schemas.microsoft.com/office/powerpoint/2010/main" val="2761054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4"/>
              </a:rPr>
              <a:t>https://youtu.be/UE3OufWmnMY</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CEC23716-FBE7-43A3-B1FC-C47076A2BA4F}"/>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How To: Tell A Great Story— 5 storytelling tips</a:t>
            </a:r>
            <a:endParaRPr lang="en-GB" sz="2400" b="1" i="1" dirty="0">
              <a:solidFill>
                <a:schemeClr val="bg1">
                  <a:lumMod val="65000"/>
                </a:schemeClr>
              </a:solidFill>
            </a:endParaRPr>
          </a:p>
        </p:txBody>
      </p:sp>
      <p:pic>
        <p:nvPicPr>
          <p:cNvPr id="4" name="Multimédia Online 3" title="How To: Tell A Great Story— 5 storytelling tips">
            <a:hlinkClick r:id="" action="ppaction://media"/>
            <a:extLst>
              <a:ext uri="{FF2B5EF4-FFF2-40B4-BE49-F238E27FC236}">
                <a16:creationId xmlns:a16="http://schemas.microsoft.com/office/drawing/2014/main" id="{2E0E9BB8-DA8F-47C2-9466-9D9A93C94942}"/>
              </a:ext>
            </a:extLst>
          </p:cNvPr>
          <p:cNvPicPr>
            <a:picLocks noRot="1"/>
          </p:cNvPicPr>
          <p:nvPr>
            <a:videoFile r:link="rId1"/>
          </p:nvPr>
        </p:nvPicPr>
        <p:blipFill>
          <a:blip r:embed="rId6"/>
          <a:stretch>
            <a:fillRect/>
          </a:stretch>
        </p:blipFill>
        <p:spPr>
          <a:xfrm>
            <a:off x="2669135" y="1289717"/>
            <a:ext cx="6948000" cy="4284000"/>
          </a:xfrm>
          <a:prstGeom prst="rect">
            <a:avLst/>
          </a:prstGeom>
        </p:spPr>
      </p:pic>
    </p:spTree>
    <p:extLst>
      <p:ext uri="{BB962C8B-B14F-4D97-AF65-F5344CB8AC3E}">
        <p14:creationId xmlns:p14="http://schemas.microsoft.com/office/powerpoint/2010/main" val="25990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Module Introduction</a:t>
            </a:r>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en-GB" sz="2400" spc="-20" dirty="0">
                <a:solidFill>
                  <a:schemeClr val="tx1"/>
                </a:solidFill>
              </a:rPr>
              <a:t>What is traveling about: going to a new place or getting away from a place? Modern living has become so fast-paced and packed with challenges, work and stress that travelling is increasingly more a way of seeking the wellbeing that is hard to achieve on a daily basis. Travellers are looking for new experiences that bring personal growth and a renewed sense of purpose to their lives.</a:t>
            </a:r>
          </a:p>
          <a:p>
            <a:pPr>
              <a:lnSpc>
                <a:spcPct val="150000"/>
              </a:lnSpc>
              <a:spcAft>
                <a:spcPts val="600"/>
              </a:spcAft>
              <a:buClr>
                <a:srgbClr val="6ECECB"/>
              </a:buClr>
            </a:pPr>
            <a:r>
              <a:rPr lang="en-GB" sz="2400" spc="-20" dirty="0">
                <a:solidFill>
                  <a:schemeClr val="tx1"/>
                </a:solidFill>
              </a:rPr>
              <a:t>In this module, resorting to modern scientific concepts from various fields – including Psychology, Anthropology and Sociology  – and to ancient practices, some techniques and tools will be explored as means for creating experiences that can ultimately lead to tourists enjoyment, life satisfaction, sustained wellbeing and self-actualization.</a:t>
            </a: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Canto Dobrado 7">
            <a:extLst>
              <a:ext uri="{FF2B5EF4-FFF2-40B4-BE49-F238E27FC236}">
                <a16:creationId xmlns:a16="http://schemas.microsoft.com/office/drawing/2014/main" id="{3E252DB0-AF14-434B-9634-5A0594FE6A58}"/>
              </a:ext>
            </a:extLst>
          </p:cNvPr>
          <p:cNvSpPr/>
          <p:nvPr/>
        </p:nvSpPr>
        <p:spPr>
          <a:xfrm>
            <a:off x="188529" y="1115147"/>
            <a:ext cx="9947692" cy="5150571"/>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50000"/>
              </a:lnSpc>
              <a:spcAft>
                <a:spcPts val="1800"/>
              </a:spcAft>
            </a:pPr>
            <a:r>
              <a:rPr lang="en-GB" sz="2400" b="0" i="1" u="none" strike="noStrike" spc="-10" baseline="0" dirty="0">
                <a:solidFill>
                  <a:srgbClr val="000000"/>
                </a:solidFill>
                <a:latin typeface="Calibri" panose="020F0502020204030204" pitchFamily="34" charset="0"/>
              </a:rPr>
              <a:t>«Walk Into History®» and experience more than 250 years of history on Boston’s iconic Freedom Trail®— the 2.5-mile red line leading to 16 nationally significant historic sites, each one an authentic treasure. Preserved and dedicated by the citizens of Boston in 1951, the Freedom Trail is a unique collection of museums, churches, meeting houses, burying grounds, parks, a ship, and historic markers that tell the story of the American Revolution and beyond.  Today the Freedom Trail is a world-renowned, signature tourist experience attracting over 4 million people annually to visit Boston's precious 17th-, 18th- , and 19th-century sites.</a:t>
            </a:r>
          </a:p>
          <a:p>
            <a:pPr algn="l"/>
            <a:r>
              <a:rPr lang="en-GB" sz="2400" b="0" i="1" u="none" strike="noStrike" spc="-10" baseline="0" dirty="0">
                <a:solidFill>
                  <a:srgbClr val="000000"/>
                </a:solidFill>
                <a:latin typeface="Calibri" panose="020F0502020204030204" pitchFamily="34" charset="0"/>
              </a:rPr>
              <a:t>Follow the footsteps of America’s founding fathers on the Freedom Trail!</a:t>
            </a:r>
          </a:p>
        </p:txBody>
      </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The Freedom Trail</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3"/>
          <a:stretch>
            <a:fillRect/>
          </a:stretch>
        </p:blipFill>
        <p:spPr>
          <a:xfrm>
            <a:off x="367039" y="337780"/>
            <a:ext cx="720000" cy="720000"/>
          </a:xfrm>
          <a:prstGeom prst="rect">
            <a:avLst/>
          </a:prstGeom>
        </p:spPr>
      </p:pic>
      <p:pic>
        <p:nvPicPr>
          <p:cNvPr id="1026" name="Picture 2">
            <a:extLst>
              <a:ext uri="{FF2B5EF4-FFF2-40B4-BE49-F238E27FC236}">
                <a16:creationId xmlns:a16="http://schemas.microsoft.com/office/drawing/2014/main" id="{C6024CC9-767D-4B6F-9DC8-33433B7A3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646" y="4390612"/>
            <a:ext cx="1894190" cy="13522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1E6E70C-D70B-4F71-ABE1-BBA6CC1D3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293" y="2752879"/>
            <a:ext cx="1893543" cy="1262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6454C5F3-CD84-4766-AA25-B5195FF3588A}"/>
              </a:ext>
            </a:extLst>
          </p:cNvPr>
          <p:cNvSpPr txBox="1"/>
          <p:nvPr/>
        </p:nvSpPr>
        <p:spPr>
          <a:xfrm>
            <a:off x="9657795" y="6019497"/>
            <a:ext cx="2420470" cy="246221"/>
          </a:xfrm>
          <a:prstGeom prst="rect">
            <a:avLst/>
          </a:prstGeom>
          <a:noFill/>
        </p:spPr>
        <p:txBody>
          <a:bodyPr wrap="square" rtlCol="0">
            <a:spAutoFit/>
          </a:bodyPr>
          <a:lstStyle/>
          <a:p>
            <a:pPr algn="r"/>
            <a:r>
              <a:rPr lang="en-GB" sz="1000" dirty="0"/>
              <a:t>Source: </a:t>
            </a:r>
            <a:r>
              <a:rPr lang="en-GB" sz="1000" dirty="0">
                <a:hlinkClick r:id="rId6"/>
              </a:rPr>
              <a:t>www.thefreedomtrail.org</a:t>
            </a:r>
            <a:r>
              <a:rPr lang="en-GB" sz="1000" dirty="0"/>
              <a:t> </a:t>
            </a:r>
          </a:p>
        </p:txBody>
      </p:sp>
      <p:pic>
        <p:nvPicPr>
          <p:cNvPr id="14" name="Picture 6" descr="Freedom Trail® Foundation's Walk Into History® Tours — Boston Attractions  Group">
            <a:extLst>
              <a:ext uri="{FF2B5EF4-FFF2-40B4-BE49-F238E27FC236}">
                <a16:creationId xmlns:a16="http://schemas.microsoft.com/office/drawing/2014/main" id="{2FB51735-06F3-46CA-A520-F98735B13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6646" y="1115147"/>
            <a:ext cx="1893542" cy="126236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6019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4"/>
              </a:rPr>
              <a:t>https://youtu.be/Rdt8prgUNYE</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Study – Storytelling in Marketing</a:t>
            </a:r>
          </a:p>
        </p:txBody>
      </p:sp>
      <p:sp>
        <p:nvSpPr>
          <p:cNvPr id="7" name="CaixaDeTexto 6">
            <a:extLst>
              <a:ext uri="{FF2B5EF4-FFF2-40B4-BE49-F238E27FC236}">
                <a16:creationId xmlns:a16="http://schemas.microsoft.com/office/drawing/2014/main" id="{CEC23716-FBE7-43A3-B1FC-C47076A2BA4F}"/>
              </a:ext>
            </a:extLst>
          </p:cNvPr>
          <p:cNvSpPr txBox="1"/>
          <p:nvPr/>
        </p:nvSpPr>
        <p:spPr>
          <a:xfrm>
            <a:off x="9843516" y="1228725"/>
            <a:ext cx="2293620" cy="1938992"/>
          </a:xfrm>
          <a:prstGeom prst="rect">
            <a:avLst/>
          </a:prstGeom>
          <a:noFill/>
        </p:spPr>
        <p:txBody>
          <a:bodyPr wrap="square">
            <a:spAutoFit/>
          </a:bodyPr>
          <a:lstStyle/>
          <a:p>
            <a:r>
              <a:rPr lang="en-US" sz="2400" b="1" i="1" dirty="0">
                <a:solidFill>
                  <a:schemeClr val="bg1">
                    <a:lumMod val="65000"/>
                  </a:schemeClr>
                </a:solidFill>
              </a:rPr>
              <a:t>Thomas Cook: The Man Who Always Wakes Up in a Different Bed</a:t>
            </a:r>
            <a:endParaRPr lang="en-GB" sz="2400" b="1" i="1" dirty="0">
              <a:solidFill>
                <a:schemeClr val="bg1">
                  <a:lumMod val="65000"/>
                </a:schemeClr>
              </a:solidFill>
            </a:endParaRPr>
          </a:p>
        </p:txBody>
      </p:sp>
      <p:pic>
        <p:nvPicPr>
          <p:cNvPr id="10" name="Imagem 9">
            <a:extLst>
              <a:ext uri="{FF2B5EF4-FFF2-40B4-BE49-F238E27FC236}">
                <a16:creationId xmlns:a16="http://schemas.microsoft.com/office/drawing/2014/main" id="{BA5D9EFD-70B1-45A3-846C-94BD4C76EF82}"/>
              </a:ext>
            </a:extLst>
          </p:cNvPr>
          <p:cNvPicPr>
            <a:picLocks noChangeAspect="1"/>
          </p:cNvPicPr>
          <p:nvPr/>
        </p:nvPicPr>
        <p:blipFill>
          <a:blip r:embed="rId5"/>
          <a:stretch>
            <a:fillRect/>
          </a:stretch>
        </p:blipFill>
        <p:spPr>
          <a:xfrm>
            <a:off x="367039" y="337780"/>
            <a:ext cx="720000" cy="720000"/>
          </a:xfrm>
          <a:prstGeom prst="rect">
            <a:avLst/>
          </a:prstGeom>
        </p:spPr>
      </p:pic>
      <p:pic>
        <p:nvPicPr>
          <p:cNvPr id="4" name="Multimédia Online 3" title="Thomas Cook: The Man Who Always Wakes Up in a Different Bed">
            <a:hlinkClick r:id="" action="ppaction://media"/>
            <a:extLst>
              <a:ext uri="{FF2B5EF4-FFF2-40B4-BE49-F238E27FC236}">
                <a16:creationId xmlns:a16="http://schemas.microsoft.com/office/drawing/2014/main" id="{1746034B-49F8-4D48-9467-FCAB0BCD9147}"/>
              </a:ext>
            </a:extLst>
          </p:cNvPr>
          <p:cNvPicPr>
            <a:picLocks noRot="1"/>
          </p:cNvPicPr>
          <p:nvPr>
            <a:videoFile r:link="rId1"/>
          </p:nvPr>
        </p:nvPicPr>
        <p:blipFill>
          <a:blip r:embed="rId6"/>
          <a:stretch>
            <a:fillRect/>
          </a:stretch>
        </p:blipFill>
        <p:spPr>
          <a:xfrm>
            <a:off x="2659708" y="1287000"/>
            <a:ext cx="6948000" cy="4284000"/>
          </a:xfrm>
          <a:prstGeom prst="rect">
            <a:avLst/>
          </a:prstGeom>
        </p:spPr>
      </p:pic>
    </p:spTree>
    <p:extLst>
      <p:ext uri="{BB962C8B-B14F-4D97-AF65-F5344CB8AC3E}">
        <p14:creationId xmlns:p14="http://schemas.microsoft.com/office/powerpoint/2010/main" val="41615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ção da Imagem 10">
            <a:extLst>
              <a:ext uri="{FF2B5EF4-FFF2-40B4-BE49-F238E27FC236}">
                <a16:creationId xmlns:a16="http://schemas.microsoft.com/office/drawing/2014/main" id="{9E73DF30-9CB2-4727-85AC-CDB21D424C2D}"/>
              </a:ext>
            </a:extLst>
          </p:cNvPr>
          <p:cNvPicPr>
            <a:picLocks noGrp="1" noChangeAspect="1"/>
          </p:cNvPicPr>
          <p:nvPr>
            <p:ph type="pic" sz="quarter" idx="19"/>
          </p:nvPr>
        </p:nvPicPr>
        <p:blipFill rotWithShape="1">
          <a:blip r:embed="rId2"/>
          <a:srcRect t="10526" b="10526"/>
          <a:stretch/>
        </p:blipFill>
        <p:spPr/>
      </p:pic>
      <p:sp>
        <p:nvSpPr>
          <p:cNvPr id="7" name="Text Placeholder 1">
            <a:extLst>
              <a:ext uri="{FF2B5EF4-FFF2-40B4-BE49-F238E27FC236}">
                <a16:creationId xmlns:a16="http://schemas.microsoft.com/office/drawing/2014/main" id="{6E69EABF-4886-4E8D-963E-FA56F1E800A1}"/>
              </a:ext>
            </a:extLst>
          </p:cNvPr>
          <p:cNvSpPr>
            <a:spLocks noGrp="1"/>
          </p:cNvSpPr>
          <p:nvPr>
            <p:ph type="body" sz="quarter" idx="13"/>
          </p:nvPr>
        </p:nvSpPr>
        <p:spPr>
          <a:xfrm>
            <a:off x="205213" y="936395"/>
            <a:ext cx="3058492" cy="3297980"/>
          </a:xfrm>
        </p:spPr>
        <p:txBody>
          <a:bodyPr wrap="none" lIns="0" rIns="0">
            <a:noAutofit/>
          </a:bodyPr>
          <a:lstStyle/>
          <a:p>
            <a:r>
              <a:rPr lang="en-US" sz="9600" dirty="0">
                <a:solidFill>
                  <a:schemeClr val="bg1"/>
                </a:solidFill>
                <a:effectLst>
                  <a:outerShdw blurRad="38100" dist="38100" dir="2700000" algn="tl">
                    <a:srgbClr val="000000">
                      <a:alpha val="43137"/>
                    </a:srgbClr>
                  </a:outerShdw>
                </a:effectLst>
              </a:rPr>
              <a:t>4.5.</a:t>
            </a:r>
          </a:p>
          <a:p>
            <a:r>
              <a:rPr lang="en-US" sz="4400" dirty="0">
                <a:solidFill>
                  <a:schemeClr val="bg1"/>
                </a:solidFill>
                <a:effectLst>
                  <a:outerShdw blurRad="38100" dist="38100" dir="2700000" algn="tl">
                    <a:srgbClr val="000000">
                      <a:alpha val="43137"/>
                    </a:srgbClr>
                  </a:outerShdw>
                </a:effectLst>
              </a:rPr>
              <a:t>Mindfulness</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4590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a:t>
            </a:r>
          </a:p>
        </p:txBody>
      </p:sp>
      <p:sp>
        <p:nvSpPr>
          <p:cNvPr id="11" name="CaixaDeTexto 10">
            <a:extLst>
              <a:ext uri="{FF2B5EF4-FFF2-40B4-BE49-F238E27FC236}">
                <a16:creationId xmlns:a16="http://schemas.microsoft.com/office/drawing/2014/main" id="{E5F5BB60-C719-4113-B57C-16A2F47C373A}"/>
              </a:ext>
            </a:extLst>
          </p:cNvPr>
          <p:cNvSpPr txBox="1"/>
          <p:nvPr/>
        </p:nvSpPr>
        <p:spPr>
          <a:xfrm>
            <a:off x="130265" y="1128770"/>
            <a:ext cx="6118135" cy="2805063"/>
          </a:xfrm>
          <a:prstGeom prst="rect">
            <a:avLst/>
          </a:prstGeom>
          <a:solidFill>
            <a:srgbClr val="FDDE00"/>
          </a:solidFill>
        </p:spPr>
        <p:txBody>
          <a:bodyPr wrap="square">
            <a:spAutoFit/>
          </a:bodyPr>
          <a:lstStyle/>
          <a:p>
            <a:pPr>
              <a:lnSpc>
                <a:spcPct val="150000"/>
              </a:lnSpc>
            </a:pPr>
            <a:r>
              <a:rPr lang="en-US" sz="2400" b="1" dirty="0">
                <a:solidFill>
                  <a:srgbClr val="303336"/>
                </a:solidFill>
              </a:rPr>
              <a:t>Definition (</a:t>
            </a:r>
            <a:r>
              <a:rPr lang="en-US" sz="2400" b="1" dirty="0" err="1">
                <a:solidFill>
                  <a:srgbClr val="303336"/>
                </a:solidFill>
              </a:rPr>
              <a:t>Mirriam</a:t>
            </a:r>
            <a:r>
              <a:rPr lang="en-US" sz="2400" b="1" dirty="0">
                <a:solidFill>
                  <a:srgbClr val="303336"/>
                </a:solidFill>
              </a:rPr>
              <a:t>-Webster online dictionary)</a:t>
            </a:r>
          </a:p>
          <a:p>
            <a:pPr>
              <a:lnSpc>
                <a:spcPct val="150000"/>
              </a:lnSpc>
            </a:pPr>
            <a:r>
              <a:rPr lang="en-US" sz="2400" dirty="0">
                <a:solidFill>
                  <a:srgbClr val="303336"/>
                </a:solidFill>
              </a:rPr>
              <a:t>T</a:t>
            </a:r>
            <a:r>
              <a:rPr lang="en-US" sz="2400" i="0" dirty="0">
                <a:solidFill>
                  <a:srgbClr val="303336"/>
                </a:solidFill>
                <a:effectLst/>
              </a:rPr>
              <a:t>he</a:t>
            </a:r>
            <a:r>
              <a:rPr lang="en-US" sz="2400" b="0" i="0" dirty="0">
                <a:solidFill>
                  <a:srgbClr val="303336"/>
                </a:solidFill>
                <a:effectLst/>
              </a:rPr>
              <a:t> practice of maintaining a nonjudgmental state of heightened or complete awareness of one's thoughts, emotions, or experiences on a moment-to-moment basis</a:t>
            </a:r>
            <a:endParaRPr lang="en-GB" sz="2400" dirty="0"/>
          </a:p>
        </p:txBody>
      </p:sp>
      <p:sp>
        <p:nvSpPr>
          <p:cNvPr id="14" name="CaixaDeTexto 13">
            <a:extLst>
              <a:ext uri="{FF2B5EF4-FFF2-40B4-BE49-F238E27FC236}">
                <a16:creationId xmlns:a16="http://schemas.microsoft.com/office/drawing/2014/main" id="{BB1E6B9B-B7C9-42D6-9EFE-4442AA9D0294}"/>
              </a:ext>
            </a:extLst>
          </p:cNvPr>
          <p:cNvSpPr txBox="1"/>
          <p:nvPr/>
        </p:nvSpPr>
        <p:spPr>
          <a:xfrm>
            <a:off x="6848475" y="4009262"/>
            <a:ext cx="5219700" cy="22510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b="1" dirty="0">
                <a:solidFill>
                  <a:srgbClr val="6ECECB"/>
                </a:solidFill>
              </a:rPr>
              <a:t>Three-key attributes:</a:t>
            </a:r>
          </a:p>
          <a:p>
            <a:pPr>
              <a:lnSpc>
                <a:spcPct val="150000"/>
              </a:lnSpc>
              <a:buClr>
                <a:srgbClr val="6ECECB"/>
              </a:buClr>
              <a:buFont typeface="Arial" panose="020B0604020202020204" pitchFamily="34" charset="0"/>
              <a:buChar char="•"/>
            </a:pPr>
            <a:r>
              <a:rPr lang="en-US" sz="2400" dirty="0"/>
              <a:t> Focus on the present</a:t>
            </a:r>
          </a:p>
          <a:p>
            <a:pPr>
              <a:lnSpc>
                <a:spcPct val="150000"/>
              </a:lnSpc>
              <a:buClr>
                <a:srgbClr val="6ECECB"/>
              </a:buClr>
              <a:buFont typeface="Arial" panose="020B0604020202020204" pitchFamily="34" charset="0"/>
              <a:buChar char="•"/>
            </a:pPr>
            <a:r>
              <a:rPr lang="en-GB" sz="2400" dirty="0"/>
              <a:t> Being aware of the inner experience</a:t>
            </a:r>
          </a:p>
          <a:p>
            <a:pPr>
              <a:lnSpc>
                <a:spcPct val="150000"/>
              </a:lnSpc>
              <a:buClr>
                <a:srgbClr val="6ECECB"/>
              </a:buClr>
              <a:buFont typeface="Arial" panose="020B0604020202020204" pitchFamily="34" charset="0"/>
              <a:buChar char="•"/>
            </a:pPr>
            <a:r>
              <a:rPr lang="en-GB" sz="2400" dirty="0"/>
              <a:t> No judgement</a:t>
            </a:r>
          </a:p>
        </p:txBody>
      </p:sp>
      <p:sp>
        <p:nvSpPr>
          <p:cNvPr id="10" name="CaixaDeTexto 9">
            <a:extLst>
              <a:ext uri="{FF2B5EF4-FFF2-40B4-BE49-F238E27FC236}">
                <a16:creationId xmlns:a16="http://schemas.microsoft.com/office/drawing/2014/main" id="{A528861C-B6BB-4B78-9295-2E4A679F3152}"/>
              </a:ext>
            </a:extLst>
          </p:cNvPr>
          <p:cNvSpPr txBox="1"/>
          <p:nvPr/>
        </p:nvSpPr>
        <p:spPr>
          <a:xfrm>
            <a:off x="130265" y="4240764"/>
            <a:ext cx="6118135" cy="1631216"/>
          </a:xfrm>
          <a:prstGeom prst="rect">
            <a:avLst/>
          </a:prstGeom>
          <a:noFill/>
        </p:spPr>
        <p:txBody>
          <a:bodyPr wrap="square">
            <a:spAutoFit/>
          </a:bodyPr>
          <a:lstStyle/>
          <a:p>
            <a:pPr algn="ctr">
              <a:spcAft>
                <a:spcPts val="1200"/>
              </a:spcAft>
            </a:pPr>
            <a:r>
              <a:rPr lang="en-US" sz="3000" b="0" i="1" u="none" strike="noStrike" baseline="0" dirty="0">
                <a:solidFill>
                  <a:srgbClr val="F7981D"/>
                </a:solidFill>
              </a:rPr>
              <a:t>You must be completely awake in the present to enjoy the tea.</a:t>
            </a:r>
          </a:p>
          <a:p>
            <a:pPr algn="r"/>
            <a:r>
              <a:rPr lang="en-US" sz="3000" dirty="0" err="1">
                <a:solidFill>
                  <a:schemeClr val="bg1">
                    <a:lumMod val="65000"/>
                  </a:schemeClr>
                </a:solidFill>
              </a:rPr>
              <a:t>Thích</a:t>
            </a:r>
            <a:r>
              <a:rPr lang="en-US" sz="3000" dirty="0">
                <a:solidFill>
                  <a:schemeClr val="bg1">
                    <a:lumMod val="65000"/>
                  </a:schemeClr>
                </a:solidFill>
              </a:rPr>
              <a:t> </a:t>
            </a:r>
            <a:r>
              <a:rPr lang="en-US" sz="3000" dirty="0" err="1">
                <a:solidFill>
                  <a:schemeClr val="bg1">
                    <a:lumMod val="65000"/>
                  </a:schemeClr>
                </a:solidFill>
              </a:rPr>
              <a:t>Nhất</a:t>
            </a:r>
            <a:r>
              <a:rPr lang="en-US" sz="3000" dirty="0">
                <a:solidFill>
                  <a:schemeClr val="bg1">
                    <a:lumMod val="65000"/>
                  </a:schemeClr>
                </a:solidFill>
              </a:rPr>
              <a:t> </a:t>
            </a:r>
            <a:r>
              <a:rPr lang="en-US" sz="3000" dirty="0" err="1">
                <a:solidFill>
                  <a:schemeClr val="bg1">
                    <a:lumMod val="65000"/>
                  </a:schemeClr>
                </a:solidFill>
              </a:rPr>
              <a:t>Hạnh</a:t>
            </a:r>
            <a:endParaRPr lang="en-GB" sz="3000" dirty="0">
              <a:solidFill>
                <a:schemeClr val="bg1">
                  <a:lumMod val="65000"/>
                </a:schemeClr>
              </a:solidFill>
            </a:endParaRPr>
          </a:p>
        </p:txBody>
      </p:sp>
      <p:pic>
        <p:nvPicPr>
          <p:cNvPr id="9" name="Imagem 8">
            <a:extLst>
              <a:ext uri="{FF2B5EF4-FFF2-40B4-BE49-F238E27FC236}">
                <a16:creationId xmlns:a16="http://schemas.microsoft.com/office/drawing/2014/main" id="{9721FAED-3F9F-4E0E-B54E-95C70FF315C6}"/>
              </a:ext>
            </a:extLst>
          </p:cNvPr>
          <p:cNvPicPr>
            <a:picLocks noChangeAspect="1"/>
          </p:cNvPicPr>
          <p:nvPr/>
        </p:nvPicPr>
        <p:blipFill>
          <a:blip r:embed="rId3"/>
          <a:stretch>
            <a:fillRect/>
          </a:stretch>
        </p:blipFill>
        <p:spPr>
          <a:xfrm>
            <a:off x="6619874" y="0"/>
            <a:ext cx="5572126" cy="3751207"/>
          </a:xfrm>
          <a:prstGeom prst="rect">
            <a:avLst/>
          </a:prstGeom>
        </p:spPr>
      </p:pic>
    </p:spTree>
    <p:extLst>
      <p:ext uri="{BB962C8B-B14F-4D97-AF65-F5344CB8AC3E}">
        <p14:creationId xmlns:p14="http://schemas.microsoft.com/office/powerpoint/2010/main" val="1745421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248E12B-DCAC-4D5D-813C-35E931A959C2}"/>
              </a:ext>
            </a:extLst>
          </p:cNvPr>
          <p:cNvPicPr>
            <a:picLocks noChangeAspect="1"/>
          </p:cNvPicPr>
          <p:nvPr/>
        </p:nvPicPr>
        <p:blipFill>
          <a:blip r:embed="rId2"/>
          <a:stretch>
            <a:fillRect/>
          </a:stretch>
        </p:blipFill>
        <p:spPr>
          <a:xfrm>
            <a:off x="6096000" y="2809556"/>
            <a:ext cx="6096000" cy="4048444"/>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a:t>
            </a:r>
          </a:p>
        </p:txBody>
      </p:sp>
      <p:sp>
        <p:nvSpPr>
          <p:cNvPr id="21" name="CaixaDeTexto 20">
            <a:extLst>
              <a:ext uri="{FF2B5EF4-FFF2-40B4-BE49-F238E27FC236}">
                <a16:creationId xmlns:a16="http://schemas.microsoft.com/office/drawing/2014/main" id="{A36E63E5-D57C-41F8-81B6-8CEE21F9FCAB}"/>
              </a:ext>
            </a:extLst>
          </p:cNvPr>
          <p:cNvSpPr txBox="1"/>
          <p:nvPr/>
        </p:nvSpPr>
        <p:spPr>
          <a:xfrm>
            <a:off x="389104" y="1046457"/>
            <a:ext cx="5154478" cy="5021055"/>
          </a:xfrm>
          <a:prstGeom prst="rect">
            <a:avLst/>
          </a:prstGeom>
          <a:noFill/>
        </p:spPr>
        <p:txBody>
          <a:bodyPr wrap="square">
            <a:spAutoFit/>
          </a:bodyPr>
          <a:lstStyle/>
          <a:p>
            <a:pPr>
              <a:lnSpc>
                <a:spcPct val="150000"/>
              </a:lnSpc>
            </a:pPr>
            <a:r>
              <a:rPr lang="en-US" sz="2400" b="1" dirty="0">
                <a:solidFill>
                  <a:srgbClr val="6ECECB"/>
                </a:solidFill>
              </a:rPr>
              <a:t>Activities that facilitate mindfulness:</a:t>
            </a:r>
          </a:p>
          <a:p>
            <a:pPr>
              <a:lnSpc>
                <a:spcPct val="150000"/>
              </a:lnSpc>
              <a:buClr>
                <a:srgbClr val="6ECECB"/>
              </a:buClr>
              <a:buFont typeface="Arial" panose="020B0604020202020204" pitchFamily="34" charset="0"/>
              <a:buChar char="•"/>
            </a:pPr>
            <a:r>
              <a:rPr lang="en-US" sz="2400" dirty="0"/>
              <a:t> Spending time in nature</a:t>
            </a:r>
          </a:p>
          <a:p>
            <a:pPr>
              <a:lnSpc>
                <a:spcPct val="150000"/>
              </a:lnSpc>
              <a:buClr>
                <a:srgbClr val="6ECECB"/>
              </a:buClr>
              <a:buFont typeface="Arial" panose="020B0604020202020204" pitchFamily="34" charset="0"/>
              <a:buChar char="•"/>
            </a:pPr>
            <a:r>
              <a:rPr lang="en-US" sz="2400" dirty="0"/>
              <a:t> Walking/hiking in tranquil places</a:t>
            </a:r>
          </a:p>
          <a:p>
            <a:pPr>
              <a:lnSpc>
                <a:spcPct val="150000"/>
              </a:lnSpc>
              <a:buClr>
                <a:srgbClr val="6ECECB"/>
              </a:buClr>
              <a:buFont typeface="Arial" panose="020B0604020202020204" pitchFamily="34" charset="0"/>
              <a:buChar char="•"/>
            </a:pPr>
            <a:r>
              <a:rPr lang="en-US" sz="2400" dirty="0"/>
              <a:t> Contemplation</a:t>
            </a:r>
          </a:p>
          <a:p>
            <a:pPr>
              <a:lnSpc>
                <a:spcPct val="150000"/>
              </a:lnSpc>
              <a:buClr>
                <a:srgbClr val="6ECECB"/>
              </a:buClr>
              <a:buFont typeface="Arial" panose="020B0604020202020204" pitchFamily="34" charset="0"/>
              <a:buChar char="•"/>
            </a:pPr>
            <a:r>
              <a:rPr lang="en-US" sz="2400" dirty="0"/>
              <a:t> Meditation</a:t>
            </a:r>
          </a:p>
          <a:p>
            <a:pPr>
              <a:lnSpc>
                <a:spcPct val="150000"/>
              </a:lnSpc>
              <a:buClr>
                <a:srgbClr val="6ECECB"/>
              </a:buClr>
              <a:buFont typeface="Arial" panose="020B0604020202020204" pitchFamily="34" charset="0"/>
              <a:buChar char="•"/>
            </a:pPr>
            <a:r>
              <a:rPr lang="en-US" sz="2400" dirty="0"/>
              <a:t> Enjoying food</a:t>
            </a:r>
          </a:p>
          <a:p>
            <a:pPr>
              <a:lnSpc>
                <a:spcPct val="150000"/>
              </a:lnSpc>
              <a:buClr>
                <a:srgbClr val="6ECECB"/>
              </a:buClr>
              <a:buFont typeface="Arial" panose="020B0604020202020204" pitchFamily="34" charset="0"/>
              <a:buChar char="•"/>
            </a:pPr>
            <a:r>
              <a:rPr lang="en-US" sz="2400" dirty="0"/>
              <a:t> Yoga</a:t>
            </a:r>
          </a:p>
          <a:p>
            <a:pPr>
              <a:lnSpc>
                <a:spcPct val="150000"/>
              </a:lnSpc>
              <a:buClr>
                <a:srgbClr val="6ECECB"/>
              </a:buClr>
              <a:buFont typeface="Arial" panose="020B0604020202020204" pitchFamily="34" charset="0"/>
              <a:buChar char="•"/>
            </a:pPr>
            <a:r>
              <a:rPr lang="en-US" sz="2400" dirty="0"/>
              <a:t> Martial arts</a:t>
            </a:r>
          </a:p>
          <a:p>
            <a:pPr>
              <a:lnSpc>
                <a:spcPct val="150000"/>
              </a:lnSpc>
              <a:buClr>
                <a:srgbClr val="6ECECB"/>
              </a:buClr>
              <a:buFont typeface="Arial" panose="020B0604020202020204" pitchFamily="34" charset="0"/>
              <a:buChar char="•"/>
            </a:pPr>
            <a:r>
              <a:rPr lang="en-US" sz="2400" dirty="0"/>
              <a:t> Writing a journal</a:t>
            </a:r>
          </a:p>
        </p:txBody>
      </p:sp>
      <p:sp>
        <p:nvSpPr>
          <p:cNvPr id="23" name="CaixaDeTexto 22">
            <a:extLst>
              <a:ext uri="{FF2B5EF4-FFF2-40B4-BE49-F238E27FC236}">
                <a16:creationId xmlns:a16="http://schemas.microsoft.com/office/drawing/2014/main" id="{B044FD1D-32FF-4AF1-864F-7289DC15A421}"/>
              </a:ext>
            </a:extLst>
          </p:cNvPr>
          <p:cNvSpPr txBox="1"/>
          <p:nvPr/>
        </p:nvSpPr>
        <p:spPr>
          <a:xfrm>
            <a:off x="5460449" y="794696"/>
            <a:ext cx="5982511" cy="2251065"/>
          </a:xfrm>
          <a:prstGeom prst="rect">
            <a:avLst/>
          </a:prstGeom>
          <a:solidFill>
            <a:srgbClr val="6ECECB"/>
          </a:solidFill>
        </p:spPr>
        <p:txBody>
          <a:bodyPr wrap="square" rtlCol="0">
            <a:spAutoFit/>
          </a:bodyPr>
          <a:lstStyle>
            <a:defPPr>
              <a:defRPr lang="en-US"/>
            </a:defPPr>
            <a:lvl1pPr>
              <a:lnSpc>
                <a:spcPct val="150000"/>
              </a:lnSpc>
              <a:spcAft>
                <a:spcPts val="600"/>
              </a:spcAft>
              <a:defRPr sz="1600" spc="-20"/>
            </a:lvl1pPr>
          </a:lstStyle>
          <a:p>
            <a:r>
              <a:rPr lang="pt-PT" sz="2400" b="1" spc="0" dirty="0" err="1">
                <a:solidFill>
                  <a:schemeClr val="bg1"/>
                </a:solidFill>
                <a:effectLst>
                  <a:outerShdw blurRad="38100" dist="38100" dir="2700000" algn="tl">
                    <a:srgbClr val="000000">
                      <a:alpha val="43137"/>
                    </a:srgbClr>
                  </a:outerShdw>
                </a:effectLst>
              </a:rPr>
              <a:t>Mindfulness</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has</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been</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associated</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with</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sustained</a:t>
            </a:r>
            <a:r>
              <a:rPr lang="pt-PT" sz="2400" b="1" spc="0" dirty="0">
                <a:solidFill>
                  <a:schemeClr val="bg1"/>
                </a:solidFill>
                <a:effectLst>
                  <a:outerShdw blurRad="38100" dist="38100" dir="2700000" algn="tl">
                    <a:srgbClr val="000000">
                      <a:alpha val="43137"/>
                    </a:srgbClr>
                  </a:outerShdw>
                </a:effectLst>
              </a:rPr>
              <a:t> positive </a:t>
            </a:r>
            <a:r>
              <a:rPr lang="pt-PT" sz="2400" b="1" spc="0" dirty="0" err="1">
                <a:solidFill>
                  <a:schemeClr val="bg1"/>
                </a:solidFill>
                <a:effectLst>
                  <a:outerShdw blurRad="38100" dist="38100" dir="2700000" algn="tl">
                    <a:srgbClr val="000000">
                      <a:alpha val="43137"/>
                    </a:srgbClr>
                  </a:outerShdw>
                </a:effectLst>
              </a:rPr>
              <a:t>emotions</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recovery</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from</a:t>
            </a:r>
            <a:r>
              <a:rPr lang="pt-PT" sz="2400" b="1" spc="0" dirty="0">
                <a:solidFill>
                  <a:schemeClr val="bg1"/>
                </a:solidFill>
                <a:effectLst>
                  <a:outerShdw blurRad="38100" dist="38100" dir="2700000" algn="tl">
                    <a:srgbClr val="000000">
                      <a:alpha val="43137"/>
                    </a:srgbClr>
                  </a:outerShdw>
                </a:effectLst>
              </a:rPr>
              <a:t> negative </a:t>
            </a:r>
            <a:r>
              <a:rPr lang="pt-PT" sz="2400" b="1" spc="0" dirty="0" err="1">
                <a:solidFill>
                  <a:schemeClr val="bg1"/>
                </a:solidFill>
                <a:effectLst>
                  <a:outerShdw blurRad="38100" dist="38100" dir="2700000" algn="tl">
                    <a:srgbClr val="000000">
                      <a:alpha val="43137"/>
                    </a:srgbClr>
                  </a:outerShdw>
                </a:effectLst>
              </a:rPr>
              <a:t>emotions</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improved</a:t>
            </a:r>
            <a:r>
              <a:rPr lang="pt-PT" sz="2400" b="1" spc="0" dirty="0">
                <a:solidFill>
                  <a:schemeClr val="bg1"/>
                </a:solidFill>
                <a:effectLst>
                  <a:outerShdw blurRad="38100" dist="38100" dir="2700000" algn="tl">
                    <a:srgbClr val="000000">
                      <a:alpha val="43137"/>
                    </a:srgbClr>
                  </a:outerShdw>
                </a:effectLst>
              </a:rPr>
              <a:t> social </a:t>
            </a:r>
            <a:r>
              <a:rPr lang="pt-PT" sz="2400" b="1" spc="0" dirty="0" err="1">
                <a:solidFill>
                  <a:schemeClr val="bg1"/>
                </a:solidFill>
                <a:effectLst>
                  <a:outerShdw blurRad="38100" dist="38100" dir="2700000" algn="tl">
                    <a:srgbClr val="000000">
                      <a:alpha val="43137"/>
                    </a:srgbClr>
                  </a:outerShdw>
                </a:effectLst>
              </a:rPr>
              <a:t>behaviour</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and</a:t>
            </a:r>
            <a:r>
              <a:rPr lang="pt-PT" sz="2400" b="1" spc="0" dirty="0">
                <a:solidFill>
                  <a:schemeClr val="bg1"/>
                </a:solidFill>
                <a:effectLst>
                  <a:outerShdw blurRad="38100" dist="38100" dir="2700000" algn="tl">
                    <a:srgbClr val="000000">
                      <a:alpha val="43137"/>
                    </a:srgbClr>
                  </a:outerShdw>
                </a:effectLst>
              </a:rPr>
              <a:t> </a:t>
            </a:r>
            <a:r>
              <a:rPr lang="pt-PT" sz="2400" b="1" spc="0" dirty="0" err="1">
                <a:solidFill>
                  <a:schemeClr val="bg1"/>
                </a:solidFill>
                <a:effectLst>
                  <a:outerShdw blurRad="38100" dist="38100" dir="2700000" algn="tl">
                    <a:srgbClr val="000000">
                      <a:alpha val="43137"/>
                    </a:srgbClr>
                  </a:outerShdw>
                </a:effectLst>
              </a:rPr>
              <a:t>calmness</a:t>
            </a:r>
            <a:r>
              <a:rPr lang="pt-PT" sz="2400" b="1" spc="0" dirty="0">
                <a:solidFill>
                  <a:schemeClr val="bg1"/>
                </a:solidFill>
                <a:effectLst>
                  <a:outerShdw blurRad="38100" dist="38100" dir="2700000" algn="tl">
                    <a:srgbClr val="000000">
                      <a:alpha val="43137"/>
                    </a:srgbClr>
                  </a:outerShdw>
                </a:effectLst>
              </a:rPr>
              <a:t>.</a:t>
            </a:r>
            <a:endParaRPr lang="en-GB" sz="2400" b="1" spc="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4642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53916"/>
          </a:xfrm>
          <a:prstGeom prst="rect">
            <a:avLst/>
          </a:prstGeom>
          <a:noFill/>
        </p:spPr>
        <p:txBody>
          <a:bodyPr wrap="square">
            <a:spAutoFit/>
          </a:bodyPr>
          <a:lstStyle/>
          <a:p>
            <a:r>
              <a:rPr lang="en-GB" sz="1050" dirty="0">
                <a:hlinkClick r:id="rId4"/>
              </a:rPr>
              <a:t>https://youtu.be/w8Nsa45d0XE</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#5</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CEC23716-FBE7-43A3-B1FC-C47076A2BA4F}"/>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Your Thoughts are Bubbles - Jon Kabat-Zinn</a:t>
            </a:r>
            <a:endParaRPr lang="en-GB" sz="2400" b="1" i="1" dirty="0">
              <a:solidFill>
                <a:schemeClr val="bg1">
                  <a:lumMod val="65000"/>
                </a:schemeClr>
              </a:solidFill>
            </a:endParaRPr>
          </a:p>
        </p:txBody>
      </p:sp>
      <p:pic>
        <p:nvPicPr>
          <p:cNvPr id="4" name="Multimédia Online 3" title="Your Thoughts are Bubbles - Jon Kabat-Zinn">
            <a:hlinkClick r:id="" action="ppaction://media"/>
            <a:extLst>
              <a:ext uri="{FF2B5EF4-FFF2-40B4-BE49-F238E27FC236}">
                <a16:creationId xmlns:a16="http://schemas.microsoft.com/office/drawing/2014/main" id="{157BE074-2C4E-4655-85C9-CE710EE356EC}"/>
              </a:ext>
            </a:extLst>
          </p:cNvPr>
          <p:cNvPicPr>
            <a:picLocks noRot="1"/>
          </p:cNvPicPr>
          <p:nvPr>
            <a:videoFile r:link="rId1"/>
          </p:nvPr>
        </p:nvPicPr>
        <p:blipFill>
          <a:blip r:embed="rId6"/>
          <a:stretch>
            <a:fillRect/>
          </a:stretch>
        </p:blipFill>
        <p:spPr>
          <a:xfrm>
            <a:off x="2660912" y="1283630"/>
            <a:ext cx="6948000" cy="4284000"/>
          </a:xfrm>
          <a:prstGeom prst="rect">
            <a:avLst/>
          </a:prstGeom>
        </p:spPr>
      </p:pic>
    </p:spTree>
    <p:extLst>
      <p:ext uri="{BB962C8B-B14F-4D97-AF65-F5344CB8AC3E}">
        <p14:creationId xmlns:p14="http://schemas.microsoft.com/office/powerpoint/2010/main" val="33019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 Two perspectives</a:t>
            </a:r>
          </a:p>
        </p:txBody>
      </p:sp>
      <p:sp>
        <p:nvSpPr>
          <p:cNvPr id="5" name="Retângulo 4">
            <a:extLst>
              <a:ext uri="{FF2B5EF4-FFF2-40B4-BE49-F238E27FC236}">
                <a16:creationId xmlns:a16="http://schemas.microsoft.com/office/drawing/2014/main" id="{B2365F15-6977-481D-8472-BFCD07166A96}"/>
              </a:ext>
            </a:extLst>
          </p:cNvPr>
          <p:cNvSpPr/>
          <p:nvPr/>
        </p:nvSpPr>
        <p:spPr>
          <a:xfrm>
            <a:off x="2749087" y="1447534"/>
            <a:ext cx="4608000" cy="3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Buddhist philosophy</a:t>
            </a:r>
          </a:p>
        </p:txBody>
      </p:sp>
      <p:sp>
        <p:nvSpPr>
          <p:cNvPr id="6" name="Retângulo 5">
            <a:extLst>
              <a:ext uri="{FF2B5EF4-FFF2-40B4-BE49-F238E27FC236}">
                <a16:creationId xmlns:a16="http://schemas.microsoft.com/office/drawing/2014/main" id="{048D36F5-4DEB-4742-BC2F-982CF0575EC1}"/>
              </a:ext>
            </a:extLst>
          </p:cNvPr>
          <p:cNvSpPr/>
          <p:nvPr/>
        </p:nvSpPr>
        <p:spPr>
          <a:xfrm>
            <a:off x="7476347" y="1447534"/>
            <a:ext cx="4608000" cy="3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Western social psychology</a:t>
            </a:r>
          </a:p>
        </p:txBody>
      </p:sp>
      <p:sp>
        <p:nvSpPr>
          <p:cNvPr id="7" name="Retângulo 6">
            <a:extLst>
              <a:ext uri="{FF2B5EF4-FFF2-40B4-BE49-F238E27FC236}">
                <a16:creationId xmlns:a16="http://schemas.microsoft.com/office/drawing/2014/main" id="{83E1D6C5-2A3F-48F7-B6B3-87EC542B00C9}"/>
              </a:ext>
            </a:extLst>
          </p:cNvPr>
          <p:cNvSpPr/>
          <p:nvPr/>
        </p:nvSpPr>
        <p:spPr>
          <a:xfrm>
            <a:off x="2749087" y="1857299"/>
            <a:ext cx="4608000" cy="1188796"/>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Awareness of being aware</a:t>
            </a:r>
          </a:p>
          <a:p>
            <a:r>
              <a:rPr lang="en-GB" sz="2400" b="1" i="1" dirty="0">
                <a:solidFill>
                  <a:srgbClr val="F7981D"/>
                </a:solidFill>
              </a:rPr>
              <a:t>↘</a:t>
            </a:r>
            <a:r>
              <a:rPr lang="en-GB" sz="2400" i="1" dirty="0">
                <a:solidFill>
                  <a:schemeClr val="tx1"/>
                </a:solidFill>
              </a:rPr>
              <a:t> Being aware of awareness</a:t>
            </a:r>
          </a:p>
        </p:txBody>
      </p:sp>
      <p:sp>
        <p:nvSpPr>
          <p:cNvPr id="8" name="Retângulo 7">
            <a:extLst>
              <a:ext uri="{FF2B5EF4-FFF2-40B4-BE49-F238E27FC236}">
                <a16:creationId xmlns:a16="http://schemas.microsoft.com/office/drawing/2014/main" id="{5CA36AA1-AF5B-4E41-A708-497B53D715CB}"/>
              </a:ext>
            </a:extLst>
          </p:cNvPr>
          <p:cNvSpPr/>
          <p:nvPr/>
        </p:nvSpPr>
        <p:spPr>
          <a:xfrm>
            <a:off x="2749087" y="3102060"/>
            <a:ext cx="4608000" cy="29939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dirty="0">
                <a:solidFill>
                  <a:schemeClr val="tx1"/>
                </a:solidFill>
              </a:rPr>
              <a:t> Purposeful monitoring</a:t>
            </a:r>
          </a:p>
          <a:p>
            <a:pPr>
              <a:spcAft>
                <a:spcPts val="1200"/>
              </a:spcAft>
            </a:pPr>
            <a:r>
              <a:rPr lang="en-GB" sz="2400" b="1" i="1" dirty="0">
                <a:solidFill>
                  <a:srgbClr val="F7981D"/>
                </a:solidFill>
              </a:rPr>
              <a:t>↘ </a:t>
            </a:r>
            <a:r>
              <a:rPr lang="en-GB" sz="2400" i="1" dirty="0">
                <a:solidFill>
                  <a:schemeClr val="tx1"/>
                </a:solidFill>
              </a:rPr>
              <a:t>Bare attention through senses</a:t>
            </a:r>
          </a:p>
          <a:p>
            <a:pPr>
              <a:buClr>
                <a:srgbClr val="6ECECB"/>
              </a:buClr>
              <a:buFont typeface="Arial" panose="020B0604020202020204" pitchFamily="34" charset="0"/>
              <a:buChar char="•"/>
            </a:pPr>
            <a:r>
              <a:rPr lang="en-GB" sz="2400" dirty="0">
                <a:solidFill>
                  <a:schemeClr val="tx1"/>
                </a:solidFill>
              </a:rPr>
              <a:t> Present-oriented awareness</a:t>
            </a:r>
          </a:p>
          <a:p>
            <a:pPr>
              <a:spcAft>
                <a:spcPts val="1200"/>
              </a:spcAft>
            </a:pPr>
            <a:r>
              <a:rPr lang="en-GB" sz="2400" b="1" i="1" dirty="0">
                <a:solidFill>
                  <a:srgbClr val="F7981D"/>
                </a:solidFill>
              </a:rPr>
              <a:t>↘ </a:t>
            </a:r>
            <a:r>
              <a:rPr lang="en-GB" sz="2400" i="1" dirty="0">
                <a:solidFill>
                  <a:schemeClr val="tx1"/>
                </a:solidFill>
              </a:rPr>
              <a:t>Being in the present</a:t>
            </a:r>
          </a:p>
          <a:p>
            <a:pPr>
              <a:buClr>
                <a:srgbClr val="6ECECB"/>
              </a:buClr>
              <a:buFont typeface="Arial" panose="020B0604020202020204" pitchFamily="34" charset="0"/>
              <a:buChar char="•"/>
            </a:pPr>
            <a:r>
              <a:rPr lang="en-GB" sz="2400" dirty="0">
                <a:solidFill>
                  <a:schemeClr val="tx1"/>
                </a:solidFill>
              </a:rPr>
              <a:t> Non-judgemental awareness</a:t>
            </a:r>
          </a:p>
          <a:p>
            <a:pPr>
              <a:spcAft>
                <a:spcPts val="300"/>
              </a:spcAft>
            </a:pPr>
            <a:r>
              <a:rPr lang="en-GB" sz="2400" b="1" i="1" dirty="0">
                <a:solidFill>
                  <a:srgbClr val="F7981D"/>
                </a:solidFill>
              </a:rPr>
              <a:t>↘ </a:t>
            </a:r>
            <a:r>
              <a:rPr lang="en-GB" sz="2400" i="1" dirty="0">
                <a:solidFill>
                  <a:schemeClr val="tx1"/>
                </a:solidFill>
              </a:rPr>
              <a:t>Detachment from one’s thoughts</a:t>
            </a:r>
          </a:p>
          <a:p>
            <a:r>
              <a:rPr lang="en-GB" sz="2400" b="1" i="1" dirty="0">
                <a:solidFill>
                  <a:srgbClr val="F7981D"/>
                </a:solidFill>
              </a:rPr>
              <a:t>↘ </a:t>
            </a:r>
            <a:r>
              <a:rPr lang="en-GB" sz="2400" i="1" dirty="0">
                <a:solidFill>
                  <a:schemeClr val="tx1"/>
                </a:solidFill>
              </a:rPr>
              <a:t>Acceptance of present emotions</a:t>
            </a:r>
          </a:p>
        </p:txBody>
      </p:sp>
      <p:sp>
        <p:nvSpPr>
          <p:cNvPr id="12" name="Retângulo 11">
            <a:extLst>
              <a:ext uri="{FF2B5EF4-FFF2-40B4-BE49-F238E27FC236}">
                <a16:creationId xmlns:a16="http://schemas.microsoft.com/office/drawing/2014/main" id="{4720F262-106E-40EF-9188-FFFF78560E76}"/>
              </a:ext>
            </a:extLst>
          </p:cNvPr>
          <p:cNvSpPr/>
          <p:nvPr/>
        </p:nvSpPr>
        <p:spPr>
          <a:xfrm>
            <a:off x="7476347" y="1857299"/>
            <a:ext cx="4608000" cy="1188796"/>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Conscious awareness</a:t>
            </a:r>
          </a:p>
          <a:p>
            <a:r>
              <a:rPr lang="en-GB" sz="2400" b="1" i="1" dirty="0">
                <a:solidFill>
                  <a:srgbClr val="F7981D"/>
                </a:solidFill>
              </a:rPr>
              <a:t>↘ </a:t>
            </a:r>
            <a:r>
              <a:rPr lang="en-GB" sz="2400" i="1" dirty="0">
                <a:solidFill>
                  <a:schemeClr val="tx1"/>
                </a:solidFill>
              </a:rPr>
              <a:t>Being aware of contexts and information</a:t>
            </a:r>
          </a:p>
        </p:txBody>
      </p:sp>
      <p:sp>
        <p:nvSpPr>
          <p:cNvPr id="13" name="Retângulo 12">
            <a:extLst>
              <a:ext uri="{FF2B5EF4-FFF2-40B4-BE49-F238E27FC236}">
                <a16:creationId xmlns:a16="http://schemas.microsoft.com/office/drawing/2014/main" id="{89AB82E7-4C6C-433D-835F-1C339803C028}"/>
              </a:ext>
            </a:extLst>
          </p:cNvPr>
          <p:cNvSpPr/>
          <p:nvPr/>
        </p:nvSpPr>
        <p:spPr>
          <a:xfrm>
            <a:off x="7476347" y="3102060"/>
            <a:ext cx="4608000" cy="2993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spc="-20" dirty="0">
                <a:solidFill>
                  <a:schemeClr val="tx1"/>
                </a:solidFill>
              </a:rPr>
              <a:t> Seeking multiple perspectives</a:t>
            </a:r>
          </a:p>
          <a:p>
            <a:pPr>
              <a:spcAft>
                <a:spcPts val="900"/>
              </a:spcAft>
            </a:pPr>
            <a:r>
              <a:rPr lang="en-GB" sz="2400" b="1" i="1" dirty="0">
                <a:solidFill>
                  <a:srgbClr val="F7981D"/>
                </a:solidFill>
              </a:rPr>
              <a:t>↘ </a:t>
            </a:r>
            <a:r>
              <a:rPr lang="en-GB" sz="2400" i="1" spc="-20" dirty="0">
                <a:solidFill>
                  <a:schemeClr val="tx1"/>
                </a:solidFill>
              </a:rPr>
              <a:t>Attention to the setting</a:t>
            </a:r>
          </a:p>
          <a:p>
            <a:pPr indent="-285750">
              <a:buClr>
                <a:srgbClr val="6ECECB"/>
              </a:buClr>
              <a:buFont typeface="Arial" panose="020B0604020202020204" pitchFamily="34" charset="0"/>
              <a:buChar char="•"/>
            </a:pPr>
            <a:r>
              <a:rPr lang="en-GB" sz="2400" spc="-20" dirty="0">
                <a:solidFill>
                  <a:schemeClr val="tx1"/>
                </a:solidFill>
              </a:rPr>
              <a:t>Active engagement in the present</a:t>
            </a:r>
          </a:p>
          <a:p>
            <a:pPr>
              <a:spcAft>
                <a:spcPts val="900"/>
              </a:spcAft>
            </a:pPr>
            <a:r>
              <a:rPr lang="en-GB" sz="2400" b="1" i="1" dirty="0">
                <a:solidFill>
                  <a:srgbClr val="F7981D"/>
                </a:solidFill>
              </a:rPr>
              <a:t>↘ </a:t>
            </a:r>
            <a:r>
              <a:rPr lang="en-GB" sz="2400" i="1" spc="-20" dirty="0">
                <a:solidFill>
                  <a:schemeClr val="tx1"/>
                </a:solidFill>
              </a:rPr>
              <a:t>Focus on the present</a:t>
            </a:r>
          </a:p>
          <a:p>
            <a:pPr>
              <a:buClr>
                <a:srgbClr val="6ECECB"/>
              </a:buClr>
              <a:buFont typeface="Arial" panose="020B0604020202020204" pitchFamily="34" charset="0"/>
              <a:buChar char="•"/>
            </a:pPr>
            <a:r>
              <a:rPr lang="en-GB" sz="2400" spc="-20" dirty="0">
                <a:solidFill>
                  <a:schemeClr val="tx1"/>
                </a:solidFill>
              </a:rPr>
              <a:t> Awareness of cognitive distinctions</a:t>
            </a:r>
          </a:p>
          <a:p>
            <a:pPr>
              <a:spcAft>
                <a:spcPts val="300"/>
              </a:spcAft>
            </a:pPr>
            <a:r>
              <a:rPr lang="en-GB" sz="2400" b="1" i="1" dirty="0">
                <a:solidFill>
                  <a:srgbClr val="F7981D"/>
                </a:solidFill>
              </a:rPr>
              <a:t>↘ </a:t>
            </a:r>
            <a:r>
              <a:rPr lang="en-GB" sz="2400" i="1" spc="-20" dirty="0">
                <a:solidFill>
                  <a:schemeClr val="tx1"/>
                </a:solidFill>
              </a:rPr>
              <a:t>Refinement and questioning</a:t>
            </a:r>
          </a:p>
          <a:p>
            <a:r>
              <a:rPr lang="en-GB" sz="2400" b="1" i="1" spc="-80" dirty="0">
                <a:solidFill>
                  <a:srgbClr val="F7981D"/>
                </a:solidFill>
              </a:rPr>
              <a:t>↘ </a:t>
            </a:r>
            <a:r>
              <a:rPr lang="en-GB" sz="2400" i="1" spc="-80" dirty="0">
                <a:solidFill>
                  <a:schemeClr val="tx1"/>
                </a:solidFill>
              </a:rPr>
              <a:t>Differentiation of newer experiences</a:t>
            </a:r>
          </a:p>
        </p:txBody>
      </p:sp>
      <p:sp>
        <p:nvSpPr>
          <p:cNvPr id="22" name="Retângulo 21">
            <a:extLst>
              <a:ext uri="{FF2B5EF4-FFF2-40B4-BE49-F238E27FC236}">
                <a16:creationId xmlns:a16="http://schemas.microsoft.com/office/drawing/2014/main" id="{FE6FE45F-FDB7-46BB-BAC8-8C63F8001D26}"/>
              </a:ext>
            </a:extLst>
          </p:cNvPr>
          <p:cNvSpPr/>
          <p:nvPr/>
        </p:nvSpPr>
        <p:spPr>
          <a:xfrm>
            <a:off x="87167" y="1447533"/>
            <a:ext cx="2541727" cy="3589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Theoretical origins</a:t>
            </a:r>
          </a:p>
        </p:txBody>
      </p:sp>
      <p:sp>
        <p:nvSpPr>
          <p:cNvPr id="23" name="Retângulo 22">
            <a:extLst>
              <a:ext uri="{FF2B5EF4-FFF2-40B4-BE49-F238E27FC236}">
                <a16:creationId xmlns:a16="http://schemas.microsoft.com/office/drawing/2014/main" id="{7CF2B459-8DED-4ECD-890B-50F5E08729E7}"/>
              </a:ext>
            </a:extLst>
          </p:cNvPr>
          <p:cNvSpPr/>
          <p:nvPr/>
        </p:nvSpPr>
        <p:spPr>
          <a:xfrm>
            <a:off x="87168" y="1857299"/>
            <a:ext cx="2541727" cy="1188796"/>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Definitions</a:t>
            </a:r>
          </a:p>
          <a:p>
            <a:r>
              <a:rPr lang="en-GB" sz="2400" b="1" dirty="0">
                <a:solidFill>
                  <a:schemeClr val="tx1"/>
                </a:solidFill>
              </a:rPr>
              <a:t>(awareness)</a:t>
            </a:r>
          </a:p>
        </p:txBody>
      </p:sp>
      <p:sp>
        <p:nvSpPr>
          <p:cNvPr id="24" name="Retângulo 23">
            <a:extLst>
              <a:ext uri="{FF2B5EF4-FFF2-40B4-BE49-F238E27FC236}">
                <a16:creationId xmlns:a16="http://schemas.microsoft.com/office/drawing/2014/main" id="{DA4A9B13-8E80-4B72-B463-E78EF49BEDA5}"/>
              </a:ext>
            </a:extLst>
          </p:cNvPr>
          <p:cNvSpPr/>
          <p:nvPr/>
        </p:nvSpPr>
        <p:spPr>
          <a:xfrm>
            <a:off x="87168" y="3102060"/>
            <a:ext cx="2541727" cy="2993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Psychological constructs</a:t>
            </a:r>
          </a:p>
        </p:txBody>
      </p:sp>
      <p:cxnSp>
        <p:nvCxnSpPr>
          <p:cNvPr id="32" name="Conexão reta 31">
            <a:extLst>
              <a:ext uri="{FF2B5EF4-FFF2-40B4-BE49-F238E27FC236}">
                <a16:creationId xmlns:a16="http://schemas.microsoft.com/office/drawing/2014/main" id="{E63EEB07-84EE-455A-AED0-724C889CE8C8}"/>
              </a:ext>
            </a:extLst>
          </p:cNvPr>
          <p:cNvCxnSpPr>
            <a:cxnSpLocks/>
          </p:cNvCxnSpPr>
          <p:nvPr/>
        </p:nvCxnSpPr>
        <p:spPr>
          <a:xfrm>
            <a:off x="2690124" y="1406948"/>
            <a:ext cx="0" cy="468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xão reta 33">
            <a:extLst>
              <a:ext uri="{FF2B5EF4-FFF2-40B4-BE49-F238E27FC236}">
                <a16:creationId xmlns:a16="http://schemas.microsoft.com/office/drawing/2014/main" id="{73120C7B-BA53-4AD5-9AE4-667BE0D76600}"/>
              </a:ext>
            </a:extLst>
          </p:cNvPr>
          <p:cNvCxnSpPr>
            <a:cxnSpLocks/>
          </p:cNvCxnSpPr>
          <p:nvPr/>
        </p:nvCxnSpPr>
        <p:spPr>
          <a:xfrm>
            <a:off x="7406517" y="1415913"/>
            <a:ext cx="0" cy="468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77DEC33A-F422-4E82-9099-056593AB2BD1}"/>
              </a:ext>
            </a:extLst>
          </p:cNvPr>
          <p:cNvSpPr/>
          <p:nvPr/>
        </p:nvSpPr>
        <p:spPr>
          <a:xfrm>
            <a:off x="7476347" y="1010840"/>
            <a:ext cx="4606654"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Socio-cognitive Mindfulness</a:t>
            </a:r>
          </a:p>
        </p:txBody>
      </p:sp>
      <p:sp>
        <p:nvSpPr>
          <p:cNvPr id="2" name="Retângulo 1">
            <a:extLst>
              <a:ext uri="{FF2B5EF4-FFF2-40B4-BE49-F238E27FC236}">
                <a16:creationId xmlns:a16="http://schemas.microsoft.com/office/drawing/2014/main" id="{CAE2FE26-7228-444D-9DF2-E1CBFB0A1A07}"/>
              </a:ext>
            </a:extLst>
          </p:cNvPr>
          <p:cNvSpPr/>
          <p:nvPr/>
        </p:nvSpPr>
        <p:spPr>
          <a:xfrm>
            <a:off x="2749088" y="1010840"/>
            <a:ext cx="4607999"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Meditative Mindfulness</a:t>
            </a:r>
          </a:p>
        </p:txBody>
      </p:sp>
      <p:sp>
        <p:nvSpPr>
          <p:cNvPr id="38" name="CaixaDeTexto 37">
            <a:extLst>
              <a:ext uri="{FF2B5EF4-FFF2-40B4-BE49-F238E27FC236}">
                <a16:creationId xmlns:a16="http://schemas.microsoft.com/office/drawing/2014/main" id="{2A8AD3FE-9BB3-40F7-8C64-841BACFED234}"/>
              </a:ext>
            </a:extLst>
          </p:cNvPr>
          <p:cNvSpPr txBox="1"/>
          <p:nvPr/>
        </p:nvSpPr>
        <p:spPr>
          <a:xfrm>
            <a:off x="9374405" y="6102970"/>
            <a:ext cx="2722345" cy="246221"/>
          </a:xfrm>
          <a:prstGeom prst="rect">
            <a:avLst/>
          </a:prstGeom>
          <a:noFill/>
        </p:spPr>
        <p:txBody>
          <a:bodyPr wrap="square">
            <a:spAutoFit/>
          </a:bodyPr>
          <a:lstStyle/>
          <a:p>
            <a:pPr algn="r"/>
            <a:r>
              <a:rPr lang="en-GB" sz="1000" dirty="0"/>
              <a:t>Adapted: (Chen, Scott &amp; </a:t>
            </a:r>
            <a:r>
              <a:rPr lang="en-GB" sz="1000" dirty="0" err="1"/>
              <a:t>Benckendorff</a:t>
            </a:r>
            <a:r>
              <a:rPr lang="en-GB" sz="1000" dirty="0"/>
              <a:t>, 2017)</a:t>
            </a:r>
          </a:p>
        </p:txBody>
      </p:sp>
    </p:spTree>
    <p:extLst>
      <p:ext uri="{BB962C8B-B14F-4D97-AF65-F5344CB8AC3E}">
        <p14:creationId xmlns:p14="http://schemas.microsoft.com/office/powerpoint/2010/main" val="1555922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7199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 Two perspectives (continued)</a:t>
            </a:r>
          </a:p>
        </p:txBody>
      </p:sp>
      <p:sp>
        <p:nvSpPr>
          <p:cNvPr id="5" name="Retângulo 4">
            <a:extLst>
              <a:ext uri="{FF2B5EF4-FFF2-40B4-BE49-F238E27FC236}">
                <a16:creationId xmlns:a16="http://schemas.microsoft.com/office/drawing/2014/main" id="{B2365F15-6977-481D-8472-BFCD07166A96}"/>
              </a:ext>
            </a:extLst>
          </p:cNvPr>
          <p:cNvSpPr/>
          <p:nvPr/>
        </p:nvSpPr>
        <p:spPr>
          <a:xfrm>
            <a:off x="2749087" y="1447534"/>
            <a:ext cx="4608000" cy="78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Meditative processing of experiencing</a:t>
            </a:r>
          </a:p>
        </p:txBody>
      </p:sp>
      <p:sp>
        <p:nvSpPr>
          <p:cNvPr id="6" name="Retângulo 5">
            <a:extLst>
              <a:ext uri="{FF2B5EF4-FFF2-40B4-BE49-F238E27FC236}">
                <a16:creationId xmlns:a16="http://schemas.microsoft.com/office/drawing/2014/main" id="{048D36F5-4DEB-4742-BC2F-982CF0575EC1}"/>
              </a:ext>
            </a:extLst>
          </p:cNvPr>
          <p:cNvSpPr/>
          <p:nvPr/>
        </p:nvSpPr>
        <p:spPr>
          <a:xfrm>
            <a:off x="7476347" y="1447534"/>
            <a:ext cx="4608000" cy="78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Cognitive processing of conceptualising</a:t>
            </a:r>
          </a:p>
        </p:txBody>
      </p:sp>
      <p:sp>
        <p:nvSpPr>
          <p:cNvPr id="7" name="Retângulo 6">
            <a:extLst>
              <a:ext uri="{FF2B5EF4-FFF2-40B4-BE49-F238E27FC236}">
                <a16:creationId xmlns:a16="http://schemas.microsoft.com/office/drawing/2014/main" id="{83E1D6C5-2A3F-48F7-B6B3-87EC542B00C9}"/>
              </a:ext>
            </a:extLst>
          </p:cNvPr>
          <p:cNvSpPr/>
          <p:nvPr/>
        </p:nvSpPr>
        <p:spPr>
          <a:xfrm>
            <a:off x="2749087" y="2282469"/>
            <a:ext cx="4608000" cy="879831"/>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Openhearted presence with acceptance</a:t>
            </a:r>
          </a:p>
        </p:txBody>
      </p:sp>
      <p:sp>
        <p:nvSpPr>
          <p:cNvPr id="8" name="Retângulo 7">
            <a:extLst>
              <a:ext uri="{FF2B5EF4-FFF2-40B4-BE49-F238E27FC236}">
                <a16:creationId xmlns:a16="http://schemas.microsoft.com/office/drawing/2014/main" id="{5CA36AA1-AF5B-4E41-A708-497B53D715CB}"/>
              </a:ext>
            </a:extLst>
          </p:cNvPr>
          <p:cNvSpPr/>
          <p:nvPr/>
        </p:nvSpPr>
        <p:spPr>
          <a:xfrm>
            <a:off x="2747741" y="3215919"/>
            <a:ext cx="4608000" cy="879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dirty="0">
                <a:solidFill>
                  <a:schemeClr val="tx1"/>
                </a:solidFill>
              </a:rPr>
              <a:t> Mental health</a:t>
            </a:r>
          </a:p>
          <a:p>
            <a:pPr>
              <a:buClr>
                <a:srgbClr val="6ECECB"/>
              </a:buClr>
              <a:buFont typeface="Arial" panose="020B0604020202020204" pitchFamily="34" charset="0"/>
              <a:buChar char="•"/>
            </a:pPr>
            <a:r>
              <a:rPr lang="en-GB" sz="2400" dirty="0">
                <a:solidFill>
                  <a:schemeClr val="tx1"/>
                </a:solidFill>
              </a:rPr>
              <a:t> Relaxation</a:t>
            </a:r>
          </a:p>
        </p:txBody>
      </p:sp>
      <p:sp>
        <p:nvSpPr>
          <p:cNvPr id="12" name="Retângulo 11">
            <a:extLst>
              <a:ext uri="{FF2B5EF4-FFF2-40B4-BE49-F238E27FC236}">
                <a16:creationId xmlns:a16="http://schemas.microsoft.com/office/drawing/2014/main" id="{4720F262-106E-40EF-9188-FFFF78560E76}"/>
              </a:ext>
            </a:extLst>
          </p:cNvPr>
          <p:cNvSpPr/>
          <p:nvPr/>
        </p:nvSpPr>
        <p:spPr>
          <a:xfrm>
            <a:off x="7476347" y="2282469"/>
            <a:ext cx="4608000" cy="879831"/>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Novelty seeking and alertness</a:t>
            </a:r>
          </a:p>
        </p:txBody>
      </p:sp>
      <p:sp>
        <p:nvSpPr>
          <p:cNvPr id="13" name="Retângulo 12">
            <a:extLst>
              <a:ext uri="{FF2B5EF4-FFF2-40B4-BE49-F238E27FC236}">
                <a16:creationId xmlns:a16="http://schemas.microsoft.com/office/drawing/2014/main" id="{89AB82E7-4C6C-433D-835F-1C339803C028}"/>
              </a:ext>
            </a:extLst>
          </p:cNvPr>
          <p:cNvSpPr/>
          <p:nvPr/>
        </p:nvSpPr>
        <p:spPr>
          <a:xfrm>
            <a:off x="7475001" y="3215919"/>
            <a:ext cx="4608000" cy="879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6ECECB"/>
              </a:buClr>
              <a:buFont typeface="Arial" panose="020B0604020202020204" pitchFamily="34" charset="0"/>
              <a:buChar char="•"/>
            </a:pPr>
            <a:r>
              <a:rPr lang="en-GB" sz="2400" dirty="0">
                <a:solidFill>
                  <a:schemeClr val="tx1"/>
                </a:solidFill>
              </a:rPr>
              <a:t> Goal-oriented learning</a:t>
            </a:r>
          </a:p>
          <a:p>
            <a:pPr>
              <a:buClr>
                <a:srgbClr val="6ECECB"/>
              </a:buClr>
              <a:buFont typeface="Arial" panose="020B0604020202020204" pitchFamily="34" charset="0"/>
              <a:buChar char="•"/>
            </a:pPr>
            <a:r>
              <a:rPr lang="en-GB" sz="2400" dirty="0">
                <a:solidFill>
                  <a:schemeClr val="tx1"/>
                </a:solidFill>
              </a:rPr>
              <a:t> Competence</a:t>
            </a:r>
          </a:p>
        </p:txBody>
      </p:sp>
      <p:sp>
        <p:nvSpPr>
          <p:cNvPr id="22" name="Retângulo 21">
            <a:extLst>
              <a:ext uri="{FF2B5EF4-FFF2-40B4-BE49-F238E27FC236}">
                <a16:creationId xmlns:a16="http://schemas.microsoft.com/office/drawing/2014/main" id="{FE6FE45F-FDB7-46BB-BAC8-8C63F8001D26}"/>
              </a:ext>
            </a:extLst>
          </p:cNvPr>
          <p:cNvSpPr/>
          <p:nvPr/>
        </p:nvSpPr>
        <p:spPr>
          <a:xfrm>
            <a:off x="87167" y="1447533"/>
            <a:ext cx="2541727" cy="78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Processing mode</a:t>
            </a:r>
          </a:p>
        </p:txBody>
      </p:sp>
      <p:sp>
        <p:nvSpPr>
          <p:cNvPr id="23" name="Retângulo 22">
            <a:extLst>
              <a:ext uri="{FF2B5EF4-FFF2-40B4-BE49-F238E27FC236}">
                <a16:creationId xmlns:a16="http://schemas.microsoft.com/office/drawing/2014/main" id="{7CF2B459-8DED-4ECD-890B-50F5E08729E7}"/>
              </a:ext>
            </a:extLst>
          </p:cNvPr>
          <p:cNvSpPr/>
          <p:nvPr/>
        </p:nvSpPr>
        <p:spPr>
          <a:xfrm>
            <a:off x="87168" y="2282469"/>
            <a:ext cx="2541727" cy="879831"/>
          </a:xfrm>
          <a:prstGeom prst="rect">
            <a:avLst/>
          </a:prstGeom>
          <a:solidFill>
            <a:srgbClr val="E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Mental state</a:t>
            </a:r>
          </a:p>
        </p:txBody>
      </p:sp>
      <p:sp>
        <p:nvSpPr>
          <p:cNvPr id="24" name="Retângulo 23">
            <a:extLst>
              <a:ext uri="{FF2B5EF4-FFF2-40B4-BE49-F238E27FC236}">
                <a16:creationId xmlns:a16="http://schemas.microsoft.com/office/drawing/2014/main" id="{DA4A9B13-8E80-4B72-B463-E78EF49BEDA5}"/>
              </a:ext>
            </a:extLst>
          </p:cNvPr>
          <p:cNvSpPr/>
          <p:nvPr/>
        </p:nvSpPr>
        <p:spPr>
          <a:xfrm>
            <a:off x="85822" y="3215919"/>
            <a:ext cx="2541727" cy="879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Outcomes (benefits)</a:t>
            </a:r>
          </a:p>
        </p:txBody>
      </p:sp>
      <p:cxnSp>
        <p:nvCxnSpPr>
          <p:cNvPr id="32" name="Conexão reta 31">
            <a:extLst>
              <a:ext uri="{FF2B5EF4-FFF2-40B4-BE49-F238E27FC236}">
                <a16:creationId xmlns:a16="http://schemas.microsoft.com/office/drawing/2014/main" id="{E63EEB07-84EE-455A-AED0-724C889CE8C8}"/>
              </a:ext>
            </a:extLst>
          </p:cNvPr>
          <p:cNvCxnSpPr>
            <a:cxnSpLocks/>
          </p:cNvCxnSpPr>
          <p:nvPr/>
        </p:nvCxnSpPr>
        <p:spPr>
          <a:xfrm>
            <a:off x="2690124" y="1406948"/>
            <a:ext cx="0" cy="270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xão reta 33">
            <a:extLst>
              <a:ext uri="{FF2B5EF4-FFF2-40B4-BE49-F238E27FC236}">
                <a16:creationId xmlns:a16="http://schemas.microsoft.com/office/drawing/2014/main" id="{73120C7B-BA53-4AD5-9AE4-667BE0D76600}"/>
              </a:ext>
            </a:extLst>
          </p:cNvPr>
          <p:cNvCxnSpPr>
            <a:cxnSpLocks/>
          </p:cNvCxnSpPr>
          <p:nvPr/>
        </p:nvCxnSpPr>
        <p:spPr>
          <a:xfrm>
            <a:off x="7416042" y="1415913"/>
            <a:ext cx="0" cy="27000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77DEC33A-F422-4E82-9099-056593AB2BD1}"/>
              </a:ext>
            </a:extLst>
          </p:cNvPr>
          <p:cNvSpPr/>
          <p:nvPr/>
        </p:nvSpPr>
        <p:spPr>
          <a:xfrm>
            <a:off x="7476347" y="1010840"/>
            <a:ext cx="4606654"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Socio-cognitive Mindfulness</a:t>
            </a:r>
          </a:p>
        </p:txBody>
      </p:sp>
      <p:sp>
        <p:nvSpPr>
          <p:cNvPr id="2" name="Retângulo 1">
            <a:extLst>
              <a:ext uri="{FF2B5EF4-FFF2-40B4-BE49-F238E27FC236}">
                <a16:creationId xmlns:a16="http://schemas.microsoft.com/office/drawing/2014/main" id="{CAE2FE26-7228-444D-9DF2-E1CBFB0A1A07}"/>
              </a:ext>
            </a:extLst>
          </p:cNvPr>
          <p:cNvSpPr/>
          <p:nvPr/>
        </p:nvSpPr>
        <p:spPr>
          <a:xfrm>
            <a:off x="2749088" y="1010840"/>
            <a:ext cx="4607999" cy="39252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Meditative Mindfulness</a:t>
            </a:r>
          </a:p>
        </p:txBody>
      </p:sp>
      <p:sp>
        <p:nvSpPr>
          <p:cNvPr id="38" name="CaixaDeTexto 37">
            <a:extLst>
              <a:ext uri="{FF2B5EF4-FFF2-40B4-BE49-F238E27FC236}">
                <a16:creationId xmlns:a16="http://schemas.microsoft.com/office/drawing/2014/main" id="{2A8AD3FE-9BB3-40F7-8C64-841BACFED234}"/>
              </a:ext>
            </a:extLst>
          </p:cNvPr>
          <p:cNvSpPr txBox="1"/>
          <p:nvPr/>
        </p:nvSpPr>
        <p:spPr>
          <a:xfrm>
            <a:off x="9374405" y="4152091"/>
            <a:ext cx="2722345" cy="246221"/>
          </a:xfrm>
          <a:prstGeom prst="rect">
            <a:avLst/>
          </a:prstGeom>
          <a:noFill/>
        </p:spPr>
        <p:txBody>
          <a:bodyPr wrap="square">
            <a:spAutoFit/>
          </a:bodyPr>
          <a:lstStyle/>
          <a:p>
            <a:pPr algn="r"/>
            <a:r>
              <a:rPr lang="en-GB" sz="1000" dirty="0"/>
              <a:t>Adapted: (Chen, Scott &amp; </a:t>
            </a:r>
            <a:r>
              <a:rPr lang="en-GB" sz="1000" dirty="0" err="1"/>
              <a:t>Benckendorff</a:t>
            </a:r>
            <a:r>
              <a:rPr lang="en-GB" sz="1000" dirty="0"/>
              <a:t>, 2017)</a:t>
            </a:r>
          </a:p>
        </p:txBody>
      </p:sp>
      <p:sp>
        <p:nvSpPr>
          <p:cNvPr id="19" name="CaixaDeTexto 18">
            <a:extLst>
              <a:ext uri="{FF2B5EF4-FFF2-40B4-BE49-F238E27FC236}">
                <a16:creationId xmlns:a16="http://schemas.microsoft.com/office/drawing/2014/main" id="{E952E715-EE3C-4A9F-ABE4-5A6E79CACE64}"/>
              </a:ext>
            </a:extLst>
          </p:cNvPr>
          <p:cNvSpPr txBox="1"/>
          <p:nvPr/>
        </p:nvSpPr>
        <p:spPr>
          <a:xfrm>
            <a:off x="333375" y="4450314"/>
            <a:ext cx="11525245" cy="1938992"/>
          </a:xfrm>
          <a:prstGeom prst="rect">
            <a:avLst/>
          </a:prstGeom>
          <a:noFill/>
        </p:spPr>
        <p:txBody>
          <a:bodyPr wrap="square">
            <a:spAutoFit/>
          </a:bodyPr>
          <a:lstStyle/>
          <a:p>
            <a:pPr algn="ctr"/>
            <a:r>
              <a:rPr lang="en-US" sz="3000" b="0" i="1" u="none" strike="noStrike" baseline="0" dirty="0">
                <a:solidFill>
                  <a:srgbClr val="F7981D"/>
                </a:solidFill>
              </a:rPr>
              <a:t>“Meditative mindfulness is the awareness that emerges through paying attention on purpose, in the present moment, and non-judgmentally to the unfolding of experience, moment to moment”</a:t>
            </a:r>
          </a:p>
          <a:p>
            <a:pPr algn="r"/>
            <a:r>
              <a:rPr lang="en-US" sz="3000" dirty="0">
                <a:solidFill>
                  <a:schemeClr val="bg1">
                    <a:lumMod val="65000"/>
                  </a:schemeClr>
                </a:solidFill>
              </a:rPr>
              <a:t>Jon Kabat-Zin</a:t>
            </a:r>
            <a:endParaRPr lang="en-GB" sz="3000" dirty="0">
              <a:solidFill>
                <a:schemeClr val="bg1">
                  <a:lumMod val="65000"/>
                </a:schemeClr>
              </a:solidFill>
            </a:endParaRPr>
          </a:p>
        </p:txBody>
      </p:sp>
    </p:spTree>
    <p:extLst>
      <p:ext uri="{BB962C8B-B14F-4D97-AF65-F5344CB8AC3E}">
        <p14:creationId xmlns:p14="http://schemas.microsoft.com/office/powerpoint/2010/main" val="295432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riângulo isósceles 48">
            <a:extLst>
              <a:ext uri="{FF2B5EF4-FFF2-40B4-BE49-F238E27FC236}">
                <a16:creationId xmlns:a16="http://schemas.microsoft.com/office/drawing/2014/main" id="{8BBB5AE8-0170-417D-9B6E-BEB74F4429EB}"/>
              </a:ext>
            </a:extLst>
          </p:cNvPr>
          <p:cNvSpPr/>
          <p:nvPr/>
        </p:nvSpPr>
        <p:spPr>
          <a:xfrm>
            <a:off x="3200400" y="2024363"/>
            <a:ext cx="5791200" cy="1946944"/>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 Benefits</a:t>
            </a:r>
          </a:p>
        </p:txBody>
      </p:sp>
      <p:sp>
        <p:nvSpPr>
          <p:cNvPr id="7" name="CaixaDeTexto 6">
            <a:extLst>
              <a:ext uri="{FF2B5EF4-FFF2-40B4-BE49-F238E27FC236}">
                <a16:creationId xmlns:a16="http://schemas.microsoft.com/office/drawing/2014/main" id="{4E48E4C2-0F4E-4ABA-A8D6-3409F319BC98}"/>
              </a:ext>
            </a:extLst>
          </p:cNvPr>
          <p:cNvSpPr txBox="1"/>
          <p:nvPr/>
        </p:nvSpPr>
        <p:spPr>
          <a:xfrm>
            <a:off x="6176967" y="4088683"/>
            <a:ext cx="4970622" cy="2169825"/>
          </a:xfrm>
          <a:prstGeom prst="rect">
            <a:avLst/>
          </a:prstGeom>
          <a:solidFill>
            <a:srgbClr val="FDDE00"/>
          </a:solidFill>
        </p:spPr>
        <p:txBody>
          <a:bodyPr wrap="square" rtlCol="0">
            <a:spAutoFit/>
          </a:bodyPr>
          <a:lstStyle/>
          <a:p>
            <a:pPr>
              <a:spcAft>
                <a:spcPts val="600"/>
              </a:spcAft>
              <a:buClr>
                <a:srgbClr val="6ECECB"/>
              </a:buClr>
              <a:buFont typeface="Arial" panose="020B0604020202020204" pitchFamily="34" charset="0"/>
              <a:buChar char="•"/>
            </a:pPr>
            <a:r>
              <a:rPr lang="en-GB" sz="2400" dirty="0"/>
              <a:t> Increased relaxation, creativity, empathy, confidence</a:t>
            </a:r>
          </a:p>
          <a:p>
            <a:pPr>
              <a:spcAft>
                <a:spcPts val="600"/>
              </a:spcAft>
              <a:buClr>
                <a:srgbClr val="6ECECB"/>
              </a:buClr>
              <a:buFont typeface="Arial" panose="020B0604020202020204" pitchFamily="34" charset="0"/>
              <a:buChar char="•"/>
            </a:pPr>
            <a:r>
              <a:rPr lang="en-GB" sz="2400" dirty="0"/>
              <a:t> Vivid attention</a:t>
            </a:r>
          </a:p>
          <a:p>
            <a:pPr>
              <a:spcAft>
                <a:spcPts val="600"/>
              </a:spcAft>
              <a:buClr>
                <a:srgbClr val="6ECECB"/>
              </a:buClr>
              <a:buFont typeface="Arial" panose="020B0604020202020204" pitchFamily="34" charset="0"/>
              <a:buChar char="•"/>
            </a:pPr>
            <a:r>
              <a:rPr lang="en-GB" sz="2400" dirty="0"/>
              <a:t> Clarity of values and life direction</a:t>
            </a:r>
          </a:p>
          <a:p>
            <a:pPr>
              <a:spcAft>
                <a:spcPts val="600"/>
              </a:spcAft>
              <a:buClr>
                <a:srgbClr val="6ECECB"/>
              </a:buClr>
              <a:buFont typeface="Arial" panose="020B0604020202020204" pitchFamily="34" charset="0"/>
              <a:buChar char="•"/>
            </a:pPr>
            <a:r>
              <a:rPr lang="en-GB" sz="2400" dirty="0"/>
              <a:t> Better memory  and learning</a:t>
            </a:r>
          </a:p>
        </p:txBody>
      </p:sp>
      <p:sp>
        <p:nvSpPr>
          <p:cNvPr id="9" name="CaixaDeTexto 8">
            <a:extLst>
              <a:ext uri="{FF2B5EF4-FFF2-40B4-BE49-F238E27FC236}">
                <a16:creationId xmlns:a16="http://schemas.microsoft.com/office/drawing/2014/main" id="{A3E7D13C-8414-4272-9821-755F1EB738EC}"/>
              </a:ext>
            </a:extLst>
          </p:cNvPr>
          <p:cNvSpPr txBox="1"/>
          <p:nvPr/>
        </p:nvSpPr>
        <p:spPr>
          <a:xfrm>
            <a:off x="1044411" y="4085356"/>
            <a:ext cx="4919316" cy="2169825"/>
          </a:xfrm>
          <a:prstGeom prst="rect">
            <a:avLst/>
          </a:prstGeom>
          <a:solidFill>
            <a:srgbClr val="6ECECB"/>
          </a:solidFill>
        </p:spPr>
        <p:txBody>
          <a:bodyPr wrap="square" rtlCol="0">
            <a:noAutofit/>
          </a:bodyPr>
          <a:lstStyle/>
          <a:p>
            <a:pPr>
              <a:spcAft>
                <a:spcPts val="600"/>
              </a:spcAft>
              <a:buClr>
                <a:srgbClr val="FDDE00"/>
              </a:buClr>
              <a:buFont typeface="Arial" panose="020B0604020202020204" pitchFamily="34" charset="0"/>
              <a:buChar char="•"/>
            </a:pPr>
            <a:r>
              <a:rPr lang="en-GB" sz="2400" dirty="0"/>
              <a:t> Reduced rumination and worry</a:t>
            </a:r>
          </a:p>
          <a:p>
            <a:pPr>
              <a:spcAft>
                <a:spcPts val="600"/>
              </a:spcAft>
              <a:buClr>
                <a:srgbClr val="FDDE00"/>
              </a:buClr>
              <a:buFont typeface="Arial" panose="020B0604020202020204" pitchFamily="34" charset="0"/>
              <a:buChar char="•"/>
            </a:pPr>
            <a:r>
              <a:rPr lang="en-GB" sz="2400" dirty="0"/>
              <a:t> Less stress, anxiety, fear</a:t>
            </a:r>
          </a:p>
          <a:p>
            <a:pPr>
              <a:spcAft>
                <a:spcPts val="600"/>
              </a:spcAft>
              <a:buClr>
                <a:srgbClr val="FDDE00"/>
              </a:buClr>
              <a:buFont typeface="Arial" panose="020B0604020202020204" pitchFamily="34" charset="0"/>
              <a:buChar char="•"/>
            </a:pPr>
            <a:r>
              <a:rPr lang="en-GB" sz="2400" dirty="0"/>
              <a:t> Avoid the “auto-pilot behaviour”</a:t>
            </a:r>
          </a:p>
          <a:p>
            <a:pPr>
              <a:spcAft>
                <a:spcPts val="600"/>
              </a:spcAft>
              <a:buClr>
                <a:srgbClr val="FDDE00"/>
              </a:buClr>
              <a:buFont typeface="Arial" panose="020B0604020202020204" pitchFamily="34" charset="0"/>
              <a:buChar char="•"/>
            </a:pPr>
            <a:r>
              <a:rPr lang="en-GB" sz="2400" dirty="0"/>
              <a:t> Fight depression</a:t>
            </a:r>
          </a:p>
        </p:txBody>
      </p:sp>
      <p:sp>
        <p:nvSpPr>
          <p:cNvPr id="10" name="CaixaDeTexto 9">
            <a:extLst>
              <a:ext uri="{FF2B5EF4-FFF2-40B4-BE49-F238E27FC236}">
                <a16:creationId xmlns:a16="http://schemas.microsoft.com/office/drawing/2014/main" id="{6836BC18-E8AB-4410-BE9E-C306BA883EC7}"/>
              </a:ext>
            </a:extLst>
          </p:cNvPr>
          <p:cNvSpPr txBox="1"/>
          <p:nvPr/>
        </p:nvSpPr>
        <p:spPr>
          <a:xfrm>
            <a:off x="2466108" y="1013859"/>
            <a:ext cx="7269017" cy="830997"/>
          </a:xfrm>
          <a:prstGeom prst="rect">
            <a:avLst/>
          </a:prstGeom>
          <a:noFill/>
        </p:spPr>
        <p:txBody>
          <a:bodyPr wrap="square" rtlCol="0">
            <a:spAutoFit/>
          </a:bodyPr>
          <a:lstStyle/>
          <a:p>
            <a:pPr algn="ctr"/>
            <a:r>
              <a:rPr lang="en-GB" sz="2400" dirty="0"/>
              <a:t>Mindfulness meditation </a:t>
            </a:r>
          </a:p>
          <a:p>
            <a:pPr algn="ctr"/>
            <a:r>
              <a:rPr lang="en-GB" sz="2400" b="1" dirty="0">
                <a:solidFill>
                  <a:srgbClr val="F7981D"/>
                </a:solidFill>
              </a:rPr>
              <a:t>changes the brain</a:t>
            </a:r>
            <a:endParaRPr lang="en-GB" sz="2400" dirty="0"/>
          </a:p>
        </p:txBody>
      </p:sp>
      <p:sp>
        <p:nvSpPr>
          <p:cNvPr id="11" name="CaixaDeTexto 10">
            <a:extLst>
              <a:ext uri="{FF2B5EF4-FFF2-40B4-BE49-F238E27FC236}">
                <a16:creationId xmlns:a16="http://schemas.microsoft.com/office/drawing/2014/main" id="{7FAF89EC-20D8-4249-940C-73EF4BC6643D}"/>
              </a:ext>
            </a:extLst>
          </p:cNvPr>
          <p:cNvSpPr txBox="1"/>
          <p:nvPr/>
        </p:nvSpPr>
        <p:spPr>
          <a:xfrm>
            <a:off x="7249367" y="1680272"/>
            <a:ext cx="4640415" cy="2246769"/>
          </a:xfrm>
          <a:prstGeom prst="rect">
            <a:avLst/>
          </a:prstGeom>
          <a:noFill/>
        </p:spPr>
        <p:txBody>
          <a:bodyPr wrap="square" rtlCol="0">
            <a:spAutoFit/>
          </a:bodyPr>
          <a:lstStyle/>
          <a:p>
            <a:pPr algn="ctr">
              <a:spcAft>
                <a:spcPts val="600"/>
              </a:spcAft>
            </a:pPr>
            <a:r>
              <a:rPr lang="en-GB" sz="2400" b="1" dirty="0">
                <a:solidFill>
                  <a:srgbClr val="6ECECB"/>
                </a:solidFill>
              </a:rPr>
              <a:t>Stimulate areas related to:</a:t>
            </a:r>
          </a:p>
          <a:p>
            <a:pPr>
              <a:spcAft>
                <a:spcPts val="600"/>
              </a:spcAft>
              <a:buClr>
                <a:srgbClr val="6ECECB"/>
              </a:buClr>
              <a:buFont typeface="Arial" panose="020B0604020202020204" pitchFamily="34" charset="0"/>
              <a:buChar char="•"/>
            </a:pPr>
            <a:r>
              <a:rPr lang="en-GB" sz="2400" dirty="0"/>
              <a:t> Focus on the present</a:t>
            </a:r>
          </a:p>
          <a:p>
            <a:pPr>
              <a:spcAft>
                <a:spcPts val="600"/>
              </a:spcAft>
              <a:buClr>
                <a:srgbClr val="6ECECB"/>
              </a:buClr>
              <a:buFont typeface="Arial" panose="020B0604020202020204" pitchFamily="34" charset="0"/>
              <a:buChar char="•"/>
            </a:pPr>
            <a:r>
              <a:rPr lang="en-GB" sz="2400" dirty="0"/>
              <a:t> Action</a:t>
            </a:r>
          </a:p>
          <a:p>
            <a:pPr>
              <a:spcAft>
                <a:spcPts val="600"/>
              </a:spcAft>
              <a:buClr>
                <a:srgbClr val="6ECECB"/>
              </a:buClr>
              <a:buFont typeface="Arial" panose="020B0604020202020204" pitchFamily="34" charset="0"/>
              <a:buChar char="•"/>
            </a:pPr>
            <a:r>
              <a:rPr lang="en-GB" sz="2400" dirty="0"/>
              <a:t> Attention during demanding tasks</a:t>
            </a:r>
          </a:p>
          <a:p>
            <a:pPr>
              <a:spcAft>
                <a:spcPts val="600"/>
              </a:spcAft>
              <a:buClr>
                <a:srgbClr val="6ECECB"/>
              </a:buClr>
              <a:buFont typeface="Arial" panose="020B0604020202020204" pitchFamily="34" charset="0"/>
              <a:buChar char="•"/>
            </a:pPr>
            <a:r>
              <a:rPr lang="en-GB" sz="2400" dirty="0"/>
              <a:t> Awareness of the moment</a:t>
            </a:r>
          </a:p>
        </p:txBody>
      </p:sp>
      <p:sp>
        <p:nvSpPr>
          <p:cNvPr id="12" name="CaixaDeTexto 11">
            <a:extLst>
              <a:ext uri="{FF2B5EF4-FFF2-40B4-BE49-F238E27FC236}">
                <a16:creationId xmlns:a16="http://schemas.microsoft.com/office/drawing/2014/main" id="{AD78F426-A659-448E-B0B6-830F65D577FE}"/>
              </a:ext>
            </a:extLst>
          </p:cNvPr>
          <p:cNvSpPr txBox="1"/>
          <p:nvPr/>
        </p:nvSpPr>
        <p:spPr>
          <a:xfrm>
            <a:off x="311451" y="1689205"/>
            <a:ext cx="4631183" cy="2246769"/>
          </a:xfrm>
          <a:prstGeom prst="rect">
            <a:avLst/>
          </a:prstGeom>
          <a:noFill/>
        </p:spPr>
        <p:txBody>
          <a:bodyPr wrap="square" rtlCol="0">
            <a:spAutoFit/>
          </a:bodyPr>
          <a:lstStyle/>
          <a:p>
            <a:pPr algn="ctr">
              <a:spcAft>
                <a:spcPts val="600"/>
              </a:spcAft>
            </a:pPr>
            <a:r>
              <a:rPr lang="en-GB" sz="2400" b="1" dirty="0">
                <a:solidFill>
                  <a:srgbClr val="6ECECB"/>
                </a:solidFill>
              </a:rPr>
              <a:t>Inhibit:</a:t>
            </a:r>
          </a:p>
          <a:p>
            <a:pPr>
              <a:spcAft>
                <a:spcPts val="600"/>
              </a:spcAft>
              <a:buClr>
                <a:srgbClr val="6ECECB"/>
              </a:buClr>
              <a:buFont typeface="Arial" panose="020B0604020202020204" pitchFamily="34" charset="0"/>
              <a:buChar char="•"/>
            </a:pPr>
            <a:r>
              <a:rPr lang="en-GB" sz="2400" dirty="0"/>
              <a:t> Focus on the past or future</a:t>
            </a:r>
          </a:p>
          <a:p>
            <a:pPr>
              <a:spcAft>
                <a:spcPts val="600"/>
              </a:spcAft>
              <a:buClr>
                <a:srgbClr val="6ECECB"/>
              </a:buClr>
              <a:buFont typeface="Arial" panose="020B0604020202020204" pitchFamily="34" charset="0"/>
              <a:buChar char="•"/>
            </a:pPr>
            <a:r>
              <a:rPr lang="en-GB" sz="2400" dirty="0"/>
              <a:t> Planning and organising</a:t>
            </a:r>
          </a:p>
          <a:p>
            <a:pPr>
              <a:spcAft>
                <a:spcPts val="600"/>
              </a:spcAft>
              <a:buClr>
                <a:srgbClr val="6ECECB"/>
              </a:buClr>
              <a:buFont typeface="Arial" panose="020B0604020202020204" pitchFamily="34" charset="0"/>
              <a:buChar char="•"/>
            </a:pPr>
            <a:r>
              <a:rPr lang="en-GB" sz="2400" dirty="0"/>
              <a:t> Mind wandering and daydreaming</a:t>
            </a:r>
          </a:p>
          <a:p>
            <a:pPr>
              <a:spcAft>
                <a:spcPts val="600"/>
              </a:spcAft>
              <a:buClr>
                <a:srgbClr val="6ECECB"/>
              </a:buClr>
              <a:buFont typeface="Arial" panose="020B0604020202020204" pitchFamily="34" charset="0"/>
              <a:buChar char="•"/>
            </a:pPr>
            <a:r>
              <a:rPr lang="en-GB" sz="2400" dirty="0"/>
              <a:t> Rumination</a:t>
            </a:r>
          </a:p>
        </p:txBody>
      </p:sp>
      <p:pic>
        <p:nvPicPr>
          <p:cNvPr id="44" name="Imagem 43">
            <a:extLst>
              <a:ext uri="{FF2B5EF4-FFF2-40B4-BE49-F238E27FC236}">
                <a16:creationId xmlns:a16="http://schemas.microsoft.com/office/drawing/2014/main" id="{F2DBC782-D6C9-45C6-8157-E3A6F8FFB439}"/>
              </a:ext>
            </a:extLst>
          </p:cNvPr>
          <p:cNvPicPr>
            <a:picLocks noChangeAspect="1"/>
          </p:cNvPicPr>
          <p:nvPr/>
        </p:nvPicPr>
        <p:blipFill>
          <a:blip r:embed="rId3"/>
          <a:stretch>
            <a:fillRect/>
          </a:stretch>
        </p:blipFill>
        <p:spPr>
          <a:xfrm>
            <a:off x="5529843" y="2227656"/>
            <a:ext cx="1152000" cy="1152000"/>
          </a:xfrm>
          <a:prstGeom prst="rect">
            <a:avLst/>
          </a:prstGeom>
        </p:spPr>
      </p:pic>
      <p:cxnSp>
        <p:nvCxnSpPr>
          <p:cNvPr id="52" name="Conexão reta 51">
            <a:extLst>
              <a:ext uri="{FF2B5EF4-FFF2-40B4-BE49-F238E27FC236}">
                <a16:creationId xmlns:a16="http://schemas.microsoft.com/office/drawing/2014/main" id="{A113463B-BB27-4D2A-B268-E9323C8D5AAD}"/>
              </a:ext>
            </a:extLst>
          </p:cNvPr>
          <p:cNvCxnSpPr>
            <a:cxnSpLocks/>
            <a:stCxn id="50" idx="2"/>
            <a:endCxn id="12" idx="3"/>
          </p:cNvCxnSpPr>
          <p:nvPr/>
        </p:nvCxnSpPr>
        <p:spPr>
          <a:xfrm flipH="1">
            <a:off x="4942634" y="2808508"/>
            <a:ext cx="262323" cy="4082"/>
          </a:xfrm>
          <a:prstGeom prst="line">
            <a:avLst/>
          </a:prstGeom>
          <a:ln w="381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56" name="Conexão reta 55">
            <a:extLst>
              <a:ext uri="{FF2B5EF4-FFF2-40B4-BE49-F238E27FC236}">
                <a16:creationId xmlns:a16="http://schemas.microsoft.com/office/drawing/2014/main" id="{3C98FDC9-F589-4315-8E66-F50B1BEBCB6A}"/>
              </a:ext>
            </a:extLst>
          </p:cNvPr>
          <p:cNvCxnSpPr>
            <a:cxnSpLocks/>
            <a:stCxn id="50" idx="6"/>
            <a:endCxn id="11" idx="1"/>
          </p:cNvCxnSpPr>
          <p:nvPr/>
        </p:nvCxnSpPr>
        <p:spPr>
          <a:xfrm flipV="1">
            <a:off x="7004957" y="2803657"/>
            <a:ext cx="244410" cy="4851"/>
          </a:xfrm>
          <a:prstGeom prst="line">
            <a:avLst/>
          </a:prstGeom>
          <a:ln w="38100">
            <a:solidFill>
              <a:srgbClr val="FDDE00"/>
            </a:solidFill>
          </a:ln>
        </p:spPr>
        <p:style>
          <a:lnRef idx="1">
            <a:schemeClr val="accent1"/>
          </a:lnRef>
          <a:fillRef idx="0">
            <a:schemeClr val="accent1"/>
          </a:fillRef>
          <a:effectRef idx="0">
            <a:schemeClr val="accent1"/>
          </a:effectRef>
          <a:fontRef idx="minor">
            <a:schemeClr val="tx1"/>
          </a:fontRef>
        </p:style>
      </p:cxnSp>
      <p:pic>
        <p:nvPicPr>
          <p:cNvPr id="65" name="Imagem 64">
            <a:extLst>
              <a:ext uri="{FF2B5EF4-FFF2-40B4-BE49-F238E27FC236}">
                <a16:creationId xmlns:a16="http://schemas.microsoft.com/office/drawing/2014/main" id="{091167A7-3B01-43AD-A372-0983C23B2DA4}"/>
              </a:ext>
            </a:extLst>
          </p:cNvPr>
          <p:cNvPicPr>
            <a:picLocks noChangeAspect="1"/>
          </p:cNvPicPr>
          <p:nvPr/>
        </p:nvPicPr>
        <p:blipFill>
          <a:blip r:embed="rId4"/>
          <a:stretch>
            <a:fillRect/>
          </a:stretch>
        </p:blipFill>
        <p:spPr>
          <a:xfrm rot="841907" flipV="1">
            <a:off x="211117" y="4074560"/>
            <a:ext cx="835209" cy="835209"/>
          </a:xfrm>
          <a:prstGeom prst="rect">
            <a:avLst/>
          </a:prstGeom>
          <a:ln>
            <a:noFill/>
          </a:ln>
        </p:spPr>
      </p:pic>
      <p:sp>
        <p:nvSpPr>
          <p:cNvPr id="50" name="Oval 49">
            <a:extLst>
              <a:ext uri="{FF2B5EF4-FFF2-40B4-BE49-F238E27FC236}">
                <a16:creationId xmlns:a16="http://schemas.microsoft.com/office/drawing/2014/main" id="{66C46166-AF75-4C1F-B286-1E79B208CB69}"/>
              </a:ext>
            </a:extLst>
          </p:cNvPr>
          <p:cNvSpPr/>
          <p:nvPr/>
        </p:nvSpPr>
        <p:spPr>
          <a:xfrm>
            <a:off x="5204957" y="1908508"/>
            <a:ext cx="1800000" cy="1800000"/>
          </a:xfrm>
          <a:prstGeom prst="ellipse">
            <a:avLst/>
          </a:prstGeom>
          <a:noFill/>
          <a:ln w="57150">
            <a:gradFill flip="none" rotWithShape="1">
              <a:gsLst>
                <a:gs pos="100000">
                  <a:srgbClr val="FDDE00"/>
                </a:gs>
                <a:gs pos="0">
                  <a:srgbClr val="FDDE00"/>
                </a:gs>
                <a:gs pos="5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Imagem 65">
            <a:extLst>
              <a:ext uri="{FF2B5EF4-FFF2-40B4-BE49-F238E27FC236}">
                <a16:creationId xmlns:a16="http://schemas.microsoft.com/office/drawing/2014/main" id="{FB092C82-FDD7-4400-84A2-7C4EAD48548F}"/>
              </a:ext>
            </a:extLst>
          </p:cNvPr>
          <p:cNvPicPr>
            <a:picLocks noChangeAspect="1"/>
          </p:cNvPicPr>
          <p:nvPr/>
        </p:nvPicPr>
        <p:blipFill>
          <a:blip r:embed="rId4"/>
          <a:stretch>
            <a:fillRect/>
          </a:stretch>
        </p:blipFill>
        <p:spPr>
          <a:xfrm rot="9956409">
            <a:off x="11145533" y="4074421"/>
            <a:ext cx="835200" cy="835200"/>
          </a:xfrm>
          <a:prstGeom prst="rect">
            <a:avLst/>
          </a:prstGeom>
          <a:ln>
            <a:noFill/>
          </a:ln>
        </p:spPr>
      </p:pic>
    </p:spTree>
    <p:extLst>
      <p:ext uri="{BB962C8B-B14F-4D97-AF65-F5344CB8AC3E}">
        <p14:creationId xmlns:p14="http://schemas.microsoft.com/office/powerpoint/2010/main" val="1323435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eta: Para a Direita 59">
            <a:extLst>
              <a:ext uri="{FF2B5EF4-FFF2-40B4-BE49-F238E27FC236}">
                <a16:creationId xmlns:a16="http://schemas.microsoft.com/office/drawing/2014/main" id="{FD8D6104-D0EA-4BA6-89A6-282D76A0B749}"/>
              </a:ext>
            </a:extLst>
          </p:cNvPr>
          <p:cNvSpPr/>
          <p:nvPr/>
        </p:nvSpPr>
        <p:spPr>
          <a:xfrm>
            <a:off x="6870702" y="1301612"/>
            <a:ext cx="2777460" cy="4863492"/>
          </a:xfrm>
          <a:prstGeom prs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68498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 In practice</a:t>
            </a:r>
          </a:p>
        </p:txBody>
      </p:sp>
      <p:sp>
        <p:nvSpPr>
          <p:cNvPr id="3" name="CaixaDeTexto 2">
            <a:extLst>
              <a:ext uri="{FF2B5EF4-FFF2-40B4-BE49-F238E27FC236}">
                <a16:creationId xmlns:a16="http://schemas.microsoft.com/office/drawing/2014/main" id="{AEEB991D-19B7-4095-962E-AABB9C24001F}"/>
              </a:ext>
            </a:extLst>
          </p:cNvPr>
          <p:cNvSpPr txBox="1"/>
          <p:nvPr/>
        </p:nvSpPr>
        <p:spPr>
          <a:xfrm>
            <a:off x="364492" y="1520474"/>
            <a:ext cx="5257237" cy="1116000"/>
          </a:xfrm>
          <a:prstGeom prst="rect">
            <a:avLst/>
          </a:prstGeom>
          <a:solidFill>
            <a:schemeClr val="bg1">
              <a:lumMod val="95000"/>
            </a:schemeClr>
          </a:solidFill>
        </p:spPr>
        <p:txBody>
          <a:bodyPr wrap="square" rtlCol="0" anchor="ctr">
            <a:noAutofit/>
          </a:bodyPr>
          <a:lstStyle/>
          <a:p>
            <a:pPr>
              <a:lnSpc>
                <a:spcPct val="114000"/>
              </a:lnSpc>
            </a:pPr>
            <a:r>
              <a:rPr lang="en-GB" sz="2400" b="1" dirty="0">
                <a:solidFill>
                  <a:srgbClr val="6ECECB"/>
                </a:solidFill>
              </a:rPr>
              <a:t>1. </a:t>
            </a:r>
            <a:r>
              <a:rPr lang="en-GB" sz="2400" b="1" dirty="0"/>
              <a:t>Find time and space for mindfulness meditation</a:t>
            </a:r>
            <a:endParaRPr lang="en-GB" sz="2400" dirty="0"/>
          </a:p>
        </p:txBody>
      </p:sp>
      <p:sp>
        <p:nvSpPr>
          <p:cNvPr id="7" name="CaixaDeTexto 6">
            <a:extLst>
              <a:ext uri="{FF2B5EF4-FFF2-40B4-BE49-F238E27FC236}">
                <a16:creationId xmlns:a16="http://schemas.microsoft.com/office/drawing/2014/main" id="{3B77338E-44EA-478B-B26B-1661F7A25319}"/>
              </a:ext>
            </a:extLst>
          </p:cNvPr>
          <p:cNvSpPr txBox="1"/>
          <p:nvPr/>
        </p:nvSpPr>
        <p:spPr>
          <a:xfrm>
            <a:off x="510707" y="2724325"/>
            <a:ext cx="5383289" cy="1116000"/>
          </a:xfrm>
          <a:prstGeom prst="rect">
            <a:avLst/>
          </a:prstGeom>
          <a:solidFill>
            <a:schemeClr val="bg1">
              <a:lumMod val="95000"/>
            </a:schemeClr>
          </a:solidFill>
        </p:spPr>
        <p:txBody>
          <a:bodyPr wrap="square" rtlCol="0" anchor="ctr">
            <a:noAutofit/>
          </a:bodyPr>
          <a:lstStyle/>
          <a:p>
            <a:pPr>
              <a:lnSpc>
                <a:spcPct val="114000"/>
              </a:lnSpc>
            </a:pPr>
            <a:r>
              <a:rPr lang="en-GB" sz="2400" b="1" spc="-30" dirty="0">
                <a:solidFill>
                  <a:srgbClr val="6ECECB"/>
                </a:solidFill>
              </a:rPr>
              <a:t>2. </a:t>
            </a:r>
            <a:r>
              <a:rPr lang="en-GB" sz="2400" b="1" spc="-30" dirty="0"/>
              <a:t>Bring attention to the </a:t>
            </a:r>
          </a:p>
          <a:p>
            <a:pPr>
              <a:lnSpc>
                <a:spcPct val="114000"/>
              </a:lnSpc>
            </a:pPr>
            <a:r>
              <a:rPr lang="en-GB" sz="2400" b="1" spc="-30" dirty="0"/>
              <a:t>present</a:t>
            </a:r>
            <a:endParaRPr lang="en-GB" sz="2400" spc="-30" dirty="0"/>
          </a:p>
        </p:txBody>
      </p:sp>
      <p:sp>
        <p:nvSpPr>
          <p:cNvPr id="8" name="CaixaDeTexto 7">
            <a:extLst>
              <a:ext uri="{FF2B5EF4-FFF2-40B4-BE49-F238E27FC236}">
                <a16:creationId xmlns:a16="http://schemas.microsoft.com/office/drawing/2014/main" id="{438B8840-45CD-4CA9-9E4E-A74123F39A0F}"/>
              </a:ext>
            </a:extLst>
          </p:cNvPr>
          <p:cNvSpPr txBox="1"/>
          <p:nvPr/>
        </p:nvSpPr>
        <p:spPr>
          <a:xfrm>
            <a:off x="739977" y="3928176"/>
            <a:ext cx="4816599" cy="1116000"/>
          </a:xfrm>
          <a:prstGeom prst="rect">
            <a:avLst/>
          </a:prstGeom>
          <a:solidFill>
            <a:schemeClr val="bg1">
              <a:lumMod val="95000"/>
            </a:schemeClr>
          </a:solidFill>
        </p:spPr>
        <p:txBody>
          <a:bodyPr wrap="square" rtlCol="0" anchor="ctr">
            <a:noAutofit/>
          </a:bodyPr>
          <a:lstStyle/>
          <a:p>
            <a:pPr>
              <a:lnSpc>
                <a:spcPct val="114000"/>
              </a:lnSpc>
            </a:pPr>
            <a:r>
              <a:rPr lang="en-GB" sz="2400" b="1" dirty="0">
                <a:solidFill>
                  <a:srgbClr val="6ECECB"/>
                </a:solidFill>
              </a:rPr>
              <a:t>3. </a:t>
            </a:r>
            <a:r>
              <a:rPr lang="en-GB" sz="2400" b="1" dirty="0"/>
              <a:t>Let go any type of </a:t>
            </a:r>
          </a:p>
          <a:p>
            <a:pPr>
              <a:lnSpc>
                <a:spcPct val="114000"/>
              </a:lnSpc>
            </a:pPr>
            <a:r>
              <a:rPr lang="en-GB" sz="2400" b="1" dirty="0"/>
              <a:t>judgement</a:t>
            </a:r>
            <a:endParaRPr lang="en-GB" sz="2400" dirty="0"/>
          </a:p>
        </p:txBody>
      </p:sp>
      <p:sp>
        <p:nvSpPr>
          <p:cNvPr id="9" name="CaixaDeTexto 8">
            <a:extLst>
              <a:ext uri="{FF2B5EF4-FFF2-40B4-BE49-F238E27FC236}">
                <a16:creationId xmlns:a16="http://schemas.microsoft.com/office/drawing/2014/main" id="{68599C6D-B94E-4D06-9BF2-CD8A52FF40DF}"/>
              </a:ext>
            </a:extLst>
          </p:cNvPr>
          <p:cNvSpPr txBox="1"/>
          <p:nvPr/>
        </p:nvSpPr>
        <p:spPr>
          <a:xfrm>
            <a:off x="931562" y="5132027"/>
            <a:ext cx="5169313" cy="1116000"/>
          </a:xfrm>
          <a:prstGeom prst="rect">
            <a:avLst/>
          </a:prstGeom>
          <a:solidFill>
            <a:schemeClr val="bg1">
              <a:lumMod val="95000"/>
            </a:schemeClr>
          </a:solidFill>
        </p:spPr>
        <p:txBody>
          <a:bodyPr wrap="square" rtlCol="0" anchor="ctr">
            <a:noAutofit/>
          </a:bodyPr>
          <a:lstStyle/>
          <a:p>
            <a:pPr>
              <a:lnSpc>
                <a:spcPct val="114000"/>
              </a:lnSpc>
            </a:pPr>
            <a:r>
              <a:rPr lang="en-GB" sz="2400" b="1" dirty="0">
                <a:solidFill>
                  <a:srgbClr val="6ECECB"/>
                </a:solidFill>
              </a:rPr>
              <a:t>4. </a:t>
            </a:r>
            <a:r>
              <a:rPr lang="en-GB" sz="2400" b="1" dirty="0"/>
              <a:t>Acknowledge your mind wandering</a:t>
            </a:r>
            <a:endParaRPr lang="en-GB" sz="2400" dirty="0"/>
          </a:p>
        </p:txBody>
      </p:sp>
      <p:sp>
        <p:nvSpPr>
          <p:cNvPr id="18" name="CaixaDeTexto 17">
            <a:extLst>
              <a:ext uri="{FF2B5EF4-FFF2-40B4-BE49-F238E27FC236}">
                <a16:creationId xmlns:a16="http://schemas.microsoft.com/office/drawing/2014/main" id="{B60F1373-A27F-4F98-9DDB-D733A60D3D77}"/>
              </a:ext>
            </a:extLst>
          </p:cNvPr>
          <p:cNvSpPr txBox="1"/>
          <p:nvPr/>
        </p:nvSpPr>
        <p:spPr>
          <a:xfrm>
            <a:off x="739977" y="992328"/>
            <a:ext cx="4225942" cy="461665"/>
          </a:xfrm>
          <a:prstGeom prst="rect">
            <a:avLst/>
          </a:prstGeom>
          <a:noFill/>
        </p:spPr>
        <p:txBody>
          <a:bodyPr wrap="square" rtlCol="0">
            <a:spAutoFit/>
          </a:bodyPr>
          <a:lstStyle/>
          <a:p>
            <a:r>
              <a:rPr lang="en-GB" sz="2400" b="1" spc="-20" dirty="0">
                <a:solidFill>
                  <a:srgbClr val="6ECECB"/>
                </a:solidFill>
              </a:rPr>
              <a:t>Starting the practice…</a:t>
            </a:r>
          </a:p>
        </p:txBody>
      </p:sp>
      <p:sp>
        <p:nvSpPr>
          <p:cNvPr id="4" name="Oval 3">
            <a:extLst>
              <a:ext uri="{FF2B5EF4-FFF2-40B4-BE49-F238E27FC236}">
                <a16:creationId xmlns:a16="http://schemas.microsoft.com/office/drawing/2014/main" id="{D03832B1-E670-48AC-A855-E61B860C193D}"/>
              </a:ext>
            </a:extLst>
          </p:cNvPr>
          <p:cNvSpPr>
            <a:spLocks noChangeAspect="1"/>
          </p:cNvSpPr>
          <p:nvPr/>
        </p:nvSpPr>
        <p:spPr>
          <a:xfrm>
            <a:off x="4375036" y="1919629"/>
            <a:ext cx="3600000" cy="3600000"/>
          </a:xfrm>
          <a:prstGeom prst="ellipse">
            <a:avLst/>
          </a:prstGeom>
          <a:gradFill flip="none" rotWithShape="1">
            <a:gsLst>
              <a:gs pos="100000">
                <a:schemeClr val="bg1"/>
              </a:gs>
              <a:gs pos="9000">
                <a:srgbClr val="D1EFEE"/>
              </a:gs>
            </a:gsLst>
            <a:lin ang="16200000" scaled="1"/>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m 4">
            <a:extLst>
              <a:ext uri="{FF2B5EF4-FFF2-40B4-BE49-F238E27FC236}">
                <a16:creationId xmlns:a16="http://schemas.microsoft.com/office/drawing/2014/main" id="{42FECABB-7150-445C-83C8-F7131640FFD3}"/>
              </a:ext>
            </a:extLst>
          </p:cNvPr>
          <p:cNvPicPr>
            <a:picLocks noChangeAspect="1"/>
          </p:cNvPicPr>
          <p:nvPr/>
        </p:nvPicPr>
        <p:blipFill>
          <a:blip r:embed="rId3"/>
          <a:stretch>
            <a:fillRect/>
          </a:stretch>
        </p:blipFill>
        <p:spPr>
          <a:xfrm>
            <a:off x="5452754" y="2892866"/>
            <a:ext cx="1440000" cy="1440000"/>
          </a:xfrm>
          <a:prstGeom prst="rect">
            <a:avLst/>
          </a:prstGeom>
        </p:spPr>
      </p:pic>
      <p:sp>
        <p:nvSpPr>
          <p:cNvPr id="10" name="CaixaDeTexto 9">
            <a:extLst>
              <a:ext uri="{FF2B5EF4-FFF2-40B4-BE49-F238E27FC236}">
                <a16:creationId xmlns:a16="http://schemas.microsoft.com/office/drawing/2014/main" id="{E3568899-0373-4908-82C7-FF4CBF3F04F2}"/>
              </a:ext>
            </a:extLst>
          </p:cNvPr>
          <p:cNvSpPr txBox="1"/>
          <p:nvPr/>
        </p:nvSpPr>
        <p:spPr>
          <a:xfrm>
            <a:off x="8274013" y="835506"/>
            <a:ext cx="3599999" cy="5575052"/>
          </a:xfrm>
          <a:prstGeom prst="rect">
            <a:avLst/>
          </a:prstGeom>
          <a:noFill/>
        </p:spPr>
        <p:txBody>
          <a:bodyPr wrap="square" rtlCol="0">
            <a:spAutoFit/>
          </a:bodyPr>
          <a:lstStyle/>
          <a:p>
            <a:pPr>
              <a:lnSpc>
                <a:spcPct val="150000"/>
              </a:lnSpc>
              <a:buClr>
                <a:srgbClr val="6ECECB"/>
              </a:buClr>
              <a:buFont typeface="Arial" panose="020B0604020202020204" pitchFamily="34" charset="0"/>
              <a:buChar char="●"/>
            </a:pPr>
            <a:r>
              <a:rPr lang="en-GB" sz="2400" dirty="0"/>
              <a:t> Regenerative travel</a:t>
            </a:r>
          </a:p>
          <a:p>
            <a:pPr>
              <a:lnSpc>
                <a:spcPct val="150000"/>
              </a:lnSpc>
              <a:buClr>
                <a:srgbClr val="6ECECB"/>
              </a:buClr>
              <a:buFont typeface="Arial" panose="020B0604020202020204" pitchFamily="34" charset="0"/>
              <a:buChar char="●"/>
            </a:pPr>
            <a:r>
              <a:rPr lang="en-GB" sz="2400" dirty="0"/>
              <a:t> Transformational travel</a:t>
            </a:r>
          </a:p>
          <a:p>
            <a:pPr>
              <a:lnSpc>
                <a:spcPct val="150000"/>
              </a:lnSpc>
              <a:buClr>
                <a:srgbClr val="6ECECB"/>
              </a:buClr>
              <a:buFont typeface="Arial" panose="020B0604020202020204" pitchFamily="34" charset="0"/>
              <a:buChar char="●"/>
            </a:pPr>
            <a:r>
              <a:rPr lang="en-GB" sz="2400" dirty="0"/>
              <a:t> Creative tourism</a:t>
            </a:r>
          </a:p>
          <a:p>
            <a:pPr>
              <a:lnSpc>
                <a:spcPct val="150000"/>
              </a:lnSpc>
              <a:buClr>
                <a:srgbClr val="6ECECB"/>
              </a:buClr>
              <a:buFont typeface="Arial" panose="020B0604020202020204" pitchFamily="34" charset="0"/>
              <a:buChar char="●"/>
            </a:pPr>
            <a:r>
              <a:rPr lang="en-GB" sz="2400" dirty="0"/>
              <a:t> Wellness tourism</a:t>
            </a:r>
          </a:p>
          <a:p>
            <a:pPr>
              <a:lnSpc>
                <a:spcPct val="150000"/>
              </a:lnSpc>
              <a:buClr>
                <a:srgbClr val="6ECECB"/>
              </a:buClr>
              <a:buFont typeface="Arial" panose="020B0604020202020204" pitchFamily="34" charset="0"/>
              <a:buChar char="●"/>
            </a:pPr>
            <a:r>
              <a:rPr lang="en-GB" sz="2400" dirty="0"/>
              <a:t> Voluntourism</a:t>
            </a:r>
          </a:p>
          <a:p>
            <a:pPr>
              <a:lnSpc>
                <a:spcPct val="150000"/>
              </a:lnSpc>
              <a:buClr>
                <a:srgbClr val="6ECECB"/>
              </a:buClr>
              <a:buFont typeface="Arial" panose="020B0604020202020204" pitchFamily="34" charset="0"/>
              <a:buChar char="●"/>
            </a:pPr>
            <a:r>
              <a:rPr lang="en-GB" sz="2400" dirty="0"/>
              <a:t> Slow Adventure</a:t>
            </a:r>
          </a:p>
          <a:p>
            <a:pPr>
              <a:lnSpc>
                <a:spcPct val="150000"/>
              </a:lnSpc>
              <a:buClr>
                <a:srgbClr val="6ECECB"/>
              </a:buClr>
              <a:buFont typeface="Arial" panose="020B0604020202020204" pitchFamily="34" charset="0"/>
              <a:buChar char="●"/>
            </a:pPr>
            <a:r>
              <a:rPr lang="en-GB" sz="2400" dirty="0"/>
              <a:t> Spiritual tourism</a:t>
            </a:r>
          </a:p>
          <a:p>
            <a:pPr>
              <a:lnSpc>
                <a:spcPct val="150000"/>
              </a:lnSpc>
              <a:buClr>
                <a:srgbClr val="6ECECB"/>
              </a:buClr>
              <a:buFont typeface="Arial" panose="020B0604020202020204" pitchFamily="34" charset="0"/>
              <a:buChar char="●"/>
            </a:pPr>
            <a:r>
              <a:rPr lang="en-GB" sz="2400" dirty="0"/>
              <a:t> Culinary &amp; Wine tourism</a:t>
            </a:r>
          </a:p>
          <a:p>
            <a:pPr>
              <a:lnSpc>
                <a:spcPct val="150000"/>
              </a:lnSpc>
              <a:buClr>
                <a:srgbClr val="6ECECB"/>
              </a:buClr>
              <a:buFont typeface="Arial" panose="020B0604020202020204" pitchFamily="34" charset="0"/>
              <a:buChar char="●"/>
            </a:pPr>
            <a:r>
              <a:rPr lang="en-GB" sz="2400" dirty="0"/>
              <a:t> Backpacking</a:t>
            </a:r>
          </a:p>
          <a:p>
            <a:pPr>
              <a:lnSpc>
                <a:spcPct val="150000"/>
              </a:lnSpc>
              <a:buClr>
                <a:srgbClr val="6ECECB"/>
              </a:buClr>
              <a:buFont typeface="Arial" panose="020B0604020202020204" pitchFamily="34" charset="0"/>
              <a:buChar char="●"/>
            </a:pPr>
            <a:r>
              <a:rPr lang="en-GB" sz="2400" dirty="0"/>
              <a:t> Health tourism</a:t>
            </a:r>
          </a:p>
        </p:txBody>
      </p:sp>
      <p:pic>
        <p:nvPicPr>
          <p:cNvPr id="57" name="Imagem 56">
            <a:extLst>
              <a:ext uri="{FF2B5EF4-FFF2-40B4-BE49-F238E27FC236}">
                <a16:creationId xmlns:a16="http://schemas.microsoft.com/office/drawing/2014/main" id="{5F54B1C6-BE15-40D1-BD91-240F1526E195}"/>
              </a:ext>
            </a:extLst>
          </p:cNvPr>
          <p:cNvPicPr>
            <a:picLocks/>
          </p:cNvPicPr>
          <p:nvPr/>
        </p:nvPicPr>
        <p:blipFill>
          <a:blip r:embed="rId4"/>
          <a:stretch>
            <a:fillRect/>
          </a:stretch>
        </p:blipFill>
        <p:spPr>
          <a:xfrm flipH="1">
            <a:off x="407926" y="1061160"/>
            <a:ext cx="324000" cy="324000"/>
          </a:xfrm>
          <a:prstGeom prst="rect">
            <a:avLst/>
          </a:prstGeom>
        </p:spPr>
      </p:pic>
    </p:spTree>
    <p:extLst>
      <p:ext uri="{BB962C8B-B14F-4D97-AF65-F5344CB8AC3E}">
        <p14:creationId xmlns:p14="http://schemas.microsoft.com/office/powerpoint/2010/main" val="2672423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E7924DA9-A07F-4E4A-8FD5-68A2EDF0929D}"/>
              </a:ext>
            </a:extLst>
          </p:cNvPr>
          <p:cNvPicPr>
            <a:picLocks noChangeAspect="1"/>
          </p:cNvPicPr>
          <p:nvPr/>
        </p:nvPicPr>
        <p:blipFill rotWithShape="1">
          <a:blip r:embed="rId2"/>
          <a:srcRect t="11111"/>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en-US" dirty="0"/>
              <a:t>To explore different techniques that by themselves or combined can create wellbeing tourism experiences with deep personal meaning and provide sustained life satisfaction. </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25873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 Tourist experiences</a:t>
            </a:r>
          </a:p>
        </p:txBody>
      </p:sp>
      <p:grpSp>
        <p:nvGrpSpPr>
          <p:cNvPr id="12" name="Agrupar 11">
            <a:extLst>
              <a:ext uri="{FF2B5EF4-FFF2-40B4-BE49-F238E27FC236}">
                <a16:creationId xmlns:a16="http://schemas.microsoft.com/office/drawing/2014/main" id="{127D69CE-AC02-47CC-AC66-8583533E4984}"/>
              </a:ext>
            </a:extLst>
          </p:cNvPr>
          <p:cNvGrpSpPr/>
          <p:nvPr/>
        </p:nvGrpSpPr>
        <p:grpSpPr>
          <a:xfrm>
            <a:off x="200026" y="904875"/>
            <a:ext cx="11847262" cy="5334000"/>
            <a:chOff x="3620862" y="1359531"/>
            <a:chExt cx="8426425" cy="4748131"/>
          </a:xfrm>
        </p:grpSpPr>
        <p:sp>
          <p:nvSpPr>
            <p:cNvPr id="2" name="Retângulo 1">
              <a:extLst>
                <a:ext uri="{FF2B5EF4-FFF2-40B4-BE49-F238E27FC236}">
                  <a16:creationId xmlns:a16="http://schemas.microsoft.com/office/drawing/2014/main" id="{07451EDD-2140-430F-A2C5-13C633AB5A8E}"/>
                </a:ext>
              </a:extLst>
            </p:cNvPr>
            <p:cNvSpPr/>
            <p:nvPr/>
          </p:nvSpPr>
          <p:spPr>
            <a:xfrm>
              <a:off x="3620862" y="1479492"/>
              <a:ext cx="2736000" cy="87040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effectLst>
                    <a:outerShdw blurRad="38100" dist="38100" dir="2700000" algn="tl">
                      <a:srgbClr val="000000">
                        <a:alpha val="43137"/>
                      </a:srgbClr>
                    </a:outerShdw>
                  </a:effectLst>
                </a:rPr>
                <a:t>Antecedents</a:t>
              </a:r>
            </a:p>
            <a:p>
              <a:pPr algn="ctr"/>
              <a:r>
                <a:rPr lang="en-GB" sz="2000" dirty="0">
                  <a:solidFill>
                    <a:schemeClr val="tx1"/>
                  </a:solidFill>
                </a:rPr>
                <a:t>Triggers of meditative mindfulness</a:t>
              </a:r>
            </a:p>
          </p:txBody>
        </p:sp>
        <p:sp>
          <p:nvSpPr>
            <p:cNvPr id="4" name="Retângulo 3">
              <a:extLst>
                <a:ext uri="{FF2B5EF4-FFF2-40B4-BE49-F238E27FC236}">
                  <a16:creationId xmlns:a16="http://schemas.microsoft.com/office/drawing/2014/main" id="{00119E75-D8AE-45C3-913A-CD45276A4599}"/>
                </a:ext>
              </a:extLst>
            </p:cNvPr>
            <p:cNvSpPr/>
            <p:nvPr/>
          </p:nvSpPr>
          <p:spPr>
            <a:xfrm>
              <a:off x="3620862" y="2421615"/>
              <a:ext cx="2736000" cy="3686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spcAft>
                  <a:spcPts val="300"/>
                </a:spcAft>
              </a:pPr>
              <a:r>
                <a:rPr lang="en-GB" sz="2000" b="1" dirty="0">
                  <a:solidFill>
                    <a:schemeClr val="tx1"/>
                  </a:solidFill>
                </a:rPr>
                <a:t>Travel-induced relaxation</a:t>
              </a:r>
            </a:p>
            <a:p>
              <a:pPr>
                <a:spcAft>
                  <a:spcPts val="600"/>
                </a:spcAft>
                <a:buClr>
                  <a:srgbClr val="6ECECB"/>
                </a:buClr>
                <a:buFont typeface="Arial" panose="020B0604020202020204" pitchFamily="34" charset="0"/>
                <a:buChar char="•"/>
              </a:pPr>
              <a:r>
                <a:rPr lang="en-GB" sz="2000" dirty="0">
                  <a:solidFill>
                    <a:schemeClr val="tx1"/>
                  </a:solidFill>
                </a:rPr>
                <a:t> Relaxed state</a:t>
              </a:r>
            </a:p>
            <a:p>
              <a:pPr>
                <a:spcAft>
                  <a:spcPts val="300"/>
                </a:spcAft>
              </a:pPr>
              <a:r>
                <a:rPr lang="en-GB" sz="2000" b="1" dirty="0">
                  <a:solidFill>
                    <a:schemeClr val="tx1"/>
                  </a:solidFill>
                </a:rPr>
                <a:t>Aesthetic appreciation</a:t>
              </a:r>
            </a:p>
            <a:p>
              <a:pPr>
                <a:buClr>
                  <a:srgbClr val="6ECECB"/>
                </a:buClr>
                <a:buFont typeface="Arial" panose="020B0604020202020204" pitchFamily="34" charset="0"/>
                <a:buChar char="•"/>
              </a:pPr>
              <a:r>
                <a:rPr lang="en-GB" sz="2000" dirty="0">
                  <a:solidFill>
                    <a:schemeClr val="tx1"/>
                  </a:solidFill>
                </a:rPr>
                <a:t> Beauty in wonder</a:t>
              </a:r>
            </a:p>
            <a:p>
              <a:pPr>
                <a:buClr>
                  <a:srgbClr val="6ECECB"/>
                </a:buClr>
                <a:buFont typeface="Arial" panose="020B0604020202020204" pitchFamily="34" charset="0"/>
                <a:buChar char="•"/>
              </a:pPr>
              <a:r>
                <a:rPr lang="en-GB" sz="2000" dirty="0">
                  <a:solidFill>
                    <a:schemeClr val="tx1"/>
                  </a:solidFill>
                </a:rPr>
                <a:t> Beauty in impermanence</a:t>
              </a:r>
            </a:p>
            <a:p>
              <a:pPr>
                <a:spcAft>
                  <a:spcPts val="600"/>
                </a:spcAft>
                <a:buClr>
                  <a:srgbClr val="6ECECB"/>
                </a:buClr>
                <a:buFont typeface="Arial" panose="020B0604020202020204" pitchFamily="34" charset="0"/>
                <a:buChar char="•"/>
              </a:pPr>
              <a:r>
                <a:rPr lang="en-GB" sz="2000" dirty="0">
                  <a:solidFill>
                    <a:schemeClr val="tx1"/>
                  </a:solidFill>
                </a:rPr>
                <a:t> Beauty in authenticity</a:t>
              </a:r>
            </a:p>
            <a:p>
              <a:pPr>
                <a:spcAft>
                  <a:spcPts val="300"/>
                </a:spcAft>
              </a:pPr>
              <a:r>
                <a:rPr lang="en-GB" sz="2000" b="1" dirty="0">
                  <a:solidFill>
                    <a:schemeClr val="tx1"/>
                  </a:solidFill>
                </a:rPr>
                <a:t>Atmosphere of tranquillity</a:t>
              </a:r>
            </a:p>
            <a:p>
              <a:pPr>
                <a:buClr>
                  <a:srgbClr val="6ECECB"/>
                </a:buClr>
                <a:buFont typeface="Arial" panose="020B0604020202020204" pitchFamily="34" charset="0"/>
                <a:buChar char="•"/>
              </a:pPr>
              <a:r>
                <a:rPr lang="en-GB" sz="2000" dirty="0">
                  <a:solidFill>
                    <a:schemeClr val="tx1"/>
                  </a:solidFill>
                </a:rPr>
                <a:t> Absence of noise</a:t>
              </a:r>
            </a:p>
            <a:p>
              <a:pPr>
                <a:spcAft>
                  <a:spcPts val="600"/>
                </a:spcAft>
                <a:buClr>
                  <a:srgbClr val="6ECECB"/>
                </a:buClr>
                <a:buFont typeface="Arial" panose="020B0604020202020204" pitchFamily="34" charset="0"/>
                <a:buChar char="•"/>
              </a:pPr>
              <a:r>
                <a:rPr lang="en-GB" sz="2000" dirty="0">
                  <a:solidFill>
                    <a:schemeClr val="tx1"/>
                  </a:solidFill>
                </a:rPr>
                <a:t> Absence of normal light</a:t>
              </a:r>
            </a:p>
            <a:p>
              <a:pPr>
                <a:spcAft>
                  <a:spcPts val="300"/>
                </a:spcAft>
              </a:pPr>
              <a:r>
                <a:rPr lang="en-GB" sz="2000" b="1" dirty="0">
                  <a:solidFill>
                    <a:schemeClr val="tx1"/>
                  </a:solidFill>
                </a:rPr>
                <a:t>Curiosity</a:t>
              </a:r>
            </a:p>
            <a:p>
              <a:pPr>
                <a:buClr>
                  <a:srgbClr val="6ECECB"/>
                </a:buClr>
                <a:buFont typeface="Arial" panose="020B0604020202020204" pitchFamily="34" charset="0"/>
                <a:buChar char="•"/>
              </a:pPr>
              <a:r>
                <a:rPr lang="en-GB" sz="2000" dirty="0">
                  <a:solidFill>
                    <a:schemeClr val="tx1"/>
                  </a:solidFill>
                </a:rPr>
                <a:t> Novel stimuli</a:t>
              </a:r>
            </a:p>
            <a:p>
              <a:pPr>
                <a:buClr>
                  <a:srgbClr val="6ECECB"/>
                </a:buClr>
                <a:buFont typeface="Arial" panose="020B0604020202020204" pitchFamily="34" charset="0"/>
                <a:buChar char="•"/>
              </a:pPr>
              <a:r>
                <a:rPr lang="en-GB" sz="2000" dirty="0">
                  <a:solidFill>
                    <a:schemeClr val="tx1"/>
                  </a:solidFill>
                </a:rPr>
                <a:t> Absence of cognitive stimuli</a:t>
              </a:r>
            </a:p>
          </p:txBody>
        </p:sp>
        <p:sp>
          <p:nvSpPr>
            <p:cNvPr id="5" name="Retângulo 4">
              <a:extLst>
                <a:ext uri="{FF2B5EF4-FFF2-40B4-BE49-F238E27FC236}">
                  <a16:creationId xmlns:a16="http://schemas.microsoft.com/office/drawing/2014/main" id="{58C5D4B8-737E-4DCD-BE11-32566C858C46}"/>
                </a:ext>
              </a:extLst>
            </p:cNvPr>
            <p:cNvSpPr/>
            <p:nvPr/>
          </p:nvSpPr>
          <p:spPr>
            <a:xfrm>
              <a:off x="6465827" y="1479491"/>
              <a:ext cx="2736000" cy="87040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effectLst>
                    <a:outerShdw blurRad="38100" dist="38100" dir="2700000" algn="tl">
                      <a:srgbClr val="000000">
                        <a:alpha val="43137"/>
                      </a:srgbClr>
                    </a:outerShdw>
                  </a:effectLst>
                </a:rPr>
                <a:t>Episodes</a:t>
              </a:r>
            </a:p>
            <a:p>
              <a:pPr algn="ctr"/>
              <a:r>
                <a:rPr lang="en-GB" sz="2000" dirty="0">
                  <a:solidFill>
                    <a:schemeClr val="tx1"/>
                  </a:solidFill>
                </a:rPr>
                <a:t>Constructs of tourist</a:t>
              </a:r>
            </a:p>
            <a:p>
              <a:pPr algn="ctr"/>
              <a:r>
                <a:rPr lang="en-GB" sz="2000" dirty="0">
                  <a:solidFill>
                    <a:schemeClr val="tx1"/>
                  </a:solidFill>
                </a:rPr>
                <a:t>mindful experience</a:t>
              </a:r>
            </a:p>
          </p:txBody>
        </p:sp>
        <p:sp>
          <p:nvSpPr>
            <p:cNvPr id="6" name="Retângulo 5">
              <a:extLst>
                <a:ext uri="{FF2B5EF4-FFF2-40B4-BE49-F238E27FC236}">
                  <a16:creationId xmlns:a16="http://schemas.microsoft.com/office/drawing/2014/main" id="{CADC95A0-F7E7-4B19-B024-071DE7D1D455}"/>
                </a:ext>
              </a:extLst>
            </p:cNvPr>
            <p:cNvSpPr/>
            <p:nvPr/>
          </p:nvSpPr>
          <p:spPr>
            <a:xfrm>
              <a:off x="6465826" y="2421614"/>
              <a:ext cx="2736000" cy="36860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en-GB" sz="2000" b="1" dirty="0">
                  <a:solidFill>
                    <a:schemeClr val="tx1"/>
                  </a:solidFill>
                </a:rPr>
                <a:t>Paying attention to the experience</a:t>
              </a:r>
            </a:p>
            <a:p>
              <a:pPr>
                <a:buClr>
                  <a:srgbClr val="6ECECB"/>
                </a:buClr>
                <a:buFont typeface="Arial" panose="020B0604020202020204" pitchFamily="34" charset="0"/>
                <a:buChar char="•"/>
              </a:pPr>
              <a:r>
                <a:rPr lang="en-GB" sz="2000" dirty="0">
                  <a:solidFill>
                    <a:schemeClr val="tx1"/>
                  </a:solidFill>
                </a:rPr>
                <a:t> Sensory awareness</a:t>
              </a:r>
            </a:p>
            <a:p>
              <a:pPr>
                <a:spcAft>
                  <a:spcPts val="600"/>
                </a:spcAft>
                <a:buClr>
                  <a:srgbClr val="6ECECB"/>
                </a:buClr>
                <a:buFont typeface="Arial" panose="020B0604020202020204" pitchFamily="34" charset="0"/>
                <a:buChar char="•"/>
              </a:pPr>
              <a:r>
                <a:rPr lang="en-GB" sz="2000" dirty="0">
                  <a:solidFill>
                    <a:schemeClr val="tx1"/>
                  </a:solidFill>
                </a:rPr>
                <a:t> Relaxed attention</a:t>
              </a:r>
            </a:p>
            <a:p>
              <a:pPr>
                <a:spcAft>
                  <a:spcPts val="300"/>
                </a:spcAft>
              </a:pPr>
              <a:r>
                <a:rPr lang="en-GB" sz="2000" b="1" dirty="0">
                  <a:solidFill>
                    <a:schemeClr val="tx1"/>
                  </a:solidFill>
                </a:rPr>
                <a:t>Living in the present</a:t>
              </a:r>
            </a:p>
            <a:p>
              <a:pPr>
                <a:buClr>
                  <a:srgbClr val="6ECECB"/>
                </a:buClr>
                <a:buFont typeface="Arial" panose="020B0604020202020204" pitchFamily="34" charset="0"/>
                <a:buChar char="•"/>
              </a:pPr>
              <a:r>
                <a:rPr lang="en-GB" sz="2000" dirty="0">
                  <a:solidFill>
                    <a:schemeClr val="tx1"/>
                  </a:solidFill>
                </a:rPr>
                <a:t> Being in the moment</a:t>
              </a:r>
            </a:p>
            <a:p>
              <a:pPr>
                <a:buClr>
                  <a:srgbClr val="6ECECB"/>
                </a:buClr>
                <a:buFont typeface="Arial" panose="020B0604020202020204" pitchFamily="34" charset="0"/>
                <a:buChar char="•"/>
              </a:pPr>
              <a:r>
                <a:rPr lang="en-GB" sz="2000" dirty="0">
                  <a:solidFill>
                    <a:schemeClr val="tx1"/>
                  </a:solidFill>
                </a:rPr>
                <a:t> Not worrying about the past or future</a:t>
              </a:r>
            </a:p>
            <a:p>
              <a:pPr>
                <a:spcAft>
                  <a:spcPts val="600"/>
                </a:spcAft>
                <a:buClr>
                  <a:srgbClr val="6ECECB"/>
                </a:buClr>
                <a:buFont typeface="Arial" panose="020B0604020202020204" pitchFamily="34" charset="0"/>
                <a:buChar char="•"/>
              </a:pPr>
              <a:r>
                <a:rPr lang="en-GB" sz="2000" dirty="0">
                  <a:solidFill>
                    <a:schemeClr val="tx1"/>
                  </a:solidFill>
                </a:rPr>
                <a:t> A sense of timelessness</a:t>
              </a:r>
            </a:p>
            <a:p>
              <a:pPr>
                <a:spcAft>
                  <a:spcPts val="300"/>
                </a:spcAft>
              </a:pPr>
              <a:r>
                <a:rPr lang="en-GB" sz="2000" b="1" spc="-20" dirty="0">
                  <a:solidFill>
                    <a:schemeClr val="tx1"/>
                  </a:solidFill>
                </a:rPr>
                <a:t>Non-elaborative awareness</a:t>
              </a:r>
            </a:p>
            <a:p>
              <a:pPr>
                <a:buClr>
                  <a:srgbClr val="6ECECB"/>
                </a:buClr>
                <a:buFont typeface="Arial" panose="020B0604020202020204" pitchFamily="34" charset="0"/>
                <a:buChar char="•"/>
              </a:pPr>
              <a:r>
                <a:rPr lang="en-GB" sz="2000" dirty="0">
                  <a:solidFill>
                    <a:schemeClr val="tx1"/>
                  </a:solidFill>
                </a:rPr>
                <a:t> Bare perception</a:t>
              </a:r>
            </a:p>
            <a:p>
              <a:pPr>
                <a:buClr>
                  <a:srgbClr val="6ECECB"/>
                </a:buClr>
                <a:buFont typeface="Arial" panose="020B0604020202020204" pitchFamily="34" charset="0"/>
                <a:buChar char="•"/>
              </a:pPr>
              <a:r>
                <a:rPr lang="en-GB" sz="2000" dirty="0">
                  <a:solidFill>
                    <a:schemeClr val="tx1"/>
                  </a:solidFill>
                </a:rPr>
                <a:t> Non-conceptual insight</a:t>
              </a:r>
            </a:p>
          </p:txBody>
        </p:sp>
        <p:sp>
          <p:nvSpPr>
            <p:cNvPr id="7" name="Retângulo 6">
              <a:extLst>
                <a:ext uri="{FF2B5EF4-FFF2-40B4-BE49-F238E27FC236}">
                  <a16:creationId xmlns:a16="http://schemas.microsoft.com/office/drawing/2014/main" id="{A0D4BCBE-86D4-47E6-B555-60F7F61CCAFE}"/>
                </a:ext>
              </a:extLst>
            </p:cNvPr>
            <p:cNvSpPr/>
            <p:nvPr/>
          </p:nvSpPr>
          <p:spPr>
            <a:xfrm>
              <a:off x="9311287" y="1479491"/>
              <a:ext cx="2736000" cy="87040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effectLst>
                    <a:outerShdw blurRad="38100" dist="38100" dir="2700000" algn="tl">
                      <a:srgbClr val="000000">
                        <a:alpha val="43137"/>
                      </a:srgbClr>
                    </a:outerShdw>
                  </a:effectLst>
                </a:rPr>
                <a:t>Consequences</a:t>
              </a:r>
            </a:p>
            <a:p>
              <a:pPr algn="ctr"/>
              <a:r>
                <a:rPr lang="en-GB" sz="2000" dirty="0">
                  <a:solidFill>
                    <a:schemeClr val="tx1"/>
                  </a:solidFill>
                </a:rPr>
                <a:t>Benefits of meditative mindfulness</a:t>
              </a:r>
            </a:p>
          </p:txBody>
        </p:sp>
        <p:sp>
          <p:nvSpPr>
            <p:cNvPr id="8" name="Retângulo 7">
              <a:extLst>
                <a:ext uri="{FF2B5EF4-FFF2-40B4-BE49-F238E27FC236}">
                  <a16:creationId xmlns:a16="http://schemas.microsoft.com/office/drawing/2014/main" id="{98AC7526-20A1-4533-A8E8-17FB32F272B6}"/>
                </a:ext>
              </a:extLst>
            </p:cNvPr>
            <p:cNvSpPr/>
            <p:nvPr/>
          </p:nvSpPr>
          <p:spPr>
            <a:xfrm>
              <a:off x="9311287" y="2421614"/>
              <a:ext cx="2736000" cy="36860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GB" sz="2000" b="1" spc="-50" dirty="0">
                  <a:solidFill>
                    <a:schemeClr val="tx1"/>
                  </a:solidFill>
                </a:rPr>
                <a:t>Psychological benefits (Mind)</a:t>
              </a:r>
            </a:p>
            <a:p>
              <a:pPr>
                <a:spcAft>
                  <a:spcPts val="300"/>
                </a:spcAft>
              </a:pPr>
              <a:r>
                <a:rPr lang="en-GB" sz="2000" b="1" dirty="0">
                  <a:solidFill>
                    <a:schemeClr val="tx1"/>
                  </a:solidFill>
                </a:rPr>
                <a:t>Affective</a:t>
              </a:r>
            </a:p>
            <a:p>
              <a:pPr>
                <a:buClr>
                  <a:srgbClr val="6ECECB"/>
                </a:buClr>
                <a:buFont typeface="Arial" panose="020B0604020202020204" pitchFamily="34" charset="0"/>
                <a:buChar char="•"/>
              </a:pPr>
              <a:r>
                <a:rPr lang="en-GB" sz="2000" dirty="0">
                  <a:solidFill>
                    <a:schemeClr val="tx1"/>
                  </a:solidFill>
                </a:rPr>
                <a:t> Mental ease</a:t>
              </a:r>
            </a:p>
            <a:p>
              <a:pPr>
                <a:spcAft>
                  <a:spcPts val="600"/>
                </a:spcAft>
                <a:buClr>
                  <a:srgbClr val="6ECECB"/>
                </a:buClr>
                <a:buFont typeface="Arial" panose="020B0604020202020204" pitchFamily="34" charset="0"/>
                <a:buChar char="•"/>
              </a:pPr>
              <a:r>
                <a:rPr lang="en-GB" sz="2000" dirty="0">
                  <a:solidFill>
                    <a:schemeClr val="tx1"/>
                  </a:solidFill>
                </a:rPr>
                <a:t> Psychological wellbeing</a:t>
              </a:r>
            </a:p>
            <a:p>
              <a:pPr>
                <a:spcAft>
                  <a:spcPts val="300"/>
                </a:spcAft>
              </a:pPr>
              <a:r>
                <a:rPr lang="en-GB" sz="2000" b="1" dirty="0">
                  <a:solidFill>
                    <a:schemeClr val="tx1"/>
                  </a:solidFill>
                </a:rPr>
                <a:t>Cognitive</a:t>
              </a:r>
            </a:p>
            <a:p>
              <a:pPr>
                <a:buClr>
                  <a:srgbClr val="6ECECB"/>
                </a:buClr>
                <a:buFont typeface="Arial" panose="020B0604020202020204" pitchFamily="34" charset="0"/>
                <a:buChar char="•"/>
              </a:pPr>
              <a:r>
                <a:rPr lang="en-GB" sz="2000" dirty="0">
                  <a:solidFill>
                    <a:schemeClr val="tx1"/>
                  </a:solidFill>
                </a:rPr>
                <a:t> Response flexibility</a:t>
              </a:r>
            </a:p>
            <a:p>
              <a:pPr>
                <a:buClr>
                  <a:srgbClr val="6ECECB"/>
                </a:buClr>
                <a:buFont typeface="Arial" panose="020B0604020202020204" pitchFamily="34" charset="0"/>
                <a:buChar char="•"/>
              </a:pPr>
              <a:r>
                <a:rPr lang="en-GB" sz="2000" dirty="0">
                  <a:solidFill>
                    <a:schemeClr val="tx1"/>
                  </a:solidFill>
                </a:rPr>
                <a:t> Openness</a:t>
              </a:r>
            </a:p>
            <a:p>
              <a:pPr>
                <a:spcAft>
                  <a:spcPts val="1200"/>
                </a:spcAft>
                <a:buClr>
                  <a:srgbClr val="6ECECB"/>
                </a:buClr>
                <a:buFont typeface="Arial" panose="020B0604020202020204" pitchFamily="34" charset="0"/>
                <a:buChar char="•"/>
              </a:pPr>
              <a:r>
                <a:rPr lang="en-GB" sz="2000" dirty="0">
                  <a:solidFill>
                    <a:schemeClr val="tx1"/>
                  </a:solidFill>
                </a:rPr>
                <a:t> Retrospective memory</a:t>
              </a:r>
            </a:p>
            <a:p>
              <a:pPr>
                <a:spcAft>
                  <a:spcPts val="300"/>
                </a:spcAft>
              </a:pPr>
              <a:r>
                <a:rPr lang="en-GB" sz="2000" b="1" dirty="0">
                  <a:solidFill>
                    <a:schemeClr val="tx1"/>
                  </a:solidFill>
                </a:rPr>
                <a:t>Physical benefits (Body)</a:t>
              </a:r>
            </a:p>
            <a:p>
              <a:pPr>
                <a:buClr>
                  <a:srgbClr val="6ECECB"/>
                </a:buClr>
                <a:buFont typeface="Arial" panose="020B0604020202020204" pitchFamily="34" charset="0"/>
                <a:buChar char="•"/>
              </a:pPr>
              <a:r>
                <a:rPr lang="en-GB" sz="2000" dirty="0">
                  <a:solidFill>
                    <a:schemeClr val="tx1"/>
                  </a:solidFill>
                </a:rPr>
                <a:t> Physical relaxation</a:t>
              </a:r>
            </a:p>
            <a:p>
              <a:pPr>
                <a:buClr>
                  <a:srgbClr val="6ECECB"/>
                </a:buClr>
                <a:buFont typeface="Arial" panose="020B0604020202020204" pitchFamily="34" charset="0"/>
                <a:buChar char="•"/>
              </a:pPr>
              <a:r>
                <a:rPr lang="en-GB" sz="2000" dirty="0">
                  <a:solidFill>
                    <a:schemeClr val="tx1"/>
                  </a:solidFill>
                </a:rPr>
                <a:t> Physical resilience</a:t>
              </a:r>
            </a:p>
          </p:txBody>
        </p:sp>
        <p:sp>
          <p:nvSpPr>
            <p:cNvPr id="3" name="Seta: Para a Direita 2">
              <a:extLst>
                <a:ext uri="{FF2B5EF4-FFF2-40B4-BE49-F238E27FC236}">
                  <a16:creationId xmlns:a16="http://schemas.microsoft.com/office/drawing/2014/main" id="{F753D47C-FF65-4CFF-BD52-3D8D2AC00345}"/>
                </a:ext>
              </a:extLst>
            </p:cNvPr>
            <p:cNvSpPr/>
            <p:nvPr/>
          </p:nvSpPr>
          <p:spPr>
            <a:xfrm>
              <a:off x="6137776" y="1359533"/>
              <a:ext cx="656099" cy="697353"/>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Seta: Para a Direita 9">
              <a:extLst>
                <a:ext uri="{FF2B5EF4-FFF2-40B4-BE49-F238E27FC236}">
                  <a16:creationId xmlns:a16="http://schemas.microsoft.com/office/drawing/2014/main" id="{5FBEFB2E-B6EB-486D-95AC-ED59DB4B83B6}"/>
                </a:ext>
              </a:extLst>
            </p:cNvPr>
            <p:cNvSpPr/>
            <p:nvPr/>
          </p:nvSpPr>
          <p:spPr>
            <a:xfrm>
              <a:off x="8983237" y="1359531"/>
              <a:ext cx="656099" cy="697353"/>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spTree>
    <p:extLst>
      <p:ext uri="{BB962C8B-B14F-4D97-AF65-F5344CB8AC3E}">
        <p14:creationId xmlns:p14="http://schemas.microsoft.com/office/powerpoint/2010/main" val="3957412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825873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Mindfulness: Simple activities</a:t>
            </a:r>
          </a:p>
        </p:txBody>
      </p:sp>
      <p:sp>
        <p:nvSpPr>
          <p:cNvPr id="5" name="CaixaDeTexto 4">
            <a:extLst>
              <a:ext uri="{FF2B5EF4-FFF2-40B4-BE49-F238E27FC236}">
                <a16:creationId xmlns:a16="http://schemas.microsoft.com/office/drawing/2014/main" id="{010C2B8F-8980-4962-9F14-E40F37C418A9}"/>
              </a:ext>
            </a:extLst>
          </p:cNvPr>
          <p:cNvSpPr txBox="1"/>
          <p:nvPr/>
        </p:nvSpPr>
        <p:spPr>
          <a:xfrm>
            <a:off x="351794" y="1088790"/>
            <a:ext cx="6482679" cy="461665"/>
          </a:xfrm>
          <a:prstGeom prst="rect">
            <a:avLst/>
          </a:prstGeom>
          <a:solidFill>
            <a:srgbClr val="FDDE00"/>
          </a:solidFill>
          <a:effectLst>
            <a:outerShdw blurRad="50800" dist="38100" dir="2700000" algn="tl" rotWithShape="0">
              <a:prstClr val="black">
                <a:alpha val="40000"/>
              </a:prstClr>
            </a:outerShdw>
          </a:effectLst>
        </p:spPr>
        <p:txBody>
          <a:bodyPr wrap="square" rtlCol="0" anchor="ctr">
            <a:spAutoFit/>
          </a:bodyPr>
          <a:lstStyle/>
          <a:p>
            <a:r>
              <a:rPr lang="en-US" sz="2400" b="1" dirty="0">
                <a:solidFill>
                  <a:schemeClr val="bg1"/>
                </a:solidFill>
                <a:effectLst>
                  <a:outerShdw blurRad="38100" dist="38100" dir="2700000" algn="tl">
                    <a:srgbClr val="000000">
                      <a:alpha val="43137"/>
                    </a:srgbClr>
                  </a:outerShdw>
                </a:effectLst>
              </a:rPr>
              <a:t>1. </a:t>
            </a:r>
            <a:r>
              <a:rPr lang="en-US" sz="2400" b="1" dirty="0">
                <a:effectLst>
                  <a:outerShdw blurRad="38100" dist="38100" dir="2700000" algn="tl">
                    <a:srgbClr val="000000">
                      <a:alpha val="43137"/>
                    </a:srgbClr>
                  </a:outerShdw>
                </a:effectLst>
              </a:rPr>
              <a:t>Meditation</a:t>
            </a:r>
            <a:endParaRPr lang="en-GB" sz="2400" dirty="0"/>
          </a:p>
        </p:txBody>
      </p:sp>
      <p:sp>
        <p:nvSpPr>
          <p:cNvPr id="6" name="CaixaDeTexto 5">
            <a:extLst>
              <a:ext uri="{FF2B5EF4-FFF2-40B4-BE49-F238E27FC236}">
                <a16:creationId xmlns:a16="http://schemas.microsoft.com/office/drawing/2014/main" id="{B3972656-C0EF-4533-9647-033EEA636E72}"/>
              </a:ext>
            </a:extLst>
          </p:cNvPr>
          <p:cNvSpPr txBox="1"/>
          <p:nvPr/>
        </p:nvSpPr>
        <p:spPr>
          <a:xfrm>
            <a:off x="351794" y="1754176"/>
            <a:ext cx="6482679" cy="461665"/>
          </a:xfrm>
          <a:prstGeom prst="rect">
            <a:avLst/>
          </a:prstGeom>
          <a:solidFill>
            <a:srgbClr val="F7981D"/>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2. </a:t>
            </a:r>
            <a:r>
              <a:rPr lang="en-US" sz="2400" b="1" dirty="0">
                <a:effectLst>
                  <a:outerShdw blurRad="38100" dist="38100" dir="2700000" algn="tl">
                    <a:srgbClr val="000000">
                      <a:alpha val="43137"/>
                    </a:srgbClr>
                  </a:outerShdw>
                </a:effectLst>
                <a:ea typeface="Times New Roman" panose="02020603050405020304" pitchFamily="18" charset="0"/>
              </a:rPr>
              <a:t>Meditative walking/hiking</a:t>
            </a:r>
            <a:endParaRPr lang="en-US" sz="2400" dirty="0">
              <a:effectLst/>
              <a:ea typeface="Times New Roman" panose="02020603050405020304" pitchFamily="18" charset="0"/>
            </a:endParaRPr>
          </a:p>
        </p:txBody>
      </p:sp>
      <p:sp>
        <p:nvSpPr>
          <p:cNvPr id="7" name="CaixaDeTexto 6">
            <a:extLst>
              <a:ext uri="{FF2B5EF4-FFF2-40B4-BE49-F238E27FC236}">
                <a16:creationId xmlns:a16="http://schemas.microsoft.com/office/drawing/2014/main" id="{F83E8D19-BC7E-4EB7-A79E-B664EE43F09F}"/>
              </a:ext>
            </a:extLst>
          </p:cNvPr>
          <p:cNvSpPr txBox="1"/>
          <p:nvPr/>
        </p:nvSpPr>
        <p:spPr>
          <a:xfrm>
            <a:off x="351794" y="2413431"/>
            <a:ext cx="6482679" cy="461665"/>
          </a:xfrm>
          <a:prstGeom prst="rect">
            <a:avLst/>
          </a:prstGeom>
          <a:solidFill>
            <a:srgbClr val="6ECECB"/>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3. </a:t>
            </a:r>
            <a:r>
              <a:rPr lang="en-US" sz="2400" b="1" dirty="0">
                <a:effectLst>
                  <a:outerShdw blurRad="38100" dist="38100" dir="2700000" algn="tl">
                    <a:srgbClr val="000000">
                      <a:alpha val="43137"/>
                    </a:srgbClr>
                  </a:outerShdw>
                </a:effectLst>
                <a:ea typeface="Times New Roman" panose="02020603050405020304" pitchFamily="18" charset="0"/>
              </a:rPr>
              <a:t>Body Scan</a:t>
            </a:r>
            <a:endParaRPr lang="en-US" sz="2400" dirty="0">
              <a:effectLst/>
              <a:ea typeface="Times New Roman" panose="02020603050405020304" pitchFamily="18" charset="0"/>
            </a:endParaRPr>
          </a:p>
        </p:txBody>
      </p:sp>
      <p:sp>
        <p:nvSpPr>
          <p:cNvPr id="8" name="CaixaDeTexto 7">
            <a:extLst>
              <a:ext uri="{FF2B5EF4-FFF2-40B4-BE49-F238E27FC236}">
                <a16:creationId xmlns:a16="http://schemas.microsoft.com/office/drawing/2014/main" id="{EE872DAF-DD03-41D6-924C-439B0F5B5C09}"/>
              </a:ext>
            </a:extLst>
          </p:cNvPr>
          <p:cNvSpPr txBox="1"/>
          <p:nvPr/>
        </p:nvSpPr>
        <p:spPr>
          <a:xfrm>
            <a:off x="351794" y="3072686"/>
            <a:ext cx="6482679" cy="46166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4. </a:t>
            </a:r>
            <a:r>
              <a:rPr lang="en-US" sz="2400" b="1" dirty="0">
                <a:effectLst>
                  <a:outerShdw blurRad="38100" dist="38100" dir="2700000" algn="tl">
                    <a:srgbClr val="000000">
                      <a:alpha val="43137"/>
                    </a:srgbClr>
                  </a:outerShdw>
                </a:effectLst>
                <a:ea typeface="Times New Roman" panose="02020603050405020304" pitchFamily="18" charset="0"/>
              </a:rPr>
              <a:t>Raisin Exercise</a:t>
            </a:r>
            <a:endParaRPr lang="en-US" sz="2400" dirty="0">
              <a:effectLst/>
              <a:ea typeface="Times New Roman" panose="02020603050405020304" pitchFamily="18" charset="0"/>
            </a:endParaRPr>
          </a:p>
        </p:txBody>
      </p:sp>
      <p:sp>
        <p:nvSpPr>
          <p:cNvPr id="9" name="CaixaDeTexto 8">
            <a:extLst>
              <a:ext uri="{FF2B5EF4-FFF2-40B4-BE49-F238E27FC236}">
                <a16:creationId xmlns:a16="http://schemas.microsoft.com/office/drawing/2014/main" id="{1806EF77-DD5A-4AB0-B4DB-FFCB8BF056D8}"/>
              </a:ext>
            </a:extLst>
          </p:cNvPr>
          <p:cNvSpPr txBox="1"/>
          <p:nvPr/>
        </p:nvSpPr>
        <p:spPr>
          <a:xfrm>
            <a:off x="351794" y="3731941"/>
            <a:ext cx="6482679" cy="461665"/>
          </a:xfrm>
          <a:prstGeom prst="rect">
            <a:avLst/>
          </a:prstGeom>
          <a:solidFill>
            <a:srgbClr val="6ECECB"/>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5. </a:t>
            </a:r>
            <a:r>
              <a:rPr lang="en-US" sz="2400" b="1" dirty="0">
                <a:effectLst>
                  <a:outerShdw blurRad="38100" dist="38100" dir="2700000" algn="tl">
                    <a:srgbClr val="000000">
                      <a:alpha val="43137"/>
                    </a:srgbClr>
                  </a:outerShdw>
                </a:effectLst>
                <a:ea typeface="Times New Roman" panose="02020603050405020304" pitchFamily="18" charset="0"/>
              </a:rPr>
              <a:t>Contemplation</a:t>
            </a:r>
            <a:endParaRPr lang="en-US" sz="2400" dirty="0">
              <a:effectLst/>
              <a:ea typeface="Times New Roman" panose="02020603050405020304" pitchFamily="18" charset="0"/>
            </a:endParaRPr>
          </a:p>
        </p:txBody>
      </p:sp>
      <p:sp>
        <p:nvSpPr>
          <p:cNvPr id="10" name="CaixaDeTexto 9">
            <a:extLst>
              <a:ext uri="{FF2B5EF4-FFF2-40B4-BE49-F238E27FC236}">
                <a16:creationId xmlns:a16="http://schemas.microsoft.com/office/drawing/2014/main" id="{B7D8FFEC-3CEB-451A-9AA2-765FE31C9740}"/>
              </a:ext>
            </a:extLst>
          </p:cNvPr>
          <p:cNvSpPr txBox="1"/>
          <p:nvPr/>
        </p:nvSpPr>
        <p:spPr>
          <a:xfrm>
            <a:off x="351794" y="4396574"/>
            <a:ext cx="6482679" cy="461665"/>
          </a:xfrm>
          <a:prstGeom prst="rect">
            <a:avLst/>
          </a:prstGeom>
          <a:solidFill>
            <a:srgbClr val="FDDE00"/>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6. </a:t>
            </a:r>
            <a:r>
              <a:rPr lang="en-US" sz="2400" b="1" dirty="0">
                <a:effectLst>
                  <a:outerShdw blurRad="38100" dist="38100" dir="2700000" algn="tl">
                    <a:srgbClr val="000000">
                      <a:alpha val="43137"/>
                    </a:srgbClr>
                  </a:outerShdw>
                </a:effectLst>
                <a:ea typeface="Times New Roman" panose="02020603050405020304" pitchFamily="18" charset="0"/>
              </a:rPr>
              <a:t>Hearing the Silence</a:t>
            </a:r>
            <a:endParaRPr lang="en-US" sz="2400" dirty="0">
              <a:effectLst/>
              <a:ea typeface="Times New Roman" panose="02020603050405020304" pitchFamily="18" charset="0"/>
            </a:endParaRPr>
          </a:p>
        </p:txBody>
      </p:sp>
      <p:sp>
        <p:nvSpPr>
          <p:cNvPr id="11" name="CaixaDeTexto 10">
            <a:extLst>
              <a:ext uri="{FF2B5EF4-FFF2-40B4-BE49-F238E27FC236}">
                <a16:creationId xmlns:a16="http://schemas.microsoft.com/office/drawing/2014/main" id="{B0C587A5-1999-43A1-99C4-FEEA836B270E}"/>
              </a:ext>
            </a:extLst>
          </p:cNvPr>
          <p:cNvSpPr txBox="1"/>
          <p:nvPr/>
        </p:nvSpPr>
        <p:spPr>
          <a:xfrm>
            <a:off x="351794" y="5061207"/>
            <a:ext cx="6482679" cy="461665"/>
          </a:xfrm>
          <a:prstGeom prst="rect">
            <a:avLst/>
          </a:prstGeom>
          <a:solidFill>
            <a:srgbClr val="F7981D"/>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7. </a:t>
            </a:r>
            <a:r>
              <a:rPr lang="en-US" sz="2400" b="1" dirty="0">
                <a:effectLst>
                  <a:outerShdw blurRad="38100" dist="38100" dir="2700000" algn="tl">
                    <a:srgbClr val="000000">
                      <a:alpha val="43137"/>
                    </a:srgbClr>
                  </a:outerShdw>
                </a:effectLst>
                <a:ea typeface="Times New Roman" panose="02020603050405020304" pitchFamily="18" charset="0"/>
              </a:rPr>
              <a:t>Smell of Nature</a:t>
            </a:r>
            <a:endParaRPr lang="en-US" sz="2400" dirty="0">
              <a:effectLst/>
              <a:ea typeface="Times New Roman" panose="02020603050405020304" pitchFamily="18" charset="0"/>
            </a:endParaRPr>
          </a:p>
        </p:txBody>
      </p:sp>
      <p:sp>
        <p:nvSpPr>
          <p:cNvPr id="12" name="CaixaDeTexto 11">
            <a:extLst>
              <a:ext uri="{FF2B5EF4-FFF2-40B4-BE49-F238E27FC236}">
                <a16:creationId xmlns:a16="http://schemas.microsoft.com/office/drawing/2014/main" id="{BCBB42A6-C2E8-4615-8711-A8682A88D36F}"/>
              </a:ext>
            </a:extLst>
          </p:cNvPr>
          <p:cNvSpPr txBox="1"/>
          <p:nvPr/>
        </p:nvSpPr>
        <p:spPr>
          <a:xfrm>
            <a:off x="351793" y="5716345"/>
            <a:ext cx="6482679" cy="46166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nchor="ctr">
            <a:spAutoFit/>
          </a:bodyPr>
          <a:lstStyle/>
          <a:p>
            <a:pPr lvl="0" algn="just"/>
            <a:r>
              <a:rPr lang="en-US" sz="2400" b="1" dirty="0">
                <a:solidFill>
                  <a:schemeClr val="bg1"/>
                </a:solidFill>
                <a:effectLst>
                  <a:outerShdw blurRad="38100" dist="38100" dir="2700000" algn="tl">
                    <a:srgbClr val="000000">
                      <a:alpha val="43137"/>
                    </a:srgbClr>
                  </a:outerShdw>
                </a:effectLst>
                <a:ea typeface="Times New Roman" panose="02020603050405020304" pitchFamily="18" charset="0"/>
              </a:rPr>
              <a:t>5. </a:t>
            </a:r>
            <a:r>
              <a:rPr lang="en-US" sz="2400" b="1" dirty="0">
                <a:effectLst>
                  <a:outerShdw blurRad="38100" dist="38100" dir="2700000" algn="tl">
                    <a:srgbClr val="000000">
                      <a:alpha val="43137"/>
                    </a:srgbClr>
                  </a:outerShdw>
                </a:effectLst>
                <a:ea typeface="Times New Roman" panose="02020603050405020304" pitchFamily="18" charset="0"/>
              </a:rPr>
              <a:t>Feel the Breeze</a:t>
            </a:r>
            <a:endParaRPr lang="en-US" sz="2400" dirty="0">
              <a:effectLst/>
              <a:ea typeface="Times New Roman" panose="02020603050405020304" pitchFamily="18" charset="0"/>
            </a:endParaRPr>
          </a:p>
        </p:txBody>
      </p:sp>
      <p:pic>
        <p:nvPicPr>
          <p:cNvPr id="14" name="Imagem 13">
            <a:extLst>
              <a:ext uri="{FF2B5EF4-FFF2-40B4-BE49-F238E27FC236}">
                <a16:creationId xmlns:a16="http://schemas.microsoft.com/office/drawing/2014/main" id="{4982F036-8439-44C4-B56A-F0AEED072E1C}"/>
              </a:ext>
            </a:extLst>
          </p:cNvPr>
          <p:cNvPicPr>
            <a:picLocks noChangeAspect="1"/>
          </p:cNvPicPr>
          <p:nvPr/>
        </p:nvPicPr>
        <p:blipFill>
          <a:blip r:embed="rId3"/>
          <a:stretch>
            <a:fillRect/>
          </a:stretch>
        </p:blipFill>
        <p:spPr>
          <a:xfrm>
            <a:off x="7623522" y="0"/>
            <a:ext cx="4572000" cy="6858000"/>
          </a:xfrm>
          <a:prstGeom prst="rect">
            <a:avLst/>
          </a:prstGeom>
        </p:spPr>
      </p:pic>
    </p:spTree>
    <p:extLst>
      <p:ext uri="{BB962C8B-B14F-4D97-AF65-F5344CB8AC3E}">
        <p14:creationId xmlns:p14="http://schemas.microsoft.com/office/powerpoint/2010/main" val="1241502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https://youtu.be/PPq6IIIXZlU</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#6</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4" name="Multimédia Online 3" title="Mindfulness in Austria’s Nature">
            <a:hlinkClick r:id="" action="ppaction://media"/>
            <a:extLst>
              <a:ext uri="{FF2B5EF4-FFF2-40B4-BE49-F238E27FC236}">
                <a16:creationId xmlns:a16="http://schemas.microsoft.com/office/drawing/2014/main" id="{E12D8556-E4EE-4C99-BCCE-5BEE38F79E82}"/>
              </a:ext>
            </a:extLst>
          </p:cNvPr>
          <p:cNvPicPr>
            <a:picLocks noRot="1"/>
          </p:cNvPicPr>
          <p:nvPr>
            <a:videoFile r:link="rId1"/>
          </p:nvPr>
        </p:nvPicPr>
        <p:blipFill>
          <a:blip r:embed="rId5"/>
          <a:stretch>
            <a:fillRect/>
          </a:stretch>
        </p:blipFill>
        <p:spPr>
          <a:xfrm>
            <a:off x="2673927" y="1287367"/>
            <a:ext cx="6948000" cy="4284000"/>
          </a:xfrm>
          <a:prstGeom prst="rect">
            <a:avLst/>
          </a:prstGeom>
        </p:spPr>
      </p:pic>
      <p:sp>
        <p:nvSpPr>
          <p:cNvPr id="11" name="CaixaDeTexto 10">
            <a:extLst>
              <a:ext uri="{FF2B5EF4-FFF2-40B4-BE49-F238E27FC236}">
                <a16:creationId xmlns:a16="http://schemas.microsoft.com/office/drawing/2014/main" id="{A2329BBB-61D8-4353-AA91-9E7EED6BE552}"/>
              </a:ext>
            </a:extLst>
          </p:cNvPr>
          <p:cNvSpPr txBox="1"/>
          <p:nvPr/>
        </p:nvSpPr>
        <p:spPr>
          <a:xfrm>
            <a:off x="9843516" y="1228725"/>
            <a:ext cx="2293620" cy="830997"/>
          </a:xfrm>
          <a:prstGeom prst="rect">
            <a:avLst/>
          </a:prstGeom>
          <a:noFill/>
        </p:spPr>
        <p:txBody>
          <a:bodyPr wrap="square">
            <a:spAutoFit/>
          </a:bodyPr>
          <a:lstStyle/>
          <a:p>
            <a:r>
              <a:rPr lang="en-US" sz="2400" b="1" i="1" dirty="0">
                <a:solidFill>
                  <a:schemeClr val="bg1">
                    <a:lumMod val="65000"/>
                  </a:schemeClr>
                </a:solidFill>
              </a:rPr>
              <a:t>Mindfulness in Austria’s Nature</a:t>
            </a:r>
          </a:p>
        </p:txBody>
      </p:sp>
    </p:spTree>
    <p:extLst>
      <p:ext uri="{BB962C8B-B14F-4D97-AF65-F5344CB8AC3E}">
        <p14:creationId xmlns:p14="http://schemas.microsoft.com/office/powerpoint/2010/main" val="26655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5">
            <a:extLst>
              <a:ext uri="{28A0092B-C50C-407E-A947-70E740481C1C}">
                <a14:useLocalDpi xmlns:a14="http://schemas.microsoft.com/office/drawing/2010/main" val="0"/>
              </a:ext>
            </a:extLst>
          </a:blip>
          <a:srcRect l="8387" t="10823" r="9307" b="5574"/>
          <a:stretch/>
        </p:blipFill>
        <p:spPr>
          <a:xfrm>
            <a:off x="7084359" y="624446"/>
            <a:ext cx="4722491" cy="2878205"/>
          </a:xfrm>
          <a:prstGeom prst="rect">
            <a:avLst/>
          </a:prstGeom>
        </p:spPr>
      </p:pic>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10823" r="10769" b="5574"/>
          <a:stretch/>
        </p:blipFill>
        <p:spPr>
          <a:xfrm>
            <a:off x="4456540" y="3511950"/>
            <a:ext cx="4542679" cy="2878205"/>
          </a:xfrm>
          <a:prstGeom prst="rect">
            <a:avLst/>
          </a:prstGeom>
        </p:spPr>
      </p:pic>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5">
            <a:extLst>
              <a:ext uri="{28A0092B-C50C-407E-A947-70E740481C1C}">
                <a14:useLocalDpi xmlns:a14="http://schemas.microsoft.com/office/drawing/2010/main" val="0"/>
              </a:ext>
            </a:extLst>
          </a:blip>
          <a:srcRect l="11179" t="10823" r="11159" b="5574"/>
          <a:stretch/>
        </p:blipFill>
        <p:spPr>
          <a:xfrm>
            <a:off x="121193" y="2024536"/>
            <a:ext cx="4456066" cy="2878205"/>
          </a:xfrm>
          <a:prstGeom prst="rect">
            <a:avLst/>
          </a:prstGeom>
        </p:spPr>
      </p:pic>
      <p:pic>
        <p:nvPicPr>
          <p:cNvPr id="5" name="Multimédia Online 4" title="MINUVIDA FILM">
            <a:hlinkClick r:id="" action="ppaction://media"/>
            <a:extLst>
              <a:ext uri="{FF2B5EF4-FFF2-40B4-BE49-F238E27FC236}">
                <a16:creationId xmlns:a16="http://schemas.microsoft.com/office/drawing/2014/main" id="{55A95E61-BC26-477E-B3F2-417135CAC1B2}"/>
              </a:ext>
            </a:extLst>
          </p:cNvPr>
          <p:cNvPicPr>
            <a:picLocks noRot="1"/>
          </p:cNvPicPr>
          <p:nvPr>
            <a:videoFile r:link="rId1"/>
          </p:nvPr>
        </p:nvPicPr>
        <p:blipFill>
          <a:blip r:embed="rId6"/>
          <a:stretch>
            <a:fillRect/>
          </a:stretch>
        </p:blipFill>
        <p:spPr>
          <a:xfrm>
            <a:off x="5070200" y="3758195"/>
            <a:ext cx="3366000" cy="2088819"/>
          </a:xfrm>
          <a:prstGeom prst="rect">
            <a:avLst/>
          </a:prstGeom>
        </p:spPr>
      </p:pic>
      <p:pic>
        <p:nvPicPr>
          <p:cNvPr id="2" name="Multimédia Online 1" title="WINE BLISS – mindfulness and the MOTNIK wine, Klet Brda">
            <a:hlinkClick r:id="" action="ppaction://media"/>
            <a:extLst>
              <a:ext uri="{FF2B5EF4-FFF2-40B4-BE49-F238E27FC236}">
                <a16:creationId xmlns:a16="http://schemas.microsoft.com/office/drawing/2014/main" id="{DCF58D47-3E63-492D-BF20-96E91723D42F}"/>
              </a:ext>
            </a:extLst>
          </p:cNvPr>
          <p:cNvPicPr>
            <a:picLocks noRot="1"/>
          </p:cNvPicPr>
          <p:nvPr>
            <a:videoFile r:link="rId2"/>
          </p:nvPr>
        </p:nvPicPr>
        <p:blipFill>
          <a:blip r:embed="rId7"/>
          <a:stretch>
            <a:fillRect/>
          </a:stretch>
        </p:blipFill>
        <p:spPr>
          <a:xfrm>
            <a:off x="665799" y="2285467"/>
            <a:ext cx="3366000" cy="2066400"/>
          </a:xfrm>
          <a:prstGeom prst="rect">
            <a:avLst/>
          </a:prstGeom>
        </p:spPr>
      </p:pic>
      <p:pic>
        <p:nvPicPr>
          <p:cNvPr id="3" name="Multimédia Online 2" title="Slow Adventuring film">
            <a:hlinkClick r:id="" action="ppaction://media"/>
            <a:extLst>
              <a:ext uri="{FF2B5EF4-FFF2-40B4-BE49-F238E27FC236}">
                <a16:creationId xmlns:a16="http://schemas.microsoft.com/office/drawing/2014/main" id="{93101CE6-B196-4346-967D-24FDFBC361DB}"/>
              </a:ext>
            </a:extLst>
          </p:cNvPr>
          <p:cNvPicPr>
            <a:picLocks noRot="1"/>
          </p:cNvPicPr>
          <p:nvPr>
            <a:videoFile r:link="rId3"/>
          </p:nvPr>
        </p:nvPicPr>
        <p:blipFill>
          <a:blip r:embed="rId8"/>
          <a:stretch>
            <a:fillRect/>
          </a:stretch>
        </p:blipFill>
        <p:spPr>
          <a:xfrm>
            <a:off x="7789379" y="879990"/>
            <a:ext cx="3366000" cy="2088819"/>
          </a:xfrm>
          <a:prstGeom prst="rect">
            <a:avLst/>
          </a:prstGeom>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Studies</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9"/>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13320D6E-00F1-4A99-8F7D-7FAFFCE02867}"/>
              </a:ext>
            </a:extLst>
          </p:cNvPr>
          <p:cNvSpPr txBox="1"/>
          <p:nvPr/>
        </p:nvSpPr>
        <p:spPr>
          <a:xfrm>
            <a:off x="540850" y="1271752"/>
            <a:ext cx="4290923" cy="830997"/>
          </a:xfrm>
          <a:prstGeom prst="rect">
            <a:avLst/>
          </a:prstGeom>
          <a:noFill/>
        </p:spPr>
        <p:txBody>
          <a:bodyPr wrap="square" rtlCol="0">
            <a:spAutoFit/>
          </a:bodyPr>
          <a:lstStyle/>
          <a:p>
            <a:r>
              <a:rPr lang="en-US" sz="2400" b="1" i="1" dirty="0">
                <a:solidFill>
                  <a:schemeClr val="bg1">
                    <a:lumMod val="65000"/>
                  </a:schemeClr>
                </a:solidFill>
              </a:rPr>
              <a:t>WINE BLISS – mindfulness and the MOTNIK wine</a:t>
            </a:r>
            <a:r>
              <a:rPr lang="en-US" sz="1600" b="1" i="1" dirty="0">
                <a:solidFill>
                  <a:schemeClr val="bg1">
                    <a:lumMod val="65000"/>
                  </a:schemeClr>
                </a:solidFill>
              </a:rPr>
              <a:t> (</a:t>
            </a:r>
            <a:r>
              <a:rPr lang="en-US" sz="1600" b="1" i="1" dirty="0" err="1">
                <a:solidFill>
                  <a:schemeClr val="bg1">
                    <a:lumMod val="65000"/>
                  </a:schemeClr>
                </a:solidFill>
              </a:rPr>
              <a:t>Klet</a:t>
            </a:r>
            <a:r>
              <a:rPr lang="en-US" sz="1600" b="1" i="1" dirty="0">
                <a:solidFill>
                  <a:schemeClr val="bg1">
                    <a:lumMod val="65000"/>
                  </a:schemeClr>
                </a:solidFill>
              </a:rPr>
              <a:t> </a:t>
            </a:r>
            <a:r>
              <a:rPr lang="en-US" sz="1600" b="1" i="1" dirty="0" err="1">
                <a:solidFill>
                  <a:schemeClr val="bg1">
                    <a:lumMod val="65000"/>
                  </a:schemeClr>
                </a:solidFill>
              </a:rPr>
              <a:t>Brda</a:t>
            </a:r>
            <a:r>
              <a:rPr lang="en-US" sz="1600" b="1" i="1" dirty="0">
                <a:solidFill>
                  <a:schemeClr val="bg1">
                    <a:lumMod val="65000"/>
                  </a:schemeClr>
                </a:solidFill>
              </a:rPr>
              <a:t>, Slovenia)</a:t>
            </a:r>
            <a:endParaRPr lang="en-GB" sz="1600" b="1" i="1" dirty="0">
              <a:solidFill>
                <a:schemeClr val="bg1">
                  <a:lumMod val="65000"/>
                </a:schemeClr>
              </a:solidFill>
            </a:endParaRP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GB" sz="1050" dirty="0">
                <a:hlinkClick r:id="rId10"/>
              </a:rPr>
              <a:t>https://youtu.be/2HeHfZOhskM</a:t>
            </a:r>
            <a:r>
              <a:rPr lang="en-GB" sz="1050" dirty="0"/>
              <a:t> </a:t>
            </a:r>
          </a:p>
        </p:txBody>
      </p:sp>
      <p:sp>
        <p:nvSpPr>
          <p:cNvPr id="26" name="CaixaDeTexto 25">
            <a:extLst>
              <a:ext uri="{FF2B5EF4-FFF2-40B4-BE49-F238E27FC236}">
                <a16:creationId xmlns:a16="http://schemas.microsoft.com/office/drawing/2014/main" id="{1BBBAA29-74EE-41BC-B988-D2D809157471}"/>
              </a:ext>
            </a:extLst>
          </p:cNvPr>
          <p:cNvSpPr txBox="1"/>
          <p:nvPr/>
        </p:nvSpPr>
        <p:spPr>
          <a:xfrm>
            <a:off x="4208606" y="598658"/>
            <a:ext cx="3451780" cy="461665"/>
          </a:xfrm>
          <a:prstGeom prst="rect">
            <a:avLst/>
          </a:prstGeom>
          <a:noFill/>
        </p:spPr>
        <p:txBody>
          <a:bodyPr wrap="square" rtlCol="0">
            <a:spAutoFit/>
          </a:bodyPr>
          <a:lstStyle/>
          <a:p>
            <a:pPr algn="r"/>
            <a:r>
              <a:rPr lang="en-US" sz="2400" b="1" i="1" dirty="0">
                <a:solidFill>
                  <a:schemeClr val="bg1">
                    <a:lumMod val="65000"/>
                  </a:schemeClr>
                </a:solidFill>
              </a:rPr>
              <a:t>Slow Adventuring</a:t>
            </a:r>
            <a:endParaRPr lang="en-GB" sz="2400" b="1" i="1" dirty="0">
              <a:solidFill>
                <a:schemeClr val="bg1">
                  <a:lumMod val="65000"/>
                </a:schemeClr>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171158"/>
            <a:ext cx="2119027" cy="261610"/>
          </a:xfrm>
          <a:prstGeom prst="rect">
            <a:avLst/>
          </a:prstGeom>
          <a:noFill/>
        </p:spPr>
        <p:txBody>
          <a:bodyPr wrap="square">
            <a:spAutoFit/>
          </a:bodyPr>
          <a:lstStyle/>
          <a:p>
            <a:pPr algn="r"/>
            <a:r>
              <a:rPr lang="en-GB" sz="1050" dirty="0">
                <a:hlinkClick r:id="rId11"/>
              </a:rPr>
              <a:t>https://youtu.be/kM_JCRWcjwk</a:t>
            </a:r>
            <a:endParaRPr lang="en-GB" sz="1050" dirty="0"/>
          </a:p>
        </p:txBody>
      </p:sp>
      <p:sp>
        <p:nvSpPr>
          <p:cNvPr id="37" name="CaixaDeTexto 36">
            <a:extLst>
              <a:ext uri="{FF2B5EF4-FFF2-40B4-BE49-F238E27FC236}">
                <a16:creationId xmlns:a16="http://schemas.microsoft.com/office/drawing/2014/main" id="{C9984677-979A-49E9-BE28-9616762C9AA5}"/>
              </a:ext>
            </a:extLst>
          </p:cNvPr>
          <p:cNvSpPr txBox="1"/>
          <p:nvPr/>
        </p:nvSpPr>
        <p:spPr>
          <a:xfrm>
            <a:off x="8589643" y="3771187"/>
            <a:ext cx="3129195" cy="461665"/>
          </a:xfrm>
          <a:prstGeom prst="rect">
            <a:avLst/>
          </a:prstGeom>
          <a:noFill/>
        </p:spPr>
        <p:txBody>
          <a:bodyPr wrap="square" rtlCol="0">
            <a:spAutoFit/>
          </a:bodyPr>
          <a:lstStyle/>
          <a:p>
            <a:r>
              <a:rPr lang="en-US" sz="2400" b="1" i="1" dirty="0" err="1">
                <a:solidFill>
                  <a:schemeClr val="bg1">
                    <a:lumMod val="65000"/>
                  </a:schemeClr>
                </a:solidFill>
              </a:rPr>
              <a:t>Minuvida</a:t>
            </a:r>
            <a:r>
              <a:rPr lang="en-US" sz="1600" b="1" i="1" dirty="0">
                <a:solidFill>
                  <a:schemeClr val="bg1">
                    <a:lumMod val="65000"/>
                  </a:schemeClr>
                </a:solidFill>
              </a:rPr>
              <a:t> (Azores)</a:t>
            </a:r>
            <a:endParaRPr lang="en-GB" sz="1600" b="1" i="1" dirty="0">
              <a:solidFill>
                <a:schemeClr val="bg1">
                  <a:lumMod val="65000"/>
                </a:schemeClr>
              </a:solidFill>
            </a:endParaRPr>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243498"/>
            <a:ext cx="3529350" cy="253916"/>
          </a:xfrm>
          <a:prstGeom prst="rect">
            <a:avLst/>
          </a:prstGeom>
          <a:noFill/>
        </p:spPr>
        <p:txBody>
          <a:bodyPr wrap="square">
            <a:spAutoFit/>
          </a:bodyPr>
          <a:lstStyle/>
          <a:p>
            <a:pPr algn="r"/>
            <a:r>
              <a:rPr lang="en-GB" sz="1050" dirty="0">
                <a:hlinkClick r:id="rId12"/>
              </a:rPr>
              <a:t>https://youtu.be/Lh-kSwcA1FU</a:t>
            </a:r>
            <a:r>
              <a:rPr lang="en-GB" sz="1050" dirty="0"/>
              <a:t> </a:t>
            </a:r>
          </a:p>
        </p:txBody>
      </p:sp>
    </p:spTree>
    <p:extLst>
      <p:ext uri="{BB962C8B-B14F-4D97-AF65-F5344CB8AC3E}">
        <p14:creationId xmlns:p14="http://schemas.microsoft.com/office/powerpoint/2010/main" val="38807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CEF55CD-78C3-4765-AF5F-E699B21E2EB7}"/>
              </a:ext>
            </a:extLst>
          </p:cNvPr>
          <p:cNvSpPr>
            <a:spLocks noGrp="1"/>
          </p:cNvSpPr>
          <p:nvPr>
            <p:ph type="body" sz="quarter" idx="13"/>
          </p:nvPr>
        </p:nvSpPr>
        <p:spPr>
          <a:xfrm>
            <a:off x="388093" y="936395"/>
            <a:ext cx="3058492" cy="3297980"/>
          </a:xfrm>
        </p:spPr>
        <p:txBody>
          <a:bodyPr>
            <a:normAutofit/>
          </a:bodyPr>
          <a:lstStyle/>
          <a:p>
            <a:r>
              <a:rPr lang="en-US" sz="5400" dirty="0">
                <a:solidFill>
                  <a:schemeClr val="bg1"/>
                </a:solidFill>
                <a:effectLst>
                  <a:outerShdw blurRad="38100" dist="38100" dir="2700000" algn="tl">
                    <a:srgbClr val="000000">
                      <a:alpha val="43137"/>
                    </a:srgbClr>
                  </a:outerShdw>
                </a:effectLst>
              </a:rPr>
              <a:t>Digging Deeper</a:t>
            </a:r>
            <a:endParaRPr lang="en-US" sz="4000" dirty="0">
              <a:solidFill>
                <a:schemeClr val="bg1"/>
              </a:solidFill>
              <a:effectLst>
                <a:outerShdw blurRad="38100" dist="38100" dir="2700000" algn="tl">
                  <a:srgbClr val="000000">
                    <a:alpha val="43137"/>
                  </a:srgbClr>
                </a:outerShdw>
              </a:effectLst>
            </a:endParaRPr>
          </a:p>
        </p:txBody>
      </p:sp>
      <p:pic>
        <p:nvPicPr>
          <p:cNvPr id="13" name="Marcador de Posição da Imagem 12">
            <a:extLst>
              <a:ext uri="{FF2B5EF4-FFF2-40B4-BE49-F238E27FC236}">
                <a16:creationId xmlns:a16="http://schemas.microsoft.com/office/drawing/2014/main" id="{FA924295-8BFB-4A4C-B2D0-ACA01D3FBDD6}"/>
              </a:ext>
            </a:extLst>
          </p:cNvPr>
          <p:cNvPicPr>
            <a:picLocks noGrp="1" noChangeAspect="1"/>
          </p:cNvPicPr>
          <p:nvPr>
            <p:ph type="pic" sz="quarter" idx="19"/>
          </p:nvPr>
        </p:nvPicPr>
        <p:blipFill rotWithShape="1">
          <a:blip r:embed="rId2"/>
          <a:srcRect t="21000" b="3366"/>
          <a:stretch/>
        </p:blipFill>
        <p:spPr>
          <a:xfrm>
            <a:off x="3564836" y="0"/>
            <a:ext cx="8627164" cy="4543720"/>
          </a:xfrm>
        </p:spPr>
      </p:pic>
    </p:spTree>
    <p:extLst>
      <p:ext uri="{BB962C8B-B14F-4D97-AF65-F5344CB8AC3E}">
        <p14:creationId xmlns:p14="http://schemas.microsoft.com/office/powerpoint/2010/main" val="2662993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1036243">
            <a:off x="2981608" y="3159820"/>
            <a:ext cx="2021176" cy="105613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GB" sz="2400" b="1" dirty="0">
                <a:solidFill>
                  <a:schemeClr val="tx1"/>
                </a:solidFill>
              </a:rPr>
              <a:t>Finding Flow [</a:t>
            </a:r>
            <a:r>
              <a:rPr lang="en-GB" sz="2400" b="1" dirty="0">
                <a:solidFill>
                  <a:schemeClr val="tx1"/>
                </a:solidFill>
                <a:hlinkClick r:id="rId4"/>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617854">
            <a:off x="5593688" y="4585462"/>
            <a:ext cx="3062677" cy="1723453"/>
          </a:xfrm>
          <a:prstGeom prst="foldedCorner">
            <a:avLst>
              <a:gd name="adj" fmla="val 1453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fr-FR" sz="2400" b="1" dirty="0">
                <a:solidFill>
                  <a:schemeClr val="tx1"/>
                </a:solidFill>
              </a:rPr>
              <a:t>22 </a:t>
            </a:r>
            <a:r>
              <a:rPr lang="fr-FR" sz="2400" b="1" dirty="0" err="1">
                <a:solidFill>
                  <a:schemeClr val="tx1"/>
                </a:solidFill>
              </a:rPr>
              <a:t>Mindfulness</a:t>
            </a:r>
            <a:r>
              <a:rPr lang="fr-FR" sz="2400" b="1" dirty="0">
                <a:solidFill>
                  <a:schemeClr val="tx1"/>
                </a:solidFill>
              </a:rPr>
              <a:t> </a:t>
            </a:r>
            <a:r>
              <a:rPr lang="fr-FR" sz="2400" b="1" dirty="0" err="1">
                <a:solidFill>
                  <a:schemeClr val="tx1"/>
                </a:solidFill>
              </a:rPr>
              <a:t>Exercises</a:t>
            </a:r>
            <a:r>
              <a:rPr lang="fr-FR" sz="2400" b="1" dirty="0">
                <a:solidFill>
                  <a:schemeClr val="tx1"/>
                </a:solidFill>
              </a:rPr>
              <a:t>, Techniques &amp; </a:t>
            </a:r>
            <a:r>
              <a:rPr lang="fr-FR" sz="2400" b="1" dirty="0" err="1">
                <a:solidFill>
                  <a:schemeClr val="tx1"/>
                </a:solidFill>
              </a:rPr>
              <a:t>Activities</a:t>
            </a:r>
            <a:r>
              <a:rPr lang="fr-FR" sz="2400" b="1" dirty="0">
                <a:solidFill>
                  <a:schemeClr val="tx1"/>
                </a:solidFill>
              </a:rPr>
              <a:t> For </a:t>
            </a:r>
            <a:r>
              <a:rPr lang="fr-FR" sz="2400" b="1" dirty="0" err="1">
                <a:solidFill>
                  <a:schemeClr val="tx1"/>
                </a:solidFill>
              </a:rPr>
              <a:t>Adults</a:t>
            </a:r>
            <a:endParaRPr lang="fr-FR" sz="2400" b="1" dirty="0">
              <a:solidFill>
                <a:schemeClr val="tx1"/>
              </a:solidFill>
            </a:endParaRPr>
          </a:p>
          <a:p>
            <a:pPr>
              <a:spcAft>
                <a:spcPts val="600"/>
              </a:spcAft>
            </a:pPr>
            <a:r>
              <a:rPr lang="fr-FR" sz="2400" b="1" dirty="0">
                <a:solidFill>
                  <a:schemeClr val="tx1"/>
                </a:solidFill>
              </a:rPr>
              <a:t>[</a:t>
            </a:r>
            <a:r>
              <a:rPr lang="fr-FR" sz="2400" b="1" dirty="0">
                <a:solidFill>
                  <a:schemeClr val="tx1"/>
                </a:solidFill>
                <a:hlinkClick r:id="rId5"/>
              </a:rPr>
              <a:t>CLICK HERE</a:t>
            </a:r>
            <a:r>
              <a:rPr lang="fr-FR" sz="2400" b="1" dirty="0">
                <a:solidFill>
                  <a:schemeClr val="tx1"/>
                </a:solidFill>
              </a:rPr>
              <a:t>]</a:t>
            </a:r>
            <a:endParaRPr lang="en-GB" sz="2400" b="1" dirty="0">
              <a:solidFill>
                <a:schemeClr val="tx1"/>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188374">
            <a:off x="2021182" y="4917141"/>
            <a:ext cx="2991222" cy="137661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Getting started with mindfulness</a:t>
            </a:r>
          </a:p>
          <a:p>
            <a:pPr>
              <a:spcAft>
                <a:spcPts val="600"/>
              </a:spcAft>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20974208">
            <a:off x="1049660" y="1313593"/>
            <a:ext cx="3509814" cy="139561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i="0" dirty="0">
                <a:solidFill>
                  <a:srgbClr val="333333"/>
                </a:solidFill>
                <a:effectLst/>
              </a:rPr>
              <a:t>10 Powerful Reasons Why People Love to Travel</a:t>
            </a:r>
          </a:p>
          <a:p>
            <a:pPr>
              <a:spcAft>
                <a:spcPts val="600"/>
              </a:spcAft>
            </a:pPr>
            <a:r>
              <a:rPr lang="en-US" sz="2400" b="1" i="0" dirty="0">
                <a:solidFill>
                  <a:srgbClr val="333333"/>
                </a:solidFill>
                <a:effectLst/>
              </a:rPr>
              <a:t>[</a:t>
            </a:r>
            <a:r>
              <a:rPr lang="en-US" sz="2400" b="1" i="0" dirty="0">
                <a:solidFill>
                  <a:srgbClr val="333333"/>
                </a:solidFill>
                <a:effectLst/>
                <a:hlinkClick r:id="rId7"/>
              </a:rPr>
              <a:t>CLI</a:t>
            </a:r>
            <a:r>
              <a:rPr lang="en-US" sz="2400" b="1" dirty="0">
                <a:solidFill>
                  <a:srgbClr val="333333"/>
                </a:solidFill>
                <a:hlinkClick r:id="rId7"/>
              </a:rPr>
              <a:t>CK HERE</a:t>
            </a:r>
            <a:r>
              <a:rPr lang="en-US" sz="2400" b="1" dirty="0">
                <a:solidFill>
                  <a:srgbClr val="333333"/>
                </a:solidFill>
              </a:rPr>
              <a:t>]</a:t>
            </a:r>
            <a:endParaRPr lang="en-US" sz="2400" b="1" i="0" dirty="0">
              <a:solidFill>
                <a:srgbClr val="333333"/>
              </a:solidFill>
              <a:effectLst/>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901052">
            <a:off x="5169230" y="880942"/>
            <a:ext cx="3058063" cy="16574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8 Ways To Create Flow According to Mihaly Csikszentmihalyi [</a:t>
            </a:r>
            <a:r>
              <a:rPr lang="en-US" sz="2400" b="1" dirty="0">
                <a:solidFill>
                  <a:schemeClr val="tx1"/>
                </a:solidFill>
                <a:hlinkClick r:id="rId8"/>
              </a:rPr>
              <a:t>CLICK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961422" y="3917674"/>
            <a:ext cx="3028967" cy="2282576"/>
          </a:xfrm>
          <a:prstGeom prst="foldedCorner">
            <a:avLst>
              <a:gd name="adj" fmla="val 1130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The Hero’s Journey: A Human Framework for Building Modern Travel Brands</a:t>
            </a:r>
          </a:p>
          <a:p>
            <a:pPr>
              <a:spcAft>
                <a:spcPts val="600"/>
              </a:spcAft>
            </a:pPr>
            <a:r>
              <a:rPr lang="en-US" sz="2400" b="1" dirty="0">
                <a:solidFill>
                  <a:schemeClr val="tx1"/>
                </a:solidFill>
              </a:rPr>
              <a:t>[</a:t>
            </a:r>
            <a:r>
              <a:rPr lang="en-US" sz="2400" b="1" dirty="0">
                <a:solidFill>
                  <a:schemeClr val="tx1"/>
                </a:solidFill>
                <a:hlinkClick r:id="rId9"/>
              </a:rPr>
              <a:t>CLICK HERE</a:t>
            </a:r>
            <a:r>
              <a:rPr lang="en-US" sz="2400" b="1" dirty="0">
                <a:solidFill>
                  <a:schemeClr val="tx1"/>
                </a:solidFill>
              </a:rPr>
              <a:t>]</a:t>
            </a:r>
            <a:endParaRPr lang="en-GB" sz="2400" b="1"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
        <p:nvSpPr>
          <p:cNvPr id="16" name="Retângulo: Canto Dobrado 15">
            <a:extLst>
              <a:ext uri="{FF2B5EF4-FFF2-40B4-BE49-F238E27FC236}">
                <a16:creationId xmlns:a16="http://schemas.microsoft.com/office/drawing/2014/main" id="{5D7D1D3B-3C31-4AD7-A0E0-A8FF4813BDEC}"/>
              </a:ext>
            </a:extLst>
          </p:cNvPr>
          <p:cNvSpPr/>
          <p:nvPr/>
        </p:nvSpPr>
        <p:spPr>
          <a:xfrm rot="250528">
            <a:off x="8803908" y="421992"/>
            <a:ext cx="2958951" cy="187095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How to promote your tourism company through storytelling</a:t>
            </a:r>
          </a:p>
          <a:p>
            <a:pPr>
              <a:spcAft>
                <a:spcPts val="600"/>
              </a:spcAft>
            </a:pPr>
            <a:r>
              <a:rPr lang="en-US" sz="2400" b="1" dirty="0">
                <a:solidFill>
                  <a:schemeClr val="tx1"/>
                </a:solidFill>
              </a:rPr>
              <a:t>[</a:t>
            </a:r>
            <a:r>
              <a:rPr lang="en-US" sz="2400" b="1" dirty="0">
                <a:solidFill>
                  <a:schemeClr val="tx1"/>
                </a:solidFill>
                <a:hlinkClick r:id="rId10"/>
              </a:rPr>
              <a:t>CLICK HERE</a:t>
            </a:r>
            <a:r>
              <a:rPr lang="en-US" sz="2400" b="1" dirty="0">
                <a:solidFill>
                  <a:schemeClr val="tx1"/>
                </a:solidFill>
              </a:rPr>
              <a:t>]</a:t>
            </a:r>
          </a:p>
        </p:txBody>
      </p:sp>
      <p:sp>
        <p:nvSpPr>
          <p:cNvPr id="17" name="Retângulo: Canto Dobrado 16">
            <a:extLst>
              <a:ext uri="{FF2B5EF4-FFF2-40B4-BE49-F238E27FC236}">
                <a16:creationId xmlns:a16="http://schemas.microsoft.com/office/drawing/2014/main" id="{F47E0B67-49CB-49B9-B158-0B325E736D57}"/>
              </a:ext>
            </a:extLst>
          </p:cNvPr>
          <p:cNvSpPr/>
          <p:nvPr/>
        </p:nvSpPr>
        <p:spPr>
          <a:xfrm rot="204406">
            <a:off x="5379652" y="2896412"/>
            <a:ext cx="2921253" cy="140652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i="0" dirty="0">
                <a:solidFill>
                  <a:srgbClr val="2C2823"/>
                </a:solidFill>
                <a:effectLst/>
              </a:rPr>
              <a:t>How to Create Your Own Rites of Passage</a:t>
            </a:r>
          </a:p>
          <a:p>
            <a:pPr>
              <a:spcAft>
                <a:spcPts val="600"/>
              </a:spcAft>
            </a:pPr>
            <a:r>
              <a:rPr lang="en-US" sz="2400" b="1" i="0" dirty="0">
                <a:solidFill>
                  <a:srgbClr val="2C2823"/>
                </a:solidFill>
                <a:effectLst/>
              </a:rPr>
              <a:t>[</a:t>
            </a:r>
            <a:r>
              <a:rPr lang="en-US" sz="2400" b="1" i="0" dirty="0">
                <a:solidFill>
                  <a:srgbClr val="2C2823"/>
                </a:solidFill>
                <a:effectLst/>
                <a:hlinkClick r:id="rId11"/>
              </a:rPr>
              <a:t>CLICK HERE</a:t>
            </a:r>
            <a:r>
              <a:rPr lang="en-US" sz="2400" b="1" i="0" dirty="0">
                <a:solidFill>
                  <a:srgbClr val="2C2823"/>
                </a:solidFill>
                <a:effectLst/>
              </a:rPr>
              <a:t>]</a:t>
            </a:r>
          </a:p>
        </p:txBody>
      </p:sp>
      <p:sp>
        <p:nvSpPr>
          <p:cNvPr id="23" name="Retângulo: Canto Dobrado 22">
            <a:extLst>
              <a:ext uri="{FF2B5EF4-FFF2-40B4-BE49-F238E27FC236}">
                <a16:creationId xmlns:a16="http://schemas.microsoft.com/office/drawing/2014/main" id="{FE6C38C3-2FA9-4D03-816A-348C420DD00A}"/>
              </a:ext>
            </a:extLst>
          </p:cNvPr>
          <p:cNvSpPr/>
          <p:nvPr/>
        </p:nvSpPr>
        <p:spPr>
          <a:xfrm rot="241035">
            <a:off x="8510651" y="2420775"/>
            <a:ext cx="2921739" cy="126728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2400" b="1" i="0" dirty="0">
                <a:solidFill>
                  <a:srgbClr val="000000"/>
                </a:solidFill>
                <a:effectLst/>
              </a:rPr>
              <a:t>﻿Rites of passage in a world that is not flat</a:t>
            </a:r>
          </a:p>
          <a:p>
            <a:pPr algn="l"/>
            <a:r>
              <a:rPr lang="en-US" sz="2400" b="1" dirty="0">
                <a:solidFill>
                  <a:srgbClr val="000000"/>
                </a:solidFill>
              </a:rPr>
              <a:t>[</a:t>
            </a:r>
            <a:r>
              <a:rPr lang="en-US" sz="2400" b="1" dirty="0">
                <a:solidFill>
                  <a:srgbClr val="000000"/>
                </a:solidFill>
                <a:hlinkClick r:id="rId12"/>
              </a:rPr>
              <a:t>CLICK HERE</a:t>
            </a:r>
            <a:r>
              <a:rPr lang="en-US" sz="2400" b="1" dirty="0">
                <a:solidFill>
                  <a:srgbClr val="000000"/>
                </a:solidFill>
              </a:rPr>
              <a:t>]</a:t>
            </a:r>
            <a:endParaRPr lang="en-US" sz="2400" b="1" i="0" dirty="0">
              <a:solidFill>
                <a:srgbClr val="000000"/>
              </a:solidFill>
              <a:effectLst/>
            </a:endParaRPr>
          </a:p>
        </p:txBody>
      </p:sp>
      <p:sp>
        <p:nvSpPr>
          <p:cNvPr id="13" name="Retângulo: Canto Dobrado 12">
            <a:extLst>
              <a:ext uri="{FF2B5EF4-FFF2-40B4-BE49-F238E27FC236}">
                <a16:creationId xmlns:a16="http://schemas.microsoft.com/office/drawing/2014/main" id="{2E00EC82-C113-45E2-8C57-B8FE77DD601F}"/>
              </a:ext>
            </a:extLst>
          </p:cNvPr>
          <p:cNvSpPr/>
          <p:nvPr/>
        </p:nvSpPr>
        <p:spPr>
          <a:xfrm rot="21188374">
            <a:off x="230193" y="3186212"/>
            <a:ext cx="2314521" cy="180026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Why you must nail storytelling in tourism</a:t>
            </a:r>
          </a:p>
          <a:p>
            <a:pPr>
              <a:spcAft>
                <a:spcPts val="600"/>
              </a:spcAft>
            </a:pPr>
            <a:r>
              <a:rPr lang="en-US" sz="2400" b="1" dirty="0">
                <a:solidFill>
                  <a:schemeClr val="tx1"/>
                </a:solidFill>
              </a:rPr>
              <a:t>[</a:t>
            </a:r>
            <a:r>
              <a:rPr lang="en-US" sz="2400" b="1" dirty="0">
                <a:solidFill>
                  <a:schemeClr val="tx1"/>
                </a:solidFill>
                <a:hlinkClick r:id="rId13"/>
              </a:rPr>
              <a:t>CLICK HERE</a:t>
            </a:r>
            <a:r>
              <a:rPr lang="en-US" sz="2400" b="1" dirty="0">
                <a:solidFill>
                  <a:schemeClr val="tx1"/>
                </a:solidFill>
              </a:rPr>
              <a:t>]</a:t>
            </a:r>
          </a:p>
        </p:txBody>
      </p:sp>
    </p:spTree>
    <p:extLst>
      <p:ext uri="{BB962C8B-B14F-4D97-AF65-F5344CB8AC3E}">
        <p14:creationId xmlns:p14="http://schemas.microsoft.com/office/powerpoint/2010/main" val="3750256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 Dobrado 5">
            <a:extLst>
              <a:ext uri="{FF2B5EF4-FFF2-40B4-BE49-F238E27FC236}">
                <a16:creationId xmlns:a16="http://schemas.microsoft.com/office/drawing/2014/main" id="{3108ACF9-EB4A-46A1-865D-963AEDBA6563}"/>
              </a:ext>
            </a:extLst>
          </p:cNvPr>
          <p:cNvSpPr/>
          <p:nvPr/>
        </p:nvSpPr>
        <p:spPr>
          <a:xfrm>
            <a:off x="299712" y="1165860"/>
            <a:ext cx="11610348" cy="5086350"/>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Looking back to the experience you have redesigned based on the Experience Economy, complement it using one, some or all the features below:</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How can you create the proper setting for your customers to reach flow?</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Can you create a rite of passage for your customers, allowing them to escape into a </a:t>
            </a:r>
            <a:r>
              <a:rPr lang="en-GB" sz="2400" dirty="0" err="1">
                <a:solidFill>
                  <a:schemeClr val="tx1"/>
                </a:solidFill>
              </a:rPr>
              <a:t>liminoid</a:t>
            </a:r>
            <a:r>
              <a:rPr lang="en-GB" sz="2400" dirty="0">
                <a:solidFill>
                  <a:schemeClr val="tx1"/>
                </a:solidFill>
              </a:rPr>
              <a:t> experience and build meaningful and memorable moments?</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What stories can you add to the experience and how and when will you tell them to create more immersive experiences?</a:t>
            </a:r>
          </a:p>
          <a:p>
            <a:pPr marL="180000">
              <a:lnSpc>
                <a:spcPct val="150000"/>
              </a:lnSpc>
              <a:spcAft>
                <a:spcPts val="600"/>
              </a:spcAft>
              <a:buClr>
                <a:srgbClr val="6ECECB"/>
              </a:buClr>
              <a:buFont typeface="Arial" panose="020B0604020202020204" pitchFamily="34" charset="0"/>
              <a:buChar char="•"/>
            </a:pPr>
            <a:r>
              <a:rPr lang="en-GB" sz="2400" dirty="0">
                <a:solidFill>
                  <a:schemeClr val="tx1"/>
                </a:solidFill>
              </a:rPr>
              <a:t> Where does mindfulness fits all this? Is it the core of the experience?</a:t>
            </a: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Assignment</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Tree>
    <p:extLst>
      <p:ext uri="{BB962C8B-B14F-4D97-AF65-F5344CB8AC3E}">
        <p14:creationId xmlns:p14="http://schemas.microsoft.com/office/powerpoint/2010/main" val="2483114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a:solidFill>
                  <a:schemeClr val="bg1"/>
                </a:solidFill>
                <a:effectLst>
                  <a:outerShdw blurRad="38100" dist="38100" dir="2700000" algn="tl">
                    <a:srgbClr val="000000">
                      <a:alpha val="43137"/>
                    </a:srgbClr>
                  </a:outerShdw>
                </a:effectLst>
              </a:rPr>
              <a:t>Module Summary</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8" name="Text Placeholder 2">
            <a:extLst>
              <a:ext uri="{FF2B5EF4-FFF2-40B4-BE49-F238E27FC236}">
                <a16:creationId xmlns:a16="http://schemas.microsoft.com/office/drawing/2014/main" id="{4822B116-4B97-49B6-AD39-40A9CD17B823}"/>
              </a:ext>
            </a:extLst>
          </p:cNvPr>
          <p:cNvSpPr>
            <a:spLocks noGrp="1"/>
          </p:cNvSpPr>
          <p:nvPr>
            <p:ph type="body" sz="quarter" idx="14"/>
          </p:nvPr>
        </p:nvSpPr>
        <p:spPr>
          <a:xfrm>
            <a:off x="497155" y="4662192"/>
            <a:ext cx="9000157" cy="469184"/>
          </a:xfrm>
        </p:spPr>
        <p:txBody>
          <a:bodyPr/>
          <a:lstStyle/>
          <a:p>
            <a:r>
              <a:rPr lang="en-US" sz="2800" b="1" dirty="0"/>
              <a:t>Module IV. Engineering Wellbeing Experiences</a:t>
            </a:r>
          </a:p>
        </p:txBody>
      </p:sp>
    </p:spTree>
    <p:extLst>
      <p:ext uri="{BB962C8B-B14F-4D97-AF65-F5344CB8AC3E}">
        <p14:creationId xmlns:p14="http://schemas.microsoft.com/office/powerpoint/2010/main" val="365369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recognized tourists’ current need to escape the routine and stress of their everyday lives, looking for relaxation, personal transformation and repurpose life and stronger self-identity.</a:t>
            </a:r>
          </a:p>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explored the nature of the optimal experience and how it connects to pleasure and enjoyment, highlighting flow as a powerful means for achieving wellbeing.</a:t>
            </a:r>
          </a:p>
        </p:txBody>
      </p:sp>
      <p:pic>
        <p:nvPicPr>
          <p:cNvPr id="7" name="Imagem 6">
            <a:extLst>
              <a:ext uri="{FF2B5EF4-FFF2-40B4-BE49-F238E27FC236}">
                <a16:creationId xmlns:a16="http://schemas.microsoft.com/office/drawing/2014/main" id="{595C19A3-2795-4008-BA09-FDCAB659F74A}"/>
              </a:ext>
            </a:extLst>
          </p:cNvPr>
          <p:cNvPicPr>
            <a:picLocks noChangeAspect="1"/>
          </p:cNvPicPr>
          <p:nvPr/>
        </p:nvPicPr>
        <p:blipFill>
          <a:blip r:embed="rId3"/>
          <a:stretch>
            <a:fillRect/>
          </a:stretch>
        </p:blipFill>
        <p:spPr>
          <a:xfrm>
            <a:off x="3040" y="0"/>
            <a:ext cx="4572000" cy="6858000"/>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understood the concept of liminality and the opportunity to apply the structure underlying rites of passages to tourist experiences in order to create memorable, meaningful and transformative moments.</a:t>
            </a:r>
          </a:p>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acknowledged storytelling as useful tool to create more immersive experiences, transmit powerful messages and establish deep emotional connections between the teller and the customers.</a:t>
            </a:r>
          </a:p>
        </p:txBody>
      </p:sp>
      <p:pic>
        <p:nvPicPr>
          <p:cNvPr id="7" name="Imagem 6">
            <a:extLst>
              <a:ext uri="{FF2B5EF4-FFF2-40B4-BE49-F238E27FC236}">
                <a16:creationId xmlns:a16="http://schemas.microsoft.com/office/drawing/2014/main" id="{878C0406-60B3-4EFE-95CC-EEF6AF1035D8}"/>
              </a:ext>
            </a:extLst>
          </p:cNvPr>
          <p:cNvPicPr>
            <a:picLocks noChangeAspect="1"/>
          </p:cNvPicPr>
          <p:nvPr/>
        </p:nvPicPr>
        <p:blipFill>
          <a:blip r:embed="rId2"/>
          <a:stretch>
            <a:fillRect/>
          </a:stretch>
        </p:blipFill>
        <p:spPr>
          <a:xfrm>
            <a:off x="7048500" y="0"/>
            <a:ext cx="5143500" cy="6858000"/>
          </a:xfrm>
          <a:prstGeom prst="rect">
            <a:avLst/>
          </a:prstGeom>
        </p:spPr>
      </p:pic>
    </p:spTree>
    <p:extLst>
      <p:ext uri="{BB962C8B-B14F-4D97-AF65-F5344CB8AC3E}">
        <p14:creationId xmlns:p14="http://schemas.microsoft.com/office/powerpoint/2010/main" val="3889389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7CAA052-5969-48F1-AD33-095C75DD0368}"/>
              </a:ext>
            </a:extLst>
          </p:cNvPr>
          <p:cNvPicPr>
            <a:picLocks noChangeAspect="1"/>
          </p:cNvPicPr>
          <p:nvPr/>
        </p:nvPicPr>
        <p:blipFill rotWithShape="1">
          <a:blip r:embed="rId3"/>
          <a:srcRect l="29090" r="29121"/>
          <a:stretch/>
        </p:blipFill>
        <p:spPr>
          <a:xfrm>
            <a:off x="7865096" y="0"/>
            <a:ext cx="4326904"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Objectives</a:t>
            </a:r>
          </a:p>
        </p:txBody>
      </p:sp>
      <p:sp>
        <p:nvSpPr>
          <p:cNvPr id="8" name="Retângulo 7">
            <a:extLst>
              <a:ext uri="{FF2B5EF4-FFF2-40B4-BE49-F238E27FC236}">
                <a16:creationId xmlns:a16="http://schemas.microsoft.com/office/drawing/2014/main" id="{5F4DF0D6-7917-4A79-8B44-000A6658D82F}"/>
              </a:ext>
            </a:extLst>
          </p:cNvPr>
          <p:cNvSpPr/>
          <p:nvPr/>
        </p:nvSpPr>
        <p:spPr>
          <a:xfrm>
            <a:off x="331471" y="1046457"/>
            <a:ext cx="7533626"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285750" indent="-285750">
              <a:lnSpc>
                <a:spcPct val="150000"/>
              </a:lnSpc>
              <a:spcAft>
                <a:spcPts val="1200"/>
              </a:spcAft>
              <a:buClr>
                <a:srgbClr val="6ECECB"/>
              </a:buClr>
              <a:buFont typeface="Arial" panose="020B0604020202020204" pitchFamily="34" charset="0"/>
              <a:buChar char="•"/>
            </a:pPr>
            <a:r>
              <a:rPr lang="en-GB" sz="2400" spc="-30" dirty="0">
                <a:solidFill>
                  <a:schemeClr val="tx1"/>
                </a:solidFill>
              </a:rPr>
              <a:t>To recognize tourists’ current need to escape their everyday lives, relax and be transformed.</a:t>
            </a:r>
          </a:p>
          <a:p>
            <a:pPr marL="285750" indent="-285750">
              <a:lnSpc>
                <a:spcPct val="150000"/>
              </a:lnSpc>
              <a:spcAft>
                <a:spcPts val="1200"/>
              </a:spcAft>
              <a:buClr>
                <a:srgbClr val="6ECECB"/>
              </a:buClr>
              <a:buFont typeface="Arial" panose="020B0604020202020204" pitchFamily="34" charset="0"/>
              <a:buChar char="•"/>
            </a:pPr>
            <a:r>
              <a:rPr lang="en-GB" sz="2400" spc="-30" dirty="0">
                <a:solidFill>
                  <a:schemeClr val="tx1"/>
                </a:solidFill>
              </a:rPr>
              <a:t>To interpret the nature of the optimal experience.</a:t>
            </a:r>
          </a:p>
          <a:p>
            <a:pPr marL="285750" indent="-285750">
              <a:lnSpc>
                <a:spcPct val="150000"/>
              </a:lnSpc>
              <a:spcAft>
                <a:spcPts val="1200"/>
              </a:spcAft>
              <a:buClr>
                <a:srgbClr val="6ECECB"/>
              </a:buClr>
              <a:buFont typeface="Arial" panose="020B0604020202020204" pitchFamily="34" charset="0"/>
              <a:buChar char="•"/>
            </a:pPr>
            <a:r>
              <a:rPr lang="en-GB" sz="2400" spc="-30" dirty="0">
                <a:solidFill>
                  <a:schemeClr val="tx1"/>
                </a:solidFill>
              </a:rPr>
              <a:t>To recognize the rite of passage as a way of creating </a:t>
            </a:r>
            <a:r>
              <a:rPr lang="en-GB" sz="2400" spc="-30" dirty="0" err="1">
                <a:solidFill>
                  <a:schemeClr val="tx1"/>
                </a:solidFill>
              </a:rPr>
              <a:t>liminoid</a:t>
            </a:r>
            <a:r>
              <a:rPr lang="en-GB" sz="2400" spc="-30" dirty="0">
                <a:solidFill>
                  <a:schemeClr val="tx1"/>
                </a:solidFill>
              </a:rPr>
              <a:t> experiences and memorable moments.</a:t>
            </a:r>
          </a:p>
          <a:p>
            <a:pPr marL="285750" indent="-285750">
              <a:lnSpc>
                <a:spcPct val="150000"/>
              </a:lnSpc>
              <a:spcAft>
                <a:spcPts val="1200"/>
              </a:spcAft>
              <a:buClr>
                <a:srgbClr val="6ECECB"/>
              </a:buClr>
              <a:buFont typeface="Arial" panose="020B0604020202020204" pitchFamily="34" charset="0"/>
              <a:buChar char="•"/>
            </a:pPr>
            <a:r>
              <a:rPr lang="en-GB" sz="2400" spc="-30" dirty="0">
                <a:solidFill>
                  <a:schemeClr val="tx1"/>
                </a:solidFill>
              </a:rPr>
              <a:t>To use storytelling as tool to create immersive experiences.</a:t>
            </a:r>
          </a:p>
          <a:p>
            <a:pPr marL="285750" indent="-285750">
              <a:lnSpc>
                <a:spcPct val="150000"/>
              </a:lnSpc>
              <a:spcAft>
                <a:spcPts val="1200"/>
              </a:spcAft>
              <a:buClr>
                <a:srgbClr val="6ECECB"/>
              </a:buClr>
              <a:buFont typeface="Arial" panose="020B0604020202020204" pitchFamily="34" charset="0"/>
              <a:buChar char="•"/>
            </a:pPr>
            <a:r>
              <a:rPr lang="en-GB" sz="2400" spc="-30" dirty="0">
                <a:solidFill>
                  <a:schemeClr val="tx1"/>
                </a:solidFill>
              </a:rPr>
              <a:t>To describe mindfulness as a means for achieving sustained wellbeing.</a:t>
            </a:r>
          </a:p>
        </p:txBody>
      </p:sp>
      <p:pic>
        <p:nvPicPr>
          <p:cNvPr id="6" name="Imagem 5">
            <a:extLst>
              <a:ext uri="{FF2B5EF4-FFF2-40B4-BE49-F238E27FC236}">
                <a16:creationId xmlns:a16="http://schemas.microsoft.com/office/drawing/2014/main" id="{C8C3733D-81DD-4103-A610-39BAC1B9F55B}"/>
              </a:ext>
            </a:extLst>
          </p:cNvPr>
          <p:cNvPicPr>
            <a:picLocks noChangeAspect="1"/>
          </p:cNvPicPr>
          <p:nvPr/>
        </p:nvPicPr>
        <p:blipFill rotWithShape="1">
          <a:blip r:embed="rId4"/>
          <a:srcRect l="2681" r="2681"/>
          <a:stretch/>
        </p:blipFill>
        <p:spPr>
          <a:xfrm>
            <a:off x="7865097" y="0"/>
            <a:ext cx="4326903" cy="6858000"/>
          </a:xfrm>
          <a:prstGeom prst="rect">
            <a:avLst/>
          </a:prstGeom>
        </p:spPr>
      </p:pic>
    </p:spTree>
    <p:extLst>
      <p:ext uri="{BB962C8B-B14F-4D97-AF65-F5344CB8AC3E}">
        <p14:creationId xmlns:p14="http://schemas.microsoft.com/office/powerpoint/2010/main" val="3550745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30" dirty="0">
                <a:solidFill>
                  <a:schemeClr val="tx1"/>
                </a:solidFill>
              </a:rPr>
              <a:t>… explored mindfulness as a means for achieving sustained wellbeing and positive emotions, as well as the non-judgemental enjoyment of the moment that leads to special kind of flow and vivid memories.</a:t>
            </a:r>
          </a:p>
        </p:txBody>
      </p:sp>
      <p:pic>
        <p:nvPicPr>
          <p:cNvPr id="7" name="Imagem 6">
            <a:extLst>
              <a:ext uri="{FF2B5EF4-FFF2-40B4-BE49-F238E27FC236}">
                <a16:creationId xmlns:a16="http://schemas.microsoft.com/office/drawing/2014/main" id="{161BE984-0E91-4BDB-86A3-2ED5B5BB24F7}"/>
              </a:ext>
            </a:extLst>
          </p:cNvPr>
          <p:cNvPicPr>
            <a:picLocks noChangeAspect="1"/>
          </p:cNvPicPr>
          <p:nvPr/>
        </p:nvPicPr>
        <p:blipFill>
          <a:blip r:embed="rId3"/>
          <a:stretch>
            <a:fillRect/>
          </a:stretch>
        </p:blipFill>
        <p:spPr>
          <a:xfrm>
            <a:off x="-3066" y="0"/>
            <a:ext cx="4581144" cy="6858000"/>
          </a:xfrm>
          <a:prstGeom prst="rect">
            <a:avLst/>
          </a:prstGeom>
        </p:spPr>
      </p:pic>
    </p:spTree>
    <p:extLst>
      <p:ext uri="{BB962C8B-B14F-4D97-AF65-F5344CB8AC3E}">
        <p14:creationId xmlns:p14="http://schemas.microsoft.com/office/powerpoint/2010/main" val="4157929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2" name="Retângulo 21">
            <a:extLst>
              <a:ext uri="{FF2B5EF4-FFF2-40B4-BE49-F238E27FC236}">
                <a16:creationId xmlns:a16="http://schemas.microsoft.com/office/drawing/2014/main" id="{E8D44EB2-74D0-4702-A615-CC0C642348C0}"/>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24" name="Retângulo 23">
            <a:extLst>
              <a:ext uri="{FF2B5EF4-FFF2-40B4-BE49-F238E27FC236}">
                <a16:creationId xmlns:a16="http://schemas.microsoft.com/office/drawing/2014/main" id="{6946189D-F1FC-465A-BFB4-8140B10B319A}"/>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 Wellbeing in a 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3" name="Retângulo 32">
            <a:extLst>
              <a:ext uri="{FF2B5EF4-FFF2-40B4-BE49-F238E27FC236}">
                <a16:creationId xmlns:a16="http://schemas.microsoft.com/office/drawing/2014/main" id="{182D4BE0-127C-4194-BDA8-9B658F5F3305}"/>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4396681E-EBCF-49B9-90FA-0A252185C1F6}"/>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39" name="Retângulo 38">
            <a:extLst>
              <a:ext uri="{FF2B5EF4-FFF2-40B4-BE49-F238E27FC236}">
                <a16:creationId xmlns:a16="http://schemas.microsoft.com/office/drawing/2014/main" id="{BA04D764-6F15-47AE-931A-34242324C1B7}"/>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5F305727-6C8F-4F77-B1B9-5132F82C4B50}"/>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for Wellbeing</a:t>
            </a:r>
          </a:p>
        </p:txBody>
      </p:sp>
      <p:pic>
        <p:nvPicPr>
          <p:cNvPr id="43" name="Imagem 42">
            <a:extLst>
              <a:ext uri="{FF2B5EF4-FFF2-40B4-BE49-F238E27FC236}">
                <a16:creationId xmlns:a16="http://schemas.microsoft.com/office/drawing/2014/main" id="{5D9BBA32-59CB-437E-8A82-837E23EFD46C}"/>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4" name="Imagem 43">
            <a:extLst>
              <a:ext uri="{FF2B5EF4-FFF2-40B4-BE49-F238E27FC236}">
                <a16:creationId xmlns:a16="http://schemas.microsoft.com/office/drawing/2014/main" id="{505A5FD6-67DD-471C-970C-BBA195212D16}"/>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45" name="Imagem 44">
            <a:extLst>
              <a:ext uri="{FF2B5EF4-FFF2-40B4-BE49-F238E27FC236}">
                <a16:creationId xmlns:a16="http://schemas.microsoft.com/office/drawing/2014/main" id="{1B0B5B92-5D8E-4F1E-AC24-D418E32BFD94}"/>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27C0D244-C181-4751-BE0A-C5FFD638A1F4}"/>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7" name="Seta: Pentágono 46">
            <a:extLst>
              <a:ext uri="{FF2B5EF4-FFF2-40B4-BE49-F238E27FC236}">
                <a16:creationId xmlns:a16="http://schemas.microsoft.com/office/drawing/2014/main" id="{DE68DE6F-A81E-4C79-9075-189A6F752BE9}"/>
              </a:ext>
            </a:extLst>
          </p:cNvPr>
          <p:cNvSpPr/>
          <p:nvPr/>
        </p:nvSpPr>
        <p:spPr>
          <a:xfrm>
            <a:off x="360413" y="2750443"/>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18BE1AC4-9635-4AB4-8760-03B7BEF095F8}"/>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49" name="Imagem 48">
            <a:extLst>
              <a:ext uri="{FF2B5EF4-FFF2-40B4-BE49-F238E27FC236}">
                <a16:creationId xmlns:a16="http://schemas.microsoft.com/office/drawing/2014/main" id="{5F8F2B53-C448-42F9-AB56-0C70D09E5A62}"/>
              </a:ext>
            </a:extLst>
          </p:cNvPr>
          <p:cNvPicPr>
            <a:picLocks noChangeAspect="1"/>
          </p:cNvPicPr>
          <p:nvPr/>
        </p:nvPicPr>
        <p:blipFill>
          <a:blip r:embed="rId4"/>
          <a:stretch>
            <a:fillRect/>
          </a:stretch>
        </p:blipFill>
        <p:spPr>
          <a:xfrm>
            <a:off x="6897310" y="3976010"/>
            <a:ext cx="360000" cy="360000"/>
          </a:xfrm>
          <a:prstGeom prst="rect">
            <a:avLst/>
          </a:prstGeom>
        </p:spPr>
      </p:pic>
      <p:sp>
        <p:nvSpPr>
          <p:cNvPr id="50" name="Retângulo 49">
            <a:extLst>
              <a:ext uri="{FF2B5EF4-FFF2-40B4-BE49-F238E27FC236}">
                <a16:creationId xmlns:a16="http://schemas.microsoft.com/office/drawing/2014/main" id="{D997A5C8-37C6-4C98-B999-5ECBD7DBDBEE}"/>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51" name="Imagem 50">
            <a:extLst>
              <a:ext uri="{FF2B5EF4-FFF2-40B4-BE49-F238E27FC236}">
                <a16:creationId xmlns:a16="http://schemas.microsoft.com/office/drawing/2014/main" id="{A4604BBD-1084-4A18-BA35-CBAF26715E86}"/>
              </a:ext>
            </a:extLst>
          </p:cNvPr>
          <p:cNvPicPr>
            <a:picLocks noChangeAspect="1"/>
          </p:cNvPicPr>
          <p:nvPr/>
        </p:nvPicPr>
        <p:blipFill>
          <a:blip r:embed="rId4"/>
          <a:stretch>
            <a:fillRect/>
          </a:stretch>
        </p:blipFill>
        <p:spPr>
          <a:xfrm>
            <a:off x="6897680" y="3388145"/>
            <a:ext cx="360000" cy="360000"/>
          </a:xfrm>
          <a:prstGeom prst="rect">
            <a:avLst/>
          </a:prstGeom>
        </p:spPr>
      </p:pic>
      <p:pic>
        <p:nvPicPr>
          <p:cNvPr id="53" name="Imagem 52">
            <a:extLst>
              <a:ext uri="{FF2B5EF4-FFF2-40B4-BE49-F238E27FC236}">
                <a16:creationId xmlns:a16="http://schemas.microsoft.com/office/drawing/2014/main" id="{B749F078-7522-4548-947B-EA62F59CDE4B}"/>
              </a:ext>
            </a:extLst>
          </p:cNvPr>
          <p:cNvPicPr>
            <a:picLocks noChangeAspect="1"/>
          </p:cNvPicPr>
          <p:nvPr/>
        </p:nvPicPr>
        <p:blipFill>
          <a:blip r:embed="rId3"/>
          <a:stretch>
            <a:fillRect/>
          </a:stretch>
        </p:blipFill>
        <p:spPr>
          <a:xfrm>
            <a:off x="6897680" y="1637038"/>
            <a:ext cx="360000" cy="360000"/>
          </a:xfrm>
          <a:prstGeom prst="rect">
            <a:avLst/>
          </a:prstGeom>
        </p:spPr>
      </p:pic>
      <p:pic>
        <p:nvPicPr>
          <p:cNvPr id="54" name="Imagem 53">
            <a:extLst>
              <a:ext uri="{FF2B5EF4-FFF2-40B4-BE49-F238E27FC236}">
                <a16:creationId xmlns:a16="http://schemas.microsoft.com/office/drawing/2014/main" id="{5245A9AF-2C16-42BA-BE96-A651C8F623CF}"/>
              </a:ext>
            </a:extLst>
          </p:cNvPr>
          <p:cNvPicPr>
            <a:picLocks noChangeAspect="1"/>
          </p:cNvPicPr>
          <p:nvPr/>
        </p:nvPicPr>
        <p:blipFill>
          <a:blip r:embed="rId3"/>
          <a:stretch>
            <a:fillRect/>
          </a:stretch>
        </p:blipFill>
        <p:spPr>
          <a:xfrm>
            <a:off x="6897680" y="2218660"/>
            <a:ext cx="360000" cy="360000"/>
          </a:xfrm>
          <a:prstGeom prst="rect">
            <a:avLst/>
          </a:prstGeom>
        </p:spPr>
      </p:pic>
      <p:pic>
        <p:nvPicPr>
          <p:cNvPr id="56" name="Imagem 55">
            <a:extLst>
              <a:ext uri="{FF2B5EF4-FFF2-40B4-BE49-F238E27FC236}">
                <a16:creationId xmlns:a16="http://schemas.microsoft.com/office/drawing/2014/main" id="{5EA823B8-D649-4CE2-97BA-015BF1771720}"/>
              </a:ext>
            </a:extLst>
          </p:cNvPr>
          <p:cNvPicPr>
            <a:picLocks noChangeAspect="1"/>
          </p:cNvPicPr>
          <p:nvPr/>
        </p:nvPicPr>
        <p:blipFill>
          <a:blip r:embed="rId3"/>
          <a:stretch>
            <a:fillRect/>
          </a:stretch>
        </p:blipFill>
        <p:spPr>
          <a:xfrm>
            <a:off x="6897310" y="2804443"/>
            <a:ext cx="360000" cy="360000"/>
          </a:xfrm>
          <a:prstGeom prst="rect">
            <a:avLst/>
          </a:prstGeom>
        </p:spPr>
      </p:pic>
    </p:spTree>
    <p:extLst>
      <p:ext uri="{BB962C8B-B14F-4D97-AF65-F5344CB8AC3E}">
        <p14:creationId xmlns:p14="http://schemas.microsoft.com/office/powerpoint/2010/main" val="1068542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559425" y="962967"/>
            <a:ext cx="3601910" cy="697353"/>
          </a:xfrm>
        </p:spPr>
        <p:txBody>
          <a:bodyPr/>
          <a:lstStyle/>
          <a:p>
            <a:r>
              <a:rPr lang="en-US" sz="6000"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sz="3000" dirty="0"/>
              <a:t>Any Questions?</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 &amp; Resources</a:t>
            </a:r>
          </a:p>
        </p:txBody>
      </p:sp>
      <p:sp>
        <p:nvSpPr>
          <p:cNvPr id="11" name="Retângulo 10">
            <a:extLst>
              <a:ext uri="{FF2B5EF4-FFF2-40B4-BE49-F238E27FC236}">
                <a16:creationId xmlns:a16="http://schemas.microsoft.com/office/drawing/2014/main" id="{32DB2FF0-831F-4184-8E1B-93F4B6437167}"/>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4.1. </a:t>
            </a:r>
            <a:r>
              <a:rPr lang="en-US" sz="2400" dirty="0">
                <a:solidFill>
                  <a:schemeClr val="tx1"/>
                </a:solidFill>
              </a:rPr>
              <a:t>The need to escape</a:t>
            </a:r>
          </a:p>
          <a:p>
            <a:pPr>
              <a:lnSpc>
                <a:spcPct val="150000"/>
              </a:lnSpc>
              <a:spcBef>
                <a:spcPts val="0"/>
              </a:spcBef>
              <a:spcAft>
                <a:spcPts val="1200"/>
              </a:spcAft>
            </a:pPr>
            <a:r>
              <a:rPr lang="en-US" sz="2400" b="1" dirty="0">
                <a:solidFill>
                  <a:srgbClr val="6ECECB"/>
                </a:solidFill>
              </a:rPr>
              <a:t>4.2. </a:t>
            </a:r>
            <a:r>
              <a:rPr lang="en-US" sz="2400" dirty="0">
                <a:solidFill>
                  <a:schemeClr val="tx1"/>
                </a:solidFill>
              </a:rPr>
              <a:t>The Optimal Experience</a:t>
            </a:r>
          </a:p>
          <a:p>
            <a:pPr>
              <a:lnSpc>
                <a:spcPct val="150000"/>
              </a:lnSpc>
              <a:spcBef>
                <a:spcPts val="0"/>
              </a:spcBef>
              <a:spcAft>
                <a:spcPts val="1200"/>
              </a:spcAft>
            </a:pPr>
            <a:r>
              <a:rPr lang="en-US" sz="2400" b="1" dirty="0">
                <a:solidFill>
                  <a:srgbClr val="6ECECB"/>
                </a:solidFill>
              </a:rPr>
              <a:t>4.3. </a:t>
            </a:r>
            <a:r>
              <a:rPr lang="en-US" sz="2400" dirty="0">
                <a:solidFill>
                  <a:schemeClr val="tx1"/>
                </a:solidFill>
              </a:rPr>
              <a:t>Liminality</a:t>
            </a:r>
          </a:p>
          <a:p>
            <a:pPr>
              <a:lnSpc>
                <a:spcPct val="150000"/>
              </a:lnSpc>
              <a:spcBef>
                <a:spcPts val="0"/>
              </a:spcBef>
              <a:spcAft>
                <a:spcPts val="1200"/>
              </a:spcAft>
            </a:pPr>
            <a:r>
              <a:rPr lang="en-US" sz="2400" b="1" dirty="0">
                <a:solidFill>
                  <a:srgbClr val="6ECECB"/>
                </a:solidFill>
              </a:rPr>
              <a:t>4.4. </a:t>
            </a:r>
            <a:r>
              <a:rPr lang="en-US" sz="2400" dirty="0">
                <a:solidFill>
                  <a:schemeClr val="tx1"/>
                </a:solidFill>
              </a:rPr>
              <a:t>Storytelling</a:t>
            </a:r>
          </a:p>
          <a:p>
            <a:pPr>
              <a:lnSpc>
                <a:spcPct val="150000"/>
              </a:lnSpc>
              <a:spcBef>
                <a:spcPts val="0"/>
              </a:spcBef>
              <a:spcAft>
                <a:spcPts val="1200"/>
              </a:spcAft>
            </a:pPr>
            <a:r>
              <a:rPr lang="en-US" sz="2400" b="1" dirty="0">
                <a:solidFill>
                  <a:srgbClr val="6ECECB"/>
                </a:solidFill>
              </a:rPr>
              <a:t>4.5. </a:t>
            </a:r>
            <a:r>
              <a:rPr lang="en-US" sz="2400" dirty="0">
                <a:solidFill>
                  <a:schemeClr val="tx1"/>
                </a:solidFill>
              </a:rPr>
              <a:t>Mindfulness</a:t>
            </a:r>
          </a:p>
        </p:txBody>
      </p:sp>
      <p:sp>
        <p:nvSpPr>
          <p:cNvPr id="13" name="Retângulo 12">
            <a:extLst>
              <a:ext uri="{FF2B5EF4-FFF2-40B4-BE49-F238E27FC236}">
                <a16:creationId xmlns:a16="http://schemas.microsoft.com/office/drawing/2014/main" id="{78CD97B3-F9E0-4B04-A2B6-456BF0BF18A4}"/>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6 support videos</a:t>
            </a:r>
          </a:p>
          <a:p>
            <a:pPr>
              <a:lnSpc>
                <a:spcPct val="150000"/>
              </a:lnSpc>
              <a:spcBef>
                <a:spcPts val="0"/>
              </a:spcBef>
              <a:spcAft>
                <a:spcPts val="1200"/>
              </a:spcAft>
            </a:pPr>
            <a:r>
              <a:rPr lang="en-US" sz="2400" b="1" dirty="0">
                <a:solidFill>
                  <a:srgbClr val="6ECECB"/>
                </a:solidFill>
              </a:rPr>
              <a:t>b. </a:t>
            </a:r>
            <a:r>
              <a:rPr lang="en-US" sz="2400" dirty="0">
                <a:solidFill>
                  <a:schemeClr val="tx1"/>
                </a:solidFill>
              </a:rPr>
              <a:t>5 case studies</a:t>
            </a:r>
          </a:p>
          <a:p>
            <a:pPr>
              <a:lnSpc>
                <a:spcPct val="150000"/>
              </a:lnSpc>
              <a:spcBef>
                <a:spcPts val="0"/>
              </a:spcBef>
              <a:spcAft>
                <a:spcPts val="1200"/>
              </a:spcAft>
            </a:pPr>
            <a:r>
              <a:rPr lang="en-US" sz="2400" b="1" dirty="0">
                <a:solidFill>
                  <a:srgbClr val="6ECECB"/>
                </a:solidFill>
              </a:rPr>
              <a:t>c. </a:t>
            </a:r>
            <a:r>
              <a:rPr lang="en-US" sz="2400" dirty="0">
                <a:solidFill>
                  <a:schemeClr val="tx1"/>
                </a:solidFill>
              </a:rPr>
              <a:t>10 articles for additional reading</a:t>
            </a:r>
          </a:p>
          <a:p>
            <a:pPr>
              <a:lnSpc>
                <a:spcPct val="150000"/>
              </a:lnSpc>
              <a:spcBef>
                <a:spcPts val="0"/>
              </a:spcBef>
              <a:spcAft>
                <a:spcPts val="1200"/>
              </a:spcAft>
            </a:pPr>
            <a:r>
              <a:rPr lang="en-US" sz="2400" b="1" dirty="0">
                <a:solidFill>
                  <a:srgbClr val="6ECECB"/>
                </a:solidFill>
              </a:rPr>
              <a:t>d. </a:t>
            </a:r>
            <a:r>
              <a:rPr lang="en-US" sz="2400" dirty="0">
                <a:solidFill>
                  <a:schemeClr val="tx1"/>
                </a:solidFill>
              </a:rPr>
              <a:t>1 assignment</a:t>
            </a:r>
          </a:p>
        </p:txBody>
      </p:sp>
      <p:pic>
        <p:nvPicPr>
          <p:cNvPr id="14" name="Imagem 13">
            <a:extLst>
              <a:ext uri="{FF2B5EF4-FFF2-40B4-BE49-F238E27FC236}">
                <a16:creationId xmlns:a16="http://schemas.microsoft.com/office/drawing/2014/main" id="{849C121B-957A-4F72-9850-371FD254B419}"/>
              </a:ext>
            </a:extLst>
          </p:cNvPr>
          <p:cNvPicPr>
            <a:picLocks noChangeAspect="1"/>
          </p:cNvPicPr>
          <p:nvPr/>
        </p:nvPicPr>
        <p:blipFill>
          <a:blip r:embed="rId2"/>
          <a:stretch>
            <a:fillRect/>
          </a:stretch>
        </p:blipFill>
        <p:spPr>
          <a:xfrm>
            <a:off x="4666485" y="1342665"/>
            <a:ext cx="720000" cy="720000"/>
          </a:xfrm>
          <a:prstGeom prst="rect">
            <a:avLst/>
          </a:prstGeom>
        </p:spPr>
      </p:pic>
      <p:pic>
        <p:nvPicPr>
          <p:cNvPr id="16" name="Imagem 15">
            <a:extLst>
              <a:ext uri="{FF2B5EF4-FFF2-40B4-BE49-F238E27FC236}">
                <a16:creationId xmlns:a16="http://schemas.microsoft.com/office/drawing/2014/main" id="{9AAC5D90-FEAE-4651-B0F9-7D2C2D9AF917}"/>
              </a:ext>
            </a:extLst>
          </p:cNvPr>
          <p:cNvPicPr>
            <a:picLocks noChangeAspect="1"/>
          </p:cNvPicPr>
          <p:nvPr/>
        </p:nvPicPr>
        <p:blipFill>
          <a:blip r:embed="rId3"/>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391920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wimming in a body of water with a mountain in the background&#10;&#10;Description automatically generated">
            <a:extLst>
              <a:ext uri="{FF2B5EF4-FFF2-40B4-BE49-F238E27FC236}">
                <a16:creationId xmlns:a16="http://schemas.microsoft.com/office/drawing/2014/main" id="{FDD7280B-5D2B-DB42-BA63-878FA1355697}"/>
              </a:ext>
            </a:extLst>
          </p:cNvPr>
          <p:cNvPicPr>
            <a:picLocks noGrp="1" noChangeAspect="1"/>
          </p:cNvPicPr>
          <p:nvPr>
            <p:ph type="pic" sz="quarter" idx="19"/>
          </p:nvPr>
        </p:nvPicPr>
        <p:blipFill rotWithShape="1">
          <a:blip r:embed="rId2"/>
          <a:srcRect t="10495" b="10495"/>
          <a:stretch/>
        </p:blipFill>
        <p:spPr/>
      </p:pic>
      <p:sp>
        <p:nvSpPr>
          <p:cNvPr id="9" name="Text Placeholder 1">
            <a:extLst>
              <a:ext uri="{FF2B5EF4-FFF2-40B4-BE49-F238E27FC236}">
                <a16:creationId xmlns:a16="http://schemas.microsoft.com/office/drawing/2014/main" id="{1CF41605-E207-410C-99A3-8CDFD26030F5}"/>
              </a:ext>
            </a:extLst>
          </p:cNvPr>
          <p:cNvSpPr>
            <a:spLocks noGrp="1"/>
          </p:cNvSpPr>
          <p:nvPr>
            <p:ph type="body" sz="quarter" idx="13"/>
          </p:nvPr>
        </p:nvSpPr>
        <p:spPr>
          <a:xfrm>
            <a:off x="205213" y="936395"/>
            <a:ext cx="3058492" cy="3297980"/>
          </a:xfrm>
        </p:spPr>
        <p:txBody>
          <a:bodyPr wrap="square" lIns="0" rIns="0">
            <a:noAutofit/>
          </a:bodyPr>
          <a:lstStyle/>
          <a:p>
            <a:r>
              <a:rPr lang="en-US" sz="9600" dirty="0">
                <a:solidFill>
                  <a:schemeClr val="bg1"/>
                </a:solidFill>
                <a:effectLst>
                  <a:outerShdw blurRad="38100" dist="38100" dir="2700000" algn="tl">
                    <a:srgbClr val="000000">
                      <a:alpha val="43137"/>
                    </a:srgbClr>
                  </a:outerShdw>
                </a:effectLst>
              </a:rPr>
              <a:t>4.1.</a:t>
            </a:r>
          </a:p>
          <a:p>
            <a:r>
              <a:rPr lang="en-US" sz="4400" dirty="0">
                <a:solidFill>
                  <a:schemeClr val="bg1"/>
                </a:solidFill>
                <a:effectLst>
                  <a:outerShdw blurRad="38100" dist="38100" dir="2700000" algn="tl">
                    <a:srgbClr val="000000">
                      <a:alpha val="43137"/>
                    </a:srgbClr>
                  </a:outerShdw>
                </a:effectLst>
              </a:rPr>
              <a:t>The Need to Escape</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120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ta: Para Baixo 14">
            <a:extLst>
              <a:ext uri="{FF2B5EF4-FFF2-40B4-BE49-F238E27FC236}">
                <a16:creationId xmlns:a16="http://schemas.microsoft.com/office/drawing/2014/main" id="{4A9FDE82-F985-441C-85AB-383CEF34060B}"/>
              </a:ext>
            </a:extLst>
          </p:cNvPr>
          <p:cNvSpPr/>
          <p:nvPr/>
        </p:nvSpPr>
        <p:spPr>
          <a:xfrm>
            <a:off x="5396484" y="877824"/>
            <a:ext cx="1399032" cy="5449824"/>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Need to Escape and Relax</a:t>
            </a:r>
          </a:p>
        </p:txBody>
      </p:sp>
      <p:sp>
        <p:nvSpPr>
          <p:cNvPr id="3" name="Oval 2">
            <a:extLst>
              <a:ext uri="{FF2B5EF4-FFF2-40B4-BE49-F238E27FC236}">
                <a16:creationId xmlns:a16="http://schemas.microsoft.com/office/drawing/2014/main" id="{D059CB71-D706-4902-AB12-36B42C3EFDE9}"/>
              </a:ext>
            </a:extLst>
          </p:cNvPr>
          <p:cNvSpPr/>
          <p:nvPr/>
        </p:nvSpPr>
        <p:spPr>
          <a:xfrm>
            <a:off x="4815840" y="1170432"/>
            <a:ext cx="2560320" cy="16002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rPr>
              <a:t>What do we want?</a:t>
            </a:r>
          </a:p>
        </p:txBody>
      </p:sp>
      <p:sp>
        <p:nvSpPr>
          <p:cNvPr id="6" name="Oval 5">
            <a:extLst>
              <a:ext uri="{FF2B5EF4-FFF2-40B4-BE49-F238E27FC236}">
                <a16:creationId xmlns:a16="http://schemas.microsoft.com/office/drawing/2014/main" id="{306DDF39-374C-4399-AE20-57DD3AAB5804}"/>
              </a:ext>
            </a:extLst>
          </p:cNvPr>
          <p:cNvSpPr/>
          <p:nvPr/>
        </p:nvSpPr>
        <p:spPr>
          <a:xfrm>
            <a:off x="4815840" y="2462676"/>
            <a:ext cx="2560320" cy="1600200"/>
          </a:xfrm>
          <a:prstGeom prst="ellipse">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rPr>
              <a:t>What is wellbeing?</a:t>
            </a:r>
          </a:p>
        </p:txBody>
      </p:sp>
      <p:sp>
        <p:nvSpPr>
          <p:cNvPr id="7" name="Oval 6">
            <a:extLst>
              <a:ext uri="{FF2B5EF4-FFF2-40B4-BE49-F238E27FC236}">
                <a16:creationId xmlns:a16="http://schemas.microsoft.com/office/drawing/2014/main" id="{6A05BA39-CD70-4ED0-B4E2-BD4EB5D945B3}"/>
              </a:ext>
            </a:extLst>
          </p:cNvPr>
          <p:cNvSpPr/>
          <p:nvPr/>
        </p:nvSpPr>
        <p:spPr>
          <a:xfrm>
            <a:off x="4815840" y="3857667"/>
            <a:ext cx="2560320" cy="1600200"/>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effectLst>
                  <a:outerShdw blurRad="38100" dist="38100" dir="2700000" algn="tl">
                    <a:srgbClr val="000000">
                      <a:alpha val="43137"/>
                    </a:srgbClr>
                  </a:outerShdw>
                </a:effectLst>
              </a:rPr>
              <a:t>Why do we travel?</a:t>
            </a:r>
          </a:p>
        </p:txBody>
      </p:sp>
      <p:sp>
        <p:nvSpPr>
          <p:cNvPr id="16" name="CaixaDeTexto 15">
            <a:extLst>
              <a:ext uri="{FF2B5EF4-FFF2-40B4-BE49-F238E27FC236}">
                <a16:creationId xmlns:a16="http://schemas.microsoft.com/office/drawing/2014/main" id="{9DA31C02-8A44-4B88-A16C-1EEEC273FE0A}"/>
              </a:ext>
            </a:extLst>
          </p:cNvPr>
          <p:cNvSpPr txBox="1"/>
          <p:nvPr/>
        </p:nvSpPr>
        <p:spPr>
          <a:xfrm>
            <a:off x="207758" y="1369207"/>
            <a:ext cx="4356306" cy="446705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400" b="0" u="none" strike="noStrike" baseline="0" dirty="0">
                <a:solidFill>
                  <a:srgbClr val="404040"/>
                </a:solidFill>
              </a:rPr>
              <a:t>Travel and tourism is </a:t>
            </a:r>
            <a:r>
              <a:rPr lang="en-US" sz="2400" b="1" u="none" strike="noStrike" baseline="0" dirty="0">
                <a:solidFill>
                  <a:srgbClr val="404040"/>
                </a:solidFill>
              </a:rPr>
              <a:t>more about getting away from a place, rather than go to a place</a:t>
            </a:r>
            <a:r>
              <a:rPr lang="en-US" sz="2400" b="0" u="none" strike="noStrike" baseline="0" dirty="0">
                <a:solidFill>
                  <a:srgbClr val="404040"/>
                </a:solidFill>
              </a:rPr>
              <a:t>. </a:t>
            </a:r>
            <a:r>
              <a:rPr lang="en-GB" sz="2400" b="0" u="none" strike="noStrike" baseline="0" dirty="0">
                <a:solidFill>
                  <a:srgbClr val="404040"/>
                </a:solidFill>
              </a:rPr>
              <a:t>It</a:t>
            </a:r>
            <a:r>
              <a:rPr lang="en-GB" sz="2400" dirty="0"/>
              <a:t> is often negating the predictability, the tedium and the routine experiences, responsibilities and even relationships from our day-to-day lives.</a:t>
            </a:r>
          </a:p>
        </p:txBody>
      </p:sp>
      <p:sp>
        <p:nvSpPr>
          <p:cNvPr id="11" name="CaixaDeTexto 10">
            <a:extLst>
              <a:ext uri="{FF2B5EF4-FFF2-40B4-BE49-F238E27FC236}">
                <a16:creationId xmlns:a16="http://schemas.microsoft.com/office/drawing/2014/main" id="{8CAE9298-76C8-47F6-A8FB-AAD884E49998}"/>
              </a:ext>
            </a:extLst>
          </p:cNvPr>
          <p:cNvSpPr txBox="1"/>
          <p:nvPr/>
        </p:nvSpPr>
        <p:spPr>
          <a:xfrm>
            <a:off x="7650796" y="1369207"/>
            <a:ext cx="4356306" cy="446705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a:lnSpc>
                <a:spcPct val="150000"/>
              </a:lnSpc>
              <a:spcAft>
                <a:spcPts val="600"/>
              </a:spcAft>
              <a:buClr>
                <a:srgbClr val="6ECECB"/>
              </a:buClr>
              <a:buFont typeface="Arial" panose="020B0604020202020204" pitchFamily="34" charset="0"/>
              <a:buChar char="•"/>
              <a:defRPr sz="1400" spc="-3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None/>
            </a:pPr>
            <a:r>
              <a:rPr lang="en-US" sz="2400" dirty="0"/>
              <a:t>The Global Wellness Institute (GWI) states that wellness tourists are </a:t>
            </a:r>
            <a:r>
              <a:rPr lang="en-US" sz="2400" i="1" dirty="0"/>
              <a:t>motivated by desire for </a:t>
            </a:r>
            <a:r>
              <a:rPr lang="en-US" sz="2400" b="1" i="1" dirty="0"/>
              <a:t>healthy living</a:t>
            </a:r>
            <a:r>
              <a:rPr lang="en-US" sz="2400" i="1" dirty="0"/>
              <a:t>, </a:t>
            </a:r>
            <a:r>
              <a:rPr lang="en-US" sz="2400" b="1" i="1" dirty="0"/>
              <a:t>disease prevention</a:t>
            </a:r>
            <a:r>
              <a:rPr lang="en-US" sz="2400" i="1" dirty="0"/>
              <a:t>, </a:t>
            </a:r>
            <a:r>
              <a:rPr lang="en-US" sz="2400" b="1" i="1" dirty="0"/>
              <a:t>stress reduction</a:t>
            </a:r>
            <a:r>
              <a:rPr lang="en-US" sz="2400" i="1" dirty="0"/>
              <a:t>, </a:t>
            </a:r>
            <a:r>
              <a:rPr lang="en-US" sz="2400" b="1" i="1" dirty="0"/>
              <a:t>management of poor lifestyle habits</a:t>
            </a:r>
            <a:r>
              <a:rPr lang="en-US" sz="2400" i="1" dirty="0"/>
              <a:t>, and/or </a:t>
            </a:r>
            <a:r>
              <a:rPr lang="en-US" sz="2400" b="1" i="1" dirty="0"/>
              <a:t>authentic experience</a:t>
            </a:r>
            <a:r>
              <a:rPr lang="en-US" sz="2400" i="1" dirty="0"/>
              <a:t>.</a:t>
            </a:r>
          </a:p>
        </p:txBody>
      </p:sp>
    </p:spTree>
    <p:extLst>
      <p:ext uri="{BB962C8B-B14F-4D97-AF65-F5344CB8AC3E}">
        <p14:creationId xmlns:p14="http://schemas.microsoft.com/office/powerpoint/2010/main" val="648689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14155</TotalTime>
  <Words>8012</Words>
  <Application>Microsoft Office PowerPoint</Application>
  <PresentationFormat>Ecrã Panorâmico</PresentationFormat>
  <Paragraphs>786</Paragraphs>
  <Slides>62</Slides>
  <Notes>36</Notes>
  <HiddenSlides>0</HiddenSlides>
  <MMClips>10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62</vt:i4>
      </vt:variant>
    </vt:vector>
  </HeadingPairs>
  <TitlesOfParts>
    <vt:vector size="70" baseType="lpstr">
      <vt:lpstr>Arial</vt:lpstr>
      <vt:lpstr>Calibri</vt:lpstr>
      <vt:lpstr>Calibri Light</vt:lpstr>
      <vt:lpstr>NexusSans</vt:lpstr>
      <vt:lpstr>Quattrocento Sans</vt:lpstr>
      <vt:lpstr>Times New Roman</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jcrispim</cp:lastModifiedBy>
  <cp:revision>934</cp:revision>
  <dcterms:created xsi:type="dcterms:W3CDTF">2019-11-20T14:08:21Z</dcterms:created>
  <dcterms:modified xsi:type="dcterms:W3CDTF">2021-03-30T15:57:03Z</dcterms:modified>
</cp:coreProperties>
</file>