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75" r:id="rId2"/>
    <p:sldId id="288" r:id="rId3"/>
    <p:sldId id="296" r:id="rId4"/>
    <p:sldId id="329" r:id="rId5"/>
    <p:sldId id="397" r:id="rId6"/>
    <p:sldId id="331" r:id="rId7"/>
    <p:sldId id="398" r:id="rId8"/>
    <p:sldId id="455" r:id="rId9"/>
    <p:sldId id="276" r:id="rId10"/>
    <p:sldId id="399" r:id="rId11"/>
    <p:sldId id="303" r:id="rId12"/>
    <p:sldId id="352" r:id="rId13"/>
    <p:sldId id="301" r:id="rId14"/>
    <p:sldId id="300" r:id="rId15"/>
    <p:sldId id="345" r:id="rId16"/>
    <p:sldId id="400" r:id="rId17"/>
    <p:sldId id="401" r:id="rId18"/>
    <p:sldId id="351" r:id="rId19"/>
    <p:sldId id="453" r:id="rId20"/>
    <p:sldId id="302" r:id="rId21"/>
    <p:sldId id="402" r:id="rId22"/>
    <p:sldId id="403" r:id="rId23"/>
    <p:sldId id="404" r:id="rId24"/>
    <p:sldId id="405" r:id="rId25"/>
    <p:sldId id="406" r:id="rId26"/>
    <p:sldId id="354" r:id="rId27"/>
    <p:sldId id="355" r:id="rId28"/>
    <p:sldId id="407" r:id="rId29"/>
    <p:sldId id="356" r:id="rId30"/>
    <p:sldId id="408" r:id="rId31"/>
    <p:sldId id="415" r:id="rId32"/>
    <p:sldId id="357" r:id="rId33"/>
    <p:sldId id="410" r:id="rId34"/>
    <p:sldId id="411" r:id="rId35"/>
    <p:sldId id="358" r:id="rId36"/>
    <p:sldId id="451" r:id="rId37"/>
    <p:sldId id="359" r:id="rId38"/>
    <p:sldId id="362" r:id="rId39"/>
    <p:sldId id="412" r:id="rId40"/>
    <p:sldId id="413" r:id="rId41"/>
    <p:sldId id="414" r:id="rId42"/>
    <p:sldId id="361" r:id="rId43"/>
    <p:sldId id="334" r:id="rId44"/>
    <p:sldId id="454" r:id="rId45"/>
    <p:sldId id="335" r:id="rId46"/>
    <p:sldId id="336" r:id="rId47"/>
    <p:sldId id="326" r:id="rId48"/>
    <p:sldId id="396" r:id="rId49"/>
    <p:sldId id="330" r:id="rId50"/>
    <p:sldId id="363" r:id="rId51"/>
    <p:sldId id="325" r:id="rId52"/>
    <p:sldId id="29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4D0"/>
    <a:srgbClr val="6ECECB"/>
    <a:srgbClr val="E8F8F8"/>
    <a:srgbClr val="FFC000"/>
    <a:srgbClr val="00B050"/>
    <a:srgbClr val="FDDE00"/>
    <a:srgbClr val="FF0000"/>
    <a:srgbClr val="BC4CB7"/>
    <a:srgbClr val="FC5E71"/>
    <a:srgbClr val="F79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91462" autoAdjust="0"/>
  </p:normalViewPr>
  <p:slideViewPr>
    <p:cSldViewPr snapToGrid="0" snapToObjects="1">
      <p:cViewPr varScale="1">
        <p:scale>
          <a:sx n="63" d="100"/>
          <a:sy n="63" d="100"/>
        </p:scale>
        <p:origin x="72" y="990"/>
      </p:cViewPr>
      <p:guideLst>
        <p:guide pos="3840"/>
        <p:guide orient="horz" pos="216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4/8/2021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‹nº›</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40" dirty="0">
                <a:solidFill>
                  <a:schemeClr val="tx1"/>
                </a:solidFill>
              </a:rPr>
              <a:t>With recent changes in Society, people, and in particular Millennials, are increasingly more interested in acquiring experiences instead of buying things as part of their wellbeing. Tourism experiences can be especially powerful when engineered using the Experience Economy principles. Hence, the goals for this part of the module are:   </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6</a:t>
            </a:fld>
            <a:endParaRPr lang="en-US" dirty="0"/>
          </a:p>
        </p:txBody>
      </p:sp>
    </p:spTree>
    <p:extLst>
      <p:ext uri="{BB962C8B-B14F-4D97-AF65-F5344CB8AC3E}">
        <p14:creationId xmlns:p14="http://schemas.microsoft.com/office/powerpoint/2010/main" val="101918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228600" indent="-228600">
              <a:buAutoNum type="arabicPeriod"/>
            </a:pPr>
            <a:r>
              <a:rPr lang="en-GB" dirty="0"/>
              <a:t>Highlight the most meaningful that are at the core of the experience.</a:t>
            </a:r>
          </a:p>
          <a:p>
            <a:pPr marL="228600" indent="-228600">
              <a:buAutoNum type="arabicPeriod"/>
            </a:pPr>
            <a:r>
              <a:rPr lang="en-GB" dirty="0"/>
              <a:t>Think creatively to search for different perspectives and solutions.</a:t>
            </a:r>
          </a:p>
          <a:p>
            <a:pPr marL="228600" indent="-228600">
              <a:buAutoNum type="arabicPeriod"/>
            </a:pPr>
            <a:r>
              <a:rPr lang="en-GB" sz="1200" dirty="0">
                <a:solidFill>
                  <a:schemeClr val="tx1"/>
                </a:solidFill>
              </a:rPr>
              <a:t>Focus on those impressions that truly denote the cogent theme.</a:t>
            </a:r>
            <a:endParaRPr lang="en-GB" dirty="0"/>
          </a:p>
          <a:p>
            <a:pPr marL="228600" indent="-228600">
              <a:buAutoNum type="arabicPeriod"/>
            </a:pPr>
            <a:r>
              <a:rPr lang="en-GB" sz="1200" dirty="0">
                <a:solidFill>
                  <a:schemeClr val="tx1"/>
                </a:solidFill>
              </a:rPr>
              <a:t>Accentuate the positive and eliminate the negative.</a:t>
            </a:r>
            <a:endParaRPr lang="en-GB" dirty="0"/>
          </a:p>
          <a:p>
            <a:pPr marL="228600" indent="-228600">
              <a:buAutoNum type="arabicPeriod"/>
            </a:pPr>
            <a:r>
              <a:rPr lang="en-GB" sz="1200" spc="-20" dirty="0">
                <a:solidFill>
                  <a:schemeClr val="tx1"/>
                </a:solidFill>
              </a:rPr>
              <a:t>… without overwhelming the guest with too much sensory input.</a:t>
            </a:r>
            <a:endParaRPr lang="en-GB" dirty="0"/>
          </a:p>
          <a:p>
            <a:pPr marL="228600" indent="-228600">
              <a:buAutoNum type="arabicPeriod"/>
            </a:pPr>
            <a:r>
              <a:rPr lang="en-GB" dirty="0"/>
              <a:t>… </a:t>
            </a:r>
            <a:r>
              <a:rPr lang="en-GB" sz="1200" dirty="0">
                <a:solidFill>
                  <a:schemeClr val="tx1"/>
                </a:solidFill>
              </a:rPr>
              <a:t>extending the experience in the customer’s mind over time.</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a:p>
        </p:txBody>
      </p:sp>
    </p:spTree>
    <p:extLst>
      <p:ext uri="{BB962C8B-B14F-4D97-AF65-F5344CB8AC3E}">
        <p14:creationId xmlns:p14="http://schemas.microsoft.com/office/powerpoint/2010/main" val="293446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2927154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3242615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GB" sz="1200" b="0" spc="-30" dirty="0">
                <a:solidFill>
                  <a:schemeClr val="tx1"/>
                </a:solidFill>
              </a:rPr>
              <a:t>Each experience need to be carefully prepared. </a:t>
            </a:r>
            <a:endParaRPr lang="en-GB" sz="1200" b="0" spc="-30" dirty="0"/>
          </a:p>
          <a:p>
            <a:pPr marL="171450" marR="0" lvl="0" indent="-17145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GB" sz="1200" b="0" spc="-30" dirty="0"/>
              <a:t>Depending on the experience, the slightest negative suggestion might cause devastating effects (e.g., mobile phone is constantly vibrating on a table during a mindfulness session).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781588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600"/>
              </a:spcAft>
              <a:buClrTx/>
              <a:buSzTx/>
              <a:buFont typeface="Arial" panose="020B0604020202020204" pitchFamily="34" charset="0"/>
              <a:buNone/>
              <a:tabLst/>
              <a:defRPr/>
            </a:pPr>
            <a:endParaRPr lang="en-GB" sz="1200" b="0" spc="-3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28</a:t>
            </a:fld>
            <a:endParaRPr lang="en-US"/>
          </a:p>
        </p:txBody>
      </p:sp>
    </p:spTree>
    <p:extLst>
      <p:ext uri="{BB962C8B-B14F-4D97-AF65-F5344CB8AC3E}">
        <p14:creationId xmlns:p14="http://schemas.microsoft.com/office/powerpoint/2010/main" val="3585569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20" dirty="0">
                <a:solidFill>
                  <a:schemeClr val="tx1"/>
                </a:solidFill>
              </a:rPr>
              <a:t> Memorabilia are among people’s most cherished possessions, to which they attribute much more value than their manufacturing cost. Therefore, customers frequently </a:t>
            </a:r>
            <a:r>
              <a:rPr lang="en-GB" sz="1200" b="1" spc="-20" dirty="0">
                <a:solidFill>
                  <a:schemeClr val="tx1"/>
                </a:solidFill>
              </a:rPr>
              <a:t>pay premiums </a:t>
            </a:r>
            <a:r>
              <a:rPr lang="en-GB" sz="1200" spc="-20" dirty="0">
                <a:solidFill>
                  <a:schemeClr val="tx1"/>
                </a:solidFill>
              </a:rPr>
              <a:t>for these items, because </a:t>
            </a:r>
            <a:r>
              <a:rPr lang="en-GB" sz="1200" i="1" spc="-20" dirty="0">
                <a:solidFill>
                  <a:schemeClr val="tx1"/>
                </a:solidFill>
              </a:rPr>
              <a:t>the price point functions less as an indicator of the cost of the goods than the of the value the buyer attaches to remembering the experience</a:t>
            </a:r>
            <a:r>
              <a:rPr lang="en-GB" sz="1200" spc="-20" dirty="0">
                <a:solidFill>
                  <a:schemeClr val="tx1"/>
                </a:solidFill>
              </a:rPr>
              <a:t>.</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647632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nSpc>
                <a:spcPct val="150000"/>
              </a:lnSpc>
              <a:buClr>
                <a:srgbClr val="F7981D"/>
              </a:buClr>
            </a:pPr>
            <a:r>
              <a:rPr lang="en-GB" sz="1600" b="1" dirty="0">
                <a:solidFill>
                  <a:schemeClr val="bg1"/>
                </a:solidFill>
                <a:effectLst>
                  <a:outerShdw blurRad="38100" dist="38100" dir="2700000" algn="tl">
                    <a:srgbClr val="000000">
                      <a:alpha val="43137"/>
                    </a:srgbClr>
                  </a:outerShdw>
                </a:effectLst>
              </a:rPr>
              <a:t>Opportunities:</a:t>
            </a:r>
          </a:p>
          <a:p>
            <a:pPr>
              <a:lnSpc>
                <a:spcPct val="150000"/>
              </a:lnSpc>
              <a:buClr>
                <a:srgbClr val="6ECECB"/>
              </a:buClr>
              <a:buFont typeface="Arial" panose="020B0604020202020204" pitchFamily="34" charset="0"/>
              <a:buChar char="•"/>
            </a:pPr>
            <a:r>
              <a:rPr lang="en-GB" sz="1200" b="0" dirty="0"/>
              <a:t> Creatively develop new forms of memorabilia.</a:t>
            </a:r>
          </a:p>
          <a:p>
            <a:pPr>
              <a:lnSpc>
                <a:spcPct val="150000"/>
              </a:lnSpc>
              <a:buClr>
                <a:srgbClr val="6ECECB"/>
              </a:buClr>
              <a:buFont typeface="Arial" panose="020B0604020202020204" pitchFamily="34" charset="0"/>
              <a:buChar char="•"/>
            </a:pPr>
            <a:r>
              <a:rPr lang="en-GB" sz="1200" b="0" spc="-30" dirty="0"/>
              <a:t> Create memorable </a:t>
            </a:r>
            <a:r>
              <a:rPr lang="en-GB" sz="1200" b="1" spc="-30" dirty="0"/>
              <a:t>“signature moments”</a:t>
            </a:r>
            <a:r>
              <a:rPr lang="en-GB" sz="1200" b="0" spc="-30" dirty="0"/>
              <a:t> for mixing memorabilia.</a:t>
            </a:r>
          </a:p>
          <a:p>
            <a:pPr>
              <a:lnSpc>
                <a:spcPct val="150000"/>
              </a:lnSpc>
              <a:buClr>
                <a:srgbClr val="6ECECB"/>
              </a:buClr>
              <a:buFont typeface="Arial" panose="020B0604020202020204" pitchFamily="34" charset="0"/>
              <a:buChar char="•"/>
            </a:pPr>
            <a:r>
              <a:rPr lang="en-GB" sz="1200" b="0" dirty="0"/>
              <a:t> Cross-selling, upselling and impulse purchases</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30</a:t>
            </a:fld>
            <a:endParaRPr lang="en-US"/>
          </a:p>
        </p:txBody>
      </p:sp>
    </p:spTree>
    <p:extLst>
      <p:ext uri="{BB962C8B-B14F-4D97-AF65-F5344CB8AC3E}">
        <p14:creationId xmlns:p14="http://schemas.microsoft.com/office/powerpoint/2010/main" val="4047283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pc="-20" dirty="0"/>
              <a:t>Sensation stimulation turns the most simple and bland services into engaging experiences. Filling the experience with sensations that make sense is a way to support the theme of the experience and even enhance it, because it produces effects on the mind through the physical senses.</a:t>
            </a:r>
          </a:p>
          <a:p>
            <a:endParaRPr lang="en-GB" b="0"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31</a:t>
            </a:fld>
            <a:endParaRPr lang="en-US"/>
          </a:p>
        </p:txBody>
      </p:sp>
    </p:spTree>
    <p:extLst>
      <p:ext uri="{BB962C8B-B14F-4D97-AF65-F5344CB8AC3E}">
        <p14:creationId xmlns:p14="http://schemas.microsoft.com/office/powerpoint/2010/main" val="216022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sz="1200" b="0" spc="-30" dirty="0"/>
              <a:t> Yet, it is important to k</a:t>
            </a:r>
            <a:r>
              <a:rPr lang="en-US" sz="1200" b="0" spc="-30" dirty="0"/>
              <a:t>now how to affect the senses and what the effect is going to be. </a:t>
            </a:r>
            <a:r>
              <a:rPr lang="en-GB" sz="1200" b="0" spc="-30" dirty="0"/>
              <a:t>Not all sensations are good ones and some combinations don’t work. In the same way that some cues are enough to heighten an experience through a single sense, a single sensation can also completely compromise an experience.</a:t>
            </a:r>
            <a:endParaRPr lang="en-GB" b="0"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817727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33</a:t>
            </a:fld>
            <a:endParaRPr lang="en-US"/>
          </a:p>
        </p:txBody>
      </p:sp>
    </p:spTree>
    <p:extLst>
      <p:ext uri="{BB962C8B-B14F-4D97-AF65-F5344CB8AC3E}">
        <p14:creationId xmlns:p14="http://schemas.microsoft.com/office/powerpoint/2010/main" val="172646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Experiences are seen as the fourth economic offering in the progression of economic value, after commodities, good and services. Each successive offering greatly increases in value and incorporates the preceding economic offerings. Therefore, experiences are more valuable than services, but they comprise services when they are provided. Transformations are the ultimate economic offering, which are afforded by experiences.  </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9</a:t>
            </a:fld>
            <a:endParaRPr lang="en-US" dirty="0"/>
          </a:p>
        </p:txBody>
      </p:sp>
    </p:spTree>
    <p:extLst>
      <p:ext uri="{BB962C8B-B14F-4D97-AF65-F5344CB8AC3E}">
        <p14:creationId xmlns:p14="http://schemas.microsoft.com/office/powerpoint/2010/main" val="595141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325708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171450" indent="-171450">
              <a:buFont typeface="Arial" panose="020B0604020202020204" pitchFamily="34" charset="0"/>
              <a:buChar char="•"/>
            </a:pPr>
            <a:r>
              <a:rPr lang="en-GB" b="1" dirty="0"/>
              <a:t>The Trap of Commoditization: </a:t>
            </a:r>
            <a:r>
              <a:rPr lang="en-US" dirty="0"/>
              <a:t>When offerings become so similar to one another that they are only distinguished by price, they become commoditized. Therefore, competition is based on price and not on added value features.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Experiences can become commoditized: </a:t>
            </a:r>
            <a:r>
              <a:rPr lang="en-GB" sz="1200" dirty="0"/>
              <a:t>They can become marginally less enjoyable (in repeating visits) until the guest loses interest.</a:t>
            </a:r>
          </a:p>
          <a:p>
            <a:pPr marL="171450" indent="-171450">
              <a:buFont typeface="Arial" panose="020B0604020202020204" pitchFamily="34" charset="0"/>
              <a:buChar char="•"/>
            </a:pPr>
            <a:r>
              <a:rPr lang="en-US" dirty="0"/>
              <a:t>Customization is a way to </a:t>
            </a:r>
            <a:r>
              <a:rPr lang="en-US" b="1" dirty="0"/>
              <a:t>avoiding</a:t>
            </a:r>
            <a:r>
              <a:rPr lang="en-US" dirty="0"/>
              <a:t> commoditization.</a:t>
            </a:r>
          </a:p>
          <a:p>
            <a:pPr marL="171450" indent="-171450">
              <a:buFont typeface="Arial" panose="020B0604020202020204" pitchFamily="34" charset="0"/>
              <a:buChar char="•"/>
            </a:pPr>
            <a:r>
              <a:rPr lang="en-US" b="1" dirty="0"/>
              <a:t>Mass customization:</a:t>
            </a:r>
            <a:r>
              <a:rPr lang="en-US" dirty="0"/>
              <a:t> Mass customization is giving everyone exactly what they want but at a price they are willing to pay.  It is efficiently serving the customers uniquely.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Easy &amp; Different: </a:t>
            </a:r>
            <a:r>
              <a:rPr lang="en-GB" sz="1200" dirty="0"/>
              <a:t>Experiences are the easiest economic offering to customize: no experience is equal to the other.</a:t>
            </a:r>
          </a:p>
          <a:p>
            <a:pPr marL="171450" indent="-171450">
              <a:buFont typeface="Arial" panose="020B0604020202020204" pitchFamily="34" charset="0"/>
              <a:buChar char="•"/>
            </a:pPr>
            <a:r>
              <a:rPr lang="en-US" b="1" dirty="0"/>
              <a:t>Life-Transforming Experiences: </a:t>
            </a:r>
            <a:r>
              <a:rPr lang="en-US" dirty="0"/>
              <a:t>Experiences need to be customized, which will create transformations.</a:t>
            </a:r>
          </a:p>
          <a:p>
            <a:endParaRPr lang="en-US" dirty="0"/>
          </a:p>
          <a:p>
            <a:endParaRPr lang="en-US" dirty="0"/>
          </a:p>
          <a:p>
            <a:endParaRPr lang="en-US" dirty="0"/>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37</a:t>
            </a:fld>
            <a:endParaRPr lang="en-US"/>
          </a:p>
        </p:txBody>
      </p:sp>
    </p:spTree>
    <p:extLst>
      <p:ext uri="{BB962C8B-B14F-4D97-AF65-F5344CB8AC3E}">
        <p14:creationId xmlns:p14="http://schemas.microsoft.com/office/powerpoint/2010/main" val="2061517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en-GB" dirty="0"/>
              <a:t>The progression of economic value implies that providers also evolve and adjust the way they work in order to satisfy the customers’ needs. Nevertheless, transformations occur at an individual level and people cannot be forced to change. Providers (or transformation elicitors) </a:t>
            </a:r>
            <a:r>
              <a:rPr lang="en-GB" i="1" dirty="0"/>
              <a:t>can, at best, bring about the right situation under which the proper change can occur, meaning staging the right experiences that involve the right services, that</a:t>
            </a:r>
            <a:r>
              <a:rPr lang="en-GB" dirty="0"/>
              <a:t> involve the right goods, that involve the right commodities.</a:t>
            </a: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1508467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pc="-20" dirty="0">
                <a:solidFill>
                  <a:schemeClr val="tx1"/>
                </a:solidFill>
              </a:rPr>
              <a:t>Guiding transformations </a:t>
            </a:r>
            <a:r>
              <a:rPr lang="en-GB" sz="1200" spc="-20" dirty="0">
                <a:solidFill>
                  <a:schemeClr val="tx1"/>
                </a:solidFill>
              </a:rPr>
              <a:t>means determining exactly the right set of life-transforming experiences required to guide aspirants in achieving their goals. However, g</a:t>
            </a:r>
            <a:r>
              <a:rPr lang="en-GB" sz="1200" spc="-20" dirty="0"/>
              <a:t>uests aspiring for transformations often do not know or cannot articulate their hopes and dreams.</a:t>
            </a:r>
            <a:endParaRPr lang="en-GB" sz="1200" spc="-20" dirty="0">
              <a:solidFill>
                <a:schemeClr val="tx1"/>
              </a:solidFill>
            </a:endParaRP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2441697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200549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47</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48</a:t>
            </a:fld>
            <a:endParaRPr lang="en-US"/>
          </a:p>
        </p:txBody>
      </p:sp>
    </p:spTree>
    <p:extLst>
      <p:ext uri="{BB962C8B-B14F-4D97-AF65-F5344CB8AC3E}">
        <p14:creationId xmlns:p14="http://schemas.microsoft.com/office/powerpoint/2010/main" val="2036069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50</a:t>
            </a:fld>
            <a:endParaRPr lang="en-US"/>
          </a:p>
        </p:txBody>
      </p:sp>
    </p:spTree>
    <p:extLst>
      <p:ext uri="{BB962C8B-B14F-4D97-AF65-F5344CB8AC3E}">
        <p14:creationId xmlns:p14="http://schemas.microsoft.com/office/powerpoint/2010/main" val="3026953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51</a:t>
            </a:fld>
            <a:endParaRPr lang="en-US"/>
          </a:p>
        </p:txBody>
      </p:sp>
    </p:spTree>
    <p:extLst>
      <p:ext uri="{BB962C8B-B14F-4D97-AF65-F5344CB8AC3E}">
        <p14:creationId xmlns:p14="http://schemas.microsoft.com/office/powerpoint/2010/main" val="38277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10</a:t>
            </a:fld>
            <a:endParaRPr lang="en-US" dirty="0"/>
          </a:p>
        </p:txBody>
      </p:sp>
    </p:spTree>
    <p:extLst>
      <p:ext uri="{BB962C8B-B14F-4D97-AF65-F5344CB8AC3E}">
        <p14:creationId xmlns:p14="http://schemas.microsoft.com/office/powerpoint/2010/main" val="57840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Staging experiences is about engaging customers. It can be achieved by combining the level of </a:t>
            </a:r>
            <a:r>
              <a:rPr lang="en-GB" sz="1200" b="1" i="1" dirty="0">
                <a:solidFill>
                  <a:srgbClr val="F7981D"/>
                </a:solidFill>
              </a:rPr>
              <a:t>guest participation</a:t>
            </a:r>
            <a:r>
              <a:rPr lang="en-GB" sz="1200" dirty="0">
                <a:solidFill>
                  <a:schemeClr val="tx1"/>
                </a:solidFill>
              </a:rPr>
              <a:t> (</a:t>
            </a:r>
            <a:r>
              <a:rPr lang="en-GB" sz="1200" b="1" dirty="0">
                <a:solidFill>
                  <a:srgbClr val="6ECECB"/>
                </a:solidFill>
              </a:rPr>
              <a:t>passive – active</a:t>
            </a:r>
            <a:r>
              <a:rPr lang="en-GB" sz="1200" dirty="0">
                <a:solidFill>
                  <a:schemeClr val="tx1"/>
                </a:solidFill>
              </a:rPr>
              <a:t>) and the kind of </a:t>
            </a:r>
            <a:r>
              <a:rPr lang="en-GB" sz="1200" b="1" i="1" dirty="0">
                <a:solidFill>
                  <a:srgbClr val="F7981D"/>
                </a:solidFill>
              </a:rPr>
              <a:t>connection</a:t>
            </a:r>
            <a:r>
              <a:rPr lang="en-GB" sz="1200" dirty="0">
                <a:solidFill>
                  <a:schemeClr val="tx1"/>
                </a:solidFill>
              </a:rPr>
              <a:t> (or environmental relationship) that unites customers with the event or performance (</a:t>
            </a:r>
            <a:r>
              <a:rPr lang="en-GB" sz="1200" b="1" dirty="0">
                <a:solidFill>
                  <a:srgbClr val="6ECECB"/>
                </a:solidFill>
              </a:rPr>
              <a:t>absorption – immersion</a:t>
            </a:r>
            <a:r>
              <a:rPr lang="en-GB" sz="1200" dirty="0">
                <a:solidFill>
                  <a:schemeClr val="tx1"/>
                </a:solidFill>
              </a:rPr>
              <a:t>). The combination between these two features generates four possible realms of experience: Entertainment, Education, </a:t>
            </a:r>
            <a:r>
              <a:rPr lang="en-GB" sz="1200" dirty="0" err="1">
                <a:solidFill>
                  <a:schemeClr val="tx1"/>
                </a:solidFill>
              </a:rPr>
              <a:t>Esthetics</a:t>
            </a:r>
            <a:r>
              <a:rPr lang="en-GB" sz="1200" dirty="0">
                <a:solidFill>
                  <a:schemeClr val="tx1"/>
                </a:solidFill>
              </a:rPr>
              <a:t> and Escapism.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pc="-20" dirty="0">
                <a:solidFill>
                  <a:schemeClr val="tx1"/>
                </a:solidFill>
              </a:rPr>
              <a:t>Enhanced and </a:t>
            </a:r>
            <a:r>
              <a:rPr lang="en-GB" sz="1200" b="1" spc="-20" dirty="0">
                <a:solidFill>
                  <a:schemeClr val="tx1"/>
                </a:solidFill>
              </a:rPr>
              <a:t>more compelling experiences </a:t>
            </a:r>
            <a:r>
              <a:rPr lang="en-GB" sz="1200" b="0" spc="-20" dirty="0">
                <a:solidFill>
                  <a:schemeClr val="tx1"/>
                </a:solidFill>
              </a:rPr>
              <a:t>are created by </a:t>
            </a:r>
            <a:r>
              <a:rPr lang="en-GB" sz="1200" b="1" spc="-20" dirty="0">
                <a:solidFill>
                  <a:schemeClr val="tx1"/>
                </a:solidFill>
              </a:rPr>
              <a:t>combining elements from different realms</a:t>
            </a:r>
            <a:r>
              <a:rPr lang="en-GB" sz="1200" b="0" spc="-20" dirty="0">
                <a:solidFill>
                  <a:schemeClr val="tx1"/>
                </a:solidFill>
              </a:rPr>
              <a:t>. The richest experiences bring together aspects and elements from the four realms, creating a distinct sense of place where guest want to spend more time (</a:t>
            </a:r>
            <a:r>
              <a:rPr lang="en-GB" sz="1200" b="1" i="1" spc="-20" dirty="0">
                <a:solidFill>
                  <a:schemeClr val="tx1"/>
                </a:solidFill>
              </a:rPr>
              <a:t>sweet spot</a:t>
            </a:r>
            <a:r>
              <a:rPr lang="en-GB" sz="1200" b="0" spc="-20" dirty="0">
                <a:solidFill>
                  <a:schemeClr val="tx1"/>
                </a:solidFill>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14</a:t>
            </a:fld>
            <a:endParaRPr lang="en-US"/>
          </a:p>
        </p:txBody>
      </p:sp>
    </p:spTree>
    <p:extLst>
      <p:ext uri="{BB962C8B-B14F-4D97-AF65-F5344CB8AC3E}">
        <p14:creationId xmlns:p14="http://schemas.microsoft.com/office/powerpoint/2010/main" val="94190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Tourists will be engaged by performances. Shows, cultural events and festivals are important elements for entertaining attendees, while telling jokes and anecdotes can be part of experiences that mix components of other realms of experience (ex.: telling a joke during a mountain hike when stopping for a short resting period). Art, music, cultural heritage, attractions and even some shops are features that leverage the entertainment realm.</a:t>
            </a:r>
            <a:endParaRPr lang="en-GB" sz="120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99316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Tourists will be engaged by performances. Shows, cultural events and festivals are important elements for entertaining attendees, while telling jokes and anecdotes can be part of experiences that mix components of other realms of experience (ex.: telling a joke during a mountain hike when stopping for a short resting period). Art, music, cultural heritage, attractions and even some shops are features that leverage the entertainment realm.</a:t>
            </a:r>
            <a:endParaRPr lang="en-GB" sz="120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69550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realm of escapism, tourists are seeking activities, moments and feeling that differ from their daily experiences. They are embarking in a journey that allows them to “step away” from their usual settings into new places and activities that are worthy of their time. In doing so, they also look for active engagement in those activities, becoming an actors able to affect their performance in that experience. Slow adventure is predominantly of an escapist nature. </a:t>
            </a:r>
            <a:endParaRPr lang="en-GB" sz="120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1884354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spc="-20" dirty="0" err="1"/>
              <a:t>Esthetic</a:t>
            </a:r>
            <a:r>
              <a:rPr lang="en-GB" sz="1200" spc="-20" dirty="0"/>
              <a:t> experiences are great for creating positive memories. They result from the atmosphere the guest is experiencing. Therefore, it is important to find ways for creating more  inviting and comfortable environments, where people like to be for a while. Tours that include driving or walking through picturesque villages, orchards, standing in sightseeing points or admiring typical architecture are some examples. Hotels, boutique cafés, restaurants and shops have invested is </a:t>
            </a:r>
            <a:r>
              <a:rPr lang="en-GB" sz="1200" spc="-20" dirty="0" err="1"/>
              <a:t>esthetic</a:t>
            </a:r>
            <a:r>
              <a:rPr lang="en-GB" sz="1200" spc="-20" dirty="0"/>
              <a:t> experiences.</a:t>
            </a:r>
            <a:endParaRPr lang="en-GB" sz="1200" spc="-20" dirty="0">
              <a:solidFill>
                <a:schemeClr val="tx1"/>
              </a:solidFill>
            </a:endParaRPr>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364766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3608701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‹nº›</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4/8/2021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‹nº›</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76" r:id="rId22"/>
    <p:sldLayoutId id="2147483669" r:id="rId23"/>
    <p:sldLayoutId id="2147483656" r:id="rId24"/>
    <p:sldLayoutId id="2147483657" r:id="rId25"/>
    <p:sldLayoutId id="214748365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youtu.be/N0mfjXPUr6c" TargetMode="External"/><Relationship Id="rId2" Type="http://schemas.openxmlformats.org/officeDocument/2006/relationships/slideLayout" Target="../slideLayouts/slideLayout20.xml"/><Relationship Id="rId1" Type="http://schemas.openxmlformats.org/officeDocument/2006/relationships/video" Target="https://www.youtube.com/embed/N0mfjXPUr6c?feature=oembed"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1.jp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xGkkUQib_Lw" TargetMode="External"/><Relationship Id="rId2" Type="http://schemas.openxmlformats.org/officeDocument/2006/relationships/slideLayout" Target="../slideLayouts/slideLayout20.xml"/><Relationship Id="rId1" Type="http://schemas.openxmlformats.org/officeDocument/2006/relationships/video" Target="https://www.youtube.com/embed/xGkkUQib_Lw?feature=oembed" TargetMode="External"/><Relationship Id="rId5" Type="http://schemas.openxmlformats.org/officeDocument/2006/relationships/image" Target="../media/image53.jpe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38.xml.rels><?xml version="1.0" encoding="UTF-8" standalone="yes"?>
<Relationships xmlns="http://schemas.openxmlformats.org/package/2006/relationships"><Relationship Id="rId8" Type="http://schemas.openxmlformats.org/officeDocument/2006/relationships/hyperlink" Target="http://skiftx.com/wp-content/uploads/2018/04/The-Rise-of-Transformative-Travel.pdf" TargetMode="External"/><Relationship Id="rId13" Type="http://schemas.openxmlformats.org/officeDocument/2006/relationships/image" Target="../media/image70.png"/><Relationship Id="rId3" Type="http://schemas.openxmlformats.org/officeDocument/2006/relationships/image" Target="../media/image63.jpeg"/><Relationship Id="rId7" Type="http://schemas.openxmlformats.org/officeDocument/2006/relationships/image" Target="../media/image66.png"/><Relationship Id="rId12" Type="http://schemas.openxmlformats.org/officeDocument/2006/relationships/hyperlink" Target="https://www.nationalgeographic.com/travel/intelligent-travel/2015/08/11/transformed-by-travel-nine-stories-afitz/" TargetMode="External"/><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5.jpeg"/><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hyperlink" Target="https://www.nationalgeographic.com/travel/lists/top-travel-trends-in-2020/" TargetMode="External"/><Relationship Id="rId9" Type="http://schemas.openxmlformats.org/officeDocument/2006/relationships/image" Target="../media/image67.png"/><Relationship Id="rId14" Type="http://schemas.openxmlformats.org/officeDocument/2006/relationships/hyperlink" Target="https://www.adventuretravelnews.com/research-reveals-adventure-travelers-primarily-motivated-by-transformation"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4B1FQzw1VRA" TargetMode="External"/><Relationship Id="rId2" Type="http://schemas.openxmlformats.org/officeDocument/2006/relationships/slideLayout" Target="../slideLayouts/slideLayout20.xml"/><Relationship Id="rId1" Type="http://schemas.openxmlformats.org/officeDocument/2006/relationships/video" Target="https://www.youtube.com/embed/4B1FQzw1VRA?feature=oembed" TargetMode="External"/><Relationship Id="rId5" Type="http://schemas.openxmlformats.org/officeDocument/2006/relationships/image" Target="../media/image72.jpe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video" Target="https://www.youtube.com/embed/CwLkqILkuSo?feature=oembed" TargetMode="External"/><Relationship Id="rId7" Type="http://schemas.openxmlformats.org/officeDocument/2006/relationships/image" Target="../media/image74.png"/><Relationship Id="rId12" Type="http://schemas.openxmlformats.org/officeDocument/2006/relationships/image" Target="../media/image76.jpeg"/><Relationship Id="rId2" Type="http://schemas.openxmlformats.org/officeDocument/2006/relationships/video" Target="https://www.youtube.com/embed/HLy2MZy3Fcg?feature=oembed" TargetMode="External"/><Relationship Id="rId1" Type="http://schemas.openxmlformats.org/officeDocument/2006/relationships/video" Target="https://www.youtube.com/embed/uB4RlS46LAs?feature=oembed" TargetMode="External"/><Relationship Id="rId6" Type="http://schemas.openxmlformats.org/officeDocument/2006/relationships/image" Target="../media/image73.jpeg"/><Relationship Id="rId11" Type="http://schemas.openxmlformats.org/officeDocument/2006/relationships/hyperlink" Target="https://youtu.be/CwLkqILkuSo" TargetMode="External"/><Relationship Id="rId5" Type="http://schemas.openxmlformats.org/officeDocument/2006/relationships/image" Target="../media/image4.png"/><Relationship Id="rId10" Type="http://schemas.openxmlformats.org/officeDocument/2006/relationships/hyperlink" Target="https://youtu.be/uB4RlS46LAs" TargetMode="External"/><Relationship Id="rId4" Type="http://schemas.openxmlformats.org/officeDocument/2006/relationships/slideLayout" Target="../slideLayouts/slideLayout6.xml"/><Relationship Id="rId9" Type="http://schemas.openxmlformats.org/officeDocument/2006/relationships/hyperlink" Target="https://youtu.be/HLy2MZy3Fc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8" Type="http://schemas.openxmlformats.org/officeDocument/2006/relationships/hyperlink" Target="https://theconversation.com/the-experience-economy-will-not-fully-recover-consumers-will-pay-to-perform-in-future-instead-146265" TargetMode="External"/><Relationship Id="rId3" Type="http://schemas.openxmlformats.org/officeDocument/2006/relationships/hyperlink" Target="https://hbr.org/1998/07/welcome-to-the-experience-economy" TargetMode="External"/><Relationship Id="rId7" Type="http://schemas.openxmlformats.org/officeDocument/2006/relationships/hyperlink" Target="https://www.forbes.com/sites/blakemorgan/2019/01/02/nownership-no-problem-an-updated-look-at-why-millennials-value-experiences-over-owning-things/?sh=18b7226b522f" TargetMode="External"/><Relationship Id="rId2" Type="http://schemas.openxmlformats.org/officeDocument/2006/relationships/image" Target="../media/image78.png"/><Relationship Id="rId1" Type="http://schemas.openxmlformats.org/officeDocument/2006/relationships/slideLayout" Target="../slideLayouts/slideLayout5.xml"/><Relationship Id="rId6" Type="http://schemas.openxmlformats.org/officeDocument/2006/relationships/hyperlink" Target="https://www.pcma.org/experience-economy-change-event-design/" TargetMode="External"/><Relationship Id="rId5" Type="http://schemas.openxmlformats.org/officeDocument/2006/relationships/hyperlink" Target="https://www.travelpulse.com/articles/travel-agents/tapping-into-the-experience-economy.html" TargetMode="External"/><Relationship Id="rId4" Type="http://schemas.openxmlformats.org/officeDocument/2006/relationships/hyperlink" Target="https://www.travel-off.com/transformational-travel/" TargetMode="External"/><Relationship Id="rId9" Type="http://schemas.openxmlformats.org/officeDocument/2006/relationships/hyperlink" Target="https://www.washingtonpost.com/lifestyle/travel/why-just-go-on-vacation-when-you-can-have-a-life-changing-experience/2018/07/11/a2886b6c-7eee-11e8-bb6b-c1cb691f1402_story.html"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4261607" y="4347596"/>
            <a:ext cx="7587377" cy="697353"/>
          </a:xfrm>
        </p:spPr>
        <p:txBody>
          <a:bodyPr/>
          <a:lstStyle/>
          <a:p>
            <a:r>
              <a:rPr lang="en-US" sz="4000" dirty="0">
                <a:solidFill>
                  <a:schemeClr val="bg1"/>
                </a:solidFill>
                <a:effectLst>
                  <a:outerShdw blurRad="38100" dist="38100" dir="2700000" algn="tl">
                    <a:srgbClr val="000000">
                      <a:alpha val="43137"/>
                    </a:srgbClr>
                  </a:outerShdw>
                </a:effectLst>
              </a:rPr>
              <a:t>The Experience Economy</a:t>
            </a: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044949"/>
            <a:ext cx="5278651" cy="697353"/>
          </a:xfrm>
        </p:spPr>
        <p:txBody>
          <a:bodyPr/>
          <a:lstStyle/>
          <a:p>
            <a:r>
              <a:rPr lang="en-US" b="1" dirty="0"/>
              <a:t>Module 3</a:t>
            </a:r>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Value of Experiences</a:t>
            </a:r>
          </a:p>
        </p:txBody>
      </p:sp>
      <p:sp>
        <p:nvSpPr>
          <p:cNvPr id="2" name="Retângulo: Canto Dobrado 1">
            <a:extLst>
              <a:ext uri="{FF2B5EF4-FFF2-40B4-BE49-F238E27FC236}">
                <a16:creationId xmlns:a16="http://schemas.microsoft.com/office/drawing/2014/main" id="{6215BA74-7030-4E5C-86CD-9D2080557C35}"/>
              </a:ext>
            </a:extLst>
          </p:cNvPr>
          <p:cNvSpPr/>
          <p:nvPr/>
        </p:nvSpPr>
        <p:spPr>
          <a:xfrm>
            <a:off x="320564" y="1204718"/>
            <a:ext cx="11575965" cy="4860180"/>
          </a:xfrm>
          <a:prstGeom prst="foldedCorner">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lnSpc>
                <a:spcPct val="150000"/>
              </a:lnSpc>
            </a:pPr>
            <a:r>
              <a:rPr lang="en-GB" sz="2400" b="1" spc="-20" dirty="0">
                <a:solidFill>
                  <a:srgbClr val="ED7D31"/>
                </a:solidFill>
              </a:rPr>
              <a:t>Example:</a:t>
            </a:r>
          </a:p>
          <a:p>
            <a:pPr>
              <a:lnSpc>
                <a:spcPct val="150000"/>
              </a:lnSpc>
            </a:pPr>
            <a:r>
              <a:rPr lang="en-GB" sz="2400" spc="-20" dirty="0"/>
              <a:t>Initially, birthday cakes were baked from scratch (by a family member) using commodities (sugar, butter, eggs, milk, flour, etc.), which would cost less than 30 cents. After that, cakes were baked using mainly goods, like packaged cake mixes that could be bought for around 3,00 €. Then, local bakeries and supermarkets created the possibility of supplying freshly baked (and customizable) cakes, and families stopped baking. It would cost them around 30,00 €. More recently, many families began outsourcing the entire party, including the cake, paying 300,00 € or more.</a:t>
            </a:r>
          </a:p>
        </p:txBody>
      </p:sp>
    </p:spTree>
    <p:extLst>
      <p:ext uri="{BB962C8B-B14F-4D97-AF65-F5344CB8AC3E}">
        <p14:creationId xmlns:p14="http://schemas.microsoft.com/office/powerpoint/2010/main" val="4191015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eta: Para a Direita 27">
            <a:extLst>
              <a:ext uri="{FF2B5EF4-FFF2-40B4-BE49-F238E27FC236}">
                <a16:creationId xmlns:a16="http://schemas.microsoft.com/office/drawing/2014/main" id="{2680CFB1-4FAA-4CC6-9C90-157DF4AD3FE3}"/>
              </a:ext>
            </a:extLst>
          </p:cNvPr>
          <p:cNvSpPr/>
          <p:nvPr/>
        </p:nvSpPr>
        <p:spPr>
          <a:xfrm>
            <a:off x="2037920" y="4704891"/>
            <a:ext cx="10048976" cy="1361095"/>
          </a:xfrm>
          <a:prstGeom prst="rightArrow">
            <a:avLst/>
          </a:prstGeom>
          <a:solidFill>
            <a:srgbClr val="E8F8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tângulo 35">
            <a:extLst>
              <a:ext uri="{FF2B5EF4-FFF2-40B4-BE49-F238E27FC236}">
                <a16:creationId xmlns:a16="http://schemas.microsoft.com/office/drawing/2014/main" id="{7B010195-F7D1-464B-8F44-5426D951E807}"/>
              </a:ext>
            </a:extLst>
          </p:cNvPr>
          <p:cNvSpPr/>
          <p:nvPr/>
        </p:nvSpPr>
        <p:spPr>
          <a:xfrm>
            <a:off x="10307152" y="4042743"/>
            <a:ext cx="1227594" cy="9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tângulo 31">
            <a:extLst>
              <a:ext uri="{FF2B5EF4-FFF2-40B4-BE49-F238E27FC236}">
                <a16:creationId xmlns:a16="http://schemas.microsoft.com/office/drawing/2014/main" id="{F2A4EC59-C8F1-4E10-A472-609B66D9253A}"/>
              </a:ext>
            </a:extLst>
          </p:cNvPr>
          <p:cNvSpPr/>
          <p:nvPr/>
        </p:nvSpPr>
        <p:spPr>
          <a:xfrm>
            <a:off x="8058168" y="4049076"/>
            <a:ext cx="1764000" cy="9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tângulo 29">
            <a:extLst>
              <a:ext uri="{FF2B5EF4-FFF2-40B4-BE49-F238E27FC236}">
                <a16:creationId xmlns:a16="http://schemas.microsoft.com/office/drawing/2014/main" id="{0BF3CC30-946C-402C-BCC2-219968C33915}"/>
              </a:ext>
            </a:extLst>
          </p:cNvPr>
          <p:cNvSpPr/>
          <p:nvPr/>
        </p:nvSpPr>
        <p:spPr>
          <a:xfrm>
            <a:off x="6387971" y="4030240"/>
            <a:ext cx="1224000" cy="995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tângulo 28">
            <a:extLst>
              <a:ext uri="{FF2B5EF4-FFF2-40B4-BE49-F238E27FC236}">
                <a16:creationId xmlns:a16="http://schemas.microsoft.com/office/drawing/2014/main" id="{444E9D35-AF31-4A68-AB54-C4429602FEB5}"/>
              </a:ext>
            </a:extLst>
          </p:cNvPr>
          <p:cNvSpPr/>
          <p:nvPr/>
        </p:nvSpPr>
        <p:spPr>
          <a:xfrm>
            <a:off x="2280746" y="4020664"/>
            <a:ext cx="1471448" cy="1004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Tabela 2">
            <a:extLst>
              <a:ext uri="{FF2B5EF4-FFF2-40B4-BE49-F238E27FC236}">
                <a16:creationId xmlns:a16="http://schemas.microsoft.com/office/drawing/2014/main" id="{26A25E82-B9D0-404A-A16D-9AD356A52A74}"/>
              </a:ext>
            </a:extLst>
          </p:cNvPr>
          <p:cNvGraphicFramePr>
            <a:graphicFrameLocks noGrp="1"/>
          </p:cNvGraphicFramePr>
          <p:nvPr>
            <p:extLst>
              <p:ext uri="{D42A27DB-BD31-4B8C-83A1-F6EECF244321}">
                <p14:modId xmlns:p14="http://schemas.microsoft.com/office/powerpoint/2010/main" val="1159995173"/>
              </p:ext>
            </p:extLst>
          </p:nvPr>
        </p:nvGraphicFramePr>
        <p:xfrm>
          <a:off x="214603" y="425137"/>
          <a:ext cx="11830054" cy="4598812"/>
        </p:xfrm>
        <a:graphic>
          <a:graphicData uri="http://schemas.openxmlformats.org/drawingml/2006/table">
            <a:tbl>
              <a:tblPr firstRow="1" firstCol="1" bandRow="1"/>
              <a:tblGrid>
                <a:gridCol w="1839264">
                  <a:extLst>
                    <a:ext uri="{9D8B030D-6E8A-4147-A177-3AD203B41FA5}">
                      <a16:colId xmlns:a16="http://schemas.microsoft.com/office/drawing/2014/main" val="2758617903"/>
                    </a:ext>
                  </a:extLst>
                </a:gridCol>
                <a:gridCol w="1773964">
                  <a:extLst>
                    <a:ext uri="{9D8B030D-6E8A-4147-A177-3AD203B41FA5}">
                      <a16:colId xmlns:a16="http://schemas.microsoft.com/office/drawing/2014/main" val="298040643"/>
                    </a:ext>
                  </a:extLst>
                </a:gridCol>
                <a:gridCol w="2391494">
                  <a:extLst>
                    <a:ext uri="{9D8B030D-6E8A-4147-A177-3AD203B41FA5}">
                      <a16:colId xmlns:a16="http://schemas.microsoft.com/office/drawing/2014/main" val="1964058004"/>
                    </a:ext>
                  </a:extLst>
                </a:gridCol>
                <a:gridCol w="1755009">
                  <a:extLst>
                    <a:ext uri="{9D8B030D-6E8A-4147-A177-3AD203B41FA5}">
                      <a16:colId xmlns:a16="http://schemas.microsoft.com/office/drawing/2014/main" val="2675833790"/>
                    </a:ext>
                  </a:extLst>
                </a:gridCol>
                <a:gridCol w="2123067">
                  <a:extLst>
                    <a:ext uri="{9D8B030D-6E8A-4147-A177-3AD203B41FA5}">
                      <a16:colId xmlns:a16="http://schemas.microsoft.com/office/drawing/2014/main" val="984806965"/>
                    </a:ext>
                  </a:extLst>
                </a:gridCol>
                <a:gridCol w="1947256">
                  <a:extLst>
                    <a:ext uri="{9D8B030D-6E8A-4147-A177-3AD203B41FA5}">
                      <a16:colId xmlns:a16="http://schemas.microsoft.com/office/drawing/2014/main" val="1732653221"/>
                    </a:ext>
                  </a:extLst>
                </a:gridCol>
              </a:tblGrid>
              <a:tr h="165806">
                <a:tc gridSpan="6">
                  <a:txBody>
                    <a:bodyPr/>
                    <a:lstStyle/>
                    <a:p>
                      <a:pPr indent="0" algn="ctr">
                        <a:lnSpc>
                          <a:spcPct val="100000"/>
                        </a:lnSpc>
                      </a:pPr>
                      <a:r>
                        <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Economic Distinctions</a:t>
                      </a:r>
                    </a:p>
                  </a:txBody>
                  <a:tcPr marL="68580" marR="6858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hMerge="1">
                  <a:txBody>
                    <a:bodyPr/>
                    <a:lstStyle/>
                    <a:p>
                      <a:pPr indent="0" algn="ctr">
                        <a:lnSpc>
                          <a:spcPct val="150000"/>
                        </a:lnSpc>
                      </a:pPr>
                      <a:endParaRPr lang="en-US" sz="160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extLst>
                  <a:ext uri="{0D108BD9-81ED-4DB2-BD59-A6C34878D82A}">
                    <a16:rowId xmlns:a16="http://schemas.microsoft.com/office/drawing/2014/main" val="510339381"/>
                  </a:ext>
                </a:extLst>
              </a:tr>
              <a:tr h="331612">
                <a:tc>
                  <a:txBody>
                    <a:bodyPr/>
                    <a:lstStyle/>
                    <a:p>
                      <a:pPr indent="0" algn="just">
                        <a:lnSpc>
                          <a:spcPct val="100000"/>
                        </a:lnSpc>
                      </a:pPr>
                      <a:r>
                        <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Economic offering</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Commodities</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Goods</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Services</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Experiences</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tc>
                  <a:txBody>
                    <a:bodyPr/>
                    <a:lstStyle/>
                    <a:p>
                      <a:pPr indent="0" algn="ctr">
                        <a:lnSpc>
                          <a:spcPct val="100000"/>
                        </a:lnSpc>
                      </a:pPr>
                      <a:r>
                        <a:rPr lang="en-US" sz="2000" b="1"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Transformations</a:t>
                      </a:r>
                      <a:endParaRPr lang="en-US" sz="2000" spc="-20" baseline="0" dirty="0">
                        <a:solidFill>
                          <a:schemeClr val="bg1"/>
                        </a:solidFill>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endParaRP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ECECB"/>
                    </a:solidFill>
                  </a:tcPr>
                </a:tc>
                <a:extLst>
                  <a:ext uri="{0D108BD9-81ED-4DB2-BD59-A6C34878D82A}">
                    <a16:rowId xmlns:a16="http://schemas.microsoft.com/office/drawing/2014/main" val="192581956"/>
                  </a:ext>
                </a:extLst>
              </a:tr>
              <a:tr h="331612">
                <a:tc>
                  <a:txBody>
                    <a:bodyPr/>
                    <a:lstStyle/>
                    <a:p>
                      <a:pPr indent="0" algn="l">
                        <a:lnSpc>
                          <a:spcPct val="100000"/>
                        </a:lnSpc>
                      </a:pPr>
                      <a:r>
                        <a:rPr lang="en-US" sz="2000" b="1" spc="-20" baseline="0" dirty="0">
                          <a:effectLst/>
                          <a:latin typeface="+mn-lt"/>
                          <a:ea typeface="Times New Roman" panose="02020603050405020304" pitchFamily="18" charset="0"/>
                          <a:cs typeface="Arial" panose="020B0604020202020204" pitchFamily="34" charset="0"/>
                        </a:rPr>
                        <a:t>Economy</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Agrarian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Industrial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Service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Experience</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Transformation</a:t>
                      </a: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38972239"/>
                  </a:ext>
                </a:extLst>
              </a:tr>
              <a:tr h="331612">
                <a:tc>
                  <a:txBody>
                    <a:bodyPr/>
                    <a:lstStyle/>
                    <a:p>
                      <a:pPr indent="0" algn="l">
                        <a:lnSpc>
                          <a:spcPct val="100000"/>
                        </a:lnSpc>
                      </a:pPr>
                      <a:r>
                        <a:rPr lang="en-US" sz="2000" b="1" spc="-20" baseline="0" dirty="0">
                          <a:effectLst/>
                          <a:latin typeface="+mn-lt"/>
                          <a:ea typeface="Times New Roman" panose="02020603050405020304" pitchFamily="18" charset="0"/>
                          <a:cs typeface="Arial" panose="020B0604020202020204" pitchFamily="34" charset="0"/>
                        </a:rPr>
                        <a:t>Economic function</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Extract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Make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Deliver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Stage</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Guide</a:t>
                      </a: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821330389"/>
                  </a:ext>
                </a:extLst>
              </a:tr>
              <a:tr h="331612">
                <a:tc>
                  <a:txBody>
                    <a:bodyPr/>
                    <a:lstStyle/>
                    <a:p>
                      <a:pPr indent="0" algn="l">
                        <a:lnSpc>
                          <a:spcPct val="100000"/>
                        </a:lnSpc>
                      </a:pPr>
                      <a:r>
                        <a:rPr lang="en-US" sz="2000" b="1" spc="-20" baseline="0" dirty="0">
                          <a:effectLst/>
                          <a:latin typeface="+mn-lt"/>
                          <a:ea typeface="Times New Roman" panose="02020603050405020304" pitchFamily="18" charset="0"/>
                          <a:cs typeface="Arial" panose="020B0604020202020204" pitchFamily="34" charset="0"/>
                        </a:rPr>
                        <a:t>Nature of offering</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Fungible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Tangible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Intangible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Memorable</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Effectual</a:t>
                      </a: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21908618"/>
                  </a:ext>
                </a:extLst>
              </a:tr>
              <a:tr h="166851">
                <a:tc>
                  <a:txBody>
                    <a:bodyPr/>
                    <a:lstStyle/>
                    <a:p>
                      <a:pPr indent="0" algn="l">
                        <a:lnSpc>
                          <a:spcPct val="100000"/>
                        </a:lnSpc>
                      </a:pPr>
                      <a:r>
                        <a:rPr lang="en-US" sz="2000" b="1" spc="-20" baseline="0" dirty="0">
                          <a:effectLst/>
                          <a:latin typeface="+mn-lt"/>
                          <a:ea typeface="Times New Roman" panose="02020603050405020304" pitchFamily="18" charset="0"/>
                          <a:cs typeface="Arial" panose="020B0604020202020204" pitchFamily="34" charset="0"/>
                        </a:rPr>
                        <a:t>Key attribute</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Natural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Standardized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Customized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Personal</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Individual</a:t>
                      </a: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828633446"/>
                  </a:ext>
                </a:extLst>
              </a:tr>
              <a:tr h="331612">
                <a:tc>
                  <a:txBody>
                    <a:bodyPr/>
                    <a:lstStyle/>
                    <a:p>
                      <a:pPr indent="0" algn="l">
                        <a:lnSpc>
                          <a:spcPct val="100000"/>
                        </a:lnSpc>
                      </a:pPr>
                      <a:r>
                        <a:rPr lang="en-US" sz="2000" b="1" spc="-20" baseline="0" dirty="0">
                          <a:effectLst/>
                          <a:latin typeface="+mn-lt"/>
                          <a:ea typeface="Times New Roman" panose="02020603050405020304" pitchFamily="18" charset="0"/>
                          <a:cs typeface="Arial" panose="020B0604020202020204" pitchFamily="34" charset="0"/>
                        </a:rPr>
                        <a:t>Method of supply</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Stored in bulk</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Inventoried after production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Delivered on demand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Revealed over a duration</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Sustained through time</a:t>
                      </a: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650681140"/>
                  </a:ext>
                </a:extLst>
              </a:tr>
              <a:tr h="165806">
                <a:tc>
                  <a:txBody>
                    <a:bodyPr/>
                    <a:lstStyle/>
                    <a:p>
                      <a:pPr indent="0" algn="l">
                        <a:lnSpc>
                          <a:spcPct val="100000"/>
                        </a:lnSpc>
                      </a:pPr>
                      <a:r>
                        <a:rPr lang="en-US" sz="2000" b="1" spc="-20" baseline="0" dirty="0">
                          <a:effectLst/>
                          <a:latin typeface="+mn-lt"/>
                          <a:ea typeface="Times New Roman" panose="02020603050405020304" pitchFamily="18" charset="0"/>
                          <a:cs typeface="Arial" panose="020B0604020202020204" pitchFamily="34" charset="0"/>
                        </a:rPr>
                        <a:t>Seller</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Trader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Manufacturer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Provider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Stager</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Elicitor</a:t>
                      </a: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585749311"/>
                  </a:ext>
                </a:extLst>
              </a:tr>
              <a:tr h="165806">
                <a:tc>
                  <a:txBody>
                    <a:bodyPr/>
                    <a:lstStyle/>
                    <a:p>
                      <a:pPr indent="0" algn="l">
                        <a:lnSpc>
                          <a:spcPct val="100000"/>
                        </a:lnSpc>
                      </a:pPr>
                      <a:r>
                        <a:rPr lang="en-US" sz="2000" b="1" spc="-20" baseline="0" dirty="0">
                          <a:effectLst/>
                          <a:latin typeface="+mn-lt"/>
                          <a:ea typeface="Times New Roman" panose="02020603050405020304" pitchFamily="18" charset="0"/>
                          <a:cs typeface="Arial" panose="020B0604020202020204" pitchFamily="34" charset="0"/>
                        </a:rPr>
                        <a:t>Buyer</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Market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Customer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Client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Guest</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Aspirant</a:t>
                      </a: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899801"/>
                  </a:ext>
                </a:extLst>
              </a:tr>
              <a:tr h="331612">
                <a:tc>
                  <a:txBody>
                    <a:bodyPr/>
                    <a:lstStyle/>
                    <a:p>
                      <a:pPr indent="0" algn="l">
                        <a:lnSpc>
                          <a:spcPct val="100000"/>
                        </a:lnSpc>
                      </a:pPr>
                      <a:r>
                        <a:rPr lang="en-US" sz="2000" b="1" spc="-20" baseline="0" dirty="0">
                          <a:effectLst/>
                          <a:latin typeface="+mn-lt"/>
                          <a:ea typeface="Times New Roman" panose="02020603050405020304" pitchFamily="18" charset="0"/>
                          <a:cs typeface="Arial" panose="020B0604020202020204" pitchFamily="34" charset="0"/>
                        </a:rPr>
                        <a:t>Factors of demand</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Characteristics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Features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Benefits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Sensations</a:t>
                      </a:r>
                    </a:p>
                  </a:txBody>
                  <a:tcPr marL="68580" marR="68580" marT="0" marB="0" anchor="ctr">
                    <a:lnL w="12700" cap="flat" cmpd="sng" algn="ctr">
                      <a:solidFill>
                        <a:srgbClr val="000000"/>
                      </a:solidFill>
                      <a:prstDash val="solid"/>
                      <a:round/>
                      <a:headEnd type="none" w="med" len="med"/>
                      <a:tailEnd type="none" w="med" len="med"/>
                    </a:lnL>
                    <a:lnR w="28575" cap="flat" cmpd="sng" algn="ctr">
                      <a:solidFill>
                        <a:srgbClr val="F7981D"/>
                      </a:solidFill>
                      <a:prstDash val="dash"/>
                      <a:round/>
                      <a:headEnd type="none" w="med" len="med"/>
                      <a:tailEnd type="none" w="med" len="med"/>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tc>
                  <a:txBody>
                    <a:bodyPr/>
                    <a:lstStyle/>
                    <a:p>
                      <a:pPr indent="0" algn="ctr">
                        <a:lnSpc>
                          <a:spcPct val="100000"/>
                        </a:lnSpc>
                      </a:pPr>
                      <a:r>
                        <a:rPr lang="en-US" sz="2000" spc="-20" baseline="0" dirty="0">
                          <a:effectLst/>
                          <a:latin typeface="+mn-lt"/>
                          <a:ea typeface="Times New Roman" panose="02020603050405020304" pitchFamily="18" charset="0"/>
                          <a:cs typeface="Arial" panose="020B0604020202020204" pitchFamily="34" charset="0"/>
                        </a:rPr>
                        <a:t>Traits</a:t>
                      </a:r>
                    </a:p>
                  </a:txBody>
                  <a:tcPr marL="68580" marR="68580" marT="0" marB="0" anchor="ctr">
                    <a:lnL w="28575" cap="flat" cmpd="sng" algn="ctr">
                      <a:solidFill>
                        <a:srgbClr val="F7981D"/>
                      </a:solidFill>
                      <a:prstDash val="dash"/>
                      <a:round/>
                      <a:headEnd type="none" w="med" len="med"/>
                      <a:tailEnd type="none" w="med" len="med"/>
                    </a:lnL>
                    <a:lnR>
                      <a:noFill/>
                    </a:lnR>
                    <a:lnT w="12700" cap="flat" cmpd="sng" algn="ctr">
                      <a:solidFill>
                        <a:schemeClr val="tx1"/>
                      </a:solidFill>
                      <a:prstDash val="sysDot"/>
                      <a:round/>
                      <a:headEnd type="none" w="med" len="med"/>
                      <a:tailEnd type="none" w="med" len="med"/>
                    </a:lnT>
                    <a:lnB w="190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1040314"/>
                  </a:ext>
                </a:extLst>
              </a:tr>
            </a:tbl>
          </a:graphicData>
        </a:graphic>
      </p:graphicFrame>
      <p:sp>
        <p:nvSpPr>
          <p:cNvPr id="4" name="CaixaDeTexto 3">
            <a:extLst>
              <a:ext uri="{FF2B5EF4-FFF2-40B4-BE49-F238E27FC236}">
                <a16:creationId xmlns:a16="http://schemas.microsoft.com/office/drawing/2014/main" id="{EEEFDE73-0816-4AD2-BD9A-77B817D1F855}"/>
              </a:ext>
            </a:extLst>
          </p:cNvPr>
          <p:cNvSpPr txBox="1"/>
          <p:nvPr/>
        </p:nvSpPr>
        <p:spPr>
          <a:xfrm>
            <a:off x="2037920" y="5111168"/>
            <a:ext cx="1809354" cy="338554"/>
          </a:xfrm>
          <a:prstGeom prst="rect">
            <a:avLst/>
          </a:prstGeom>
          <a:noFill/>
        </p:spPr>
        <p:txBody>
          <a:bodyPr wrap="square" rtlCol="0">
            <a:spAutoFit/>
          </a:bodyPr>
          <a:lstStyle/>
          <a:p>
            <a:pPr algn="ctr"/>
            <a:r>
              <a:rPr lang="en-GB" sz="1600" b="1" dirty="0"/>
              <a:t>Coffee beans</a:t>
            </a:r>
          </a:p>
        </p:txBody>
      </p:sp>
      <p:sp>
        <p:nvSpPr>
          <p:cNvPr id="5" name="CaixaDeTexto 4">
            <a:extLst>
              <a:ext uri="{FF2B5EF4-FFF2-40B4-BE49-F238E27FC236}">
                <a16:creationId xmlns:a16="http://schemas.microsoft.com/office/drawing/2014/main" id="{24FA2950-4991-41E3-8507-A7D98A8507DB}"/>
              </a:ext>
            </a:extLst>
          </p:cNvPr>
          <p:cNvSpPr txBox="1"/>
          <p:nvPr/>
        </p:nvSpPr>
        <p:spPr>
          <a:xfrm>
            <a:off x="3813742" y="5111167"/>
            <a:ext cx="2422369" cy="584775"/>
          </a:xfrm>
          <a:prstGeom prst="rect">
            <a:avLst/>
          </a:prstGeom>
          <a:noFill/>
        </p:spPr>
        <p:txBody>
          <a:bodyPr wrap="square" rtlCol="0">
            <a:spAutoFit/>
          </a:bodyPr>
          <a:lstStyle>
            <a:defPPr>
              <a:defRPr lang="en-US"/>
            </a:defPPr>
            <a:lvl1pPr algn="ctr">
              <a:defRPr sz="1600"/>
            </a:lvl1pPr>
          </a:lstStyle>
          <a:p>
            <a:r>
              <a:rPr lang="en-GB" b="1" dirty="0"/>
              <a:t>Packaged Roasted Coffee Beans</a:t>
            </a:r>
          </a:p>
        </p:txBody>
      </p:sp>
      <p:sp>
        <p:nvSpPr>
          <p:cNvPr id="6" name="CaixaDeTexto 5">
            <a:extLst>
              <a:ext uri="{FF2B5EF4-FFF2-40B4-BE49-F238E27FC236}">
                <a16:creationId xmlns:a16="http://schemas.microsoft.com/office/drawing/2014/main" id="{AD21B4BB-8529-47FA-9B36-47177DA09634}"/>
              </a:ext>
            </a:extLst>
          </p:cNvPr>
          <p:cNvSpPr txBox="1"/>
          <p:nvPr/>
        </p:nvSpPr>
        <p:spPr>
          <a:xfrm>
            <a:off x="6236110" y="5111168"/>
            <a:ext cx="1733479" cy="338554"/>
          </a:xfrm>
          <a:prstGeom prst="rect">
            <a:avLst/>
          </a:prstGeom>
          <a:noFill/>
        </p:spPr>
        <p:txBody>
          <a:bodyPr wrap="square" rtlCol="0">
            <a:spAutoFit/>
          </a:bodyPr>
          <a:lstStyle>
            <a:defPPr>
              <a:defRPr lang="en-US"/>
            </a:defPPr>
            <a:lvl1pPr algn="ctr">
              <a:defRPr sz="1600"/>
            </a:lvl1pPr>
          </a:lstStyle>
          <a:p>
            <a:r>
              <a:rPr lang="en-GB" b="1" dirty="0"/>
              <a:t>Cup of hot coffee</a:t>
            </a:r>
          </a:p>
        </p:txBody>
      </p:sp>
      <p:sp>
        <p:nvSpPr>
          <p:cNvPr id="8" name="CaixaDeTexto 7">
            <a:extLst>
              <a:ext uri="{FF2B5EF4-FFF2-40B4-BE49-F238E27FC236}">
                <a16:creationId xmlns:a16="http://schemas.microsoft.com/office/drawing/2014/main" id="{10457CAE-F737-4BB4-A145-088383E7D4D2}"/>
              </a:ext>
            </a:extLst>
          </p:cNvPr>
          <p:cNvSpPr txBox="1"/>
          <p:nvPr/>
        </p:nvSpPr>
        <p:spPr>
          <a:xfrm>
            <a:off x="7969590" y="5111168"/>
            <a:ext cx="2154124" cy="584775"/>
          </a:xfrm>
          <a:prstGeom prst="rect">
            <a:avLst/>
          </a:prstGeom>
          <a:noFill/>
        </p:spPr>
        <p:txBody>
          <a:bodyPr wrap="square" rtlCol="0">
            <a:spAutoFit/>
          </a:bodyPr>
          <a:lstStyle/>
          <a:p>
            <a:pPr algn="ctr"/>
            <a:r>
              <a:rPr lang="en-GB" sz="1600" b="1" spc="-20" dirty="0"/>
              <a:t>Ambience surrounding a cup of hot coffee</a:t>
            </a:r>
          </a:p>
        </p:txBody>
      </p:sp>
      <p:sp>
        <p:nvSpPr>
          <p:cNvPr id="19" name="CaixaDeTexto 18">
            <a:extLst>
              <a:ext uri="{FF2B5EF4-FFF2-40B4-BE49-F238E27FC236}">
                <a16:creationId xmlns:a16="http://schemas.microsoft.com/office/drawing/2014/main" id="{D47BD594-D28C-4DB2-AB2E-1A313E0C4CD9}"/>
              </a:ext>
            </a:extLst>
          </p:cNvPr>
          <p:cNvSpPr txBox="1"/>
          <p:nvPr/>
        </p:nvSpPr>
        <p:spPr>
          <a:xfrm rot="451147">
            <a:off x="2409291" y="5764223"/>
            <a:ext cx="1075423" cy="445655"/>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0,02 €/cup</a:t>
            </a:r>
          </a:p>
        </p:txBody>
      </p:sp>
      <p:sp>
        <p:nvSpPr>
          <p:cNvPr id="38" name="CaixaDeTexto 37">
            <a:extLst>
              <a:ext uri="{FF2B5EF4-FFF2-40B4-BE49-F238E27FC236}">
                <a16:creationId xmlns:a16="http://schemas.microsoft.com/office/drawing/2014/main" id="{6AB32E45-781C-4A12-93B4-5E524251A4DD}"/>
              </a:ext>
            </a:extLst>
          </p:cNvPr>
          <p:cNvSpPr txBox="1"/>
          <p:nvPr/>
        </p:nvSpPr>
        <p:spPr>
          <a:xfrm>
            <a:off x="10045334" y="5099636"/>
            <a:ext cx="2017985" cy="584775"/>
          </a:xfrm>
          <a:prstGeom prst="rect">
            <a:avLst/>
          </a:prstGeom>
          <a:noFill/>
        </p:spPr>
        <p:txBody>
          <a:bodyPr wrap="square" rtlCol="0">
            <a:spAutoFit/>
          </a:bodyPr>
          <a:lstStyle/>
          <a:p>
            <a:pPr algn="ctr"/>
            <a:r>
              <a:rPr lang="en-GB" sz="1600" b="1" spc="-50" dirty="0"/>
              <a:t>Coffee brings creativity and romantism to life</a:t>
            </a:r>
          </a:p>
        </p:txBody>
      </p:sp>
      <p:sp>
        <p:nvSpPr>
          <p:cNvPr id="42" name="CaixaDeTexto 41">
            <a:extLst>
              <a:ext uri="{FF2B5EF4-FFF2-40B4-BE49-F238E27FC236}">
                <a16:creationId xmlns:a16="http://schemas.microsoft.com/office/drawing/2014/main" id="{8BA815F8-617C-4C56-92A2-C5143DAC11B6}"/>
              </a:ext>
            </a:extLst>
          </p:cNvPr>
          <p:cNvSpPr txBox="1"/>
          <p:nvPr/>
        </p:nvSpPr>
        <p:spPr>
          <a:xfrm rot="451147">
            <a:off x="4487214" y="5771757"/>
            <a:ext cx="1075423" cy="438091"/>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0,30 €/cup</a:t>
            </a:r>
          </a:p>
        </p:txBody>
      </p:sp>
      <p:sp>
        <p:nvSpPr>
          <p:cNvPr id="44" name="CaixaDeTexto 43">
            <a:extLst>
              <a:ext uri="{FF2B5EF4-FFF2-40B4-BE49-F238E27FC236}">
                <a16:creationId xmlns:a16="http://schemas.microsoft.com/office/drawing/2014/main" id="{3C4B1D25-EA44-439A-A003-4A9C25282FCC}"/>
              </a:ext>
            </a:extLst>
          </p:cNvPr>
          <p:cNvSpPr txBox="1"/>
          <p:nvPr/>
        </p:nvSpPr>
        <p:spPr>
          <a:xfrm rot="451147">
            <a:off x="6570298" y="5771757"/>
            <a:ext cx="1075423" cy="438091"/>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1,00 €/cup</a:t>
            </a:r>
          </a:p>
        </p:txBody>
      </p:sp>
      <p:sp>
        <p:nvSpPr>
          <p:cNvPr id="46" name="CaixaDeTexto 45">
            <a:extLst>
              <a:ext uri="{FF2B5EF4-FFF2-40B4-BE49-F238E27FC236}">
                <a16:creationId xmlns:a16="http://schemas.microsoft.com/office/drawing/2014/main" id="{9F9E9E04-D0CB-4B66-B7C6-35FBB62F6F11}"/>
              </a:ext>
            </a:extLst>
          </p:cNvPr>
          <p:cNvSpPr txBox="1"/>
          <p:nvPr/>
        </p:nvSpPr>
        <p:spPr>
          <a:xfrm rot="451147">
            <a:off x="8508939" y="5771756"/>
            <a:ext cx="1075423" cy="438091"/>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5,00 €/cup</a:t>
            </a:r>
          </a:p>
        </p:txBody>
      </p:sp>
      <p:sp>
        <p:nvSpPr>
          <p:cNvPr id="48" name="CaixaDeTexto 47">
            <a:extLst>
              <a:ext uri="{FF2B5EF4-FFF2-40B4-BE49-F238E27FC236}">
                <a16:creationId xmlns:a16="http://schemas.microsoft.com/office/drawing/2014/main" id="{9329C4A6-CB67-433A-A326-AC74DB4D90B4}"/>
              </a:ext>
            </a:extLst>
          </p:cNvPr>
          <p:cNvSpPr txBox="1"/>
          <p:nvPr/>
        </p:nvSpPr>
        <p:spPr>
          <a:xfrm rot="451147">
            <a:off x="10516614" y="5771756"/>
            <a:ext cx="1075423" cy="438091"/>
          </a:xfrm>
          <a:prstGeom prst="foldedCorner">
            <a:avLst/>
          </a:prstGeom>
          <a:solidFill>
            <a:srgbClr val="FDDE00"/>
          </a:solidFill>
          <a:effectLst>
            <a:outerShdw blurRad="50800" dist="38100" dir="2700000" algn="tl" rotWithShape="0">
              <a:prstClr val="black">
                <a:alpha val="40000"/>
              </a:prstClr>
            </a:outerShdw>
          </a:effectLst>
        </p:spPr>
        <p:txBody>
          <a:bodyPr wrap="none" rtlCol="0" anchor="ctr">
            <a:noAutofit/>
          </a:bodyPr>
          <a:lstStyle/>
          <a:p>
            <a:pPr algn="ctr"/>
            <a:r>
              <a:rPr lang="en-GB" sz="1600" dirty="0"/>
              <a:t>??? €/cup</a:t>
            </a:r>
          </a:p>
        </p:txBody>
      </p:sp>
      <p:sp>
        <p:nvSpPr>
          <p:cNvPr id="2" name="Retângulo 1">
            <a:extLst>
              <a:ext uri="{FF2B5EF4-FFF2-40B4-BE49-F238E27FC236}">
                <a16:creationId xmlns:a16="http://schemas.microsoft.com/office/drawing/2014/main" id="{8E21521D-692F-4980-AB91-A620623308BA}"/>
              </a:ext>
            </a:extLst>
          </p:cNvPr>
          <p:cNvSpPr/>
          <p:nvPr/>
        </p:nvSpPr>
        <p:spPr>
          <a:xfrm>
            <a:off x="7969589" y="719638"/>
            <a:ext cx="4075067" cy="4304311"/>
          </a:xfrm>
          <a:prstGeom prst="rect">
            <a:avLst/>
          </a:prstGeom>
          <a:noFill/>
          <a:ln w="38100">
            <a:solidFill>
              <a:srgbClr val="FDD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0508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solidFill>
                  <a:srgbClr val="FF0000"/>
                </a:solidFill>
                <a:hlinkClick r:id="rId3"/>
              </a:rPr>
              <a:t>https://youtu.be/N0mfjXPUr6c</a:t>
            </a:r>
            <a:r>
              <a:rPr lang="en-GB" sz="1050" dirty="0">
                <a:solidFill>
                  <a:srgbClr val="FF0000"/>
                </a:solidFill>
              </a:rPr>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#1</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B1269F8D-B1DE-4FE4-BF06-422B8E1AB24B}"/>
              </a:ext>
            </a:extLst>
          </p:cNvPr>
          <p:cNvSpPr txBox="1"/>
          <p:nvPr/>
        </p:nvSpPr>
        <p:spPr>
          <a:xfrm>
            <a:off x="9843516" y="1228725"/>
            <a:ext cx="2293620" cy="2246769"/>
          </a:xfrm>
          <a:prstGeom prst="rect">
            <a:avLst/>
          </a:prstGeom>
          <a:noFill/>
        </p:spPr>
        <p:txBody>
          <a:bodyPr wrap="square">
            <a:spAutoFit/>
          </a:bodyPr>
          <a:lstStyle/>
          <a:p>
            <a:r>
              <a:rPr lang="en-US" sz="2800" b="1" i="1" dirty="0">
                <a:solidFill>
                  <a:schemeClr val="bg1">
                    <a:lumMod val="65000"/>
                  </a:schemeClr>
                </a:solidFill>
              </a:rPr>
              <a:t>The Experience Economy: Riding a rising tide</a:t>
            </a:r>
            <a:endParaRPr lang="en-GB" sz="2800" b="1" i="1" dirty="0">
              <a:solidFill>
                <a:schemeClr val="bg1">
                  <a:lumMod val="65000"/>
                </a:schemeClr>
              </a:solidFill>
            </a:endParaRPr>
          </a:p>
        </p:txBody>
      </p:sp>
      <p:pic>
        <p:nvPicPr>
          <p:cNvPr id="13" name="Multimédia Online 12" title="The Experience Economy: Riding a rising tide">
            <a:hlinkClick r:id="" action="ppaction://media"/>
            <a:extLst>
              <a:ext uri="{FF2B5EF4-FFF2-40B4-BE49-F238E27FC236}">
                <a16:creationId xmlns:a16="http://schemas.microsoft.com/office/drawing/2014/main" id="{3585C705-345F-44B7-B70A-78C47494C8F4}"/>
              </a:ext>
            </a:extLst>
          </p:cNvPr>
          <p:cNvPicPr>
            <a:picLocks noRot="1"/>
          </p:cNvPicPr>
          <p:nvPr>
            <a:videoFile r:link="rId1"/>
          </p:nvPr>
        </p:nvPicPr>
        <p:blipFill>
          <a:blip r:embed="rId5"/>
          <a:stretch>
            <a:fillRect/>
          </a:stretch>
        </p:blipFill>
        <p:spPr>
          <a:xfrm>
            <a:off x="2686050" y="1287000"/>
            <a:ext cx="6948000" cy="4284000"/>
          </a:xfrm>
          <a:prstGeom prst="rect">
            <a:avLst/>
          </a:prstGeom>
        </p:spPr>
      </p:pic>
    </p:spTree>
    <p:extLst>
      <p:ext uri="{BB962C8B-B14F-4D97-AF65-F5344CB8AC3E}">
        <p14:creationId xmlns:p14="http://schemas.microsoft.com/office/powerpoint/2010/main" val="18274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Marcador de Posição da Imagem 17">
            <a:extLst>
              <a:ext uri="{FF2B5EF4-FFF2-40B4-BE49-F238E27FC236}">
                <a16:creationId xmlns:a16="http://schemas.microsoft.com/office/drawing/2014/main" id="{FCE6465B-0EA4-4B6F-AB4E-866C66C4477A}"/>
              </a:ext>
            </a:extLst>
          </p:cNvPr>
          <p:cNvPicPr>
            <a:picLocks noGrp="1" noChangeAspect="1"/>
          </p:cNvPicPr>
          <p:nvPr>
            <p:ph type="pic" sz="quarter" idx="19"/>
          </p:nvPr>
        </p:nvPicPr>
        <p:blipFill rotWithShape="1">
          <a:blip r:embed="rId2"/>
          <a:srcRect t="10526" b="10526"/>
          <a:stretch/>
        </p:blipFill>
        <p:spPr/>
      </p:pic>
      <p:sp>
        <p:nvSpPr>
          <p:cNvPr id="5" name="Text Placeholder 1">
            <a:extLst>
              <a:ext uri="{FF2B5EF4-FFF2-40B4-BE49-F238E27FC236}">
                <a16:creationId xmlns:a16="http://schemas.microsoft.com/office/drawing/2014/main" id="{ADFDB978-FEB2-46F2-87A6-C982B529EEC2}"/>
              </a:ext>
            </a:extLst>
          </p:cNvPr>
          <p:cNvSpPr txBox="1">
            <a:spLocks/>
          </p:cNvSpPr>
          <p:nvPr/>
        </p:nvSpPr>
        <p:spPr>
          <a:xfrm>
            <a:off x="205213" y="936395"/>
            <a:ext cx="3058492" cy="3297980"/>
          </a:xfrm>
          <a:prstGeom prst="rect">
            <a:avLst/>
          </a:prstGeom>
        </p:spPr>
        <p:txBody>
          <a:bodyPr vert="horz" lIns="0" tIns="45720" rIns="0" bIns="45720" rtlCol="0">
            <a:no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9600" dirty="0">
                <a:solidFill>
                  <a:schemeClr val="bg1"/>
                </a:solidFill>
                <a:effectLst>
                  <a:outerShdw blurRad="38100" dist="38100" dir="2700000" algn="tl">
                    <a:srgbClr val="000000">
                      <a:alpha val="43137"/>
                    </a:srgbClr>
                  </a:outerShdw>
                </a:effectLst>
              </a:rPr>
              <a:t>3.2.</a:t>
            </a:r>
          </a:p>
          <a:p>
            <a:r>
              <a:rPr lang="en-US" sz="4400" dirty="0">
                <a:solidFill>
                  <a:schemeClr val="bg1"/>
                </a:solidFill>
                <a:effectLst>
                  <a:outerShdw blurRad="38100" dist="38100" dir="2700000" algn="tl">
                    <a:srgbClr val="000000">
                      <a:alpha val="43137"/>
                    </a:srgbClr>
                  </a:outerShdw>
                </a:effectLst>
              </a:rPr>
              <a:t>Four Realms of Experience</a:t>
            </a:r>
          </a:p>
        </p:txBody>
      </p:sp>
    </p:spTree>
    <p:extLst>
      <p:ext uri="{BB962C8B-B14F-4D97-AF65-F5344CB8AC3E}">
        <p14:creationId xmlns:p14="http://schemas.microsoft.com/office/powerpoint/2010/main" val="2439337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Four Realms of Experience</a:t>
            </a:r>
          </a:p>
        </p:txBody>
      </p:sp>
      <p:sp>
        <p:nvSpPr>
          <p:cNvPr id="35" name="Oval 34">
            <a:extLst>
              <a:ext uri="{FF2B5EF4-FFF2-40B4-BE49-F238E27FC236}">
                <a16:creationId xmlns:a16="http://schemas.microsoft.com/office/drawing/2014/main" id="{53A76816-929B-41B3-8AFF-BA3F9EAACDB8}"/>
              </a:ext>
            </a:extLst>
          </p:cNvPr>
          <p:cNvSpPr/>
          <p:nvPr/>
        </p:nvSpPr>
        <p:spPr>
          <a:xfrm>
            <a:off x="2683254" y="1092646"/>
            <a:ext cx="6840000" cy="5220000"/>
          </a:xfrm>
          <a:prstGeom prst="ellipse">
            <a:avLst/>
          </a:prstGeom>
          <a:noFill/>
          <a:ln w="28575">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6" name="Oval 35">
            <a:extLst>
              <a:ext uri="{FF2B5EF4-FFF2-40B4-BE49-F238E27FC236}">
                <a16:creationId xmlns:a16="http://schemas.microsoft.com/office/drawing/2014/main" id="{8FFC2118-35E1-43CD-94BB-E42DCBF5158F}"/>
              </a:ext>
            </a:extLst>
          </p:cNvPr>
          <p:cNvSpPr/>
          <p:nvPr/>
        </p:nvSpPr>
        <p:spPr>
          <a:xfrm>
            <a:off x="5292315" y="2736817"/>
            <a:ext cx="1620000" cy="1620000"/>
          </a:xfrm>
          <a:prstGeom prst="ellipse">
            <a:avLst/>
          </a:prstGeom>
          <a:noFill/>
          <a:ln w="28575">
            <a:solidFill>
              <a:srgbClr val="F7981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0" tIns="0" rIns="0" bIns="0" numCol="1" spcCol="0" rtlCol="0" fromWordArt="0" anchor="ctr" anchorCtr="0" forceAA="0" compatLnSpc="1">
            <a:prstTxWarp prst="textNoShape">
              <a:avLst/>
            </a:prstTxWarp>
            <a:noAutofit/>
          </a:bodyPr>
          <a:lstStyle/>
          <a:p>
            <a:pPr algn="ctr"/>
            <a:r>
              <a:rPr lang="en-US" sz="2400" b="1" kern="1200" dirty="0">
                <a:solidFill>
                  <a:srgbClr val="000000"/>
                </a:solidFill>
                <a:effectLst/>
                <a:ea typeface="Calibri" panose="020F0502020204030204" pitchFamily="34" charset="0"/>
              </a:rPr>
              <a:t>Optimal</a:t>
            </a:r>
          </a:p>
          <a:p>
            <a:pPr algn="ctr"/>
            <a:r>
              <a:rPr lang="en-US" sz="2400" b="1" kern="1200" dirty="0">
                <a:solidFill>
                  <a:srgbClr val="000000"/>
                </a:solidFill>
                <a:effectLst/>
                <a:ea typeface="Calibri" panose="020F0502020204030204" pitchFamily="34" charset="0"/>
              </a:rPr>
              <a:t>Experience</a:t>
            </a:r>
          </a:p>
          <a:p>
            <a:pPr algn="ctr"/>
            <a:r>
              <a:rPr lang="en-US" sz="2400" b="1" kern="1200" dirty="0">
                <a:solidFill>
                  <a:srgbClr val="000000"/>
                </a:solidFill>
                <a:effectLst/>
                <a:ea typeface="Calibri" panose="020F0502020204030204" pitchFamily="34" charset="0"/>
              </a:rPr>
              <a:t>Effects</a:t>
            </a:r>
            <a:endParaRPr lang="en-US" sz="2400" b="1" dirty="0">
              <a:effectLst/>
              <a:ea typeface="Calibri" panose="020F0502020204030204" pitchFamily="34" charset="0"/>
            </a:endParaRPr>
          </a:p>
        </p:txBody>
      </p:sp>
      <p:sp>
        <p:nvSpPr>
          <p:cNvPr id="39" name="CaixaDeTexto 9">
            <a:extLst>
              <a:ext uri="{FF2B5EF4-FFF2-40B4-BE49-F238E27FC236}">
                <a16:creationId xmlns:a16="http://schemas.microsoft.com/office/drawing/2014/main" id="{A7635702-85C9-4DDC-A3B9-FFBA84FB8082}"/>
              </a:ext>
            </a:extLst>
          </p:cNvPr>
          <p:cNvSpPr txBox="1"/>
          <p:nvPr/>
        </p:nvSpPr>
        <p:spPr>
          <a:xfrm>
            <a:off x="5282527" y="948384"/>
            <a:ext cx="1639953" cy="461665"/>
          </a:xfrm>
          <a:prstGeom prst="rect">
            <a:avLst/>
          </a:prstGeom>
          <a:solidFill>
            <a:schemeClr val="bg1"/>
          </a:solidFill>
        </p:spPr>
        <p:txBody>
          <a:bodyPr wrap="square" rtlCol="0">
            <a:spAutoFit/>
          </a:bodyPr>
          <a:lstStyle/>
          <a:p>
            <a:pPr algn="ctr"/>
            <a:r>
              <a:rPr lang="en-US" sz="2400" b="1" kern="1200" dirty="0">
                <a:solidFill>
                  <a:srgbClr val="000000"/>
                </a:solidFill>
                <a:effectLst/>
                <a:ea typeface="Calibri" panose="020F0502020204030204" pitchFamily="34" charset="0"/>
              </a:rPr>
              <a:t>Absorption</a:t>
            </a:r>
            <a:endParaRPr lang="en-US" sz="4000" b="1" dirty="0">
              <a:effectLst/>
              <a:ea typeface="Calibri" panose="020F0502020204030204" pitchFamily="34" charset="0"/>
            </a:endParaRPr>
          </a:p>
        </p:txBody>
      </p:sp>
      <p:sp>
        <p:nvSpPr>
          <p:cNvPr id="40" name="CaixaDeTexto 43">
            <a:extLst>
              <a:ext uri="{FF2B5EF4-FFF2-40B4-BE49-F238E27FC236}">
                <a16:creationId xmlns:a16="http://schemas.microsoft.com/office/drawing/2014/main" id="{A3A97513-9C94-4654-8E73-BC174C3243A3}"/>
              </a:ext>
            </a:extLst>
          </p:cNvPr>
          <p:cNvSpPr txBox="1"/>
          <p:nvPr/>
        </p:nvSpPr>
        <p:spPr>
          <a:xfrm>
            <a:off x="5282527" y="6008854"/>
            <a:ext cx="1639953" cy="461665"/>
          </a:xfrm>
          <a:prstGeom prst="rect">
            <a:avLst/>
          </a:prstGeom>
          <a:solidFill>
            <a:schemeClr val="bg1"/>
          </a:solidFill>
        </p:spPr>
        <p:txBody>
          <a:bodyPr wrap="square" rtlCol="0">
            <a:spAutoFit/>
          </a:bodyPr>
          <a:lstStyle/>
          <a:p>
            <a:pPr algn="ctr"/>
            <a:r>
              <a:rPr lang="en-US" sz="2400" b="1" kern="1200" dirty="0">
                <a:solidFill>
                  <a:srgbClr val="000000"/>
                </a:solidFill>
                <a:effectLst/>
                <a:ea typeface="Calibri" panose="020F0502020204030204" pitchFamily="34" charset="0"/>
              </a:rPr>
              <a:t>Immersion</a:t>
            </a:r>
            <a:endParaRPr lang="en-US" sz="2400" b="1" dirty="0">
              <a:effectLst/>
              <a:ea typeface="Calibri" panose="020F0502020204030204" pitchFamily="34" charset="0"/>
            </a:endParaRPr>
          </a:p>
        </p:txBody>
      </p:sp>
      <p:cxnSp>
        <p:nvCxnSpPr>
          <p:cNvPr id="41" name="Conexão reta unidirecional 40">
            <a:extLst>
              <a:ext uri="{FF2B5EF4-FFF2-40B4-BE49-F238E27FC236}">
                <a16:creationId xmlns:a16="http://schemas.microsoft.com/office/drawing/2014/main" id="{E9E56E8C-967F-48CC-B2A2-E9D514B72BFD}"/>
              </a:ext>
            </a:extLst>
          </p:cNvPr>
          <p:cNvCxnSpPr>
            <a:cxnSpLocks/>
            <a:stCxn id="40" idx="0"/>
            <a:endCxn id="36" idx="4"/>
          </p:cNvCxnSpPr>
          <p:nvPr/>
        </p:nvCxnSpPr>
        <p:spPr>
          <a:xfrm flipH="1" flipV="1">
            <a:off x="6102315" y="4356817"/>
            <a:ext cx="189" cy="1652037"/>
          </a:xfrm>
          <a:prstGeom prst="straightConnector1">
            <a:avLst/>
          </a:prstGeom>
          <a:ln w="28575">
            <a:solidFill>
              <a:srgbClr val="6ECECB"/>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xão reta unidirecional 41">
            <a:extLst>
              <a:ext uri="{FF2B5EF4-FFF2-40B4-BE49-F238E27FC236}">
                <a16:creationId xmlns:a16="http://schemas.microsoft.com/office/drawing/2014/main" id="{589F645B-782F-4B3B-9ECE-BE9DAF44D668}"/>
              </a:ext>
            </a:extLst>
          </p:cNvPr>
          <p:cNvCxnSpPr>
            <a:cxnSpLocks/>
            <a:stCxn id="39" idx="2"/>
            <a:endCxn id="36" idx="0"/>
          </p:cNvCxnSpPr>
          <p:nvPr/>
        </p:nvCxnSpPr>
        <p:spPr>
          <a:xfrm flipH="1">
            <a:off x="6102315" y="1410049"/>
            <a:ext cx="189" cy="1326768"/>
          </a:xfrm>
          <a:prstGeom prst="straightConnector1">
            <a:avLst/>
          </a:prstGeom>
          <a:ln w="28575">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43" name="CaixaDeTexto 44">
            <a:extLst>
              <a:ext uri="{FF2B5EF4-FFF2-40B4-BE49-F238E27FC236}">
                <a16:creationId xmlns:a16="http://schemas.microsoft.com/office/drawing/2014/main" id="{01B1F7E1-BF8D-451D-8A05-8BF6886A0B33}"/>
              </a:ext>
            </a:extLst>
          </p:cNvPr>
          <p:cNvSpPr txBox="1"/>
          <p:nvPr/>
        </p:nvSpPr>
        <p:spPr>
          <a:xfrm>
            <a:off x="951723" y="3131318"/>
            <a:ext cx="2146722" cy="830997"/>
          </a:xfrm>
          <a:prstGeom prst="rect">
            <a:avLst/>
          </a:prstGeom>
          <a:solidFill>
            <a:schemeClr val="bg1"/>
          </a:solidFill>
        </p:spPr>
        <p:txBody>
          <a:bodyPr wrap="square" rtlCol="0">
            <a:spAutoFit/>
          </a:bodyPr>
          <a:lstStyle/>
          <a:p>
            <a:pPr algn="ctr"/>
            <a:r>
              <a:rPr lang="en-US" sz="2400" b="1" kern="1200" dirty="0">
                <a:solidFill>
                  <a:srgbClr val="000000"/>
                </a:solidFill>
                <a:effectLst/>
                <a:ea typeface="Calibri" panose="020F0502020204030204" pitchFamily="34" charset="0"/>
              </a:rPr>
              <a:t>Passive Participation</a:t>
            </a:r>
            <a:endParaRPr lang="en-US" sz="2400" b="1" dirty="0">
              <a:effectLst/>
              <a:ea typeface="Calibri" panose="020F0502020204030204" pitchFamily="34" charset="0"/>
            </a:endParaRPr>
          </a:p>
        </p:txBody>
      </p:sp>
      <p:cxnSp>
        <p:nvCxnSpPr>
          <p:cNvPr id="44" name="Conexão reta unidirecional 43">
            <a:extLst>
              <a:ext uri="{FF2B5EF4-FFF2-40B4-BE49-F238E27FC236}">
                <a16:creationId xmlns:a16="http://schemas.microsoft.com/office/drawing/2014/main" id="{81D6E41B-9B02-4C66-B0AC-0F6CCFCDDCCA}"/>
              </a:ext>
            </a:extLst>
          </p:cNvPr>
          <p:cNvCxnSpPr>
            <a:cxnSpLocks/>
            <a:stCxn id="43" idx="3"/>
            <a:endCxn id="36" idx="2"/>
          </p:cNvCxnSpPr>
          <p:nvPr/>
        </p:nvCxnSpPr>
        <p:spPr>
          <a:xfrm>
            <a:off x="3098445" y="3546817"/>
            <a:ext cx="2193870" cy="0"/>
          </a:xfrm>
          <a:prstGeom prst="straightConnector1">
            <a:avLst/>
          </a:prstGeom>
          <a:ln w="28575">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45" name="CaixaDeTexto 49">
            <a:extLst>
              <a:ext uri="{FF2B5EF4-FFF2-40B4-BE49-F238E27FC236}">
                <a16:creationId xmlns:a16="http://schemas.microsoft.com/office/drawing/2014/main" id="{C4796B68-19DB-4105-927D-7FE62246EB87}"/>
              </a:ext>
            </a:extLst>
          </p:cNvPr>
          <p:cNvSpPr txBox="1"/>
          <p:nvPr/>
        </p:nvSpPr>
        <p:spPr>
          <a:xfrm>
            <a:off x="9124305" y="3131318"/>
            <a:ext cx="1908956" cy="830997"/>
          </a:xfrm>
          <a:prstGeom prst="rect">
            <a:avLst/>
          </a:prstGeom>
          <a:solidFill>
            <a:schemeClr val="bg1"/>
          </a:solidFill>
        </p:spPr>
        <p:txBody>
          <a:bodyPr wrap="square" rtlCol="0">
            <a:spAutoFit/>
          </a:bodyPr>
          <a:lstStyle/>
          <a:p>
            <a:pPr algn="ctr"/>
            <a:r>
              <a:rPr lang="en-US" sz="2400" b="1" kern="1200" dirty="0">
                <a:solidFill>
                  <a:srgbClr val="000000"/>
                </a:solidFill>
                <a:effectLst/>
                <a:ea typeface="Calibri" panose="020F0502020204030204" pitchFamily="34" charset="0"/>
              </a:rPr>
              <a:t>Active Participation</a:t>
            </a:r>
            <a:endParaRPr lang="en-US" sz="2400" b="1" dirty="0">
              <a:effectLst/>
              <a:ea typeface="Calibri" panose="020F0502020204030204" pitchFamily="34" charset="0"/>
            </a:endParaRPr>
          </a:p>
        </p:txBody>
      </p:sp>
      <p:cxnSp>
        <p:nvCxnSpPr>
          <p:cNvPr id="46" name="Conexão reta unidirecional 45">
            <a:extLst>
              <a:ext uri="{FF2B5EF4-FFF2-40B4-BE49-F238E27FC236}">
                <a16:creationId xmlns:a16="http://schemas.microsoft.com/office/drawing/2014/main" id="{8642A8B6-B6A9-43A0-B336-21BC5F96CB81}"/>
              </a:ext>
            </a:extLst>
          </p:cNvPr>
          <p:cNvCxnSpPr>
            <a:cxnSpLocks/>
            <a:stCxn id="45" idx="1"/>
            <a:endCxn id="36" idx="6"/>
          </p:cNvCxnSpPr>
          <p:nvPr/>
        </p:nvCxnSpPr>
        <p:spPr>
          <a:xfrm flipH="1">
            <a:off x="6912315" y="3546817"/>
            <a:ext cx="2211990" cy="0"/>
          </a:xfrm>
          <a:prstGeom prst="straightConnector1">
            <a:avLst/>
          </a:prstGeom>
          <a:ln w="28575">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47" name="CaixaDeTexto 53">
            <a:extLst>
              <a:ext uri="{FF2B5EF4-FFF2-40B4-BE49-F238E27FC236}">
                <a16:creationId xmlns:a16="http://schemas.microsoft.com/office/drawing/2014/main" id="{D2FE3CC4-DC8D-4689-86D5-9BCB2243B4C7}"/>
              </a:ext>
            </a:extLst>
          </p:cNvPr>
          <p:cNvSpPr txBox="1"/>
          <p:nvPr/>
        </p:nvSpPr>
        <p:spPr>
          <a:xfrm>
            <a:off x="3496384" y="1776646"/>
            <a:ext cx="2592000" cy="1000274"/>
          </a:xfrm>
          <a:prstGeom prst="rect">
            <a:avLst/>
          </a:prstGeom>
          <a:noFill/>
        </p:spPr>
        <p:txBody>
          <a:bodyPr wrap="square" rtlCol="0">
            <a:spAutoFit/>
          </a:bodyPr>
          <a:lstStyle/>
          <a:p>
            <a:pPr algn="ctr">
              <a:spcAft>
                <a:spcPts val="600"/>
              </a:spcAft>
            </a:pPr>
            <a:r>
              <a:rPr lang="en-US" sz="3000" b="1" kern="1200" dirty="0">
                <a:solidFill>
                  <a:srgbClr val="76C6D2"/>
                </a:solidFill>
                <a:effectLst>
                  <a:outerShdw blurRad="38100" dist="38100" dir="2700000" algn="tl">
                    <a:srgbClr val="000000">
                      <a:alpha val="43137"/>
                    </a:srgbClr>
                  </a:outerShdw>
                </a:effectLst>
                <a:ea typeface="Calibri" panose="020F0502020204030204" pitchFamily="34" charset="0"/>
              </a:rPr>
              <a:t>Entertainment</a:t>
            </a:r>
            <a:endParaRPr lang="en-US" sz="3000" b="1" dirty="0">
              <a:solidFill>
                <a:srgbClr val="76C6D2"/>
              </a:solidFill>
              <a:effectLst>
                <a:outerShdw blurRad="38100" dist="38100" dir="2700000" algn="tl">
                  <a:srgbClr val="000000">
                    <a:alpha val="43137"/>
                  </a:srgbClr>
                </a:outerShdw>
              </a:effectLst>
              <a:ea typeface="Calibri" panose="020F0502020204030204" pitchFamily="34" charset="0"/>
            </a:endParaRPr>
          </a:p>
          <a:p>
            <a:pPr algn="ctr">
              <a:spcAft>
                <a:spcPts val="600"/>
              </a:spcAft>
            </a:pPr>
            <a:r>
              <a:rPr lang="en-US" sz="2400" kern="1200" dirty="0">
                <a:solidFill>
                  <a:srgbClr val="000000"/>
                </a:solidFill>
                <a:effectLst/>
                <a:ea typeface="Calibri" panose="020F0502020204030204" pitchFamily="34" charset="0"/>
              </a:rPr>
              <a:t>‘Being entertained’</a:t>
            </a:r>
            <a:endParaRPr lang="en-US" sz="2400" dirty="0">
              <a:effectLst/>
              <a:ea typeface="Calibri" panose="020F0502020204030204" pitchFamily="34" charset="0"/>
            </a:endParaRPr>
          </a:p>
        </p:txBody>
      </p:sp>
      <p:sp>
        <p:nvSpPr>
          <p:cNvPr id="48" name="CaixaDeTexto 54">
            <a:extLst>
              <a:ext uri="{FF2B5EF4-FFF2-40B4-BE49-F238E27FC236}">
                <a16:creationId xmlns:a16="http://schemas.microsoft.com/office/drawing/2014/main" id="{00D91E21-E291-436F-9D74-10F2DC59597D}"/>
              </a:ext>
            </a:extLst>
          </p:cNvPr>
          <p:cNvSpPr txBox="1"/>
          <p:nvPr/>
        </p:nvSpPr>
        <p:spPr>
          <a:xfrm>
            <a:off x="3481352" y="4289636"/>
            <a:ext cx="2621151" cy="1369607"/>
          </a:xfrm>
          <a:prstGeom prst="rect">
            <a:avLst/>
          </a:prstGeom>
          <a:noFill/>
        </p:spPr>
        <p:txBody>
          <a:bodyPr wrap="square" rtlCol="0">
            <a:spAutoFit/>
          </a:bodyPr>
          <a:lstStyle/>
          <a:p>
            <a:pPr algn="ctr">
              <a:spcAft>
                <a:spcPts val="600"/>
              </a:spcAft>
            </a:pPr>
            <a:r>
              <a:rPr lang="en-US" sz="3000" b="1" kern="1200" dirty="0">
                <a:solidFill>
                  <a:srgbClr val="76C6D2"/>
                </a:solidFill>
                <a:effectLst>
                  <a:outerShdw blurRad="38100" dist="38100" dir="2700000" algn="tl">
                    <a:srgbClr val="000000">
                      <a:alpha val="43137"/>
                    </a:srgbClr>
                  </a:outerShdw>
                </a:effectLst>
                <a:ea typeface="Calibri" panose="020F0502020204030204" pitchFamily="34" charset="0"/>
              </a:rPr>
              <a:t>Esthetics</a:t>
            </a:r>
            <a:endParaRPr lang="en-US" sz="3000" b="1" dirty="0">
              <a:solidFill>
                <a:srgbClr val="76C6D2"/>
              </a:solidFill>
              <a:effectLst>
                <a:outerShdw blurRad="38100" dist="38100" dir="2700000" algn="tl">
                  <a:srgbClr val="000000">
                    <a:alpha val="43137"/>
                  </a:srgbClr>
                </a:outerShdw>
              </a:effectLst>
              <a:ea typeface="Calibri" panose="020F0502020204030204" pitchFamily="34" charset="0"/>
            </a:endParaRPr>
          </a:p>
          <a:p>
            <a:pPr algn="ctr">
              <a:spcAft>
                <a:spcPts val="600"/>
              </a:spcAft>
            </a:pPr>
            <a:r>
              <a:rPr lang="en-US" sz="2400" kern="1200" dirty="0">
                <a:solidFill>
                  <a:srgbClr val="000000"/>
                </a:solidFill>
                <a:effectLst/>
                <a:ea typeface="Calibri" panose="020F0502020204030204" pitchFamily="34" charset="0"/>
              </a:rPr>
              <a:t>‘Indulged in environments’</a:t>
            </a:r>
            <a:endParaRPr lang="en-US" sz="2400" dirty="0">
              <a:effectLst/>
              <a:ea typeface="Calibri" panose="020F0502020204030204" pitchFamily="34" charset="0"/>
            </a:endParaRPr>
          </a:p>
        </p:txBody>
      </p:sp>
      <p:sp>
        <p:nvSpPr>
          <p:cNvPr id="49" name="CaixaDeTexto 55">
            <a:extLst>
              <a:ext uri="{FF2B5EF4-FFF2-40B4-BE49-F238E27FC236}">
                <a16:creationId xmlns:a16="http://schemas.microsoft.com/office/drawing/2014/main" id="{670966A2-4CFF-4D14-A9FC-FB07B6E53325}"/>
              </a:ext>
            </a:extLst>
          </p:cNvPr>
          <p:cNvSpPr txBox="1"/>
          <p:nvPr/>
        </p:nvSpPr>
        <p:spPr>
          <a:xfrm>
            <a:off x="6129670" y="1772261"/>
            <a:ext cx="2815065" cy="1369607"/>
          </a:xfrm>
          <a:prstGeom prst="rect">
            <a:avLst/>
          </a:prstGeom>
          <a:noFill/>
        </p:spPr>
        <p:txBody>
          <a:bodyPr wrap="square" rtlCol="0">
            <a:spAutoFit/>
          </a:bodyPr>
          <a:lstStyle/>
          <a:p>
            <a:pPr algn="ctr">
              <a:spcAft>
                <a:spcPts val="600"/>
              </a:spcAft>
            </a:pPr>
            <a:r>
              <a:rPr lang="en-US" sz="3000" b="1" kern="1200" dirty="0">
                <a:solidFill>
                  <a:srgbClr val="76C6D2"/>
                </a:solidFill>
                <a:effectLst>
                  <a:outerShdw blurRad="38100" dist="38100" dir="2700000" algn="tl">
                    <a:srgbClr val="000000">
                      <a:alpha val="43137"/>
                    </a:srgbClr>
                  </a:outerShdw>
                </a:effectLst>
                <a:ea typeface="Calibri" panose="020F0502020204030204" pitchFamily="34" charset="0"/>
              </a:rPr>
              <a:t>Education</a:t>
            </a:r>
            <a:endParaRPr lang="en-US" sz="3000" b="1" dirty="0">
              <a:solidFill>
                <a:srgbClr val="76C6D2"/>
              </a:solidFill>
              <a:effectLst>
                <a:outerShdw blurRad="38100" dist="38100" dir="2700000" algn="tl">
                  <a:srgbClr val="000000">
                    <a:alpha val="43137"/>
                  </a:srgbClr>
                </a:outerShdw>
              </a:effectLst>
              <a:ea typeface="Calibri" panose="020F0502020204030204" pitchFamily="34" charset="0"/>
            </a:endParaRPr>
          </a:p>
          <a:p>
            <a:pPr algn="ctr">
              <a:spcAft>
                <a:spcPts val="600"/>
              </a:spcAft>
            </a:pPr>
            <a:r>
              <a:rPr lang="en-US" sz="2400" kern="1200" dirty="0">
                <a:solidFill>
                  <a:srgbClr val="000000"/>
                </a:solidFill>
                <a:effectLst/>
                <a:ea typeface="Calibri" panose="020F0502020204030204" pitchFamily="34" charset="0"/>
              </a:rPr>
              <a:t>‘Learning something new’</a:t>
            </a:r>
            <a:endParaRPr lang="en-US" sz="2400" dirty="0">
              <a:effectLst/>
              <a:ea typeface="Calibri" panose="020F0502020204030204" pitchFamily="34" charset="0"/>
            </a:endParaRPr>
          </a:p>
        </p:txBody>
      </p:sp>
      <p:sp>
        <p:nvSpPr>
          <p:cNvPr id="50" name="CaixaDeTexto 56">
            <a:extLst>
              <a:ext uri="{FF2B5EF4-FFF2-40B4-BE49-F238E27FC236}">
                <a16:creationId xmlns:a16="http://schemas.microsoft.com/office/drawing/2014/main" id="{F35D866F-94CF-4ED6-9498-6C0A49E57B27}"/>
              </a:ext>
            </a:extLst>
          </p:cNvPr>
          <p:cNvSpPr txBox="1"/>
          <p:nvPr/>
        </p:nvSpPr>
        <p:spPr>
          <a:xfrm>
            <a:off x="6129670" y="4290767"/>
            <a:ext cx="2815065" cy="1369606"/>
          </a:xfrm>
          <a:prstGeom prst="rect">
            <a:avLst/>
          </a:prstGeom>
          <a:noFill/>
        </p:spPr>
        <p:txBody>
          <a:bodyPr wrap="square" rtlCol="0">
            <a:spAutoFit/>
          </a:bodyPr>
          <a:lstStyle/>
          <a:p>
            <a:pPr algn="ctr">
              <a:spcAft>
                <a:spcPts val="600"/>
              </a:spcAft>
            </a:pPr>
            <a:r>
              <a:rPr lang="en-US" sz="3000" b="1" kern="1200" dirty="0">
                <a:solidFill>
                  <a:srgbClr val="76C6D2"/>
                </a:solidFill>
                <a:effectLst>
                  <a:outerShdw blurRad="38100" dist="38100" dir="2700000" algn="tl">
                    <a:srgbClr val="000000">
                      <a:alpha val="43137"/>
                    </a:srgbClr>
                  </a:outerShdw>
                </a:effectLst>
                <a:ea typeface="Calibri" panose="020F0502020204030204" pitchFamily="34" charset="0"/>
              </a:rPr>
              <a:t>Escapism</a:t>
            </a:r>
            <a:endParaRPr lang="en-US" sz="3000" b="1" dirty="0">
              <a:solidFill>
                <a:srgbClr val="76C6D2"/>
              </a:solidFill>
              <a:effectLst>
                <a:outerShdw blurRad="38100" dist="38100" dir="2700000" algn="tl">
                  <a:srgbClr val="000000">
                    <a:alpha val="43137"/>
                  </a:srgbClr>
                </a:outerShdw>
              </a:effectLst>
              <a:ea typeface="Calibri" panose="020F0502020204030204" pitchFamily="34" charset="0"/>
            </a:endParaRPr>
          </a:p>
          <a:p>
            <a:pPr algn="ctr">
              <a:spcAft>
                <a:spcPts val="600"/>
              </a:spcAft>
            </a:pPr>
            <a:r>
              <a:rPr lang="en-US" sz="2400" kern="1200" dirty="0">
                <a:solidFill>
                  <a:srgbClr val="000000"/>
                </a:solidFill>
                <a:effectLst/>
                <a:ea typeface="Calibri" panose="020F0502020204030204" pitchFamily="34" charset="0"/>
              </a:rPr>
              <a:t>‘Diverging to a new self’</a:t>
            </a:r>
            <a:endParaRPr lang="en-US" sz="2400" dirty="0">
              <a:effectLst/>
              <a:ea typeface="Calibri" panose="020F0502020204030204" pitchFamily="34" charset="0"/>
            </a:endParaRPr>
          </a:p>
        </p:txBody>
      </p:sp>
      <p:sp>
        <p:nvSpPr>
          <p:cNvPr id="2" name="Retângulo: Canto Dobrado 1">
            <a:extLst>
              <a:ext uri="{FF2B5EF4-FFF2-40B4-BE49-F238E27FC236}">
                <a16:creationId xmlns:a16="http://schemas.microsoft.com/office/drawing/2014/main" id="{A52B32A6-21DD-4E04-8CD5-313959452F99}"/>
              </a:ext>
            </a:extLst>
          </p:cNvPr>
          <p:cNvSpPr/>
          <p:nvPr/>
        </p:nvSpPr>
        <p:spPr>
          <a:xfrm>
            <a:off x="242625" y="4821281"/>
            <a:ext cx="2448000" cy="1332000"/>
          </a:xfrm>
          <a:prstGeom prst="foldedCorner">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rPr>
              <a:t>Customers do not directly affect of influence the performance</a:t>
            </a:r>
          </a:p>
        </p:txBody>
      </p:sp>
      <p:cxnSp>
        <p:nvCxnSpPr>
          <p:cNvPr id="4" name="Conexão reta 3">
            <a:extLst>
              <a:ext uri="{FF2B5EF4-FFF2-40B4-BE49-F238E27FC236}">
                <a16:creationId xmlns:a16="http://schemas.microsoft.com/office/drawing/2014/main" id="{875D4B15-729F-49A8-B0DF-9303594713E5}"/>
              </a:ext>
            </a:extLst>
          </p:cNvPr>
          <p:cNvCxnSpPr>
            <a:cxnSpLocks/>
            <a:stCxn id="2" idx="0"/>
            <a:endCxn id="43" idx="2"/>
          </p:cNvCxnSpPr>
          <p:nvPr/>
        </p:nvCxnSpPr>
        <p:spPr>
          <a:xfrm flipV="1">
            <a:off x="1466625" y="3962315"/>
            <a:ext cx="558459" cy="858966"/>
          </a:xfrm>
          <a:prstGeom prst="line">
            <a:avLst/>
          </a:prstGeom>
          <a:ln w="28575">
            <a:solidFill>
              <a:srgbClr val="F7981D"/>
            </a:solidFill>
            <a:tailEnd type="oval"/>
          </a:ln>
        </p:spPr>
        <p:style>
          <a:lnRef idx="1">
            <a:schemeClr val="accent1"/>
          </a:lnRef>
          <a:fillRef idx="0">
            <a:schemeClr val="accent1"/>
          </a:fillRef>
          <a:effectRef idx="0">
            <a:schemeClr val="accent1"/>
          </a:effectRef>
          <a:fontRef idx="minor">
            <a:schemeClr val="tx1"/>
          </a:fontRef>
        </p:style>
      </p:cxnSp>
      <p:sp>
        <p:nvSpPr>
          <p:cNvPr id="23" name="Retângulo: Canto Dobrado 22">
            <a:extLst>
              <a:ext uri="{FF2B5EF4-FFF2-40B4-BE49-F238E27FC236}">
                <a16:creationId xmlns:a16="http://schemas.microsoft.com/office/drawing/2014/main" id="{DCAE0A84-E5AD-4631-93D0-2D5E7C3BA725}"/>
              </a:ext>
            </a:extLst>
          </p:cNvPr>
          <p:cNvSpPr/>
          <p:nvPr/>
        </p:nvSpPr>
        <p:spPr>
          <a:xfrm>
            <a:off x="262077" y="1081632"/>
            <a:ext cx="2484000" cy="1152000"/>
          </a:xfrm>
          <a:prstGeom prst="foldedCorner">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rPr>
              <a:t>Bring the experience into the mind from a distance</a:t>
            </a:r>
          </a:p>
        </p:txBody>
      </p:sp>
      <p:sp>
        <p:nvSpPr>
          <p:cNvPr id="30" name="Retângulo: Canto Dobrado 29">
            <a:extLst>
              <a:ext uri="{FF2B5EF4-FFF2-40B4-BE49-F238E27FC236}">
                <a16:creationId xmlns:a16="http://schemas.microsoft.com/office/drawing/2014/main" id="{D6C7BE8E-7614-47CB-ADCB-2F387C1423CB}"/>
              </a:ext>
            </a:extLst>
          </p:cNvPr>
          <p:cNvSpPr/>
          <p:nvPr/>
        </p:nvSpPr>
        <p:spPr>
          <a:xfrm>
            <a:off x="9530625" y="948384"/>
            <a:ext cx="2484000" cy="1152000"/>
          </a:xfrm>
          <a:prstGeom prst="foldedCorner">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rPr>
              <a:t>Customers personally affect or influence the performance</a:t>
            </a:r>
          </a:p>
        </p:txBody>
      </p:sp>
      <p:cxnSp>
        <p:nvCxnSpPr>
          <p:cNvPr id="31" name="Conexão reta 30">
            <a:extLst>
              <a:ext uri="{FF2B5EF4-FFF2-40B4-BE49-F238E27FC236}">
                <a16:creationId xmlns:a16="http://schemas.microsoft.com/office/drawing/2014/main" id="{B75C8316-9799-4A59-ADC8-B1085950DE25}"/>
              </a:ext>
            </a:extLst>
          </p:cNvPr>
          <p:cNvCxnSpPr>
            <a:cxnSpLocks/>
            <a:stCxn id="30" idx="2"/>
            <a:endCxn id="45" idx="0"/>
          </p:cNvCxnSpPr>
          <p:nvPr/>
        </p:nvCxnSpPr>
        <p:spPr>
          <a:xfrm flipH="1">
            <a:off x="10078783" y="2100384"/>
            <a:ext cx="693842" cy="1030934"/>
          </a:xfrm>
          <a:prstGeom prst="line">
            <a:avLst/>
          </a:prstGeom>
          <a:ln w="28575">
            <a:solidFill>
              <a:srgbClr val="F7981D"/>
            </a:solidFill>
            <a:tailEnd type="oval"/>
          </a:ln>
        </p:spPr>
        <p:style>
          <a:lnRef idx="1">
            <a:schemeClr val="accent1"/>
          </a:lnRef>
          <a:fillRef idx="0">
            <a:schemeClr val="accent1"/>
          </a:fillRef>
          <a:effectRef idx="0">
            <a:schemeClr val="accent1"/>
          </a:effectRef>
          <a:fontRef idx="minor">
            <a:schemeClr val="tx1"/>
          </a:fontRef>
        </p:style>
      </p:cxnSp>
      <p:sp>
        <p:nvSpPr>
          <p:cNvPr id="51" name="Retângulo: Canto Dobrado 50">
            <a:extLst>
              <a:ext uri="{FF2B5EF4-FFF2-40B4-BE49-F238E27FC236}">
                <a16:creationId xmlns:a16="http://schemas.microsoft.com/office/drawing/2014/main" id="{3001B6EA-4341-4389-AEEE-689A96C2428D}"/>
              </a:ext>
            </a:extLst>
          </p:cNvPr>
          <p:cNvSpPr/>
          <p:nvPr/>
        </p:nvSpPr>
        <p:spPr>
          <a:xfrm>
            <a:off x="9541549" y="5169989"/>
            <a:ext cx="2484000" cy="1152000"/>
          </a:xfrm>
          <a:prstGeom prst="foldedCorner">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chemeClr val="tx1"/>
                </a:solidFill>
              </a:rPr>
              <a:t>Becoming physically (or virtually) part of the experience</a:t>
            </a:r>
          </a:p>
        </p:txBody>
      </p:sp>
      <p:cxnSp>
        <p:nvCxnSpPr>
          <p:cNvPr id="97" name="Conexão reta 96">
            <a:extLst>
              <a:ext uri="{FF2B5EF4-FFF2-40B4-BE49-F238E27FC236}">
                <a16:creationId xmlns:a16="http://schemas.microsoft.com/office/drawing/2014/main" id="{3FDBEEDB-3835-4E83-A019-26EDFC1BA1C6}"/>
              </a:ext>
            </a:extLst>
          </p:cNvPr>
          <p:cNvCxnSpPr>
            <a:cxnSpLocks/>
            <a:stCxn id="51" idx="1"/>
            <a:endCxn id="40" idx="3"/>
          </p:cNvCxnSpPr>
          <p:nvPr/>
        </p:nvCxnSpPr>
        <p:spPr>
          <a:xfrm flipH="1">
            <a:off x="6922480" y="5745989"/>
            <a:ext cx="2619069" cy="493698"/>
          </a:xfrm>
          <a:prstGeom prst="line">
            <a:avLst/>
          </a:prstGeom>
          <a:ln w="28575">
            <a:solidFill>
              <a:srgbClr val="F7981D"/>
            </a:solidFill>
            <a:tailEnd type="oval"/>
          </a:ln>
        </p:spPr>
        <p:style>
          <a:lnRef idx="1">
            <a:schemeClr val="accent1"/>
          </a:lnRef>
          <a:fillRef idx="0">
            <a:schemeClr val="accent1"/>
          </a:fillRef>
          <a:effectRef idx="0">
            <a:schemeClr val="accent1"/>
          </a:effectRef>
          <a:fontRef idx="minor">
            <a:schemeClr val="tx1"/>
          </a:fontRef>
        </p:style>
      </p:cxnSp>
      <p:cxnSp>
        <p:nvCxnSpPr>
          <p:cNvPr id="101" name="Conexão reta 100">
            <a:extLst>
              <a:ext uri="{FF2B5EF4-FFF2-40B4-BE49-F238E27FC236}">
                <a16:creationId xmlns:a16="http://schemas.microsoft.com/office/drawing/2014/main" id="{E58C6504-15F7-4B5B-9EE2-10ABCCD719CB}"/>
              </a:ext>
            </a:extLst>
          </p:cNvPr>
          <p:cNvCxnSpPr>
            <a:cxnSpLocks/>
            <a:stCxn id="23" idx="3"/>
            <a:endCxn id="39" idx="1"/>
          </p:cNvCxnSpPr>
          <p:nvPr/>
        </p:nvCxnSpPr>
        <p:spPr>
          <a:xfrm flipV="1">
            <a:off x="2746077" y="1179217"/>
            <a:ext cx="2536450" cy="478415"/>
          </a:xfrm>
          <a:prstGeom prst="line">
            <a:avLst/>
          </a:prstGeom>
          <a:ln w="28575">
            <a:solidFill>
              <a:srgbClr val="F7981D"/>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503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55CC98F-711E-4DD5-89A5-9E8020B1E956}"/>
              </a:ext>
            </a:extLst>
          </p:cNvPr>
          <p:cNvSpPr txBox="1">
            <a:spLocks/>
          </p:cNvSpPr>
          <p:nvPr/>
        </p:nvSpPr>
        <p:spPr>
          <a:xfrm>
            <a:off x="643222" y="349104"/>
            <a:ext cx="973521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Four Realms of Experience: The Entertainment</a:t>
            </a:r>
          </a:p>
        </p:txBody>
      </p:sp>
      <p:sp>
        <p:nvSpPr>
          <p:cNvPr id="34" name="Retângulo 33">
            <a:extLst>
              <a:ext uri="{FF2B5EF4-FFF2-40B4-BE49-F238E27FC236}">
                <a16:creationId xmlns:a16="http://schemas.microsoft.com/office/drawing/2014/main" id="{EEEC8069-0E6F-4AF4-8EF5-DA2E4D11D5B1}"/>
              </a:ext>
            </a:extLst>
          </p:cNvPr>
          <p:cNvSpPr/>
          <p:nvPr/>
        </p:nvSpPr>
        <p:spPr>
          <a:xfrm>
            <a:off x="341498" y="2778188"/>
            <a:ext cx="5221657" cy="156023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CaixaDeTexto 4">
            <a:extLst>
              <a:ext uri="{FF2B5EF4-FFF2-40B4-BE49-F238E27FC236}">
                <a16:creationId xmlns:a16="http://schemas.microsoft.com/office/drawing/2014/main" id="{5B782D1F-0FCA-4565-87D6-6BA3FCBD0CE5}"/>
              </a:ext>
            </a:extLst>
          </p:cNvPr>
          <p:cNvSpPr txBox="1"/>
          <p:nvPr/>
        </p:nvSpPr>
        <p:spPr>
          <a:xfrm>
            <a:off x="347096" y="2778188"/>
            <a:ext cx="2736000" cy="461665"/>
          </a:xfrm>
          <a:prstGeom prst="rect">
            <a:avLst/>
          </a:prstGeom>
          <a:noFill/>
        </p:spPr>
        <p:txBody>
          <a:bodyPr wrap="square" rtlCol="0">
            <a:spAutoFit/>
          </a:bodyPr>
          <a:lstStyle/>
          <a:p>
            <a:pPr algn="r"/>
            <a:r>
              <a:rPr lang="en-GB" sz="2400" b="1" dirty="0">
                <a:solidFill>
                  <a:schemeClr val="bg1"/>
                </a:solidFill>
                <a:effectLst>
                  <a:outerShdw blurRad="38100" dist="38100" dir="2700000" algn="tl">
                    <a:srgbClr val="000000">
                      <a:alpha val="43137"/>
                    </a:srgbClr>
                  </a:outerShdw>
                </a:effectLst>
              </a:rPr>
              <a:t>Guest Participation:</a:t>
            </a:r>
          </a:p>
        </p:txBody>
      </p:sp>
      <p:sp>
        <p:nvSpPr>
          <p:cNvPr id="6" name="CaixaDeTexto 5">
            <a:extLst>
              <a:ext uri="{FF2B5EF4-FFF2-40B4-BE49-F238E27FC236}">
                <a16:creationId xmlns:a16="http://schemas.microsoft.com/office/drawing/2014/main" id="{85C5D185-C35D-4B53-9CD2-ED84C22568FF}"/>
              </a:ext>
            </a:extLst>
          </p:cNvPr>
          <p:cNvSpPr txBox="1"/>
          <p:nvPr/>
        </p:nvSpPr>
        <p:spPr>
          <a:xfrm>
            <a:off x="347095" y="3320382"/>
            <a:ext cx="2736000" cy="461665"/>
          </a:xfrm>
          <a:prstGeom prst="rect">
            <a:avLst/>
          </a:prstGeom>
          <a:noFill/>
        </p:spPr>
        <p:txBody>
          <a:bodyPr wrap="square" rtlCol="0">
            <a:spAutoFit/>
          </a:bodyPr>
          <a:lstStyle/>
          <a:p>
            <a:pPr algn="r"/>
            <a:r>
              <a:rPr lang="en-GB" sz="2400" b="1" spc="-20" dirty="0">
                <a:solidFill>
                  <a:schemeClr val="bg1"/>
                </a:solidFill>
                <a:effectLst>
                  <a:outerShdw blurRad="38100" dist="38100" dir="2700000" algn="tl">
                    <a:srgbClr val="000000">
                      <a:alpha val="43137"/>
                    </a:srgbClr>
                  </a:outerShdw>
                </a:effectLst>
              </a:rPr>
              <a:t>Connection: </a:t>
            </a:r>
          </a:p>
        </p:txBody>
      </p:sp>
      <p:sp>
        <p:nvSpPr>
          <p:cNvPr id="8" name="CaixaDeTexto 7">
            <a:extLst>
              <a:ext uri="{FF2B5EF4-FFF2-40B4-BE49-F238E27FC236}">
                <a16:creationId xmlns:a16="http://schemas.microsoft.com/office/drawing/2014/main" id="{873038B5-10BE-48BD-86EC-C49D3A7E49A0}"/>
              </a:ext>
            </a:extLst>
          </p:cNvPr>
          <p:cNvSpPr txBox="1"/>
          <p:nvPr/>
        </p:nvSpPr>
        <p:spPr>
          <a:xfrm>
            <a:off x="347095" y="3864195"/>
            <a:ext cx="2736000" cy="461665"/>
          </a:xfrm>
          <a:prstGeom prst="rect">
            <a:avLst/>
          </a:prstGeom>
          <a:noFill/>
        </p:spPr>
        <p:txBody>
          <a:bodyPr wrap="square" rtlCol="0">
            <a:spAutoFit/>
          </a:bodyPr>
          <a:lstStyle/>
          <a:p>
            <a:pPr algn="r"/>
            <a:r>
              <a:rPr lang="en-GB" sz="2400" b="1" dirty="0">
                <a:solidFill>
                  <a:schemeClr val="bg1"/>
                </a:solidFill>
                <a:effectLst>
                  <a:outerShdw blurRad="38100" dist="38100" dir="2700000" algn="tl">
                    <a:srgbClr val="000000">
                      <a:alpha val="43137"/>
                    </a:srgbClr>
                  </a:outerShdw>
                </a:effectLst>
              </a:rPr>
              <a:t>Essence:</a:t>
            </a:r>
          </a:p>
        </p:txBody>
      </p:sp>
      <p:sp>
        <p:nvSpPr>
          <p:cNvPr id="10" name="CaixaDeTexto 9">
            <a:extLst>
              <a:ext uri="{FF2B5EF4-FFF2-40B4-BE49-F238E27FC236}">
                <a16:creationId xmlns:a16="http://schemas.microsoft.com/office/drawing/2014/main" id="{919A68E1-E135-4233-83AD-8B367B3834D4}"/>
              </a:ext>
            </a:extLst>
          </p:cNvPr>
          <p:cNvSpPr txBox="1"/>
          <p:nvPr/>
        </p:nvSpPr>
        <p:spPr>
          <a:xfrm>
            <a:off x="3110724" y="2778188"/>
            <a:ext cx="2456716" cy="461665"/>
          </a:xfrm>
          <a:prstGeom prst="rect">
            <a:avLst/>
          </a:prstGeom>
          <a:noFill/>
        </p:spPr>
        <p:txBody>
          <a:bodyPr wrap="square" rtlCol="0">
            <a:spAutoFit/>
          </a:bodyPr>
          <a:lstStyle/>
          <a:p>
            <a:r>
              <a:rPr lang="en-GB" sz="2400" b="1" dirty="0"/>
              <a:t>Passive</a:t>
            </a:r>
          </a:p>
        </p:txBody>
      </p:sp>
      <p:sp>
        <p:nvSpPr>
          <p:cNvPr id="12" name="CaixaDeTexto 11">
            <a:extLst>
              <a:ext uri="{FF2B5EF4-FFF2-40B4-BE49-F238E27FC236}">
                <a16:creationId xmlns:a16="http://schemas.microsoft.com/office/drawing/2014/main" id="{A6CD1E4C-D0FE-4893-B948-5314E36C478D}"/>
              </a:ext>
            </a:extLst>
          </p:cNvPr>
          <p:cNvSpPr txBox="1"/>
          <p:nvPr/>
        </p:nvSpPr>
        <p:spPr>
          <a:xfrm>
            <a:off x="3110724" y="3320382"/>
            <a:ext cx="2452431" cy="461665"/>
          </a:xfrm>
          <a:prstGeom prst="rect">
            <a:avLst/>
          </a:prstGeom>
          <a:noFill/>
        </p:spPr>
        <p:txBody>
          <a:bodyPr wrap="square" rtlCol="0">
            <a:spAutoFit/>
          </a:bodyPr>
          <a:lstStyle/>
          <a:p>
            <a:r>
              <a:rPr lang="en-GB" sz="2400" b="1" dirty="0"/>
              <a:t>Absorption</a:t>
            </a:r>
          </a:p>
        </p:txBody>
      </p:sp>
      <p:sp>
        <p:nvSpPr>
          <p:cNvPr id="14" name="CaixaDeTexto 13">
            <a:extLst>
              <a:ext uri="{FF2B5EF4-FFF2-40B4-BE49-F238E27FC236}">
                <a16:creationId xmlns:a16="http://schemas.microsoft.com/office/drawing/2014/main" id="{175D17A0-B802-4803-AD19-A71117568A1B}"/>
              </a:ext>
            </a:extLst>
          </p:cNvPr>
          <p:cNvSpPr txBox="1"/>
          <p:nvPr/>
        </p:nvSpPr>
        <p:spPr>
          <a:xfrm>
            <a:off x="3110724" y="3858271"/>
            <a:ext cx="2456716" cy="461665"/>
          </a:xfrm>
          <a:prstGeom prst="rect">
            <a:avLst/>
          </a:prstGeom>
          <a:noFill/>
        </p:spPr>
        <p:txBody>
          <a:bodyPr wrap="square" rtlCol="0">
            <a:spAutoFit/>
          </a:bodyPr>
          <a:lstStyle/>
          <a:p>
            <a:r>
              <a:rPr lang="en-GB" sz="2400" b="1" i="1" dirty="0"/>
              <a:t>Enjoy</a:t>
            </a:r>
            <a:endParaRPr lang="en-GB" sz="2400" b="1" dirty="0"/>
          </a:p>
        </p:txBody>
      </p:sp>
      <p:sp>
        <p:nvSpPr>
          <p:cNvPr id="23" name="CaixaDeTexto 22">
            <a:extLst>
              <a:ext uri="{FF2B5EF4-FFF2-40B4-BE49-F238E27FC236}">
                <a16:creationId xmlns:a16="http://schemas.microsoft.com/office/drawing/2014/main" id="{CDFFD740-E746-4746-AB16-EEBE0FA4754E}"/>
              </a:ext>
            </a:extLst>
          </p:cNvPr>
          <p:cNvSpPr txBox="1"/>
          <p:nvPr/>
        </p:nvSpPr>
        <p:spPr>
          <a:xfrm>
            <a:off x="341497" y="1052395"/>
            <a:ext cx="6483538" cy="1015663"/>
          </a:xfrm>
          <a:prstGeom prst="rect">
            <a:avLst/>
          </a:prstGeom>
          <a:noFill/>
        </p:spPr>
        <p:txBody>
          <a:bodyPr wrap="square">
            <a:spAutoFit/>
          </a:bodyPr>
          <a:lstStyle/>
          <a:p>
            <a:pPr algn="ctr"/>
            <a:r>
              <a:rPr lang="en-GB" sz="3000" b="1" i="1" dirty="0">
                <a:solidFill>
                  <a:schemeClr val="bg1">
                    <a:lumMod val="65000"/>
                  </a:schemeClr>
                </a:solidFill>
              </a:rPr>
              <a:t>“Passive absorption of experiences through the senses” </a:t>
            </a:r>
          </a:p>
        </p:txBody>
      </p:sp>
      <p:sp>
        <p:nvSpPr>
          <p:cNvPr id="40" name="Retângulo: Canto Dobrado 39">
            <a:extLst>
              <a:ext uri="{FF2B5EF4-FFF2-40B4-BE49-F238E27FC236}">
                <a16:creationId xmlns:a16="http://schemas.microsoft.com/office/drawing/2014/main" id="{17BE85B1-19D3-4852-9252-FF1280BD9FC3}"/>
              </a:ext>
            </a:extLst>
          </p:cNvPr>
          <p:cNvSpPr/>
          <p:nvPr/>
        </p:nvSpPr>
        <p:spPr>
          <a:xfrm>
            <a:off x="7269305" y="1052394"/>
            <a:ext cx="4572490" cy="3407639"/>
          </a:xfrm>
          <a:prstGeom prst="foldedCorner">
            <a:avLst>
              <a:gd name="adj" fmla="val 10624"/>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spcAft>
                <a:spcPts val="1200"/>
              </a:spcAft>
            </a:pPr>
            <a:r>
              <a:rPr lang="en-GB" sz="2400" b="1" spc="-20" dirty="0">
                <a:solidFill>
                  <a:srgbClr val="ED7D31"/>
                </a:solidFill>
              </a:rPr>
              <a:t>Examples</a:t>
            </a:r>
          </a:p>
        </p:txBody>
      </p:sp>
      <p:sp>
        <p:nvSpPr>
          <p:cNvPr id="42" name="CaixaDeTexto 41">
            <a:extLst>
              <a:ext uri="{FF2B5EF4-FFF2-40B4-BE49-F238E27FC236}">
                <a16:creationId xmlns:a16="http://schemas.microsoft.com/office/drawing/2014/main" id="{7836328F-C386-4A02-A5EB-B80CF3D070E1}"/>
              </a:ext>
            </a:extLst>
          </p:cNvPr>
          <p:cNvSpPr txBox="1"/>
          <p:nvPr/>
        </p:nvSpPr>
        <p:spPr>
          <a:xfrm>
            <a:off x="8630816" y="2529723"/>
            <a:ext cx="3210978" cy="461665"/>
          </a:xfrm>
          <a:prstGeom prst="rect">
            <a:avLst/>
          </a:prstGeom>
          <a:noFill/>
        </p:spPr>
        <p:txBody>
          <a:bodyPr wrap="square" rtlCol="0">
            <a:spAutoFit/>
          </a:bodyPr>
          <a:lstStyle/>
          <a:p>
            <a:r>
              <a:rPr lang="en-GB" sz="2400" b="1" dirty="0"/>
              <a:t>Watching TV</a:t>
            </a:r>
          </a:p>
        </p:txBody>
      </p:sp>
      <p:sp>
        <p:nvSpPr>
          <p:cNvPr id="44" name="CaixaDeTexto 43">
            <a:extLst>
              <a:ext uri="{FF2B5EF4-FFF2-40B4-BE49-F238E27FC236}">
                <a16:creationId xmlns:a16="http://schemas.microsoft.com/office/drawing/2014/main" id="{05296E42-4941-40E5-8AF0-06B6F4AEAD93}"/>
              </a:ext>
            </a:extLst>
          </p:cNvPr>
          <p:cNvSpPr txBox="1"/>
          <p:nvPr/>
        </p:nvSpPr>
        <p:spPr>
          <a:xfrm>
            <a:off x="8626374" y="1550957"/>
            <a:ext cx="3210978" cy="461665"/>
          </a:xfrm>
          <a:prstGeom prst="rect">
            <a:avLst/>
          </a:prstGeom>
          <a:noFill/>
        </p:spPr>
        <p:txBody>
          <a:bodyPr wrap="square" rtlCol="0">
            <a:spAutoFit/>
          </a:bodyPr>
          <a:lstStyle/>
          <a:p>
            <a:r>
              <a:rPr lang="en-GB" sz="2400" b="1" dirty="0"/>
              <a:t>Listening to music</a:t>
            </a:r>
          </a:p>
        </p:txBody>
      </p:sp>
      <p:sp>
        <p:nvSpPr>
          <p:cNvPr id="45" name="CaixaDeTexto 44">
            <a:extLst>
              <a:ext uri="{FF2B5EF4-FFF2-40B4-BE49-F238E27FC236}">
                <a16:creationId xmlns:a16="http://schemas.microsoft.com/office/drawing/2014/main" id="{24604971-203D-4751-81E5-3975AB7DE684}"/>
              </a:ext>
            </a:extLst>
          </p:cNvPr>
          <p:cNvSpPr txBox="1"/>
          <p:nvPr/>
        </p:nvSpPr>
        <p:spPr>
          <a:xfrm>
            <a:off x="8626373" y="3497281"/>
            <a:ext cx="3210979" cy="461665"/>
          </a:xfrm>
          <a:prstGeom prst="rect">
            <a:avLst/>
          </a:prstGeom>
          <a:noFill/>
        </p:spPr>
        <p:txBody>
          <a:bodyPr wrap="square" rtlCol="0">
            <a:spAutoFit/>
          </a:bodyPr>
          <a:lstStyle/>
          <a:p>
            <a:r>
              <a:rPr lang="en-GB" sz="2400" b="1" dirty="0"/>
              <a:t>Viewing a performance</a:t>
            </a:r>
          </a:p>
        </p:txBody>
      </p:sp>
      <p:pic>
        <p:nvPicPr>
          <p:cNvPr id="52" name="Imagem 51">
            <a:extLst>
              <a:ext uri="{FF2B5EF4-FFF2-40B4-BE49-F238E27FC236}">
                <a16:creationId xmlns:a16="http://schemas.microsoft.com/office/drawing/2014/main" id="{33109F1F-4E0B-4587-964B-8779345BFBE5}"/>
              </a:ext>
            </a:extLst>
          </p:cNvPr>
          <p:cNvPicPr>
            <a:picLocks/>
          </p:cNvPicPr>
          <p:nvPr/>
        </p:nvPicPr>
        <p:blipFill>
          <a:blip r:embed="rId3"/>
          <a:stretch>
            <a:fillRect/>
          </a:stretch>
        </p:blipFill>
        <p:spPr>
          <a:xfrm>
            <a:off x="7406777" y="1550956"/>
            <a:ext cx="1189382" cy="792000"/>
          </a:xfrm>
          <a:prstGeom prst="rect">
            <a:avLst/>
          </a:prstGeom>
        </p:spPr>
      </p:pic>
      <p:pic>
        <p:nvPicPr>
          <p:cNvPr id="54" name="Imagem 53">
            <a:extLst>
              <a:ext uri="{FF2B5EF4-FFF2-40B4-BE49-F238E27FC236}">
                <a16:creationId xmlns:a16="http://schemas.microsoft.com/office/drawing/2014/main" id="{70522150-EF26-4A5D-83A1-82AB222396F2}"/>
              </a:ext>
            </a:extLst>
          </p:cNvPr>
          <p:cNvPicPr>
            <a:picLocks/>
          </p:cNvPicPr>
          <p:nvPr/>
        </p:nvPicPr>
        <p:blipFill>
          <a:blip r:embed="rId4"/>
          <a:stretch>
            <a:fillRect/>
          </a:stretch>
        </p:blipFill>
        <p:spPr>
          <a:xfrm>
            <a:off x="7406777" y="2525751"/>
            <a:ext cx="1189382" cy="792000"/>
          </a:xfrm>
          <a:prstGeom prst="rect">
            <a:avLst/>
          </a:prstGeom>
        </p:spPr>
      </p:pic>
      <p:pic>
        <p:nvPicPr>
          <p:cNvPr id="56" name="Imagem 55">
            <a:extLst>
              <a:ext uri="{FF2B5EF4-FFF2-40B4-BE49-F238E27FC236}">
                <a16:creationId xmlns:a16="http://schemas.microsoft.com/office/drawing/2014/main" id="{B1B620CA-19D5-4F17-BAF7-B8F9158C2575}"/>
              </a:ext>
            </a:extLst>
          </p:cNvPr>
          <p:cNvPicPr>
            <a:picLocks noChangeAspect="1"/>
          </p:cNvPicPr>
          <p:nvPr/>
        </p:nvPicPr>
        <p:blipFill>
          <a:blip r:embed="rId5"/>
          <a:stretch>
            <a:fillRect/>
          </a:stretch>
        </p:blipFill>
        <p:spPr>
          <a:xfrm>
            <a:off x="7406777" y="3497281"/>
            <a:ext cx="1189382" cy="793716"/>
          </a:xfrm>
          <a:prstGeom prst="rect">
            <a:avLst/>
          </a:prstGeom>
        </p:spPr>
      </p:pic>
      <p:sp>
        <p:nvSpPr>
          <p:cNvPr id="57" name="CaixaDeTexto 56">
            <a:extLst>
              <a:ext uri="{FF2B5EF4-FFF2-40B4-BE49-F238E27FC236}">
                <a16:creationId xmlns:a16="http://schemas.microsoft.com/office/drawing/2014/main" id="{2FB4F17B-9C16-4BBE-89E2-3767FA87C10E}"/>
              </a:ext>
            </a:extLst>
          </p:cNvPr>
          <p:cNvSpPr txBox="1"/>
          <p:nvPr/>
        </p:nvSpPr>
        <p:spPr>
          <a:xfrm>
            <a:off x="335900" y="4526438"/>
            <a:ext cx="11520000" cy="1730529"/>
          </a:xfrm>
          <a:prstGeom prst="rect">
            <a:avLst/>
          </a:prstGeom>
          <a:solidFill>
            <a:srgbClr val="F7981D"/>
          </a:solidFill>
        </p:spPr>
        <p:txBody>
          <a:bodyPr wrap="square" rtlCol="0">
            <a:noAutofit/>
          </a:bodyPr>
          <a:lstStyle/>
          <a:p>
            <a:pPr>
              <a:spcAft>
                <a:spcPts val="1200"/>
              </a:spcAft>
            </a:pPr>
            <a:r>
              <a:rPr lang="en-GB" sz="2400" b="1" dirty="0">
                <a:solidFill>
                  <a:schemeClr val="bg1"/>
                </a:solidFill>
                <a:effectLst>
                  <a:outerShdw blurRad="38100" dist="38100" dir="2700000" algn="tl">
                    <a:srgbClr val="000000">
                      <a:alpha val="43137"/>
                    </a:srgbClr>
                  </a:outerShdw>
                </a:effectLst>
              </a:rPr>
              <a:t>Design questions:</a:t>
            </a:r>
          </a:p>
          <a:p>
            <a:pPr>
              <a:spcAft>
                <a:spcPts val="1200"/>
              </a:spcAft>
              <a:buClr>
                <a:srgbClr val="FDDE00"/>
              </a:buClr>
              <a:buFont typeface="Arial" panose="020B0604020202020204" pitchFamily="34" charset="0"/>
              <a:buChar char="•"/>
            </a:pPr>
            <a:r>
              <a:rPr lang="en-GB" sz="2400" spc="-20" dirty="0"/>
              <a:t> </a:t>
            </a:r>
            <a:r>
              <a:rPr lang="en-GB" sz="2400" b="1" spc="-20" dirty="0"/>
              <a:t>What entertainment would help guests “to enjoy” the experience better?</a:t>
            </a:r>
          </a:p>
          <a:p>
            <a:pPr>
              <a:spcAft>
                <a:spcPts val="1200"/>
              </a:spcAft>
              <a:buClr>
                <a:srgbClr val="FDDE00"/>
              </a:buClr>
              <a:buFont typeface="Arial" panose="020B0604020202020204" pitchFamily="34" charset="0"/>
              <a:buChar char="•"/>
            </a:pPr>
            <a:r>
              <a:rPr lang="en-GB" sz="2400" b="1" spc="-20" dirty="0"/>
              <a:t> How can the guests’ time be made more fun and more enjoyable?</a:t>
            </a:r>
          </a:p>
        </p:txBody>
      </p:sp>
      <p:sp>
        <p:nvSpPr>
          <p:cNvPr id="19" name="CaixaDeTexto 18">
            <a:extLst>
              <a:ext uri="{FF2B5EF4-FFF2-40B4-BE49-F238E27FC236}">
                <a16:creationId xmlns:a16="http://schemas.microsoft.com/office/drawing/2014/main" id="{BF69DA3C-54C7-4CA0-BA35-D091EF89D237}"/>
              </a:ext>
            </a:extLst>
          </p:cNvPr>
          <p:cNvSpPr txBox="1"/>
          <p:nvPr/>
        </p:nvSpPr>
        <p:spPr>
          <a:xfrm>
            <a:off x="8626373" y="420275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2767554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55CC98F-711E-4DD5-89A5-9E8020B1E956}"/>
              </a:ext>
            </a:extLst>
          </p:cNvPr>
          <p:cNvSpPr txBox="1">
            <a:spLocks/>
          </p:cNvSpPr>
          <p:nvPr/>
        </p:nvSpPr>
        <p:spPr>
          <a:xfrm>
            <a:off x="643222" y="349104"/>
            <a:ext cx="973521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Four Realms of Experience: The Educational</a:t>
            </a:r>
          </a:p>
        </p:txBody>
      </p:sp>
      <p:sp>
        <p:nvSpPr>
          <p:cNvPr id="43" name="CaixaDeTexto 42">
            <a:extLst>
              <a:ext uri="{FF2B5EF4-FFF2-40B4-BE49-F238E27FC236}">
                <a16:creationId xmlns:a16="http://schemas.microsoft.com/office/drawing/2014/main" id="{52A5EB80-DDA4-4778-A0B1-BA6D0437F0BA}"/>
              </a:ext>
            </a:extLst>
          </p:cNvPr>
          <p:cNvSpPr txBox="1"/>
          <p:nvPr/>
        </p:nvSpPr>
        <p:spPr>
          <a:xfrm>
            <a:off x="341497" y="1052395"/>
            <a:ext cx="6821522" cy="1477328"/>
          </a:xfrm>
          <a:prstGeom prst="rect">
            <a:avLst/>
          </a:prstGeom>
          <a:noFill/>
        </p:spPr>
        <p:txBody>
          <a:bodyPr wrap="square">
            <a:spAutoFit/>
          </a:bodyPr>
          <a:lstStyle/>
          <a:p>
            <a:pPr algn="ctr"/>
            <a:r>
              <a:rPr lang="en-GB" sz="3000" b="1" i="1" dirty="0">
                <a:solidFill>
                  <a:schemeClr val="bg1">
                    <a:lumMod val="65000"/>
                  </a:schemeClr>
                </a:solidFill>
              </a:rPr>
              <a:t>“The guest absorbs the events unfolding before him. […] Education involves the active participation of the individual” </a:t>
            </a:r>
          </a:p>
        </p:txBody>
      </p:sp>
      <p:sp>
        <p:nvSpPr>
          <p:cNvPr id="19" name="Retângulo 18">
            <a:extLst>
              <a:ext uri="{FF2B5EF4-FFF2-40B4-BE49-F238E27FC236}">
                <a16:creationId xmlns:a16="http://schemas.microsoft.com/office/drawing/2014/main" id="{4F067A09-7EBC-489B-8860-56477A741E13}"/>
              </a:ext>
            </a:extLst>
          </p:cNvPr>
          <p:cNvSpPr/>
          <p:nvPr/>
        </p:nvSpPr>
        <p:spPr>
          <a:xfrm>
            <a:off x="335900" y="2778189"/>
            <a:ext cx="5221657" cy="1560234"/>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CaixaDeTexto 20">
            <a:extLst>
              <a:ext uri="{FF2B5EF4-FFF2-40B4-BE49-F238E27FC236}">
                <a16:creationId xmlns:a16="http://schemas.microsoft.com/office/drawing/2014/main" id="{D677E466-6888-427F-AF08-163992BD7AC9}"/>
              </a:ext>
            </a:extLst>
          </p:cNvPr>
          <p:cNvSpPr txBox="1"/>
          <p:nvPr/>
        </p:nvSpPr>
        <p:spPr>
          <a:xfrm>
            <a:off x="341498" y="2778189"/>
            <a:ext cx="2736000" cy="461665"/>
          </a:xfrm>
          <a:prstGeom prst="rect">
            <a:avLst/>
          </a:prstGeom>
          <a:noFill/>
        </p:spPr>
        <p:txBody>
          <a:bodyPr wrap="square" rtlCol="0">
            <a:spAutoFit/>
          </a:bodyPr>
          <a:lstStyle/>
          <a:p>
            <a:pPr algn="r"/>
            <a:r>
              <a:rPr lang="en-GB" sz="2400" b="1" dirty="0">
                <a:solidFill>
                  <a:schemeClr val="bg1"/>
                </a:solidFill>
                <a:effectLst>
                  <a:outerShdw blurRad="38100" dist="38100" dir="2700000" algn="tl">
                    <a:srgbClr val="000000">
                      <a:alpha val="43137"/>
                    </a:srgbClr>
                  </a:outerShdw>
                </a:effectLst>
              </a:rPr>
              <a:t>Guest Participation:</a:t>
            </a:r>
          </a:p>
        </p:txBody>
      </p:sp>
      <p:sp>
        <p:nvSpPr>
          <p:cNvPr id="22" name="CaixaDeTexto 21">
            <a:extLst>
              <a:ext uri="{FF2B5EF4-FFF2-40B4-BE49-F238E27FC236}">
                <a16:creationId xmlns:a16="http://schemas.microsoft.com/office/drawing/2014/main" id="{7F229E82-9615-49A6-A252-68F6DDB0C3E6}"/>
              </a:ext>
            </a:extLst>
          </p:cNvPr>
          <p:cNvSpPr txBox="1"/>
          <p:nvPr/>
        </p:nvSpPr>
        <p:spPr>
          <a:xfrm>
            <a:off x="341497" y="3320383"/>
            <a:ext cx="2736000" cy="461665"/>
          </a:xfrm>
          <a:prstGeom prst="rect">
            <a:avLst/>
          </a:prstGeom>
          <a:noFill/>
        </p:spPr>
        <p:txBody>
          <a:bodyPr wrap="square" rtlCol="0">
            <a:spAutoFit/>
          </a:bodyPr>
          <a:lstStyle/>
          <a:p>
            <a:pPr algn="r"/>
            <a:r>
              <a:rPr lang="en-GB" sz="2400" b="1" spc="-20" dirty="0">
                <a:solidFill>
                  <a:schemeClr val="bg1"/>
                </a:solidFill>
                <a:effectLst>
                  <a:outerShdw blurRad="38100" dist="38100" dir="2700000" algn="tl">
                    <a:srgbClr val="000000">
                      <a:alpha val="43137"/>
                    </a:srgbClr>
                  </a:outerShdw>
                </a:effectLst>
              </a:rPr>
              <a:t>Connection: </a:t>
            </a:r>
          </a:p>
        </p:txBody>
      </p:sp>
      <p:sp>
        <p:nvSpPr>
          <p:cNvPr id="23" name="CaixaDeTexto 22">
            <a:extLst>
              <a:ext uri="{FF2B5EF4-FFF2-40B4-BE49-F238E27FC236}">
                <a16:creationId xmlns:a16="http://schemas.microsoft.com/office/drawing/2014/main" id="{EDE7D83F-8DDD-4A20-97E0-AD00C0989AA4}"/>
              </a:ext>
            </a:extLst>
          </p:cNvPr>
          <p:cNvSpPr txBox="1"/>
          <p:nvPr/>
        </p:nvSpPr>
        <p:spPr>
          <a:xfrm>
            <a:off x="341497" y="3864196"/>
            <a:ext cx="2736000" cy="461665"/>
          </a:xfrm>
          <a:prstGeom prst="rect">
            <a:avLst/>
          </a:prstGeom>
          <a:noFill/>
        </p:spPr>
        <p:txBody>
          <a:bodyPr wrap="square" rtlCol="0">
            <a:spAutoFit/>
          </a:bodyPr>
          <a:lstStyle/>
          <a:p>
            <a:pPr algn="r"/>
            <a:r>
              <a:rPr lang="en-GB" sz="2400" b="1" dirty="0">
                <a:solidFill>
                  <a:schemeClr val="bg1"/>
                </a:solidFill>
                <a:effectLst>
                  <a:outerShdw blurRad="38100" dist="38100" dir="2700000" algn="tl">
                    <a:srgbClr val="000000">
                      <a:alpha val="43137"/>
                    </a:srgbClr>
                  </a:outerShdw>
                </a:effectLst>
              </a:rPr>
              <a:t>Essence:</a:t>
            </a:r>
          </a:p>
        </p:txBody>
      </p:sp>
      <p:sp>
        <p:nvSpPr>
          <p:cNvPr id="24" name="CaixaDeTexto 23">
            <a:extLst>
              <a:ext uri="{FF2B5EF4-FFF2-40B4-BE49-F238E27FC236}">
                <a16:creationId xmlns:a16="http://schemas.microsoft.com/office/drawing/2014/main" id="{984410E0-3424-449A-996C-1C58C0C3D2EF}"/>
              </a:ext>
            </a:extLst>
          </p:cNvPr>
          <p:cNvSpPr txBox="1"/>
          <p:nvPr/>
        </p:nvSpPr>
        <p:spPr>
          <a:xfrm>
            <a:off x="3105126" y="2778189"/>
            <a:ext cx="2456716" cy="461665"/>
          </a:xfrm>
          <a:prstGeom prst="rect">
            <a:avLst/>
          </a:prstGeom>
          <a:noFill/>
        </p:spPr>
        <p:txBody>
          <a:bodyPr wrap="square" rtlCol="0">
            <a:spAutoFit/>
          </a:bodyPr>
          <a:lstStyle/>
          <a:p>
            <a:r>
              <a:rPr lang="en-GB" sz="2400" b="1" dirty="0"/>
              <a:t>Active</a:t>
            </a:r>
          </a:p>
        </p:txBody>
      </p:sp>
      <p:sp>
        <p:nvSpPr>
          <p:cNvPr id="28" name="CaixaDeTexto 27">
            <a:extLst>
              <a:ext uri="{FF2B5EF4-FFF2-40B4-BE49-F238E27FC236}">
                <a16:creationId xmlns:a16="http://schemas.microsoft.com/office/drawing/2014/main" id="{EFF4621D-88BB-488F-A29B-66A8E328D9A3}"/>
              </a:ext>
            </a:extLst>
          </p:cNvPr>
          <p:cNvSpPr txBox="1"/>
          <p:nvPr/>
        </p:nvSpPr>
        <p:spPr>
          <a:xfrm>
            <a:off x="3105126" y="3320383"/>
            <a:ext cx="2452431" cy="461665"/>
          </a:xfrm>
          <a:prstGeom prst="rect">
            <a:avLst/>
          </a:prstGeom>
          <a:noFill/>
        </p:spPr>
        <p:txBody>
          <a:bodyPr wrap="square" rtlCol="0">
            <a:spAutoFit/>
          </a:bodyPr>
          <a:lstStyle/>
          <a:p>
            <a:r>
              <a:rPr lang="en-GB" sz="2400" b="1" dirty="0"/>
              <a:t>Absorption</a:t>
            </a:r>
          </a:p>
        </p:txBody>
      </p:sp>
      <p:sp>
        <p:nvSpPr>
          <p:cNvPr id="30" name="CaixaDeTexto 29">
            <a:extLst>
              <a:ext uri="{FF2B5EF4-FFF2-40B4-BE49-F238E27FC236}">
                <a16:creationId xmlns:a16="http://schemas.microsoft.com/office/drawing/2014/main" id="{D7A83A95-A9EE-47B3-819C-054145F4CCF6}"/>
              </a:ext>
            </a:extLst>
          </p:cNvPr>
          <p:cNvSpPr txBox="1"/>
          <p:nvPr/>
        </p:nvSpPr>
        <p:spPr>
          <a:xfrm>
            <a:off x="3105126" y="3858272"/>
            <a:ext cx="2456716" cy="461665"/>
          </a:xfrm>
          <a:prstGeom prst="rect">
            <a:avLst/>
          </a:prstGeom>
          <a:noFill/>
        </p:spPr>
        <p:txBody>
          <a:bodyPr wrap="square" rtlCol="0">
            <a:spAutoFit/>
          </a:bodyPr>
          <a:lstStyle/>
          <a:p>
            <a:r>
              <a:rPr lang="en-GB" sz="2400" b="1" i="1" dirty="0"/>
              <a:t>Learn</a:t>
            </a:r>
            <a:endParaRPr lang="en-GB" sz="2400" b="1" dirty="0"/>
          </a:p>
        </p:txBody>
      </p:sp>
      <p:sp>
        <p:nvSpPr>
          <p:cNvPr id="31" name="CaixaDeTexto 30">
            <a:extLst>
              <a:ext uri="{FF2B5EF4-FFF2-40B4-BE49-F238E27FC236}">
                <a16:creationId xmlns:a16="http://schemas.microsoft.com/office/drawing/2014/main" id="{EAF7CAC6-2882-4B3F-B750-451F3A441209}"/>
              </a:ext>
            </a:extLst>
          </p:cNvPr>
          <p:cNvSpPr txBox="1"/>
          <p:nvPr/>
        </p:nvSpPr>
        <p:spPr>
          <a:xfrm>
            <a:off x="335900" y="4526438"/>
            <a:ext cx="11520000" cy="1730529"/>
          </a:xfrm>
          <a:prstGeom prst="rect">
            <a:avLst/>
          </a:prstGeom>
          <a:solidFill>
            <a:srgbClr val="FDDE00"/>
          </a:solidFill>
        </p:spPr>
        <p:txBody>
          <a:bodyPr wrap="square" rtlCol="0">
            <a:noAutofit/>
          </a:bodyPr>
          <a:lstStyle/>
          <a:p>
            <a:pPr>
              <a:spcAft>
                <a:spcPts val="600"/>
              </a:spcAft>
            </a:pPr>
            <a:r>
              <a:rPr lang="en-GB" sz="2400" b="1" dirty="0">
                <a:solidFill>
                  <a:schemeClr val="bg1"/>
                </a:solidFill>
                <a:effectLst>
                  <a:outerShdw blurRad="38100" dist="38100" dir="2700000" algn="tl">
                    <a:srgbClr val="000000">
                      <a:alpha val="43137"/>
                    </a:srgbClr>
                  </a:outerShdw>
                </a:effectLst>
              </a:rPr>
              <a:t>Design questions:</a:t>
            </a:r>
          </a:p>
          <a:p>
            <a:pPr>
              <a:spcAft>
                <a:spcPts val="600"/>
              </a:spcAft>
              <a:buClr>
                <a:srgbClr val="6ECECB"/>
              </a:buClr>
              <a:buFont typeface="Arial" panose="020B0604020202020204" pitchFamily="34" charset="0"/>
              <a:buChar char="•"/>
            </a:pPr>
            <a:r>
              <a:rPr lang="en-GB" sz="2400" spc="-20" dirty="0"/>
              <a:t> </a:t>
            </a:r>
            <a:r>
              <a:rPr lang="en-GB" sz="2400" b="1" spc="-20" dirty="0"/>
              <a:t>What do we want our guests “to learn” from the experiences?</a:t>
            </a:r>
          </a:p>
          <a:p>
            <a:pPr>
              <a:spcAft>
                <a:spcPts val="600"/>
              </a:spcAft>
              <a:buClr>
                <a:srgbClr val="6ECECB"/>
              </a:buClr>
              <a:buFont typeface="Arial" panose="020B0604020202020204" pitchFamily="34" charset="0"/>
              <a:buChar char="•"/>
            </a:pPr>
            <a:r>
              <a:rPr lang="en-GB" sz="2400" b="1" spc="-20" dirty="0"/>
              <a:t> What interaction or activities will help engage them in the exploration of certain knowledge and skills?</a:t>
            </a:r>
          </a:p>
        </p:txBody>
      </p:sp>
      <p:grpSp>
        <p:nvGrpSpPr>
          <p:cNvPr id="7" name="Agrupar 6">
            <a:extLst>
              <a:ext uri="{FF2B5EF4-FFF2-40B4-BE49-F238E27FC236}">
                <a16:creationId xmlns:a16="http://schemas.microsoft.com/office/drawing/2014/main" id="{4DFA3C8A-F709-4591-9BC9-F17FDA866FE4}"/>
              </a:ext>
            </a:extLst>
          </p:cNvPr>
          <p:cNvGrpSpPr/>
          <p:nvPr/>
        </p:nvGrpSpPr>
        <p:grpSpPr>
          <a:xfrm>
            <a:off x="7269305" y="1052394"/>
            <a:ext cx="4572490" cy="3407639"/>
            <a:chOff x="7269305" y="1052394"/>
            <a:chExt cx="4572490" cy="3407639"/>
          </a:xfrm>
        </p:grpSpPr>
        <p:sp>
          <p:nvSpPr>
            <p:cNvPr id="29" name="Retângulo: Canto Dobrado 28">
              <a:extLst>
                <a:ext uri="{FF2B5EF4-FFF2-40B4-BE49-F238E27FC236}">
                  <a16:creationId xmlns:a16="http://schemas.microsoft.com/office/drawing/2014/main" id="{9B0BB5E3-3644-45AF-A70B-B9E4F5EADE33}"/>
                </a:ext>
              </a:extLst>
            </p:cNvPr>
            <p:cNvSpPr/>
            <p:nvPr/>
          </p:nvSpPr>
          <p:spPr>
            <a:xfrm>
              <a:off x="7269305" y="1052394"/>
              <a:ext cx="4572490" cy="3407639"/>
            </a:xfrm>
            <a:prstGeom prst="foldedCorner">
              <a:avLst>
                <a:gd name="adj" fmla="val 10624"/>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spcAft>
                  <a:spcPts val="1200"/>
                </a:spcAft>
              </a:pPr>
              <a:r>
                <a:rPr lang="en-GB" sz="2400" b="1" spc="-20" dirty="0">
                  <a:solidFill>
                    <a:srgbClr val="ED7D31"/>
                  </a:solidFill>
                </a:rPr>
                <a:t>Examples</a:t>
              </a:r>
            </a:p>
          </p:txBody>
        </p:sp>
        <p:sp>
          <p:nvSpPr>
            <p:cNvPr id="25" name="CaixaDeTexto 24">
              <a:extLst>
                <a:ext uri="{FF2B5EF4-FFF2-40B4-BE49-F238E27FC236}">
                  <a16:creationId xmlns:a16="http://schemas.microsoft.com/office/drawing/2014/main" id="{C76A08AC-CF35-4191-B4B0-203FAC909511}"/>
                </a:ext>
              </a:extLst>
            </p:cNvPr>
            <p:cNvSpPr txBox="1"/>
            <p:nvPr/>
          </p:nvSpPr>
          <p:spPr>
            <a:xfrm>
              <a:off x="8630816" y="2529723"/>
              <a:ext cx="3210978" cy="830997"/>
            </a:xfrm>
            <a:prstGeom prst="rect">
              <a:avLst/>
            </a:prstGeom>
            <a:noFill/>
          </p:spPr>
          <p:txBody>
            <a:bodyPr wrap="square" rtlCol="0">
              <a:spAutoFit/>
            </a:bodyPr>
            <a:lstStyle/>
            <a:p>
              <a:r>
                <a:rPr lang="en-GB" sz="2400" b="1" dirty="0"/>
                <a:t>Attending a photography workshop</a:t>
              </a:r>
            </a:p>
          </p:txBody>
        </p:sp>
        <p:sp>
          <p:nvSpPr>
            <p:cNvPr id="26" name="CaixaDeTexto 25">
              <a:extLst>
                <a:ext uri="{FF2B5EF4-FFF2-40B4-BE49-F238E27FC236}">
                  <a16:creationId xmlns:a16="http://schemas.microsoft.com/office/drawing/2014/main" id="{8AE82400-9494-44EA-8053-F01CAF8867A1}"/>
                </a:ext>
              </a:extLst>
            </p:cNvPr>
            <p:cNvSpPr txBox="1"/>
            <p:nvPr/>
          </p:nvSpPr>
          <p:spPr>
            <a:xfrm>
              <a:off x="8626374" y="1550957"/>
              <a:ext cx="3210978" cy="461665"/>
            </a:xfrm>
            <a:prstGeom prst="rect">
              <a:avLst/>
            </a:prstGeom>
            <a:noFill/>
          </p:spPr>
          <p:txBody>
            <a:bodyPr wrap="square" rtlCol="0">
              <a:spAutoFit/>
            </a:bodyPr>
            <a:lstStyle/>
            <a:p>
              <a:r>
                <a:rPr lang="en-GB" sz="2400" b="1" dirty="0"/>
                <a:t>Wine tasting events</a:t>
              </a:r>
            </a:p>
          </p:txBody>
        </p:sp>
        <p:sp>
          <p:nvSpPr>
            <p:cNvPr id="27" name="CaixaDeTexto 26">
              <a:extLst>
                <a:ext uri="{FF2B5EF4-FFF2-40B4-BE49-F238E27FC236}">
                  <a16:creationId xmlns:a16="http://schemas.microsoft.com/office/drawing/2014/main" id="{D82AEA21-E522-4DDA-9937-E524AB0F3DF8}"/>
                </a:ext>
              </a:extLst>
            </p:cNvPr>
            <p:cNvSpPr txBox="1"/>
            <p:nvPr/>
          </p:nvSpPr>
          <p:spPr>
            <a:xfrm>
              <a:off x="8626373" y="3497281"/>
              <a:ext cx="3210979" cy="461665"/>
            </a:xfrm>
            <a:prstGeom prst="rect">
              <a:avLst/>
            </a:prstGeom>
            <a:noFill/>
          </p:spPr>
          <p:txBody>
            <a:bodyPr wrap="square" rtlCol="0">
              <a:spAutoFit/>
            </a:bodyPr>
            <a:lstStyle/>
            <a:p>
              <a:r>
                <a:rPr lang="en-GB" sz="2400" b="1" dirty="0"/>
                <a:t>Taking yoga lessons</a:t>
              </a:r>
            </a:p>
          </p:txBody>
        </p:sp>
        <p:pic>
          <p:nvPicPr>
            <p:cNvPr id="40" name="Imagem 39">
              <a:extLst>
                <a:ext uri="{FF2B5EF4-FFF2-40B4-BE49-F238E27FC236}">
                  <a16:creationId xmlns:a16="http://schemas.microsoft.com/office/drawing/2014/main" id="{6A0F59A7-38B1-4260-BE7F-2825F99D0A15}"/>
                </a:ext>
              </a:extLst>
            </p:cNvPr>
            <p:cNvPicPr>
              <a:picLocks/>
            </p:cNvPicPr>
            <p:nvPr/>
          </p:nvPicPr>
          <p:blipFill>
            <a:blip r:embed="rId3"/>
            <a:stretch>
              <a:fillRect/>
            </a:stretch>
          </p:blipFill>
          <p:spPr>
            <a:xfrm>
              <a:off x="7406775" y="1550956"/>
              <a:ext cx="1187975" cy="792000"/>
            </a:xfrm>
            <a:prstGeom prst="rect">
              <a:avLst/>
            </a:prstGeom>
          </p:spPr>
        </p:pic>
        <p:pic>
          <p:nvPicPr>
            <p:cNvPr id="41" name="Imagem 40">
              <a:extLst>
                <a:ext uri="{FF2B5EF4-FFF2-40B4-BE49-F238E27FC236}">
                  <a16:creationId xmlns:a16="http://schemas.microsoft.com/office/drawing/2014/main" id="{DDC7000B-F712-48B2-828C-1F392C96DFBD}"/>
                </a:ext>
              </a:extLst>
            </p:cNvPr>
            <p:cNvPicPr>
              <a:picLocks/>
            </p:cNvPicPr>
            <p:nvPr/>
          </p:nvPicPr>
          <p:blipFill>
            <a:blip r:embed="rId4"/>
            <a:stretch>
              <a:fillRect/>
            </a:stretch>
          </p:blipFill>
          <p:spPr>
            <a:xfrm>
              <a:off x="7422438" y="2529723"/>
              <a:ext cx="1188624" cy="792000"/>
            </a:xfrm>
            <a:prstGeom prst="rect">
              <a:avLst/>
            </a:prstGeom>
          </p:spPr>
        </p:pic>
        <p:pic>
          <p:nvPicPr>
            <p:cNvPr id="42" name="Imagem 41">
              <a:extLst>
                <a:ext uri="{FF2B5EF4-FFF2-40B4-BE49-F238E27FC236}">
                  <a16:creationId xmlns:a16="http://schemas.microsoft.com/office/drawing/2014/main" id="{EAD320A8-68FC-41EB-80EC-ECE180C15A45}"/>
                </a:ext>
              </a:extLst>
            </p:cNvPr>
            <p:cNvPicPr>
              <a:picLocks/>
            </p:cNvPicPr>
            <p:nvPr/>
          </p:nvPicPr>
          <p:blipFill>
            <a:blip r:embed="rId5"/>
            <a:stretch>
              <a:fillRect/>
            </a:stretch>
          </p:blipFill>
          <p:spPr>
            <a:xfrm>
              <a:off x="7406775" y="3503642"/>
              <a:ext cx="1189384" cy="792000"/>
            </a:xfrm>
            <a:prstGeom prst="rect">
              <a:avLst/>
            </a:prstGeom>
          </p:spPr>
        </p:pic>
      </p:grpSp>
      <p:sp>
        <p:nvSpPr>
          <p:cNvPr id="20" name="CaixaDeTexto 19">
            <a:extLst>
              <a:ext uri="{FF2B5EF4-FFF2-40B4-BE49-F238E27FC236}">
                <a16:creationId xmlns:a16="http://schemas.microsoft.com/office/drawing/2014/main" id="{CB7DD40D-908F-468F-8DC9-56692FD9A338}"/>
              </a:ext>
            </a:extLst>
          </p:cNvPr>
          <p:cNvSpPr txBox="1"/>
          <p:nvPr/>
        </p:nvSpPr>
        <p:spPr>
          <a:xfrm>
            <a:off x="8626373" y="420275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509797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55CC98F-711E-4DD5-89A5-9E8020B1E956}"/>
              </a:ext>
            </a:extLst>
          </p:cNvPr>
          <p:cNvSpPr txBox="1">
            <a:spLocks/>
          </p:cNvSpPr>
          <p:nvPr/>
        </p:nvSpPr>
        <p:spPr>
          <a:xfrm>
            <a:off x="643222" y="349104"/>
            <a:ext cx="973521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Four Realms of Experience: The Escapist</a:t>
            </a:r>
          </a:p>
        </p:txBody>
      </p:sp>
      <p:sp>
        <p:nvSpPr>
          <p:cNvPr id="22" name="CaixaDeTexto 21">
            <a:extLst>
              <a:ext uri="{FF2B5EF4-FFF2-40B4-BE49-F238E27FC236}">
                <a16:creationId xmlns:a16="http://schemas.microsoft.com/office/drawing/2014/main" id="{24EAC909-5A9D-4367-8B9E-7C7A6649B780}"/>
              </a:ext>
            </a:extLst>
          </p:cNvPr>
          <p:cNvSpPr txBox="1"/>
          <p:nvPr/>
        </p:nvSpPr>
        <p:spPr>
          <a:xfrm>
            <a:off x="341497" y="1052395"/>
            <a:ext cx="6821522" cy="1477328"/>
          </a:xfrm>
          <a:prstGeom prst="rect">
            <a:avLst/>
          </a:prstGeom>
          <a:noFill/>
        </p:spPr>
        <p:txBody>
          <a:bodyPr wrap="square">
            <a:spAutoFit/>
          </a:bodyPr>
          <a:lstStyle/>
          <a:p>
            <a:pPr algn="ctr"/>
            <a:r>
              <a:rPr lang="en-GB" sz="3000" b="1" i="1" dirty="0">
                <a:solidFill>
                  <a:schemeClr val="bg1">
                    <a:lumMod val="65000"/>
                  </a:schemeClr>
                </a:solidFill>
              </a:rPr>
              <a:t>“Guests of escapist experiences are completely immersed in them as actively involved participants”</a:t>
            </a:r>
          </a:p>
        </p:txBody>
      </p:sp>
      <p:sp>
        <p:nvSpPr>
          <p:cNvPr id="24" name="Retângulo 23">
            <a:extLst>
              <a:ext uri="{FF2B5EF4-FFF2-40B4-BE49-F238E27FC236}">
                <a16:creationId xmlns:a16="http://schemas.microsoft.com/office/drawing/2014/main" id="{FE554236-E838-4B3A-8A0D-3042A5BE1FE4}"/>
              </a:ext>
            </a:extLst>
          </p:cNvPr>
          <p:cNvSpPr/>
          <p:nvPr/>
        </p:nvSpPr>
        <p:spPr>
          <a:xfrm>
            <a:off x="335900" y="2778189"/>
            <a:ext cx="5221657" cy="156023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CaixaDeTexto 24">
            <a:extLst>
              <a:ext uri="{FF2B5EF4-FFF2-40B4-BE49-F238E27FC236}">
                <a16:creationId xmlns:a16="http://schemas.microsoft.com/office/drawing/2014/main" id="{942C0E9F-73CC-40A7-8668-07CFF3F7C06B}"/>
              </a:ext>
            </a:extLst>
          </p:cNvPr>
          <p:cNvSpPr txBox="1"/>
          <p:nvPr/>
        </p:nvSpPr>
        <p:spPr>
          <a:xfrm>
            <a:off x="341498" y="2778189"/>
            <a:ext cx="2736000" cy="461665"/>
          </a:xfrm>
          <a:prstGeom prst="rect">
            <a:avLst/>
          </a:prstGeom>
          <a:noFill/>
        </p:spPr>
        <p:txBody>
          <a:bodyPr wrap="square" rtlCol="0">
            <a:spAutoFit/>
          </a:bodyPr>
          <a:lstStyle/>
          <a:p>
            <a:pPr algn="r"/>
            <a:r>
              <a:rPr lang="en-GB" sz="2400" b="1" dirty="0">
                <a:solidFill>
                  <a:schemeClr val="bg1"/>
                </a:solidFill>
                <a:effectLst>
                  <a:outerShdw blurRad="38100" dist="38100" dir="2700000" algn="tl">
                    <a:srgbClr val="000000">
                      <a:alpha val="43137"/>
                    </a:srgbClr>
                  </a:outerShdw>
                </a:effectLst>
              </a:rPr>
              <a:t>Guest Participation:</a:t>
            </a:r>
          </a:p>
        </p:txBody>
      </p:sp>
      <p:sp>
        <p:nvSpPr>
          <p:cNvPr id="26" name="CaixaDeTexto 25">
            <a:extLst>
              <a:ext uri="{FF2B5EF4-FFF2-40B4-BE49-F238E27FC236}">
                <a16:creationId xmlns:a16="http://schemas.microsoft.com/office/drawing/2014/main" id="{0468A605-53FA-4EF2-A58A-4231CE65329D}"/>
              </a:ext>
            </a:extLst>
          </p:cNvPr>
          <p:cNvSpPr txBox="1"/>
          <p:nvPr/>
        </p:nvSpPr>
        <p:spPr>
          <a:xfrm>
            <a:off x="341497" y="3320383"/>
            <a:ext cx="2736000" cy="461665"/>
          </a:xfrm>
          <a:prstGeom prst="rect">
            <a:avLst/>
          </a:prstGeom>
          <a:noFill/>
        </p:spPr>
        <p:txBody>
          <a:bodyPr wrap="square" rtlCol="0">
            <a:spAutoFit/>
          </a:bodyPr>
          <a:lstStyle/>
          <a:p>
            <a:pPr algn="r"/>
            <a:r>
              <a:rPr lang="en-GB" sz="2400" b="1" spc="-20" dirty="0">
                <a:solidFill>
                  <a:schemeClr val="bg1"/>
                </a:solidFill>
                <a:effectLst>
                  <a:outerShdw blurRad="38100" dist="38100" dir="2700000" algn="tl">
                    <a:srgbClr val="000000">
                      <a:alpha val="43137"/>
                    </a:srgbClr>
                  </a:outerShdw>
                </a:effectLst>
              </a:rPr>
              <a:t>Connection: </a:t>
            </a:r>
          </a:p>
        </p:txBody>
      </p:sp>
      <p:sp>
        <p:nvSpPr>
          <p:cNvPr id="28" name="CaixaDeTexto 27">
            <a:extLst>
              <a:ext uri="{FF2B5EF4-FFF2-40B4-BE49-F238E27FC236}">
                <a16:creationId xmlns:a16="http://schemas.microsoft.com/office/drawing/2014/main" id="{B1053468-B557-4AD1-9799-51D848861A38}"/>
              </a:ext>
            </a:extLst>
          </p:cNvPr>
          <p:cNvSpPr txBox="1"/>
          <p:nvPr/>
        </p:nvSpPr>
        <p:spPr>
          <a:xfrm>
            <a:off x="341497" y="3864196"/>
            <a:ext cx="2736000" cy="461665"/>
          </a:xfrm>
          <a:prstGeom prst="rect">
            <a:avLst/>
          </a:prstGeom>
          <a:noFill/>
        </p:spPr>
        <p:txBody>
          <a:bodyPr wrap="square" rtlCol="0">
            <a:spAutoFit/>
          </a:bodyPr>
          <a:lstStyle/>
          <a:p>
            <a:pPr algn="r"/>
            <a:r>
              <a:rPr lang="en-GB" sz="2400" b="1" dirty="0">
                <a:solidFill>
                  <a:schemeClr val="bg1"/>
                </a:solidFill>
                <a:effectLst>
                  <a:outerShdw blurRad="38100" dist="38100" dir="2700000" algn="tl">
                    <a:srgbClr val="000000">
                      <a:alpha val="43137"/>
                    </a:srgbClr>
                  </a:outerShdw>
                </a:effectLst>
              </a:rPr>
              <a:t>Essence:</a:t>
            </a:r>
          </a:p>
        </p:txBody>
      </p:sp>
      <p:sp>
        <p:nvSpPr>
          <p:cNvPr id="30" name="CaixaDeTexto 29">
            <a:extLst>
              <a:ext uri="{FF2B5EF4-FFF2-40B4-BE49-F238E27FC236}">
                <a16:creationId xmlns:a16="http://schemas.microsoft.com/office/drawing/2014/main" id="{D0DF74BF-B848-4DF8-BEF2-6D7AB98F0736}"/>
              </a:ext>
            </a:extLst>
          </p:cNvPr>
          <p:cNvSpPr txBox="1"/>
          <p:nvPr/>
        </p:nvSpPr>
        <p:spPr>
          <a:xfrm>
            <a:off x="3105126" y="2778189"/>
            <a:ext cx="2456716" cy="461665"/>
          </a:xfrm>
          <a:prstGeom prst="rect">
            <a:avLst/>
          </a:prstGeom>
          <a:noFill/>
        </p:spPr>
        <p:txBody>
          <a:bodyPr wrap="square" rtlCol="0">
            <a:spAutoFit/>
          </a:bodyPr>
          <a:lstStyle/>
          <a:p>
            <a:r>
              <a:rPr lang="en-GB" sz="2400" b="1" dirty="0"/>
              <a:t>Passive</a:t>
            </a:r>
          </a:p>
        </p:txBody>
      </p:sp>
      <p:sp>
        <p:nvSpPr>
          <p:cNvPr id="31" name="CaixaDeTexto 30">
            <a:extLst>
              <a:ext uri="{FF2B5EF4-FFF2-40B4-BE49-F238E27FC236}">
                <a16:creationId xmlns:a16="http://schemas.microsoft.com/office/drawing/2014/main" id="{1B75DE1D-E3AE-4CFC-9066-270CA3DD039B}"/>
              </a:ext>
            </a:extLst>
          </p:cNvPr>
          <p:cNvSpPr txBox="1"/>
          <p:nvPr/>
        </p:nvSpPr>
        <p:spPr>
          <a:xfrm>
            <a:off x="3105126" y="3320383"/>
            <a:ext cx="2452431" cy="461665"/>
          </a:xfrm>
          <a:prstGeom prst="rect">
            <a:avLst/>
          </a:prstGeom>
          <a:noFill/>
        </p:spPr>
        <p:txBody>
          <a:bodyPr wrap="square" rtlCol="0">
            <a:spAutoFit/>
          </a:bodyPr>
          <a:lstStyle/>
          <a:p>
            <a:r>
              <a:rPr lang="en-GB" sz="2400" b="1" dirty="0"/>
              <a:t>Immersion</a:t>
            </a:r>
          </a:p>
        </p:txBody>
      </p:sp>
      <p:sp>
        <p:nvSpPr>
          <p:cNvPr id="32" name="CaixaDeTexto 31">
            <a:extLst>
              <a:ext uri="{FF2B5EF4-FFF2-40B4-BE49-F238E27FC236}">
                <a16:creationId xmlns:a16="http://schemas.microsoft.com/office/drawing/2014/main" id="{6EF7DB14-2F04-4368-8C6D-63264D22BCA1}"/>
              </a:ext>
            </a:extLst>
          </p:cNvPr>
          <p:cNvSpPr txBox="1"/>
          <p:nvPr/>
        </p:nvSpPr>
        <p:spPr>
          <a:xfrm>
            <a:off x="3105126" y="3858272"/>
            <a:ext cx="2456716" cy="461665"/>
          </a:xfrm>
          <a:prstGeom prst="rect">
            <a:avLst/>
          </a:prstGeom>
          <a:noFill/>
        </p:spPr>
        <p:txBody>
          <a:bodyPr wrap="square" rtlCol="0">
            <a:spAutoFit/>
          </a:bodyPr>
          <a:lstStyle/>
          <a:p>
            <a:r>
              <a:rPr lang="en-GB" sz="2400" b="1" i="1" dirty="0"/>
              <a:t>Go </a:t>
            </a:r>
            <a:r>
              <a:rPr lang="en-GB" sz="2400" b="1" dirty="0"/>
              <a:t>and</a:t>
            </a:r>
            <a:r>
              <a:rPr lang="en-GB" sz="2400" b="1" i="1" dirty="0"/>
              <a:t> Do</a:t>
            </a:r>
            <a:endParaRPr lang="en-GB" sz="2400" b="1" dirty="0"/>
          </a:p>
        </p:txBody>
      </p:sp>
      <p:sp>
        <p:nvSpPr>
          <p:cNvPr id="33" name="CaixaDeTexto 32">
            <a:extLst>
              <a:ext uri="{FF2B5EF4-FFF2-40B4-BE49-F238E27FC236}">
                <a16:creationId xmlns:a16="http://schemas.microsoft.com/office/drawing/2014/main" id="{F0BFEFDC-F9CA-4DD8-9354-DD776160C38F}"/>
              </a:ext>
            </a:extLst>
          </p:cNvPr>
          <p:cNvSpPr txBox="1"/>
          <p:nvPr/>
        </p:nvSpPr>
        <p:spPr>
          <a:xfrm>
            <a:off x="335900" y="4526438"/>
            <a:ext cx="11520000" cy="1730529"/>
          </a:xfrm>
          <a:prstGeom prst="rect">
            <a:avLst/>
          </a:prstGeom>
          <a:solidFill>
            <a:srgbClr val="6ECECB"/>
          </a:solidFill>
        </p:spPr>
        <p:txBody>
          <a:bodyPr wrap="square" rtlCol="0">
            <a:noAutofit/>
          </a:bodyPr>
          <a:lstStyle/>
          <a:p>
            <a:pPr>
              <a:spcAft>
                <a:spcPts val="1200"/>
              </a:spcAft>
            </a:pPr>
            <a:r>
              <a:rPr lang="en-GB" sz="2400" b="1" dirty="0">
                <a:solidFill>
                  <a:schemeClr val="bg1"/>
                </a:solidFill>
                <a:effectLst>
                  <a:outerShdw blurRad="38100" dist="38100" dir="2700000" algn="tl">
                    <a:srgbClr val="000000">
                      <a:alpha val="43137"/>
                    </a:srgbClr>
                  </a:outerShdw>
                </a:effectLst>
              </a:rPr>
              <a:t>Design questions:</a:t>
            </a:r>
          </a:p>
          <a:p>
            <a:pPr>
              <a:spcAft>
                <a:spcPts val="1200"/>
              </a:spcAft>
              <a:buClr>
                <a:srgbClr val="FDDE00"/>
              </a:buClr>
              <a:buFont typeface="Arial" panose="020B0604020202020204" pitchFamily="34" charset="0"/>
              <a:buChar char="•"/>
            </a:pPr>
            <a:r>
              <a:rPr lang="en-GB" sz="2400" spc="-40" dirty="0"/>
              <a:t> </a:t>
            </a:r>
            <a:r>
              <a:rPr lang="en-GB" sz="2400" b="1" spc="-40" dirty="0"/>
              <a:t>What should we encourage guests to do if they are to become active participants?</a:t>
            </a:r>
          </a:p>
          <a:p>
            <a:pPr>
              <a:spcAft>
                <a:spcPts val="1200"/>
              </a:spcAft>
              <a:buClr>
                <a:srgbClr val="FDDE00"/>
              </a:buClr>
              <a:buFont typeface="Arial" panose="020B0604020202020204" pitchFamily="34" charset="0"/>
              <a:buChar char="•"/>
            </a:pPr>
            <a:r>
              <a:rPr lang="en-GB" sz="2400" b="1" spc="-40" dirty="0"/>
              <a:t> What would cause them “to go” from one sense of reality to another?</a:t>
            </a:r>
          </a:p>
        </p:txBody>
      </p:sp>
      <p:grpSp>
        <p:nvGrpSpPr>
          <p:cNvPr id="4" name="Agrupar 3">
            <a:extLst>
              <a:ext uri="{FF2B5EF4-FFF2-40B4-BE49-F238E27FC236}">
                <a16:creationId xmlns:a16="http://schemas.microsoft.com/office/drawing/2014/main" id="{402E71F0-0C64-4487-A071-C44116AEAD6F}"/>
              </a:ext>
            </a:extLst>
          </p:cNvPr>
          <p:cNvGrpSpPr/>
          <p:nvPr/>
        </p:nvGrpSpPr>
        <p:grpSpPr>
          <a:xfrm>
            <a:off x="7269305" y="1052394"/>
            <a:ext cx="4572490" cy="3407639"/>
            <a:chOff x="7269305" y="1052394"/>
            <a:chExt cx="4572490" cy="3407639"/>
          </a:xfrm>
        </p:grpSpPr>
        <p:sp>
          <p:nvSpPr>
            <p:cNvPr id="35" name="Retângulo: Canto Dobrado 34">
              <a:extLst>
                <a:ext uri="{FF2B5EF4-FFF2-40B4-BE49-F238E27FC236}">
                  <a16:creationId xmlns:a16="http://schemas.microsoft.com/office/drawing/2014/main" id="{D6169B11-9A0D-4F0A-8D38-72AF126DC6CD}"/>
                </a:ext>
              </a:extLst>
            </p:cNvPr>
            <p:cNvSpPr/>
            <p:nvPr/>
          </p:nvSpPr>
          <p:spPr>
            <a:xfrm>
              <a:off x="7269305" y="1052394"/>
              <a:ext cx="4572490" cy="3407639"/>
            </a:xfrm>
            <a:prstGeom prst="foldedCorner">
              <a:avLst>
                <a:gd name="adj" fmla="val 10624"/>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spcAft>
                  <a:spcPts val="1200"/>
                </a:spcAft>
              </a:pPr>
              <a:r>
                <a:rPr lang="en-GB" sz="2400" b="1" spc="-20" dirty="0">
                  <a:solidFill>
                    <a:srgbClr val="ED7D31"/>
                  </a:solidFill>
                </a:rPr>
                <a:t>Examples</a:t>
              </a:r>
            </a:p>
          </p:txBody>
        </p:sp>
        <p:sp>
          <p:nvSpPr>
            <p:cNvPr id="37" name="CaixaDeTexto 36">
              <a:extLst>
                <a:ext uri="{FF2B5EF4-FFF2-40B4-BE49-F238E27FC236}">
                  <a16:creationId xmlns:a16="http://schemas.microsoft.com/office/drawing/2014/main" id="{895B4A69-54F7-4855-B159-AE52A22E2F96}"/>
                </a:ext>
              </a:extLst>
            </p:cNvPr>
            <p:cNvSpPr txBox="1"/>
            <p:nvPr/>
          </p:nvSpPr>
          <p:spPr>
            <a:xfrm>
              <a:off x="8630816" y="2529723"/>
              <a:ext cx="3210978" cy="461665"/>
            </a:xfrm>
            <a:prstGeom prst="rect">
              <a:avLst/>
            </a:prstGeom>
            <a:noFill/>
          </p:spPr>
          <p:txBody>
            <a:bodyPr wrap="square" rtlCol="0">
              <a:spAutoFit/>
            </a:bodyPr>
            <a:lstStyle/>
            <a:p>
              <a:r>
                <a:rPr lang="en-GB" sz="2400" b="1" dirty="0"/>
                <a:t>Harvesting grapes</a:t>
              </a:r>
            </a:p>
          </p:txBody>
        </p:sp>
        <p:sp>
          <p:nvSpPr>
            <p:cNvPr id="38" name="CaixaDeTexto 37">
              <a:extLst>
                <a:ext uri="{FF2B5EF4-FFF2-40B4-BE49-F238E27FC236}">
                  <a16:creationId xmlns:a16="http://schemas.microsoft.com/office/drawing/2014/main" id="{A33DF336-8D42-4495-8E50-4619DB206571}"/>
                </a:ext>
              </a:extLst>
            </p:cNvPr>
            <p:cNvSpPr txBox="1"/>
            <p:nvPr/>
          </p:nvSpPr>
          <p:spPr>
            <a:xfrm>
              <a:off x="8626374" y="1550957"/>
              <a:ext cx="3210978" cy="830997"/>
            </a:xfrm>
            <a:prstGeom prst="rect">
              <a:avLst/>
            </a:prstGeom>
            <a:noFill/>
          </p:spPr>
          <p:txBody>
            <a:bodyPr wrap="square" rtlCol="0">
              <a:spAutoFit/>
            </a:bodyPr>
            <a:lstStyle/>
            <a:p>
              <a:r>
                <a:rPr lang="en-GB" sz="2400" b="1" dirty="0"/>
                <a:t>Cooking a meal in a campsite</a:t>
              </a:r>
            </a:p>
          </p:txBody>
        </p:sp>
        <p:sp>
          <p:nvSpPr>
            <p:cNvPr id="39" name="CaixaDeTexto 38">
              <a:extLst>
                <a:ext uri="{FF2B5EF4-FFF2-40B4-BE49-F238E27FC236}">
                  <a16:creationId xmlns:a16="http://schemas.microsoft.com/office/drawing/2014/main" id="{14203D8D-F99A-452A-AD2C-0E9A4BD8512B}"/>
                </a:ext>
              </a:extLst>
            </p:cNvPr>
            <p:cNvSpPr txBox="1"/>
            <p:nvPr/>
          </p:nvSpPr>
          <p:spPr>
            <a:xfrm>
              <a:off x="8626373" y="3504945"/>
              <a:ext cx="3210979" cy="461665"/>
            </a:xfrm>
            <a:prstGeom prst="rect">
              <a:avLst/>
            </a:prstGeom>
            <a:noFill/>
          </p:spPr>
          <p:txBody>
            <a:bodyPr wrap="square" rtlCol="0">
              <a:spAutoFit/>
            </a:bodyPr>
            <a:lstStyle/>
            <a:p>
              <a:r>
                <a:rPr lang="en-GB" sz="2400" b="1" dirty="0"/>
                <a:t>Hiking in the woods</a:t>
              </a:r>
            </a:p>
          </p:txBody>
        </p:sp>
        <p:pic>
          <p:nvPicPr>
            <p:cNvPr id="49" name="Imagem 48">
              <a:extLst>
                <a:ext uri="{FF2B5EF4-FFF2-40B4-BE49-F238E27FC236}">
                  <a16:creationId xmlns:a16="http://schemas.microsoft.com/office/drawing/2014/main" id="{FA9CA3B9-66AB-46F9-97D3-DA48DE2C2F6F}"/>
                </a:ext>
              </a:extLst>
            </p:cNvPr>
            <p:cNvPicPr>
              <a:picLocks/>
            </p:cNvPicPr>
            <p:nvPr/>
          </p:nvPicPr>
          <p:blipFill>
            <a:blip r:embed="rId3"/>
            <a:stretch>
              <a:fillRect/>
            </a:stretch>
          </p:blipFill>
          <p:spPr>
            <a:xfrm>
              <a:off x="7406775" y="2529723"/>
              <a:ext cx="1188000" cy="792000"/>
            </a:xfrm>
            <a:prstGeom prst="rect">
              <a:avLst/>
            </a:prstGeom>
          </p:spPr>
        </p:pic>
        <p:pic>
          <p:nvPicPr>
            <p:cNvPr id="50" name="Imagem 49">
              <a:extLst>
                <a:ext uri="{FF2B5EF4-FFF2-40B4-BE49-F238E27FC236}">
                  <a16:creationId xmlns:a16="http://schemas.microsoft.com/office/drawing/2014/main" id="{56EBAEF3-3A63-4E93-8036-12AB588FEBFB}"/>
                </a:ext>
              </a:extLst>
            </p:cNvPr>
            <p:cNvPicPr>
              <a:picLocks noChangeAspect="1"/>
            </p:cNvPicPr>
            <p:nvPr/>
          </p:nvPicPr>
          <p:blipFill>
            <a:blip r:embed="rId4"/>
            <a:stretch>
              <a:fillRect/>
            </a:stretch>
          </p:blipFill>
          <p:spPr>
            <a:xfrm>
              <a:off x="7406777" y="1550957"/>
              <a:ext cx="1186811" cy="792000"/>
            </a:xfrm>
            <a:prstGeom prst="rect">
              <a:avLst/>
            </a:prstGeom>
          </p:spPr>
        </p:pic>
        <p:pic>
          <p:nvPicPr>
            <p:cNvPr id="52" name="Imagem 51">
              <a:extLst>
                <a:ext uri="{FF2B5EF4-FFF2-40B4-BE49-F238E27FC236}">
                  <a16:creationId xmlns:a16="http://schemas.microsoft.com/office/drawing/2014/main" id="{C12C1C8F-8FB0-424C-AF5F-564EFFE28BA6}"/>
                </a:ext>
              </a:extLst>
            </p:cNvPr>
            <p:cNvPicPr>
              <a:picLocks/>
            </p:cNvPicPr>
            <p:nvPr/>
          </p:nvPicPr>
          <p:blipFill>
            <a:blip r:embed="rId5"/>
            <a:stretch>
              <a:fillRect/>
            </a:stretch>
          </p:blipFill>
          <p:spPr>
            <a:xfrm>
              <a:off x="7406775" y="3508489"/>
              <a:ext cx="1188000" cy="792000"/>
            </a:xfrm>
            <a:prstGeom prst="rect">
              <a:avLst/>
            </a:prstGeom>
          </p:spPr>
        </p:pic>
      </p:grpSp>
      <p:sp>
        <p:nvSpPr>
          <p:cNvPr id="20" name="CaixaDeTexto 19">
            <a:extLst>
              <a:ext uri="{FF2B5EF4-FFF2-40B4-BE49-F238E27FC236}">
                <a16:creationId xmlns:a16="http://schemas.microsoft.com/office/drawing/2014/main" id="{EEF663A3-FC34-488F-8F82-D48F3A885764}"/>
              </a:ext>
            </a:extLst>
          </p:cNvPr>
          <p:cNvSpPr txBox="1"/>
          <p:nvPr/>
        </p:nvSpPr>
        <p:spPr>
          <a:xfrm>
            <a:off x="8626373" y="420275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980398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55CC98F-711E-4DD5-89A5-9E8020B1E956}"/>
              </a:ext>
            </a:extLst>
          </p:cNvPr>
          <p:cNvSpPr txBox="1">
            <a:spLocks/>
          </p:cNvSpPr>
          <p:nvPr/>
        </p:nvSpPr>
        <p:spPr>
          <a:xfrm>
            <a:off x="643222" y="349104"/>
            <a:ext cx="9735218"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Four Realms of Experience: The Esthetic</a:t>
            </a:r>
          </a:p>
        </p:txBody>
      </p:sp>
      <p:sp>
        <p:nvSpPr>
          <p:cNvPr id="22" name="Retângulo 21">
            <a:extLst>
              <a:ext uri="{FF2B5EF4-FFF2-40B4-BE49-F238E27FC236}">
                <a16:creationId xmlns:a16="http://schemas.microsoft.com/office/drawing/2014/main" id="{BB0A5406-1AC5-4C79-80A7-80299418D4C8}"/>
              </a:ext>
            </a:extLst>
          </p:cNvPr>
          <p:cNvSpPr/>
          <p:nvPr/>
        </p:nvSpPr>
        <p:spPr>
          <a:xfrm>
            <a:off x="335900" y="2778189"/>
            <a:ext cx="5221657" cy="156023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CaixaDeTexto 22">
            <a:extLst>
              <a:ext uri="{FF2B5EF4-FFF2-40B4-BE49-F238E27FC236}">
                <a16:creationId xmlns:a16="http://schemas.microsoft.com/office/drawing/2014/main" id="{7731698A-CD5A-4963-88FB-F03774761667}"/>
              </a:ext>
            </a:extLst>
          </p:cNvPr>
          <p:cNvSpPr txBox="1"/>
          <p:nvPr/>
        </p:nvSpPr>
        <p:spPr>
          <a:xfrm>
            <a:off x="341498" y="2778189"/>
            <a:ext cx="2736000" cy="461665"/>
          </a:xfrm>
          <a:prstGeom prst="rect">
            <a:avLst/>
          </a:prstGeom>
          <a:noFill/>
        </p:spPr>
        <p:txBody>
          <a:bodyPr wrap="square" rtlCol="0">
            <a:spAutoFit/>
          </a:bodyPr>
          <a:lstStyle/>
          <a:p>
            <a:pPr algn="r"/>
            <a:r>
              <a:rPr lang="en-GB" sz="2400" b="1" dirty="0">
                <a:solidFill>
                  <a:schemeClr val="bg1"/>
                </a:solidFill>
                <a:effectLst>
                  <a:outerShdw blurRad="38100" dist="38100" dir="2700000" algn="tl">
                    <a:srgbClr val="000000">
                      <a:alpha val="43137"/>
                    </a:srgbClr>
                  </a:outerShdw>
                </a:effectLst>
              </a:rPr>
              <a:t>Guest Participation:</a:t>
            </a:r>
          </a:p>
        </p:txBody>
      </p:sp>
      <p:sp>
        <p:nvSpPr>
          <p:cNvPr id="24" name="CaixaDeTexto 23">
            <a:extLst>
              <a:ext uri="{FF2B5EF4-FFF2-40B4-BE49-F238E27FC236}">
                <a16:creationId xmlns:a16="http://schemas.microsoft.com/office/drawing/2014/main" id="{164F5429-C042-41FB-BA45-A3E2C3AB782E}"/>
              </a:ext>
            </a:extLst>
          </p:cNvPr>
          <p:cNvSpPr txBox="1"/>
          <p:nvPr/>
        </p:nvSpPr>
        <p:spPr>
          <a:xfrm>
            <a:off x="341497" y="3320383"/>
            <a:ext cx="2736000" cy="461665"/>
          </a:xfrm>
          <a:prstGeom prst="rect">
            <a:avLst/>
          </a:prstGeom>
          <a:noFill/>
        </p:spPr>
        <p:txBody>
          <a:bodyPr wrap="square" rtlCol="0">
            <a:spAutoFit/>
          </a:bodyPr>
          <a:lstStyle/>
          <a:p>
            <a:pPr algn="r"/>
            <a:r>
              <a:rPr lang="en-GB" sz="2400" b="1" spc="-20" dirty="0">
                <a:solidFill>
                  <a:schemeClr val="bg1"/>
                </a:solidFill>
                <a:effectLst>
                  <a:outerShdw blurRad="38100" dist="38100" dir="2700000" algn="tl">
                    <a:srgbClr val="000000">
                      <a:alpha val="43137"/>
                    </a:srgbClr>
                  </a:outerShdw>
                </a:effectLst>
              </a:rPr>
              <a:t>Connection: </a:t>
            </a:r>
          </a:p>
        </p:txBody>
      </p:sp>
      <p:sp>
        <p:nvSpPr>
          <p:cNvPr id="28" name="CaixaDeTexto 27">
            <a:extLst>
              <a:ext uri="{FF2B5EF4-FFF2-40B4-BE49-F238E27FC236}">
                <a16:creationId xmlns:a16="http://schemas.microsoft.com/office/drawing/2014/main" id="{8081A502-9F23-4122-B33F-3B225A480E1A}"/>
              </a:ext>
            </a:extLst>
          </p:cNvPr>
          <p:cNvSpPr txBox="1"/>
          <p:nvPr/>
        </p:nvSpPr>
        <p:spPr>
          <a:xfrm>
            <a:off x="341497" y="3864196"/>
            <a:ext cx="2736000" cy="461665"/>
          </a:xfrm>
          <a:prstGeom prst="rect">
            <a:avLst/>
          </a:prstGeom>
          <a:noFill/>
        </p:spPr>
        <p:txBody>
          <a:bodyPr wrap="square" rtlCol="0">
            <a:spAutoFit/>
          </a:bodyPr>
          <a:lstStyle/>
          <a:p>
            <a:pPr algn="r"/>
            <a:r>
              <a:rPr lang="en-GB" sz="2400" b="1" dirty="0">
                <a:solidFill>
                  <a:schemeClr val="bg1"/>
                </a:solidFill>
                <a:effectLst>
                  <a:outerShdw blurRad="38100" dist="38100" dir="2700000" algn="tl">
                    <a:srgbClr val="000000">
                      <a:alpha val="43137"/>
                    </a:srgbClr>
                  </a:outerShdw>
                </a:effectLst>
              </a:rPr>
              <a:t>Essence:</a:t>
            </a:r>
          </a:p>
        </p:txBody>
      </p:sp>
      <p:sp>
        <p:nvSpPr>
          <p:cNvPr id="30" name="CaixaDeTexto 29">
            <a:extLst>
              <a:ext uri="{FF2B5EF4-FFF2-40B4-BE49-F238E27FC236}">
                <a16:creationId xmlns:a16="http://schemas.microsoft.com/office/drawing/2014/main" id="{AFA11E8F-DCCF-4FE8-A20B-3EF32DCDC8BB}"/>
              </a:ext>
            </a:extLst>
          </p:cNvPr>
          <p:cNvSpPr txBox="1"/>
          <p:nvPr/>
        </p:nvSpPr>
        <p:spPr>
          <a:xfrm>
            <a:off x="3105126" y="2778189"/>
            <a:ext cx="2456716" cy="461665"/>
          </a:xfrm>
          <a:prstGeom prst="rect">
            <a:avLst/>
          </a:prstGeom>
          <a:noFill/>
        </p:spPr>
        <p:txBody>
          <a:bodyPr wrap="square" rtlCol="0">
            <a:spAutoFit/>
          </a:bodyPr>
          <a:lstStyle/>
          <a:p>
            <a:r>
              <a:rPr lang="en-GB" sz="2400" b="1" dirty="0"/>
              <a:t>Passive</a:t>
            </a:r>
          </a:p>
        </p:txBody>
      </p:sp>
      <p:sp>
        <p:nvSpPr>
          <p:cNvPr id="32" name="CaixaDeTexto 31">
            <a:extLst>
              <a:ext uri="{FF2B5EF4-FFF2-40B4-BE49-F238E27FC236}">
                <a16:creationId xmlns:a16="http://schemas.microsoft.com/office/drawing/2014/main" id="{4F9EA398-7908-4566-BBC0-908B055767BA}"/>
              </a:ext>
            </a:extLst>
          </p:cNvPr>
          <p:cNvSpPr txBox="1"/>
          <p:nvPr/>
        </p:nvSpPr>
        <p:spPr>
          <a:xfrm>
            <a:off x="3105126" y="3320383"/>
            <a:ext cx="2452431" cy="461665"/>
          </a:xfrm>
          <a:prstGeom prst="rect">
            <a:avLst/>
          </a:prstGeom>
          <a:noFill/>
        </p:spPr>
        <p:txBody>
          <a:bodyPr wrap="square" rtlCol="0">
            <a:spAutoFit/>
          </a:bodyPr>
          <a:lstStyle/>
          <a:p>
            <a:r>
              <a:rPr lang="en-GB" sz="2400" b="1" dirty="0"/>
              <a:t>Immersion</a:t>
            </a:r>
          </a:p>
        </p:txBody>
      </p:sp>
      <p:sp>
        <p:nvSpPr>
          <p:cNvPr id="33" name="CaixaDeTexto 32">
            <a:extLst>
              <a:ext uri="{FF2B5EF4-FFF2-40B4-BE49-F238E27FC236}">
                <a16:creationId xmlns:a16="http://schemas.microsoft.com/office/drawing/2014/main" id="{9C659B74-F055-447F-956D-3B9DA38BCB5D}"/>
              </a:ext>
            </a:extLst>
          </p:cNvPr>
          <p:cNvSpPr txBox="1"/>
          <p:nvPr/>
        </p:nvSpPr>
        <p:spPr>
          <a:xfrm>
            <a:off x="3105126" y="3858272"/>
            <a:ext cx="2456716" cy="461665"/>
          </a:xfrm>
          <a:prstGeom prst="rect">
            <a:avLst/>
          </a:prstGeom>
          <a:noFill/>
        </p:spPr>
        <p:txBody>
          <a:bodyPr wrap="square" rtlCol="0">
            <a:spAutoFit/>
          </a:bodyPr>
          <a:lstStyle/>
          <a:p>
            <a:r>
              <a:rPr lang="en-GB" sz="2400" b="1" i="1" dirty="0"/>
              <a:t>Go </a:t>
            </a:r>
            <a:r>
              <a:rPr lang="en-GB" sz="2400" b="1" dirty="0"/>
              <a:t>and</a:t>
            </a:r>
            <a:r>
              <a:rPr lang="en-GB" sz="2400" b="1" i="1" dirty="0"/>
              <a:t> Do</a:t>
            </a:r>
            <a:endParaRPr lang="en-GB" sz="2400" b="1" dirty="0"/>
          </a:p>
        </p:txBody>
      </p:sp>
      <p:sp>
        <p:nvSpPr>
          <p:cNvPr id="35" name="CaixaDeTexto 34">
            <a:extLst>
              <a:ext uri="{FF2B5EF4-FFF2-40B4-BE49-F238E27FC236}">
                <a16:creationId xmlns:a16="http://schemas.microsoft.com/office/drawing/2014/main" id="{2D5A77E9-5EA5-4157-8603-BBC3D0D86B59}"/>
              </a:ext>
            </a:extLst>
          </p:cNvPr>
          <p:cNvSpPr txBox="1"/>
          <p:nvPr/>
        </p:nvSpPr>
        <p:spPr>
          <a:xfrm>
            <a:off x="335900" y="4526438"/>
            <a:ext cx="11520000" cy="1730529"/>
          </a:xfrm>
          <a:prstGeom prst="rect">
            <a:avLst/>
          </a:prstGeom>
          <a:solidFill>
            <a:srgbClr val="F7981D"/>
          </a:solidFill>
        </p:spPr>
        <p:txBody>
          <a:bodyPr wrap="square" rtlCol="0">
            <a:noAutofit/>
          </a:bodyPr>
          <a:lstStyle/>
          <a:p>
            <a:pPr>
              <a:spcAft>
                <a:spcPts val="1200"/>
              </a:spcAft>
            </a:pPr>
            <a:r>
              <a:rPr lang="en-GB" sz="2400" b="1" dirty="0">
                <a:solidFill>
                  <a:schemeClr val="bg1"/>
                </a:solidFill>
                <a:effectLst>
                  <a:outerShdw blurRad="38100" dist="38100" dir="2700000" algn="tl">
                    <a:srgbClr val="000000">
                      <a:alpha val="43137"/>
                    </a:srgbClr>
                  </a:outerShdw>
                </a:effectLst>
              </a:rPr>
              <a:t>Design questions:</a:t>
            </a:r>
          </a:p>
          <a:p>
            <a:pPr>
              <a:spcAft>
                <a:spcPts val="1200"/>
              </a:spcAft>
              <a:buClr>
                <a:srgbClr val="FDDE00"/>
              </a:buClr>
              <a:buFont typeface="Arial" panose="020B0604020202020204" pitchFamily="34" charset="0"/>
              <a:buChar char="•"/>
            </a:pPr>
            <a:r>
              <a:rPr lang="en-GB" sz="2400" spc="-20" dirty="0"/>
              <a:t> </a:t>
            </a:r>
            <a:r>
              <a:rPr lang="en-GB" sz="2400" b="1" spc="-20" dirty="0"/>
              <a:t>What can be done to enhance the </a:t>
            </a:r>
            <a:r>
              <a:rPr lang="en-GB" sz="2400" b="1" spc="-20" dirty="0" err="1"/>
              <a:t>esthetic</a:t>
            </a:r>
            <a:r>
              <a:rPr lang="en-GB" sz="2400" b="1" spc="-20" dirty="0"/>
              <a:t> value of the experience?</a:t>
            </a:r>
          </a:p>
          <a:p>
            <a:pPr>
              <a:spcAft>
                <a:spcPts val="1200"/>
              </a:spcAft>
              <a:buClr>
                <a:srgbClr val="FDDE00"/>
              </a:buClr>
              <a:buFont typeface="Arial" panose="020B0604020202020204" pitchFamily="34" charset="0"/>
              <a:buChar char="•"/>
            </a:pPr>
            <a:r>
              <a:rPr lang="en-GB" sz="2400" b="1" spc="-20" dirty="0"/>
              <a:t> What would make the guests want to come in, sit down, and just hang out?</a:t>
            </a:r>
          </a:p>
        </p:txBody>
      </p:sp>
      <p:sp>
        <p:nvSpPr>
          <p:cNvPr id="47" name="CaixaDeTexto 46">
            <a:extLst>
              <a:ext uri="{FF2B5EF4-FFF2-40B4-BE49-F238E27FC236}">
                <a16:creationId xmlns:a16="http://schemas.microsoft.com/office/drawing/2014/main" id="{12334A5E-0553-4E01-9E76-C5366AD0B31A}"/>
              </a:ext>
            </a:extLst>
          </p:cNvPr>
          <p:cNvSpPr txBox="1"/>
          <p:nvPr/>
        </p:nvSpPr>
        <p:spPr>
          <a:xfrm>
            <a:off x="341497" y="1052395"/>
            <a:ext cx="6821522" cy="1477328"/>
          </a:xfrm>
          <a:prstGeom prst="rect">
            <a:avLst/>
          </a:prstGeom>
          <a:noFill/>
        </p:spPr>
        <p:txBody>
          <a:bodyPr wrap="square">
            <a:spAutoFit/>
          </a:bodyPr>
          <a:lstStyle/>
          <a:p>
            <a:pPr algn="ctr"/>
            <a:r>
              <a:rPr lang="en-US" sz="3000" b="1" i="1" dirty="0">
                <a:solidFill>
                  <a:schemeClr val="bg1">
                    <a:lumMod val="65000"/>
                  </a:schemeClr>
                </a:solidFill>
              </a:rPr>
              <a:t>“Individuals are immersed in an event or environment but have little or no effect on it” </a:t>
            </a:r>
            <a:endParaRPr lang="en-GB" sz="3000" b="1" i="1" dirty="0">
              <a:solidFill>
                <a:schemeClr val="bg1">
                  <a:lumMod val="65000"/>
                </a:schemeClr>
              </a:solidFill>
            </a:endParaRPr>
          </a:p>
        </p:txBody>
      </p:sp>
      <p:grpSp>
        <p:nvGrpSpPr>
          <p:cNvPr id="3" name="Agrupar 2">
            <a:extLst>
              <a:ext uri="{FF2B5EF4-FFF2-40B4-BE49-F238E27FC236}">
                <a16:creationId xmlns:a16="http://schemas.microsoft.com/office/drawing/2014/main" id="{46A6443B-D79B-48B0-B10D-091D50101AF8}"/>
              </a:ext>
            </a:extLst>
          </p:cNvPr>
          <p:cNvGrpSpPr/>
          <p:nvPr/>
        </p:nvGrpSpPr>
        <p:grpSpPr>
          <a:xfrm>
            <a:off x="7269305" y="1052394"/>
            <a:ext cx="4572490" cy="3407639"/>
            <a:chOff x="7269305" y="1052394"/>
            <a:chExt cx="4572490" cy="3407639"/>
          </a:xfrm>
        </p:grpSpPr>
        <p:sp>
          <p:nvSpPr>
            <p:cNvPr id="38" name="Retângulo: Canto Dobrado 37">
              <a:extLst>
                <a:ext uri="{FF2B5EF4-FFF2-40B4-BE49-F238E27FC236}">
                  <a16:creationId xmlns:a16="http://schemas.microsoft.com/office/drawing/2014/main" id="{A3CDB136-0EAC-4FE7-B18F-90B0ECD6D771}"/>
                </a:ext>
              </a:extLst>
            </p:cNvPr>
            <p:cNvSpPr/>
            <p:nvPr/>
          </p:nvSpPr>
          <p:spPr>
            <a:xfrm>
              <a:off x="7269305" y="1052394"/>
              <a:ext cx="4572490" cy="3407639"/>
            </a:xfrm>
            <a:prstGeom prst="foldedCorner">
              <a:avLst>
                <a:gd name="adj" fmla="val 10624"/>
              </a:avLst>
            </a:prstGeom>
            <a:solidFill>
              <a:srgbClr val="FDEEE3"/>
            </a:solidFill>
            <a:effectLst>
              <a:outerShdw blurRad="50800" dist="38100" dir="2700000" algn="tl" rotWithShape="0">
                <a:prstClr val="black">
                  <a:alpha val="40000"/>
                </a:prstClr>
              </a:outerShdw>
            </a:effectLst>
          </p:spPr>
          <p:txBody>
            <a:bodyPr wrap="square" rtlCol="0">
              <a:noAutofit/>
            </a:bodyPr>
            <a:lstStyle/>
            <a:p>
              <a:pPr>
                <a:spcAft>
                  <a:spcPts val="1200"/>
                </a:spcAft>
              </a:pPr>
              <a:r>
                <a:rPr lang="en-GB" sz="2400" b="1" spc="-20" dirty="0">
                  <a:solidFill>
                    <a:srgbClr val="ED7D31"/>
                  </a:solidFill>
                </a:rPr>
                <a:t>Examples</a:t>
              </a:r>
            </a:p>
          </p:txBody>
        </p:sp>
        <p:sp>
          <p:nvSpPr>
            <p:cNvPr id="39" name="CaixaDeTexto 38">
              <a:extLst>
                <a:ext uri="{FF2B5EF4-FFF2-40B4-BE49-F238E27FC236}">
                  <a16:creationId xmlns:a16="http://schemas.microsoft.com/office/drawing/2014/main" id="{863409A9-796D-4C85-B1E7-3BCED531E0ED}"/>
                </a:ext>
              </a:extLst>
            </p:cNvPr>
            <p:cNvSpPr txBox="1"/>
            <p:nvPr/>
          </p:nvSpPr>
          <p:spPr>
            <a:xfrm>
              <a:off x="8630816" y="2525380"/>
              <a:ext cx="3210978" cy="461665"/>
            </a:xfrm>
            <a:prstGeom prst="rect">
              <a:avLst/>
            </a:prstGeom>
            <a:noFill/>
          </p:spPr>
          <p:txBody>
            <a:bodyPr wrap="square" rtlCol="0">
              <a:spAutoFit/>
            </a:bodyPr>
            <a:lstStyle/>
            <a:p>
              <a:r>
                <a:rPr lang="en-GB" sz="2400" b="1" dirty="0"/>
                <a:t>Chatting in a garden</a:t>
              </a:r>
            </a:p>
          </p:txBody>
        </p:sp>
        <p:sp>
          <p:nvSpPr>
            <p:cNvPr id="40" name="CaixaDeTexto 39">
              <a:extLst>
                <a:ext uri="{FF2B5EF4-FFF2-40B4-BE49-F238E27FC236}">
                  <a16:creationId xmlns:a16="http://schemas.microsoft.com/office/drawing/2014/main" id="{B95FF4B3-7AD3-4200-A571-DB5715036B6E}"/>
                </a:ext>
              </a:extLst>
            </p:cNvPr>
            <p:cNvSpPr txBox="1"/>
            <p:nvPr/>
          </p:nvSpPr>
          <p:spPr>
            <a:xfrm>
              <a:off x="8626374" y="1550957"/>
              <a:ext cx="3210978" cy="830997"/>
            </a:xfrm>
            <a:prstGeom prst="rect">
              <a:avLst/>
            </a:prstGeom>
            <a:noFill/>
          </p:spPr>
          <p:txBody>
            <a:bodyPr wrap="square" rtlCol="0">
              <a:spAutoFit/>
            </a:bodyPr>
            <a:lstStyle/>
            <a:p>
              <a:r>
                <a:rPr lang="en-GB" sz="2400" b="1" dirty="0"/>
                <a:t>Driving through rural roads</a:t>
              </a:r>
            </a:p>
          </p:txBody>
        </p:sp>
        <p:sp>
          <p:nvSpPr>
            <p:cNvPr id="42" name="CaixaDeTexto 41">
              <a:extLst>
                <a:ext uri="{FF2B5EF4-FFF2-40B4-BE49-F238E27FC236}">
                  <a16:creationId xmlns:a16="http://schemas.microsoft.com/office/drawing/2014/main" id="{6AA0B2E9-8171-406C-B0CD-56D65ED67C1F}"/>
                </a:ext>
              </a:extLst>
            </p:cNvPr>
            <p:cNvSpPr txBox="1"/>
            <p:nvPr/>
          </p:nvSpPr>
          <p:spPr>
            <a:xfrm>
              <a:off x="8626373" y="3526341"/>
              <a:ext cx="3210979" cy="461665"/>
            </a:xfrm>
            <a:prstGeom prst="rect">
              <a:avLst/>
            </a:prstGeom>
            <a:noFill/>
          </p:spPr>
          <p:txBody>
            <a:bodyPr wrap="square" rtlCol="0">
              <a:spAutoFit/>
            </a:bodyPr>
            <a:lstStyle/>
            <a:p>
              <a:r>
                <a:rPr lang="en-GB" sz="2400" b="1" dirty="0"/>
                <a:t>Eating at a themed café</a:t>
              </a:r>
            </a:p>
          </p:txBody>
        </p:sp>
        <p:pic>
          <p:nvPicPr>
            <p:cNvPr id="56" name="Imagem 55">
              <a:extLst>
                <a:ext uri="{FF2B5EF4-FFF2-40B4-BE49-F238E27FC236}">
                  <a16:creationId xmlns:a16="http://schemas.microsoft.com/office/drawing/2014/main" id="{C143FF57-C977-4BF3-BC4A-61EF2F514FB4}"/>
                </a:ext>
              </a:extLst>
            </p:cNvPr>
            <p:cNvPicPr>
              <a:picLocks noChangeAspect="1"/>
            </p:cNvPicPr>
            <p:nvPr/>
          </p:nvPicPr>
          <p:blipFill>
            <a:blip r:embed="rId3"/>
            <a:stretch>
              <a:fillRect/>
            </a:stretch>
          </p:blipFill>
          <p:spPr>
            <a:xfrm>
              <a:off x="7406776" y="1545440"/>
              <a:ext cx="1187971" cy="792775"/>
            </a:xfrm>
            <a:prstGeom prst="rect">
              <a:avLst/>
            </a:prstGeom>
          </p:spPr>
        </p:pic>
        <p:pic>
          <p:nvPicPr>
            <p:cNvPr id="57" name="Imagem 56">
              <a:extLst>
                <a:ext uri="{FF2B5EF4-FFF2-40B4-BE49-F238E27FC236}">
                  <a16:creationId xmlns:a16="http://schemas.microsoft.com/office/drawing/2014/main" id="{9E7E8550-BF23-47E7-A320-FB1A25A3DBDC}"/>
                </a:ext>
              </a:extLst>
            </p:cNvPr>
            <p:cNvPicPr>
              <a:picLocks noChangeAspect="1"/>
            </p:cNvPicPr>
            <p:nvPr/>
          </p:nvPicPr>
          <p:blipFill>
            <a:blip r:embed="rId4"/>
            <a:stretch>
              <a:fillRect/>
            </a:stretch>
          </p:blipFill>
          <p:spPr>
            <a:xfrm>
              <a:off x="7402333" y="2535891"/>
              <a:ext cx="1187971" cy="792774"/>
            </a:xfrm>
            <a:prstGeom prst="rect">
              <a:avLst/>
            </a:prstGeom>
          </p:spPr>
        </p:pic>
        <p:pic>
          <p:nvPicPr>
            <p:cNvPr id="59" name="Imagem 58">
              <a:extLst>
                <a:ext uri="{FF2B5EF4-FFF2-40B4-BE49-F238E27FC236}">
                  <a16:creationId xmlns:a16="http://schemas.microsoft.com/office/drawing/2014/main" id="{D27C86D3-9896-4BC4-9ADF-717966D81F41}"/>
                </a:ext>
              </a:extLst>
            </p:cNvPr>
            <p:cNvPicPr>
              <a:picLocks noChangeAspect="1"/>
            </p:cNvPicPr>
            <p:nvPr/>
          </p:nvPicPr>
          <p:blipFill>
            <a:blip r:embed="rId5"/>
            <a:stretch>
              <a:fillRect/>
            </a:stretch>
          </p:blipFill>
          <p:spPr>
            <a:xfrm>
              <a:off x="7407937" y="3526341"/>
              <a:ext cx="1186810" cy="792000"/>
            </a:xfrm>
            <a:prstGeom prst="rect">
              <a:avLst/>
            </a:prstGeom>
          </p:spPr>
        </p:pic>
      </p:grpSp>
      <p:sp>
        <p:nvSpPr>
          <p:cNvPr id="20" name="CaixaDeTexto 19">
            <a:extLst>
              <a:ext uri="{FF2B5EF4-FFF2-40B4-BE49-F238E27FC236}">
                <a16:creationId xmlns:a16="http://schemas.microsoft.com/office/drawing/2014/main" id="{68124445-1467-4A0F-9036-09D448DA2315}"/>
              </a:ext>
            </a:extLst>
          </p:cNvPr>
          <p:cNvSpPr txBox="1"/>
          <p:nvPr/>
        </p:nvSpPr>
        <p:spPr>
          <a:xfrm>
            <a:off x="8626373" y="420275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184225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ção da Imagem 8">
            <a:extLst>
              <a:ext uri="{FF2B5EF4-FFF2-40B4-BE49-F238E27FC236}">
                <a16:creationId xmlns:a16="http://schemas.microsoft.com/office/drawing/2014/main" id="{DFAA7548-D509-444C-99A8-965312CC197C}"/>
              </a:ext>
            </a:extLst>
          </p:cNvPr>
          <p:cNvPicPr>
            <a:picLocks noGrp="1" noChangeAspect="1"/>
          </p:cNvPicPr>
          <p:nvPr>
            <p:ph type="pic" sz="quarter" idx="19"/>
          </p:nvPr>
        </p:nvPicPr>
        <p:blipFill rotWithShape="1">
          <a:blip r:embed="rId2"/>
          <a:srcRect b="21874"/>
          <a:stretch/>
        </p:blipFill>
        <p:spPr>
          <a:xfrm>
            <a:off x="3564836" y="0"/>
            <a:ext cx="8627164" cy="4540149"/>
          </a:xfrm>
        </p:spPr>
      </p:pic>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3.3.</a:t>
            </a:r>
          </a:p>
          <a:p>
            <a:r>
              <a:rPr lang="en-US" sz="4400" dirty="0">
                <a:solidFill>
                  <a:schemeClr val="bg1"/>
                </a:solidFill>
                <a:effectLst>
                  <a:outerShdw blurRad="38100" dist="38100" dir="2700000" algn="tl">
                    <a:srgbClr val="000000">
                      <a:alpha val="43137"/>
                    </a:srgbClr>
                  </a:outerShdw>
                </a:effectLst>
              </a:rPr>
              <a:t>Experience Design Principles</a:t>
            </a:r>
          </a:p>
        </p:txBody>
      </p:sp>
    </p:spTree>
    <p:extLst>
      <p:ext uri="{BB962C8B-B14F-4D97-AF65-F5344CB8AC3E}">
        <p14:creationId xmlns:p14="http://schemas.microsoft.com/office/powerpoint/2010/main" val="293027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F44CF8-F48A-5946-B3F6-842C356E0E74}"/>
              </a:ext>
            </a:extLst>
          </p:cNvPr>
          <p:cNvSpPr>
            <a:spLocks noGrp="1"/>
          </p:cNvSpPr>
          <p:nvPr>
            <p:ph type="body" sz="quarter" idx="14"/>
          </p:nvPr>
        </p:nvSpPr>
        <p:spPr/>
        <p:txBody>
          <a:bodyPr>
            <a:normAutofit fontScale="85000" lnSpcReduction="20000"/>
          </a:bodyPr>
          <a:lstStyle/>
          <a:p>
            <a:r>
              <a:rPr lang="en-US" dirty="0"/>
              <a:t>”</a:t>
            </a:r>
          </a:p>
        </p:txBody>
      </p:sp>
      <p:sp>
        <p:nvSpPr>
          <p:cNvPr id="2" name="Text Placeholder 1">
            <a:extLst>
              <a:ext uri="{FF2B5EF4-FFF2-40B4-BE49-F238E27FC236}">
                <a16:creationId xmlns:a16="http://schemas.microsoft.com/office/drawing/2014/main" id="{059C1FF3-A4F1-114E-9D89-4724261107CA}"/>
              </a:ext>
            </a:extLst>
          </p:cNvPr>
          <p:cNvSpPr>
            <a:spLocks noGrp="1"/>
          </p:cNvSpPr>
          <p:nvPr>
            <p:ph type="body" sz="quarter" idx="13"/>
          </p:nvPr>
        </p:nvSpPr>
        <p:spPr/>
        <p:txBody>
          <a:bodyPr>
            <a:normAutofit/>
          </a:bodyPr>
          <a:lstStyle/>
          <a:p>
            <a:r>
              <a:rPr lang="en-US" sz="4400" dirty="0"/>
              <a:t>Welcome to DETOUR’s Wellbeing Tourism online training course.</a:t>
            </a:r>
          </a:p>
        </p:txBody>
      </p:sp>
      <p:sp>
        <p:nvSpPr>
          <p:cNvPr id="4" name="Text Placeholder 3">
            <a:extLst>
              <a:ext uri="{FF2B5EF4-FFF2-40B4-BE49-F238E27FC236}">
                <a16:creationId xmlns:a16="http://schemas.microsoft.com/office/drawing/2014/main" id="{61366880-0383-2940-9734-DA146110A09B}"/>
              </a:ext>
            </a:extLst>
          </p:cNvPr>
          <p:cNvSpPr>
            <a:spLocks noGrp="1"/>
          </p:cNvSpPr>
          <p:nvPr>
            <p:ph type="body" sz="quarter" idx="15"/>
          </p:nvPr>
        </p:nvSpPr>
        <p:spPr/>
        <p:txBody>
          <a:bodyPr>
            <a:normAutofit fontScale="92500" lnSpcReduction="10000"/>
          </a:bodyPr>
          <a:lstStyle/>
          <a:p>
            <a:r>
              <a:rPr lang="en-US" dirty="0"/>
              <a:t>“</a:t>
            </a:r>
          </a:p>
        </p:txBody>
      </p:sp>
      <p:pic>
        <p:nvPicPr>
          <p:cNvPr id="9" name="Picture Placeholder 8" descr="A person holding a sign&#10;&#10;Description automatically generated">
            <a:extLst>
              <a:ext uri="{FF2B5EF4-FFF2-40B4-BE49-F238E27FC236}">
                <a16:creationId xmlns:a16="http://schemas.microsoft.com/office/drawing/2014/main" id="{66398114-53AB-FD4E-962F-C21FEFC8F366}"/>
              </a:ext>
            </a:extLst>
          </p:cNvPr>
          <p:cNvPicPr>
            <a:picLocks noGrp="1" noChangeAspect="1"/>
          </p:cNvPicPr>
          <p:nvPr>
            <p:ph type="pic" sz="quarter" idx="19"/>
          </p:nvPr>
        </p:nvPicPr>
        <p:blipFill rotWithShape="1">
          <a:blip r:embed="rId2"/>
          <a:srcRect l="28758" r="28758"/>
          <a:stretch/>
        </p:blipFill>
        <p:spPr/>
      </p:pic>
    </p:spTree>
    <p:extLst>
      <p:ext uri="{BB962C8B-B14F-4D97-AF65-F5344CB8AC3E}">
        <p14:creationId xmlns:p14="http://schemas.microsoft.com/office/powerpoint/2010/main" val="2267134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Experience Design Principles</a:t>
            </a:r>
          </a:p>
        </p:txBody>
      </p:sp>
      <p:sp>
        <p:nvSpPr>
          <p:cNvPr id="3" name="CaixaDeTexto 2">
            <a:extLst>
              <a:ext uri="{FF2B5EF4-FFF2-40B4-BE49-F238E27FC236}">
                <a16:creationId xmlns:a16="http://schemas.microsoft.com/office/drawing/2014/main" id="{C487774E-3175-4DC9-A155-ECA9C0026152}"/>
              </a:ext>
            </a:extLst>
          </p:cNvPr>
          <p:cNvSpPr txBox="1"/>
          <p:nvPr/>
        </p:nvSpPr>
        <p:spPr>
          <a:xfrm>
            <a:off x="5580668" y="4530382"/>
            <a:ext cx="6274936" cy="1477328"/>
          </a:xfrm>
          <a:prstGeom prst="rect">
            <a:avLst/>
          </a:prstGeom>
          <a:noFill/>
        </p:spPr>
        <p:txBody>
          <a:bodyPr wrap="square" rtlCol="0">
            <a:spAutoFit/>
          </a:bodyPr>
          <a:lstStyle/>
          <a:p>
            <a:pPr algn="ctr"/>
            <a:r>
              <a:rPr lang="en-GB" sz="3000" b="1" i="1" dirty="0">
                <a:solidFill>
                  <a:srgbClr val="F7981D"/>
                </a:solidFill>
              </a:rPr>
              <a:t>“Experience orchestration has become much a part of doing business as product and process design.”</a:t>
            </a:r>
          </a:p>
        </p:txBody>
      </p:sp>
      <p:sp>
        <p:nvSpPr>
          <p:cNvPr id="4" name="CaixaDeTexto 3">
            <a:extLst>
              <a:ext uri="{FF2B5EF4-FFF2-40B4-BE49-F238E27FC236}">
                <a16:creationId xmlns:a16="http://schemas.microsoft.com/office/drawing/2014/main" id="{C446940C-8A2A-4C73-A521-E686854CC619}"/>
              </a:ext>
            </a:extLst>
          </p:cNvPr>
          <p:cNvSpPr txBox="1"/>
          <p:nvPr/>
        </p:nvSpPr>
        <p:spPr>
          <a:xfrm>
            <a:off x="336396" y="983977"/>
            <a:ext cx="7904634" cy="5459956"/>
          </a:xfrm>
          <a:prstGeom prst="rect">
            <a:avLst/>
          </a:prstGeom>
          <a:noFill/>
        </p:spPr>
        <p:txBody>
          <a:bodyPr wrap="square" rtlCol="0">
            <a:spAutoFit/>
          </a:bodyPr>
          <a:lstStyle/>
          <a:p>
            <a:pPr>
              <a:lnSpc>
                <a:spcPct val="150000"/>
              </a:lnSpc>
            </a:pPr>
            <a:r>
              <a:rPr lang="en-GB" sz="3000" b="1" dirty="0">
                <a:solidFill>
                  <a:srgbClr val="6ECECB"/>
                </a:solidFill>
                <a:effectLst>
                  <a:outerShdw blurRad="38100" dist="38100" dir="2700000" algn="tl">
                    <a:srgbClr val="000000">
                      <a:alpha val="43137"/>
                    </a:srgbClr>
                  </a:outerShdw>
                </a:effectLst>
              </a:rPr>
              <a:t>THEME-</a:t>
            </a:r>
            <a:r>
              <a:rPr lang="en-GB" sz="3000" b="1" dirty="0" err="1">
                <a:solidFill>
                  <a:srgbClr val="6ECECB"/>
                </a:solidFill>
                <a:effectLst>
                  <a:outerShdw blurRad="38100" dist="38100" dir="2700000" algn="tl">
                    <a:srgbClr val="000000">
                      <a:alpha val="43137"/>
                    </a:srgbClr>
                  </a:outerShdw>
                </a:effectLst>
              </a:rPr>
              <a:t>ing</a:t>
            </a:r>
            <a:r>
              <a:rPr lang="en-GB" sz="3000" b="1" dirty="0">
                <a:solidFill>
                  <a:srgbClr val="6ECECB"/>
                </a:solidFill>
                <a:effectLst>
                  <a:outerShdw blurRad="38100" dist="38100" dir="2700000" algn="tl">
                    <a:srgbClr val="000000">
                      <a:alpha val="43137"/>
                    </a:srgbClr>
                  </a:outerShdw>
                </a:effectLst>
              </a:rPr>
              <a:t> (Experience Design Principles):</a:t>
            </a:r>
          </a:p>
          <a:p>
            <a:pPr marL="285750" indent="-285750">
              <a:lnSpc>
                <a:spcPct val="150000"/>
              </a:lnSpc>
              <a:buClr>
                <a:srgbClr val="FDDE00"/>
              </a:buClr>
              <a:buFont typeface="Arial" panose="020B0604020202020204" pitchFamily="34" charset="0"/>
              <a:buChar char="•"/>
            </a:pPr>
            <a:r>
              <a:rPr lang="en-GB" sz="4000" b="1" dirty="0"/>
              <a:t>T</a:t>
            </a:r>
            <a:r>
              <a:rPr lang="en-GB" sz="2400" dirty="0"/>
              <a:t>heme the Experience</a:t>
            </a:r>
          </a:p>
          <a:p>
            <a:pPr marL="285750" indent="-285750">
              <a:lnSpc>
                <a:spcPct val="150000"/>
              </a:lnSpc>
              <a:buClr>
                <a:srgbClr val="FDDE00"/>
              </a:buClr>
              <a:buFont typeface="Arial" panose="020B0604020202020204" pitchFamily="34" charset="0"/>
              <a:buChar char="•"/>
            </a:pPr>
            <a:r>
              <a:rPr lang="en-GB" sz="4000" b="1" dirty="0"/>
              <a:t>H</a:t>
            </a:r>
            <a:r>
              <a:rPr lang="en-GB" sz="2400" dirty="0"/>
              <a:t>armonize Impressions with positive cues</a:t>
            </a:r>
          </a:p>
          <a:p>
            <a:pPr marL="285750" indent="-285750">
              <a:lnSpc>
                <a:spcPct val="150000"/>
              </a:lnSpc>
              <a:buClr>
                <a:srgbClr val="FDDE00"/>
              </a:buClr>
              <a:buFont typeface="Arial" panose="020B0604020202020204" pitchFamily="34" charset="0"/>
              <a:buChar char="•"/>
            </a:pPr>
            <a:r>
              <a:rPr lang="en-GB" sz="4000" b="1" dirty="0"/>
              <a:t>E</a:t>
            </a:r>
            <a:r>
              <a:rPr lang="en-GB" sz="2400" dirty="0"/>
              <a:t>liminate Negative cues</a:t>
            </a:r>
          </a:p>
          <a:p>
            <a:pPr marL="285750" indent="-285750">
              <a:lnSpc>
                <a:spcPct val="150000"/>
              </a:lnSpc>
              <a:buClr>
                <a:srgbClr val="FDDE00"/>
              </a:buClr>
              <a:buFont typeface="Arial" panose="020B0604020202020204" pitchFamily="34" charset="0"/>
              <a:buChar char="•"/>
            </a:pPr>
            <a:r>
              <a:rPr lang="en-GB" sz="4000" b="1" dirty="0"/>
              <a:t>M</a:t>
            </a:r>
            <a:r>
              <a:rPr lang="en-GB" sz="2400" dirty="0"/>
              <a:t>ix in memorabilia</a:t>
            </a:r>
          </a:p>
          <a:p>
            <a:pPr marL="285750" indent="-285750">
              <a:lnSpc>
                <a:spcPct val="150000"/>
              </a:lnSpc>
              <a:buClr>
                <a:srgbClr val="FDDE00"/>
              </a:buClr>
              <a:buFont typeface="Arial" panose="020B0604020202020204" pitchFamily="34" charset="0"/>
              <a:buChar char="•"/>
            </a:pPr>
            <a:r>
              <a:rPr lang="en-GB" sz="4000" b="1" dirty="0"/>
              <a:t>E</a:t>
            </a:r>
            <a:r>
              <a:rPr lang="en-GB" sz="2400" dirty="0"/>
              <a:t>ngage the five senses</a:t>
            </a:r>
          </a:p>
        </p:txBody>
      </p:sp>
    </p:spTree>
    <p:extLst>
      <p:ext uri="{BB962C8B-B14F-4D97-AF65-F5344CB8AC3E}">
        <p14:creationId xmlns:p14="http://schemas.microsoft.com/office/powerpoint/2010/main" val="1604172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eta: Para Baixo 46">
            <a:extLst>
              <a:ext uri="{FF2B5EF4-FFF2-40B4-BE49-F238E27FC236}">
                <a16:creationId xmlns:a16="http://schemas.microsoft.com/office/drawing/2014/main" id="{FE05DF04-A86B-4E0F-ACA1-8F8A9EA14A25}"/>
              </a:ext>
            </a:extLst>
          </p:cNvPr>
          <p:cNvSpPr/>
          <p:nvPr/>
        </p:nvSpPr>
        <p:spPr>
          <a:xfrm>
            <a:off x="152196" y="1485443"/>
            <a:ext cx="765110" cy="4908124"/>
          </a:xfrm>
          <a:prstGeom prst="downArrow">
            <a:avLst/>
          </a:prstGeom>
          <a:solidFill>
            <a:srgbClr val="D1EF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1EFEE"/>
              </a:solidFill>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Experience Design Principles</a:t>
            </a:r>
          </a:p>
        </p:txBody>
      </p:sp>
      <p:sp>
        <p:nvSpPr>
          <p:cNvPr id="6" name="CaixaDeTexto 5">
            <a:extLst>
              <a:ext uri="{FF2B5EF4-FFF2-40B4-BE49-F238E27FC236}">
                <a16:creationId xmlns:a16="http://schemas.microsoft.com/office/drawing/2014/main" id="{E6BBCDC6-4658-43A1-9D97-BB39B13C01D9}"/>
              </a:ext>
            </a:extLst>
          </p:cNvPr>
          <p:cNvSpPr txBox="1"/>
          <p:nvPr/>
        </p:nvSpPr>
        <p:spPr>
          <a:xfrm>
            <a:off x="1215749" y="959749"/>
            <a:ext cx="10451643" cy="553998"/>
          </a:xfrm>
          <a:prstGeom prst="rect">
            <a:avLst/>
          </a:prstGeom>
          <a:noFill/>
        </p:spPr>
        <p:txBody>
          <a:bodyPr wrap="square" rtlCol="0">
            <a:spAutoFit/>
          </a:bodyPr>
          <a:lstStyle/>
          <a:p>
            <a:r>
              <a:rPr lang="en-GB" sz="3000" b="1" spc="-20" dirty="0">
                <a:solidFill>
                  <a:srgbClr val="6ECECB"/>
                </a:solidFill>
              </a:rPr>
              <a:t>The process for designing compelling experiences:</a:t>
            </a:r>
          </a:p>
        </p:txBody>
      </p:sp>
      <p:pic>
        <p:nvPicPr>
          <p:cNvPr id="7" name="Imagem 6">
            <a:extLst>
              <a:ext uri="{FF2B5EF4-FFF2-40B4-BE49-F238E27FC236}">
                <a16:creationId xmlns:a16="http://schemas.microsoft.com/office/drawing/2014/main" id="{687E1541-B993-463A-A312-6D75E476BE1A}"/>
              </a:ext>
            </a:extLst>
          </p:cNvPr>
          <p:cNvPicPr>
            <a:picLocks/>
          </p:cNvPicPr>
          <p:nvPr/>
        </p:nvPicPr>
        <p:blipFill>
          <a:blip r:embed="rId3"/>
          <a:stretch>
            <a:fillRect/>
          </a:stretch>
        </p:blipFill>
        <p:spPr>
          <a:xfrm flipH="1">
            <a:off x="767486" y="1077247"/>
            <a:ext cx="324000" cy="324000"/>
          </a:xfrm>
          <a:prstGeom prst="rect">
            <a:avLst/>
          </a:prstGeom>
        </p:spPr>
      </p:pic>
      <p:sp>
        <p:nvSpPr>
          <p:cNvPr id="21" name="Retângulo 20">
            <a:extLst>
              <a:ext uri="{FF2B5EF4-FFF2-40B4-BE49-F238E27FC236}">
                <a16:creationId xmlns:a16="http://schemas.microsoft.com/office/drawing/2014/main" id="{9CA17077-BF86-4423-B4F2-2F612FDC284D}"/>
              </a:ext>
            </a:extLst>
          </p:cNvPr>
          <p:cNvSpPr/>
          <p:nvPr/>
        </p:nvSpPr>
        <p:spPr>
          <a:xfrm>
            <a:off x="982476" y="1485443"/>
            <a:ext cx="10979369"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400" dirty="0">
                <a:solidFill>
                  <a:schemeClr val="tx1"/>
                </a:solidFill>
              </a:rPr>
              <a:t>Develop a list of impressions the client should take away from the experience.</a:t>
            </a:r>
          </a:p>
        </p:txBody>
      </p:sp>
      <p:sp>
        <p:nvSpPr>
          <p:cNvPr id="23" name="Retângulo 22">
            <a:extLst>
              <a:ext uri="{FF2B5EF4-FFF2-40B4-BE49-F238E27FC236}">
                <a16:creationId xmlns:a16="http://schemas.microsoft.com/office/drawing/2014/main" id="{A04A6CC3-95AA-4A8B-A312-538BB70C3FCE}"/>
              </a:ext>
            </a:extLst>
          </p:cNvPr>
          <p:cNvSpPr/>
          <p:nvPr/>
        </p:nvSpPr>
        <p:spPr>
          <a:xfrm>
            <a:off x="982482" y="2298625"/>
            <a:ext cx="10979369"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400" dirty="0">
                <a:solidFill>
                  <a:schemeClr val="tx1"/>
                </a:solidFill>
              </a:rPr>
              <a:t>Find themes and story lines that tie the impressions together in one cohesive narrative.</a:t>
            </a:r>
          </a:p>
        </p:txBody>
      </p:sp>
      <p:sp>
        <p:nvSpPr>
          <p:cNvPr id="24" name="Retângulo 23">
            <a:extLst>
              <a:ext uri="{FF2B5EF4-FFF2-40B4-BE49-F238E27FC236}">
                <a16:creationId xmlns:a16="http://schemas.microsoft.com/office/drawing/2014/main" id="{FFFC9DAA-6DA5-4A40-BC26-EF77C0D09198}"/>
              </a:ext>
            </a:extLst>
          </p:cNvPr>
          <p:cNvSpPr/>
          <p:nvPr/>
        </p:nvSpPr>
        <p:spPr>
          <a:xfrm>
            <a:off x="982482" y="3111807"/>
            <a:ext cx="10979369"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400" dirty="0">
                <a:solidFill>
                  <a:schemeClr val="tx1"/>
                </a:solidFill>
              </a:rPr>
              <a:t>Winnow the impressions to a manageable number.</a:t>
            </a:r>
          </a:p>
        </p:txBody>
      </p:sp>
      <p:sp>
        <p:nvSpPr>
          <p:cNvPr id="26" name="Retângulo 25">
            <a:extLst>
              <a:ext uri="{FF2B5EF4-FFF2-40B4-BE49-F238E27FC236}">
                <a16:creationId xmlns:a16="http://schemas.microsoft.com/office/drawing/2014/main" id="{3E872FE8-1C88-4355-9218-75A332E5E636}"/>
              </a:ext>
            </a:extLst>
          </p:cNvPr>
          <p:cNvSpPr/>
          <p:nvPr/>
        </p:nvSpPr>
        <p:spPr>
          <a:xfrm>
            <a:off x="982482" y="3924989"/>
            <a:ext cx="10979369"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400" dirty="0">
                <a:solidFill>
                  <a:schemeClr val="tx1"/>
                </a:solidFill>
              </a:rPr>
              <a:t>Focus on the animate and inanimate cues that could connote each impression.</a:t>
            </a:r>
          </a:p>
        </p:txBody>
      </p:sp>
      <p:sp>
        <p:nvSpPr>
          <p:cNvPr id="28" name="Retângulo 27">
            <a:extLst>
              <a:ext uri="{FF2B5EF4-FFF2-40B4-BE49-F238E27FC236}">
                <a16:creationId xmlns:a16="http://schemas.microsoft.com/office/drawing/2014/main" id="{FDBD0B73-FC3E-40FE-A969-7541210B421E}"/>
              </a:ext>
            </a:extLst>
          </p:cNvPr>
          <p:cNvSpPr/>
          <p:nvPr/>
        </p:nvSpPr>
        <p:spPr>
          <a:xfrm>
            <a:off x="982483" y="4736753"/>
            <a:ext cx="10979366" cy="72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400" spc="-20" dirty="0">
                <a:solidFill>
                  <a:schemeClr val="tx1"/>
                </a:solidFill>
              </a:rPr>
              <a:t>Meticulously map out the effect each cue will have on the five senses.</a:t>
            </a:r>
          </a:p>
        </p:txBody>
      </p:sp>
      <p:sp>
        <p:nvSpPr>
          <p:cNvPr id="30" name="Retângulo 29">
            <a:extLst>
              <a:ext uri="{FF2B5EF4-FFF2-40B4-BE49-F238E27FC236}">
                <a16:creationId xmlns:a16="http://schemas.microsoft.com/office/drawing/2014/main" id="{1AF74C74-CFDF-4A99-AA38-4CE9BA6B1CED}"/>
              </a:ext>
            </a:extLst>
          </p:cNvPr>
          <p:cNvSpPr/>
          <p:nvPr/>
        </p:nvSpPr>
        <p:spPr>
          <a:xfrm>
            <a:off x="982480" y="5548045"/>
            <a:ext cx="10979371" cy="7192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400" dirty="0">
                <a:solidFill>
                  <a:schemeClr val="tx1"/>
                </a:solidFill>
              </a:rPr>
              <a:t>Add memorabilia to the total mix.</a:t>
            </a:r>
          </a:p>
        </p:txBody>
      </p:sp>
      <p:sp>
        <p:nvSpPr>
          <p:cNvPr id="32" name="Retângulo 31">
            <a:extLst>
              <a:ext uri="{FF2B5EF4-FFF2-40B4-BE49-F238E27FC236}">
                <a16:creationId xmlns:a16="http://schemas.microsoft.com/office/drawing/2014/main" id="{FBDFB866-44E4-4834-AD6C-286F10519DD6}"/>
              </a:ext>
            </a:extLst>
          </p:cNvPr>
          <p:cNvSpPr/>
          <p:nvPr/>
        </p:nvSpPr>
        <p:spPr>
          <a:xfrm>
            <a:off x="524607" y="1485443"/>
            <a:ext cx="361022" cy="720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spc="-20" dirty="0">
                <a:effectLst>
                  <a:outerShdw blurRad="38100" dist="38100" dir="2700000" algn="tl">
                    <a:srgbClr val="000000">
                      <a:alpha val="43137"/>
                    </a:srgbClr>
                  </a:outerShdw>
                </a:effectLst>
              </a:rPr>
              <a:t>1</a:t>
            </a:r>
          </a:p>
        </p:txBody>
      </p:sp>
      <p:sp>
        <p:nvSpPr>
          <p:cNvPr id="34" name="Retângulo 33">
            <a:extLst>
              <a:ext uri="{FF2B5EF4-FFF2-40B4-BE49-F238E27FC236}">
                <a16:creationId xmlns:a16="http://schemas.microsoft.com/office/drawing/2014/main" id="{8E365FED-B3FE-491D-A09A-2246B38D9217}"/>
              </a:ext>
            </a:extLst>
          </p:cNvPr>
          <p:cNvSpPr/>
          <p:nvPr/>
        </p:nvSpPr>
        <p:spPr>
          <a:xfrm>
            <a:off x="524613" y="2298625"/>
            <a:ext cx="361022" cy="720000"/>
          </a:xfrm>
          <a:prstGeom prst="rect">
            <a:avLst/>
          </a:prstGeom>
          <a:solidFill>
            <a:srgbClr val="76C6D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dirty="0">
                <a:solidFill>
                  <a:schemeClr val="bg1"/>
                </a:solidFill>
                <a:effectLst>
                  <a:outerShdw blurRad="38100" dist="38100" dir="2700000" algn="tl">
                    <a:srgbClr val="000000">
                      <a:alpha val="43137"/>
                    </a:srgbClr>
                  </a:outerShdw>
                </a:effectLst>
              </a:rPr>
              <a:t>2</a:t>
            </a:r>
          </a:p>
        </p:txBody>
      </p:sp>
      <p:sp>
        <p:nvSpPr>
          <p:cNvPr id="36" name="Retângulo 35">
            <a:extLst>
              <a:ext uri="{FF2B5EF4-FFF2-40B4-BE49-F238E27FC236}">
                <a16:creationId xmlns:a16="http://schemas.microsoft.com/office/drawing/2014/main" id="{38B268A1-DB17-49DB-8046-86AA87098EC1}"/>
              </a:ext>
            </a:extLst>
          </p:cNvPr>
          <p:cNvSpPr/>
          <p:nvPr/>
        </p:nvSpPr>
        <p:spPr>
          <a:xfrm>
            <a:off x="524613" y="3111807"/>
            <a:ext cx="361022" cy="720000"/>
          </a:xfrm>
          <a:prstGeom prst="rect">
            <a:avLst/>
          </a:prstGeom>
          <a:solidFill>
            <a:srgbClr val="BAE3E8"/>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dirty="0">
                <a:solidFill>
                  <a:schemeClr val="bg1"/>
                </a:solidFill>
                <a:effectLst>
                  <a:outerShdw blurRad="38100" dist="38100" dir="2700000" algn="tl">
                    <a:srgbClr val="000000">
                      <a:alpha val="43137"/>
                    </a:srgbClr>
                  </a:outerShdw>
                </a:effectLst>
              </a:rPr>
              <a:t>3</a:t>
            </a:r>
          </a:p>
        </p:txBody>
      </p:sp>
      <p:sp>
        <p:nvSpPr>
          <p:cNvPr id="42" name="Retângulo 41">
            <a:extLst>
              <a:ext uri="{FF2B5EF4-FFF2-40B4-BE49-F238E27FC236}">
                <a16:creationId xmlns:a16="http://schemas.microsoft.com/office/drawing/2014/main" id="{597CC7F2-94F7-4121-B96F-A29ACFFFEEB5}"/>
              </a:ext>
            </a:extLst>
          </p:cNvPr>
          <p:cNvSpPr/>
          <p:nvPr/>
        </p:nvSpPr>
        <p:spPr>
          <a:xfrm>
            <a:off x="524613" y="3924989"/>
            <a:ext cx="361022" cy="720000"/>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spc="-20" dirty="0">
                <a:effectLst>
                  <a:outerShdw blurRad="38100" dist="38100" dir="2700000" algn="tl">
                    <a:srgbClr val="000000">
                      <a:alpha val="43137"/>
                    </a:srgbClr>
                  </a:outerShdw>
                </a:effectLst>
              </a:rPr>
              <a:t>4</a:t>
            </a:r>
          </a:p>
        </p:txBody>
      </p:sp>
      <p:sp>
        <p:nvSpPr>
          <p:cNvPr id="44" name="Retângulo 43">
            <a:extLst>
              <a:ext uri="{FF2B5EF4-FFF2-40B4-BE49-F238E27FC236}">
                <a16:creationId xmlns:a16="http://schemas.microsoft.com/office/drawing/2014/main" id="{A7C444D6-4E13-43F0-9994-5A68680A174C}"/>
              </a:ext>
            </a:extLst>
          </p:cNvPr>
          <p:cNvSpPr/>
          <p:nvPr/>
        </p:nvSpPr>
        <p:spPr>
          <a:xfrm>
            <a:off x="524611" y="4736753"/>
            <a:ext cx="361022" cy="720000"/>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spc="-40" dirty="0">
                <a:effectLst>
                  <a:outerShdw blurRad="38100" dist="38100" dir="2700000" algn="tl">
                    <a:srgbClr val="000000">
                      <a:alpha val="43137"/>
                    </a:srgbClr>
                  </a:outerShdw>
                </a:effectLst>
              </a:rPr>
              <a:t>5</a:t>
            </a:r>
          </a:p>
        </p:txBody>
      </p:sp>
      <p:sp>
        <p:nvSpPr>
          <p:cNvPr id="46" name="Retângulo 45">
            <a:extLst>
              <a:ext uri="{FF2B5EF4-FFF2-40B4-BE49-F238E27FC236}">
                <a16:creationId xmlns:a16="http://schemas.microsoft.com/office/drawing/2014/main" id="{9279FDF8-2FDC-4729-88E5-D5996493D2CF}"/>
              </a:ext>
            </a:extLst>
          </p:cNvPr>
          <p:cNvSpPr/>
          <p:nvPr/>
        </p:nvSpPr>
        <p:spPr>
          <a:xfrm>
            <a:off x="524612" y="5548045"/>
            <a:ext cx="361022" cy="719246"/>
          </a:xfrm>
          <a:prstGeom prst="rect">
            <a:avLst/>
          </a:prstGeom>
          <a:solidFill>
            <a:srgbClr val="FFF28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2800" b="1" spc="-20" dirty="0">
                <a:effectLst>
                  <a:outerShdw blurRad="38100" dist="38100" dir="2700000" algn="tl">
                    <a:srgbClr val="000000">
                      <a:alpha val="43137"/>
                    </a:srgbClr>
                  </a:outerShdw>
                </a:effectLst>
              </a:rPr>
              <a:t>6</a:t>
            </a:r>
          </a:p>
        </p:txBody>
      </p:sp>
    </p:spTree>
    <p:extLst>
      <p:ext uri="{BB962C8B-B14F-4D97-AF65-F5344CB8AC3E}">
        <p14:creationId xmlns:p14="http://schemas.microsoft.com/office/powerpoint/2010/main" val="74474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0CC4C56E-6740-453D-878A-16C27C29EDEA}"/>
              </a:ext>
            </a:extLst>
          </p:cNvPr>
          <p:cNvSpPr/>
          <p:nvPr/>
        </p:nvSpPr>
        <p:spPr>
          <a:xfrm>
            <a:off x="359924" y="1266931"/>
            <a:ext cx="7198468" cy="49879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1200"/>
              </a:spcAft>
            </a:pPr>
            <a:r>
              <a:rPr lang="en-GB" sz="2400" dirty="0">
                <a:solidFill>
                  <a:schemeClr val="tx1"/>
                </a:solidFill>
              </a:rPr>
              <a:t>Themes tell stories, even if not intended. Therefore, a theme should be:</a:t>
            </a:r>
          </a:p>
          <a:p>
            <a:pPr marL="252000">
              <a:lnSpc>
                <a:spcPct val="150000"/>
              </a:lnSpc>
              <a:spcAft>
                <a:spcPts val="1200"/>
              </a:spcAft>
              <a:buClr>
                <a:srgbClr val="F7981D"/>
              </a:buClr>
              <a:buFont typeface="Arial" panose="020B0604020202020204" pitchFamily="34" charset="0"/>
              <a:buChar char="•"/>
            </a:pPr>
            <a:r>
              <a:rPr lang="en-GB" sz="2400" spc="-20" dirty="0">
                <a:solidFill>
                  <a:schemeClr val="tx1"/>
                </a:solidFill>
              </a:rPr>
              <a:t> acting as </a:t>
            </a:r>
            <a:r>
              <a:rPr lang="en-GB" sz="2400" i="1" spc="-20" dirty="0">
                <a:solidFill>
                  <a:schemeClr val="tx1"/>
                </a:solidFill>
              </a:rPr>
              <a:t>the </a:t>
            </a:r>
            <a:r>
              <a:rPr lang="en-GB" sz="2400" b="1" i="1" spc="-20" dirty="0">
                <a:solidFill>
                  <a:schemeClr val="tx1"/>
                </a:solidFill>
              </a:rPr>
              <a:t>dominant idea</a:t>
            </a:r>
            <a:r>
              <a:rPr lang="en-GB" sz="2400" i="1" spc="-20" dirty="0">
                <a:solidFill>
                  <a:schemeClr val="tx1"/>
                </a:solidFill>
              </a:rPr>
              <a:t>, organizing principle, or underlying concept for </a:t>
            </a:r>
            <a:r>
              <a:rPr lang="en-GB" sz="2400" b="1" i="1" spc="-20" dirty="0">
                <a:solidFill>
                  <a:schemeClr val="tx1"/>
                </a:solidFill>
              </a:rPr>
              <a:t>every element </a:t>
            </a:r>
            <a:r>
              <a:rPr lang="en-GB" sz="2400" i="1" spc="-20" dirty="0">
                <a:solidFill>
                  <a:schemeClr val="tx1"/>
                </a:solidFill>
              </a:rPr>
              <a:t>in the experience</a:t>
            </a:r>
          </a:p>
          <a:p>
            <a:pPr>
              <a:lnSpc>
                <a:spcPct val="150000"/>
              </a:lnSpc>
              <a:spcAft>
                <a:spcPts val="1200"/>
              </a:spcAft>
            </a:pPr>
            <a:r>
              <a:rPr lang="en-GB" sz="2400" dirty="0">
                <a:solidFill>
                  <a:schemeClr val="tx1"/>
                </a:solidFill>
              </a:rPr>
              <a:t>and</a:t>
            </a:r>
          </a:p>
          <a:p>
            <a:pPr marL="252000">
              <a:lnSpc>
                <a:spcPct val="150000"/>
              </a:lnSpc>
              <a:spcAft>
                <a:spcPts val="1200"/>
              </a:spcAft>
              <a:buClr>
                <a:srgbClr val="F7981D"/>
              </a:buClr>
              <a:buFont typeface="Arial" panose="020B0604020202020204" pitchFamily="34" charset="0"/>
              <a:buChar char="•"/>
            </a:pPr>
            <a:r>
              <a:rPr lang="en-GB" sz="2400" dirty="0">
                <a:solidFill>
                  <a:schemeClr val="tx1"/>
                </a:solidFill>
              </a:rPr>
              <a:t> driving </a:t>
            </a:r>
            <a:r>
              <a:rPr lang="en-GB" sz="2400" i="1" dirty="0">
                <a:solidFill>
                  <a:schemeClr val="tx1"/>
                </a:solidFill>
              </a:rPr>
              <a:t>all the </a:t>
            </a:r>
            <a:r>
              <a:rPr lang="en-GB" sz="2400" b="1" i="1" dirty="0">
                <a:solidFill>
                  <a:schemeClr val="tx1"/>
                </a:solidFill>
              </a:rPr>
              <a:t>design elements </a:t>
            </a:r>
            <a:r>
              <a:rPr lang="en-GB" sz="2400" i="1" dirty="0">
                <a:solidFill>
                  <a:schemeClr val="tx1"/>
                </a:solidFill>
              </a:rPr>
              <a:t>and </a:t>
            </a:r>
            <a:r>
              <a:rPr lang="en-GB" sz="2400" b="1" i="1" dirty="0">
                <a:solidFill>
                  <a:schemeClr val="tx1"/>
                </a:solidFill>
              </a:rPr>
              <a:t>staged events </a:t>
            </a:r>
            <a:r>
              <a:rPr lang="en-GB" sz="2400" i="1" dirty="0">
                <a:solidFill>
                  <a:schemeClr val="tx1"/>
                </a:solidFill>
              </a:rPr>
              <a:t>of the experience toward a </a:t>
            </a:r>
            <a:r>
              <a:rPr lang="en-GB" sz="2400" b="1" i="1" dirty="0">
                <a:solidFill>
                  <a:schemeClr val="tx1"/>
                </a:solidFill>
              </a:rPr>
              <a:t>unified storyline </a:t>
            </a:r>
            <a:r>
              <a:rPr lang="en-GB" sz="2400" i="1" dirty="0">
                <a:solidFill>
                  <a:schemeClr val="tx1"/>
                </a:solidFill>
              </a:rPr>
              <a:t>that wholly captivates the customer</a:t>
            </a:r>
            <a:r>
              <a:rPr lang="en-GB" sz="2400" dirty="0">
                <a:solidFill>
                  <a:schemeClr val="tx1"/>
                </a:solidFill>
              </a:rPr>
              <a:t>.</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Theme the Experience</a:t>
            </a:r>
          </a:p>
        </p:txBody>
      </p:sp>
      <p:sp>
        <p:nvSpPr>
          <p:cNvPr id="19" name="CaixaDeTexto 18">
            <a:extLst>
              <a:ext uri="{FF2B5EF4-FFF2-40B4-BE49-F238E27FC236}">
                <a16:creationId xmlns:a16="http://schemas.microsoft.com/office/drawing/2014/main" id="{C06B6E15-FD91-4E89-BC4B-4ADD6B7C07B7}"/>
              </a:ext>
            </a:extLst>
          </p:cNvPr>
          <p:cNvSpPr txBox="1"/>
          <p:nvPr/>
        </p:nvSpPr>
        <p:spPr>
          <a:xfrm>
            <a:off x="7558392" y="1268398"/>
            <a:ext cx="4527591" cy="2400657"/>
          </a:xfrm>
          <a:prstGeom prst="rect">
            <a:avLst/>
          </a:prstGeom>
          <a:noFill/>
        </p:spPr>
        <p:txBody>
          <a:bodyPr wrap="square">
            <a:spAutoFit/>
          </a:bodyPr>
          <a:lstStyle/>
          <a:p>
            <a:pPr algn="ctr"/>
            <a:r>
              <a:rPr lang="en-GB" sz="3000" b="1" i="1" dirty="0">
                <a:solidFill>
                  <a:srgbClr val="F7981D"/>
                </a:solidFill>
              </a:rPr>
              <a:t>“Theming means scripting a story that would seem incomplete without guests’ engagement in the experience”</a:t>
            </a:r>
            <a:endParaRPr lang="en-GB" sz="3000" dirty="0">
              <a:solidFill>
                <a:srgbClr val="F7981D"/>
              </a:solidFill>
            </a:endParaRPr>
          </a:p>
        </p:txBody>
      </p:sp>
    </p:spTree>
    <p:extLst>
      <p:ext uri="{BB962C8B-B14F-4D97-AF65-F5344CB8AC3E}">
        <p14:creationId xmlns:p14="http://schemas.microsoft.com/office/powerpoint/2010/main" val="1033169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Theme the Experience</a:t>
            </a:r>
          </a:p>
        </p:txBody>
      </p:sp>
      <p:sp>
        <p:nvSpPr>
          <p:cNvPr id="5" name="CaixaDeTexto 4">
            <a:extLst>
              <a:ext uri="{FF2B5EF4-FFF2-40B4-BE49-F238E27FC236}">
                <a16:creationId xmlns:a16="http://schemas.microsoft.com/office/drawing/2014/main" id="{6CF65DCC-27E9-41C8-8990-EA68619AF1EE}"/>
              </a:ext>
            </a:extLst>
          </p:cNvPr>
          <p:cNvSpPr txBox="1"/>
          <p:nvPr/>
        </p:nvSpPr>
        <p:spPr>
          <a:xfrm>
            <a:off x="350901" y="1782391"/>
            <a:ext cx="11490578" cy="1260000"/>
          </a:xfrm>
          <a:prstGeom prst="rect">
            <a:avLst/>
          </a:prstGeom>
          <a:solidFill>
            <a:srgbClr val="FDDE00"/>
          </a:solidFill>
        </p:spPr>
        <p:txBody>
          <a:bodyPr wrap="square" rtlCol="0">
            <a:noAutofit/>
          </a:bodyPr>
          <a:lstStyle/>
          <a:p>
            <a:pPr>
              <a:lnSpc>
                <a:spcPct val="150000"/>
              </a:lnSpc>
            </a:pPr>
            <a:r>
              <a:rPr lang="en-GB" sz="2400" b="1" dirty="0">
                <a:solidFill>
                  <a:schemeClr val="bg1"/>
                </a:solidFill>
                <a:effectLst>
                  <a:outerShdw blurRad="38100" dist="38100" dir="2700000" algn="tl">
                    <a:srgbClr val="000000">
                      <a:alpha val="43137"/>
                    </a:srgbClr>
                  </a:outerShdw>
                </a:effectLst>
              </a:rPr>
              <a:t>1) </a:t>
            </a:r>
            <a:r>
              <a:rPr lang="en-GB" sz="2400" b="1" dirty="0">
                <a:effectLst>
                  <a:outerShdw blurRad="38100" dist="38100" dir="2700000" algn="tl">
                    <a:srgbClr val="000000">
                      <a:alpha val="43137"/>
                    </a:srgbClr>
                  </a:outerShdw>
                </a:effectLst>
              </a:rPr>
              <a:t>Create a reality different from everyday to establish a sense of place and alter the guests’ sense of reality.</a:t>
            </a:r>
            <a:endParaRPr lang="en-GB" sz="2400" b="1" spc="-20" dirty="0"/>
          </a:p>
        </p:txBody>
      </p:sp>
      <p:sp>
        <p:nvSpPr>
          <p:cNvPr id="9" name="CaixaDeTexto 8">
            <a:extLst>
              <a:ext uri="{FF2B5EF4-FFF2-40B4-BE49-F238E27FC236}">
                <a16:creationId xmlns:a16="http://schemas.microsoft.com/office/drawing/2014/main" id="{DA403091-7DAA-45D9-86E3-E51B5FC6A0AB}"/>
              </a:ext>
            </a:extLst>
          </p:cNvPr>
          <p:cNvSpPr txBox="1"/>
          <p:nvPr/>
        </p:nvSpPr>
        <p:spPr>
          <a:xfrm>
            <a:off x="350901" y="3313401"/>
            <a:ext cx="11490578" cy="2412000"/>
          </a:xfrm>
          <a:prstGeom prst="rect">
            <a:avLst/>
          </a:prstGeom>
          <a:solidFill>
            <a:srgbClr val="6ECECB"/>
          </a:solidFill>
        </p:spPr>
        <p:txBody>
          <a:bodyPr wrap="square" rtlCol="0">
            <a:noAutofit/>
          </a:bodyPr>
          <a:lstStyle/>
          <a:p>
            <a:pPr>
              <a:lnSpc>
                <a:spcPct val="150000"/>
              </a:lnSpc>
            </a:pPr>
            <a:r>
              <a:rPr lang="en-GB" sz="2400" b="1" dirty="0">
                <a:solidFill>
                  <a:schemeClr val="bg1"/>
                </a:solidFill>
                <a:effectLst>
                  <a:outerShdw blurRad="38100" dist="38100" dir="2700000" algn="tl">
                    <a:srgbClr val="000000">
                      <a:alpha val="43137"/>
                    </a:srgbClr>
                  </a:outerShdw>
                </a:effectLst>
              </a:rPr>
              <a:t>2) </a:t>
            </a:r>
            <a:r>
              <a:rPr lang="en-GB" sz="2400" b="1" dirty="0">
                <a:effectLst>
                  <a:outerShdw blurRad="38100" dist="38100" dir="2700000" algn="tl">
                    <a:srgbClr val="000000">
                      <a:alpha val="43137"/>
                    </a:srgbClr>
                  </a:outerShdw>
                </a:effectLst>
              </a:rPr>
              <a:t>Alter the guests’ sense of reality by affecting the experience of </a:t>
            </a:r>
            <a:r>
              <a:rPr lang="en-GB" sz="2400" b="1" i="1" dirty="0">
                <a:effectLst>
                  <a:outerShdw blurRad="38100" dist="38100" dir="2700000" algn="tl">
                    <a:srgbClr val="000000">
                      <a:alpha val="43137"/>
                    </a:srgbClr>
                  </a:outerShdw>
                </a:effectLst>
              </a:rPr>
              <a:t>space</a:t>
            </a:r>
            <a:r>
              <a:rPr lang="en-GB" sz="2400" b="1" dirty="0">
                <a:effectLst>
                  <a:outerShdw blurRad="38100" dist="38100" dir="2700000" algn="tl">
                    <a:srgbClr val="000000">
                      <a:alpha val="43137"/>
                    </a:srgbClr>
                  </a:outerShdw>
                </a:effectLst>
              </a:rPr>
              <a:t> (e.g., layout, decoration, design), </a:t>
            </a:r>
            <a:r>
              <a:rPr lang="en-GB" sz="2400" b="1" i="1" dirty="0">
                <a:effectLst>
                  <a:outerShdw blurRad="38100" dist="38100" dir="2700000" algn="tl">
                    <a:srgbClr val="000000">
                      <a:alpha val="43137"/>
                    </a:srgbClr>
                  </a:outerShdw>
                </a:effectLst>
              </a:rPr>
              <a:t>matter</a:t>
            </a:r>
            <a:r>
              <a:rPr lang="en-GB" sz="2400" b="1" dirty="0">
                <a:effectLst>
                  <a:outerShdw blurRad="38100" dist="38100" dir="2700000" algn="tl">
                    <a:srgbClr val="000000">
                      <a:alpha val="43137"/>
                    </a:srgbClr>
                  </a:outerShdw>
                </a:effectLst>
              </a:rPr>
              <a:t> (e.g., alternative sizes, shapes, substance of things that work together to enhance the experience) and </a:t>
            </a:r>
            <a:r>
              <a:rPr lang="en-GB" sz="2400" b="1" i="1" dirty="0">
                <a:effectLst>
                  <a:outerShdw blurRad="38100" dist="38100" dir="2700000" algn="tl">
                    <a:srgbClr val="000000">
                      <a:alpha val="43137"/>
                    </a:srgbClr>
                  </a:outerShdw>
                </a:effectLst>
              </a:rPr>
              <a:t>time</a:t>
            </a:r>
            <a:r>
              <a:rPr lang="en-GB" sz="2400" b="1" dirty="0">
                <a:effectLst>
                  <a:outerShdw blurRad="38100" dist="38100" dir="2700000" algn="tl">
                    <a:srgbClr val="000000">
                      <a:alpha val="43137"/>
                    </a:srgbClr>
                  </a:outerShdw>
                </a:effectLst>
              </a:rPr>
              <a:t> (e.g., altered sense of the future, journey through time, manipulation of the past, special dates and eras).</a:t>
            </a:r>
          </a:p>
        </p:txBody>
      </p:sp>
      <p:sp>
        <p:nvSpPr>
          <p:cNvPr id="16" name="CaixaDeTexto 15">
            <a:extLst>
              <a:ext uri="{FF2B5EF4-FFF2-40B4-BE49-F238E27FC236}">
                <a16:creationId xmlns:a16="http://schemas.microsoft.com/office/drawing/2014/main" id="{06D1BE5B-7382-4897-B230-65869AFAF336}"/>
              </a:ext>
            </a:extLst>
          </p:cNvPr>
          <p:cNvSpPr txBox="1"/>
          <p:nvPr/>
        </p:nvSpPr>
        <p:spPr>
          <a:xfrm>
            <a:off x="1215749" y="959749"/>
            <a:ext cx="10451643" cy="553998"/>
          </a:xfrm>
          <a:prstGeom prst="rect">
            <a:avLst/>
          </a:prstGeom>
          <a:noFill/>
        </p:spPr>
        <p:txBody>
          <a:bodyPr wrap="square" rtlCol="0">
            <a:spAutoFit/>
          </a:bodyPr>
          <a:lstStyle/>
          <a:p>
            <a:r>
              <a:rPr lang="en-GB" sz="3000" b="1" spc="-20" dirty="0">
                <a:solidFill>
                  <a:srgbClr val="6ECECB"/>
                </a:solidFill>
              </a:rPr>
              <a:t>5 principles for developing compelling and captivating themes:</a:t>
            </a:r>
          </a:p>
        </p:txBody>
      </p:sp>
      <p:pic>
        <p:nvPicPr>
          <p:cNvPr id="8" name="Imagem 7">
            <a:extLst>
              <a:ext uri="{FF2B5EF4-FFF2-40B4-BE49-F238E27FC236}">
                <a16:creationId xmlns:a16="http://schemas.microsoft.com/office/drawing/2014/main" id="{C8AA4384-00EE-4A4E-A367-8D6A598FD048}"/>
              </a:ext>
            </a:extLst>
          </p:cNvPr>
          <p:cNvPicPr>
            <a:picLocks/>
          </p:cNvPicPr>
          <p:nvPr/>
        </p:nvPicPr>
        <p:blipFill>
          <a:blip r:embed="rId2"/>
          <a:stretch>
            <a:fillRect/>
          </a:stretch>
        </p:blipFill>
        <p:spPr>
          <a:xfrm flipH="1">
            <a:off x="768288" y="1074748"/>
            <a:ext cx="324000" cy="324000"/>
          </a:xfrm>
          <a:prstGeom prst="rect">
            <a:avLst/>
          </a:prstGeom>
        </p:spPr>
      </p:pic>
    </p:spTree>
    <p:extLst>
      <p:ext uri="{BB962C8B-B14F-4D97-AF65-F5344CB8AC3E}">
        <p14:creationId xmlns:p14="http://schemas.microsoft.com/office/powerpoint/2010/main" val="192656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#1: Theme the Experience</a:t>
            </a:r>
          </a:p>
        </p:txBody>
      </p:sp>
      <p:sp>
        <p:nvSpPr>
          <p:cNvPr id="5" name="CaixaDeTexto 4">
            <a:extLst>
              <a:ext uri="{FF2B5EF4-FFF2-40B4-BE49-F238E27FC236}">
                <a16:creationId xmlns:a16="http://schemas.microsoft.com/office/drawing/2014/main" id="{6CF65DCC-27E9-41C8-8990-EA68619AF1EE}"/>
              </a:ext>
            </a:extLst>
          </p:cNvPr>
          <p:cNvSpPr txBox="1"/>
          <p:nvPr/>
        </p:nvSpPr>
        <p:spPr>
          <a:xfrm>
            <a:off x="350901" y="1782391"/>
            <a:ext cx="11490578" cy="1260000"/>
          </a:xfrm>
          <a:prstGeom prst="rect">
            <a:avLst/>
          </a:prstGeom>
          <a:solidFill>
            <a:srgbClr val="F7981D"/>
          </a:solidFill>
        </p:spPr>
        <p:txBody>
          <a:bodyPr wrap="square" rtlCol="0">
            <a:noAutofit/>
          </a:bodyPr>
          <a:lstStyle/>
          <a:p>
            <a:pPr>
              <a:lnSpc>
                <a:spcPct val="150000"/>
              </a:lnSpc>
            </a:pPr>
            <a:r>
              <a:rPr lang="en-GB" sz="2400" b="1" dirty="0">
                <a:solidFill>
                  <a:schemeClr val="bg1">
                    <a:lumMod val="95000"/>
                  </a:schemeClr>
                </a:solidFill>
                <a:effectLst>
                  <a:outerShdw blurRad="38100" dist="38100" dir="2700000" algn="tl">
                    <a:srgbClr val="000000">
                      <a:alpha val="43137"/>
                    </a:srgbClr>
                  </a:outerShdw>
                </a:effectLst>
              </a:rPr>
              <a:t>3) </a:t>
            </a:r>
            <a:r>
              <a:rPr lang="en-GB" sz="2400" b="1" dirty="0">
                <a:effectLst>
                  <a:outerShdw blurRad="38100" dist="38100" dir="2700000" algn="tl">
                    <a:srgbClr val="000000">
                      <a:alpha val="43137"/>
                    </a:srgbClr>
                  </a:outerShdw>
                </a:effectLst>
              </a:rPr>
              <a:t>Use engaging storytelling as the vehicle to script themes and unveil its story, integrating space, matter and time into a cohesive realistic whole.</a:t>
            </a:r>
            <a:endParaRPr lang="en-GB" sz="2400" b="1" dirty="0"/>
          </a:p>
        </p:txBody>
      </p:sp>
      <p:sp>
        <p:nvSpPr>
          <p:cNvPr id="9" name="CaixaDeTexto 8">
            <a:extLst>
              <a:ext uri="{FF2B5EF4-FFF2-40B4-BE49-F238E27FC236}">
                <a16:creationId xmlns:a16="http://schemas.microsoft.com/office/drawing/2014/main" id="{DA403091-7DAA-45D9-86E3-E51B5FC6A0AB}"/>
              </a:ext>
            </a:extLst>
          </p:cNvPr>
          <p:cNvSpPr txBox="1"/>
          <p:nvPr/>
        </p:nvSpPr>
        <p:spPr>
          <a:xfrm>
            <a:off x="350901" y="3313401"/>
            <a:ext cx="11490578" cy="723578"/>
          </a:xfrm>
          <a:prstGeom prst="rect">
            <a:avLst/>
          </a:prstGeom>
          <a:solidFill>
            <a:srgbClr val="6ECECB"/>
          </a:solidFill>
        </p:spPr>
        <p:txBody>
          <a:bodyPr wrap="square" rtlCol="0">
            <a:noAutofit/>
          </a:bodyPr>
          <a:lstStyle/>
          <a:p>
            <a:pPr>
              <a:lnSpc>
                <a:spcPct val="120000"/>
              </a:lnSpc>
              <a:spcAft>
                <a:spcPts val="600"/>
              </a:spcAft>
            </a:pPr>
            <a:r>
              <a:rPr lang="en-GB" sz="2400" b="1" dirty="0">
                <a:solidFill>
                  <a:schemeClr val="bg1">
                    <a:lumMod val="95000"/>
                  </a:schemeClr>
                </a:solidFill>
                <a:effectLst>
                  <a:outerShdw blurRad="38100" dist="38100" dir="2700000" algn="tl">
                    <a:srgbClr val="000000">
                      <a:alpha val="43137"/>
                    </a:srgbClr>
                  </a:outerShdw>
                </a:effectLst>
              </a:rPr>
              <a:t>4) </a:t>
            </a:r>
            <a:r>
              <a:rPr lang="en-GB" sz="2400" b="1" dirty="0">
                <a:effectLst>
                  <a:outerShdw blurRad="38100" dist="38100" dir="2700000" algn="tl">
                    <a:srgbClr val="000000">
                      <a:alpha val="43137"/>
                    </a:srgbClr>
                  </a:outerShdw>
                </a:effectLst>
              </a:rPr>
              <a:t>Create multiple places within a place to strengthen themes.</a:t>
            </a:r>
            <a:endParaRPr lang="en-GB" sz="2400" b="1" spc="-20" dirty="0"/>
          </a:p>
        </p:txBody>
      </p:sp>
      <p:sp>
        <p:nvSpPr>
          <p:cNvPr id="16" name="CaixaDeTexto 15">
            <a:extLst>
              <a:ext uri="{FF2B5EF4-FFF2-40B4-BE49-F238E27FC236}">
                <a16:creationId xmlns:a16="http://schemas.microsoft.com/office/drawing/2014/main" id="{06D1BE5B-7382-4897-B230-65869AFAF336}"/>
              </a:ext>
            </a:extLst>
          </p:cNvPr>
          <p:cNvSpPr txBox="1"/>
          <p:nvPr/>
        </p:nvSpPr>
        <p:spPr>
          <a:xfrm>
            <a:off x="1215749" y="959749"/>
            <a:ext cx="10451643" cy="553998"/>
          </a:xfrm>
          <a:prstGeom prst="rect">
            <a:avLst/>
          </a:prstGeom>
          <a:noFill/>
        </p:spPr>
        <p:txBody>
          <a:bodyPr wrap="square" rtlCol="0">
            <a:spAutoFit/>
          </a:bodyPr>
          <a:lstStyle/>
          <a:p>
            <a:r>
              <a:rPr lang="en-GB" sz="3000" b="1" spc="-20" dirty="0">
                <a:solidFill>
                  <a:srgbClr val="6ECECB"/>
                </a:solidFill>
              </a:rPr>
              <a:t>5 principles for developing compelling and captivating themes:</a:t>
            </a:r>
          </a:p>
        </p:txBody>
      </p:sp>
      <p:sp>
        <p:nvSpPr>
          <p:cNvPr id="7" name="CaixaDeTexto 6">
            <a:extLst>
              <a:ext uri="{FF2B5EF4-FFF2-40B4-BE49-F238E27FC236}">
                <a16:creationId xmlns:a16="http://schemas.microsoft.com/office/drawing/2014/main" id="{9C18DD2F-2930-4ECE-AB53-2828A11B443E}"/>
              </a:ext>
            </a:extLst>
          </p:cNvPr>
          <p:cNvSpPr txBox="1"/>
          <p:nvPr/>
        </p:nvSpPr>
        <p:spPr>
          <a:xfrm>
            <a:off x="350901" y="4307989"/>
            <a:ext cx="11490578" cy="1260000"/>
          </a:xfrm>
          <a:prstGeom prst="rect">
            <a:avLst/>
          </a:prstGeom>
          <a:solidFill>
            <a:srgbClr val="FDDE00"/>
          </a:solidFill>
        </p:spPr>
        <p:txBody>
          <a:bodyPr wrap="square" rtlCol="0">
            <a:noAutofit/>
          </a:bodyPr>
          <a:lstStyle/>
          <a:p>
            <a:pPr>
              <a:lnSpc>
                <a:spcPct val="150000"/>
              </a:lnSpc>
            </a:pPr>
            <a:r>
              <a:rPr lang="en-GB" sz="2400" b="1" spc="-20" dirty="0">
                <a:solidFill>
                  <a:schemeClr val="bg1">
                    <a:lumMod val="95000"/>
                  </a:schemeClr>
                </a:solidFill>
                <a:effectLst>
                  <a:outerShdw blurRad="38100" dist="38100" dir="2700000" algn="tl">
                    <a:srgbClr val="000000">
                      <a:alpha val="43137"/>
                    </a:srgbClr>
                  </a:outerShdw>
                </a:effectLst>
              </a:rPr>
              <a:t>5) </a:t>
            </a:r>
            <a:r>
              <a:rPr lang="en-GB" sz="2400" b="1" spc="-20" dirty="0">
                <a:effectLst>
                  <a:outerShdw blurRad="38100" dist="38100" dir="2700000" algn="tl">
                    <a:srgbClr val="000000">
                      <a:alpha val="43137"/>
                    </a:srgbClr>
                  </a:outerShdw>
                </a:effectLst>
              </a:rPr>
              <a:t>Choose appropriate themes that fit the character of the enterprise staging the experience.</a:t>
            </a:r>
            <a:endParaRPr lang="en-GB" sz="2400" b="1" spc="-20" dirty="0"/>
          </a:p>
        </p:txBody>
      </p:sp>
      <p:pic>
        <p:nvPicPr>
          <p:cNvPr id="10" name="Imagem 9">
            <a:extLst>
              <a:ext uri="{FF2B5EF4-FFF2-40B4-BE49-F238E27FC236}">
                <a16:creationId xmlns:a16="http://schemas.microsoft.com/office/drawing/2014/main" id="{AF3869D7-BF3F-4CFC-9E0B-C15E0E202BF8}"/>
              </a:ext>
            </a:extLst>
          </p:cNvPr>
          <p:cNvPicPr>
            <a:picLocks/>
          </p:cNvPicPr>
          <p:nvPr/>
        </p:nvPicPr>
        <p:blipFill>
          <a:blip r:embed="rId2"/>
          <a:stretch>
            <a:fillRect/>
          </a:stretch>
        </p:blipFill>
        <p:spPr>
          <a:xfrm flipH="1">
            <a:off x="768288" y="1074748"/>
            <a:ext cx="324000" cy="324000"/>
          </a:xfrm>
          <a:prstGeom prst="rect">
            <a:avLst/>
          </a:prstGeom>
        </p:spPr>
      </p:pic>
    </p:spTree>
    <p:extLst>
      <p:ext uri="{BB962C8B-B14F-4D97-AF65-F5344CB8AC3E}">
        <p14:creationId xmlns:p14="http://schemas.microsoft.com/office/powerpoint/2010/main" val="3661693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#2: Harmonize Impressions with Positive Cues</a:t>
            </a:r>
          </a:p>
        </p:txBody>
      </p:sp>
      <p:sp>
        <p:nvSpPr>
          <p:cNvPr id="3" name="CaixaDeTexto 2">
            <a:extLst>
              <a:ext uri="{FF2B5EF4-FFF2-40B4-BE49-F238E27FC236}">
                <a16:creationId xmlns:a16="http://schemas.microsoft.com/office/drawing/2014/main" id="{B2B5D14B-2CDE-4384-A7E8-0337C5D70346}"/>
              </a:ext>
            </a:extLst>
          </p:cNvPr>
          <p:cNvSpPr txBox="1"/>
          <p:nvPr/>
        </p:nvSpPr>
        <p:spPr>
          <a:xfrm>
            <a:off x="334984" y="1616174"/>
            <a:ext cx="11520000" cy="1323279"/>
          </a:xfrm>
          <a:prstGeom prst="rect">
            <a:avLst/>
          </a:prstGeom>
          <a:solidFill>
            <a:srgbClr val="6ECECB">
              <a:alpha val="20000"/>
            </a:srgbClr>
          </a:solidFill>
        </p:spPr>
        <p:txBody>
          <a:bodyPr wrap="square" rtlCol="0">
            <a:noAutofit/>
          </a:bodyPr>
          <a:lstStyle/>
          <a:p>
            <a:pPr>
              <a:lnSpc>
                <a:spcPct val="150000"/>
              </a:lnSpc>
              <a:spcAft>
                <a:spcPts val="600"/>
              </a:spcAft>
              <a:buClr>
                <a:srgbClr val="6ECECB"/>
              </a:buClr>
              <a:buFont typeface="Arial" panose="020B0604020202020204" pitchFamily="34" charset="0"/>
              <a:buChar char="•"/>
            </a:pPr>
            <a:r>
              <a:rPr lang="en-GB" sz="2400" dirty="0"/>
              <a:t> What do customers should have topmost in their minds when they leave the experience?</a:t>
            </a:r>
          </a:p>
          <a:p>
            <a:pPr>
              <a:lnSpc>
                <a:spcPct val="150000"/>
              </a:lnSpc>
              <a:spcAft>
                <a:spcPts val="600"/>
              </a:spcAft>
              <a:buClr>
                <a:srgbClr val="6ECECB"/>
              </a:buClr>
              <a:buFont typeface="Arial" panose="020B0604020202020204" pitchFamily="34" charset="0"/>
              <a:buChar char="•"/>
            </a:pPr>
            <a:r>
              <a:rPr lang="en-GB" sz="2400" dirty="0"/>
              <a:t> How should guests be describing the experience?</a:t>
            </a:r>
          </a:p>
        </p:txBody>
      </p:sp>
      <p:sp>
        <p:nvSpPr>
          <p:cNvPr id="4" name="CaixaDeTexto 3">
            <a:extLst>
              <a:ext uri="{FF2B5EF4-FFF2-40B4-BE49-F238E27FC236}">
                <a16:creationId xmlns:a16="http://schemas.microsoft.com/office/drawing/2014/main" id="{B202A892-84D4-4ED3-85D1-E3ACB1869986}"/>
              </a:ext>
            </a:extLst>
          </p:cNvPr>
          <p:cNvSpPr txBox="1"/>
          <p:nvPr/>
        </p:nvSpPr>
        <p:spPr>
          <a:xfrm>
            <a:off x="341926" y="4021416"/>
            <a:ext cx="11520000" cy="1979333"/>
          </a:xfrm>
          <a:prstGeom prst="rect">
            <a:avLst/>
          </a:prstGeom>
          <a:solidFill>
            <a:srgbClr val="F7981D">
              <a:alpha val="20000"/>
            </a:srgbClr>
          </a:solidFill>
        </p:spPr>
        <p:txBody>
          <a:bodyPr wrap="square" rtlCol="0">
            <a:noAutofit/>
          </a:bodyPr>
          <a:lstStyle/>
          <a:p>
            <a:pPr>
              <a:lnSpc>
                <a:spcPct val="150000"/>
              </a:lnSpc>
              <a:spcAft>
                <a:spcPts val="600"/>
              </a:spcAft>
              <a:buClr>
                <a:srgbClr val="FDDE00"/>
              </a:buClr>
              <a:buFont typeface="Arial" panose="020B0604020202020204" pitchFamily="34" charset="0"/>
              <a:buChar char="•"/>
            </a:pPr>
            <a:r>
              <a:rPr lang="en-GB" sz="2400" dirty="0"/>
              <a:t> Enhance the experience</a:t>
            </a:r>
          </a:p>
          <a:p>
            <a:pPr>
              <a:lnSpc>
                <a:spcPct val="150000"/>
              </a:lnSpc>
              <a:spcAft>
                <a:spcPts val="600"/>
              </a:spcAft>
              <a:buClr>
                <a:srgbClr val="FDDE00"/>
              </a:buClr>
              <a:buFont typeface="Arial" panose="020B0604020202020204" pitchFamily="34" charset="0"/>
              <a:buChar char="•"/>
            </a:pPr>
            <a:r>
              <a:rPr lang="en-GB" sz="2400" dirty="0"/>
              <a:t> Support the theme</a:t>
            </a:r>
          </a:p>
          <a:p>
            <a:pPr>
              <a:lnSpc>
                <a:spcPct val="150000"/>
              </a:lnSpc>
              <a:spcAft>
                <a:spcPts val="600"/>
              </a:spcAft>
              <a:buClr>
                <a:srgbClr val="FDDE00"/>
              </a:buClr>
              <a:buFont typeface="Arial" panose="020B0604020202020204" pitchFamily="34" charset="0"/>
              <a:buChar char="•"/>
            </a:pPr>
            <a:r>
              <a:rPr lang="en-GB" sz="2400" dirty="0"/>
              <a:t> Sustain impressions</a:t>
            </a:r>
          </a:p>
        </p:txBody>
      </p:sp>
      <p:sp>
        <p:nvSpPr>
          <p:cNvPr id="14" name="CaixaDeTexto 13">
            <a:extLst>
              <a:ext uri="{FF2B5EF4-FFF2-40B4-BE49-F238E27FC236}">
                <a16:creationId xmlns:a16="http://schemas.microsoft.com/office/drawing/2014/main" id="{840D8399-4E21-4205-BE0E-ADD49A21D748}"/>
              </a:ext>
            </a:extLst>
          </p:cNvPr>
          <p:cNvSpPr txBox="1"/>
          <p:nvPr/>
        </p:nvSpPr>
        <p:spPr>
          <a:xfrm>
            <a:off x="4549141" y="4474939"/>
            <a:ext cx="7457272" cy="193899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algn="ctr"/>
            <a:r>
              <a:rPr lang="en-GB" sz="3000" b="1" i="1" dirty="0">
                <a:solidFill>
                  <a:schemeClr val="bg1">
                    <a:lumMod val="65000"/>
                  </a:schemeClr>
                </a:solidFill>
              </a:rPr>
              <a:t>“The cues trigger impressions that fulfil the theme in the customer’s mind (…). Unplanned or inconsistent visual or aural cues can leave the customer confused or lost”</a:t>
            </a:r>
          </a:p>
        </p:txBody>
      </p:sp>
      <p:sp>
        <p:nvSpPr>
          <p:cNvPr id="16" name="Retângulo 15">
            <a:extLst>
              <a:ext uri="{FF2B5EF4-FFF2-40B4-BE49-F238E27FC236}">
                <a16:creationId xmlns:a16="http://schemas.microsoft.com/office/drawing/2014/main" id="{FC232D02-063A-483C-BB3F-3F8EC9FEB204}"/>
              </a:ext>
            </a:extLst>
          </p:cNvPr>
          <p:cNvSpPr/>
          <p:nvPr/>
        </p:nvSpPr>
        <p:spPr>
          <a:xfrm>
            <a:off x="334982" y="1111354"/>
            <a:ext cx="11520000" cy="504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000" b="1" dirty="0">
                <a:effectLst>
                  <a:outerShdw blurRad="38100" dist="38100" dir="2700000" algn="tl">
                    <a:srgbClr val="000000">
                      <a:alpha val="43137"/>
                    </a:srgbClr>
                  </a:outerShdw>
                </a:effectLst>
              </a:rPr>
              <a:t>Impressions: </a:t>
            </a:r>
            <a:r>
              <a:rPr lang="en-US" sz="2400" i="1" dirty="0">
                <a:solidFill>
                  <a:schemeClr val="tx1"/>
                </a:solidFill>
              </a:rPr>
              <a:t>The “takeaways” from the experience.</a:t>
            </a:r>
            <a:r>
              <a:rPr lang="en-GB" sz="2400" b="1" dirty="0">
                <a:solidFill>
                  <a:schemeClr val="tx1"/>
                </a:solidFill>
              </a:rPr>
              <a:t> </a:t>
            </a:r>
            <a:endParaRPr lang="en-US" sz="3200" i="1" dirty="0">
              <a:solidFill>
                <a:schemeClr val="tx1"/>
              </a:solidFill>
            </a:endParaRPr>
          </a:p>
        </p:txBody>
      </p:sp>
      <p:sp>
        <p:nvSpPr>
          <p:cNvPr id="17" name="Retângulo 16">
            <a:extLst>
              <a:ext uri="{FF2B5EF4-FFF2-40B4-BE49-F238E27FC236}">
                <a16:creationId xmlns:a16="http://schemas.microsoft.com/office/drawing/2014/main" id="{F76C8EBB-20DA-44C2-AC22-8ACD6501E44F}"/>
              </a:ext>
            </a:extLst>
          </p:cNvPr>
          <p:cNvSpPr/>
          <p:nvPr/>
        </p:nvSpPr>
        <p:spPr>
          <a:xfrm>
            <a:off x="341926" y="3150840"/>
            <a:ext cx="11520000" cy="864000"/>
          </a:xfrm>
          <a:prstGeom prst="rect">
            <a:avLst/>
          </a:prstGeom>
          <a:solidFill>
            <a:srgbClr val="F798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000" b="1" dirty="0">
                <a:effectLst>
                  <a:outerShdw blurRad="38100" dist="38100" dir="2700000" algn="tl">
                    <a:srgbClr val="000000">
                      <a:alpha val="43137"/>
                    </a:srgbClr>
                  </a:outerShdw>
                </a:effectLst>
              </a:rPr>
              <a:t>Cues: </a:t>
            </a:r>
            <a:r>
              <a:rPr lang="en-US" sz="2400" i="1" dirty="0">
                <a:solidFill>
                  <a:schemeClr val="tx1"/>
                </a:solidFill>
              </a:rPr>
              <a:t>Signals found in the environment or in the </a:t>
            </a:r>
            <a:r>
              <a:rPr lang="en-US" sz="2400" i="1" dirty="0" err="1">
                <a:solidFill>
                  <a:schemeClr val="tx1"/>
                </a:solidFill>
              </a:rPr>
              <a:t>behaviour</a:t>
            </a:r>
            <a:r>
              <a:rPr lang="en-US" sz="2400" i="1" dirty="0">
                <a:solidFill>
                  <a:schemeClr val="tx1"/>
                </a:solidFill>
              </a:rPr>
              <a:t> of workers, that create a set of impressions.</a:t>
            </a:r>
          </a:p>
        </p:txBody>
      </p:sp>
    </p:spTree>
    <p:extLst>
      <p:ext uri="{BB962C8B-B14F-4D97-AF65-F5344CB8AC3E}">
        <p14:creationId xmlns:p14="http://schemas.microsoft.com/office/powerpoint/2010/main" val="3397002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#2: Harmonize Impressions with Positive Cues</a:t>
            </a:r>
          </a:p>
        </p:txBody>
      </p:sp>
      <p:sp>
        <p:nvSpPr>
          <p:cNvPr id="10" name="CaixaDeTexto 9">
            <a:extLst>
              <a:ext uri="{FF2B5EF4-FFF2-40B4-BE49-F238E27FC236}">
                <a16:creationId xmlns:a16="http://schemas.microsoft.com/office/drawing/2014/main" id="{162BBDDD-816A-488E-8585-1942200C0364}"/>
              </a:ext>
            </a:extLst>
          </p:cNvPr>
          <p:cNvSpPr txBox="1"/>
          <p:nvPr/>
        </p:nvSpPr>
        <p:spPr>
          <a:xfrm>
            <a:off x="319651" y="1657103"/>
            <a:ext cx="9563651" cy="1951860"/>
          </a:xfrm>
          <a:prstGeom prst="rect">
            <a:avLst/>
          </a:prstGeom>
          <a:solidFill>
            <a:srgbClr val="FDDE00"/>
          </a:solidFill>
        </p:spPr>
        <p:txBody>
          <a:bodyPr wrap="square" rtlCol="0">
            <a:noAutofit/>
          </a:bodyPr>
          <a:lstStyle/>
          <a:p>
            <a:pPr>
              <a:lnSpc>
                <a:spcPct val="150000"/>
              </a:lnSpc>
              <a:spcAft>
                <a:spcPts val="600"/>
              </a:spcAft>
            </a:pPr>
            <a:r>
              <a:rPr lang="en-GB" sz="2400" b="1" dirty="0">
                <a:effectLst>
                  <a:outerShdw blurRad="38100" dist="38100" dir="2700000" algn="tl">
                    <a:srgbClr val="000000">
                      <a:alpha val="43137"/>
                    </a:srgbClr>
                  </a:outerShdw>
                </a:effectLst>
              </a:rPr>
              <a:t>Mechanics (inanimate): </a:t>
            </a:r>
            <a:r>
              <a:rPr lang="en-GB" sz="2400" spc="-20" dirty="0"/>
              <a:t>Hints or signals generated by </a:t>
            </a:r>
            <a:r>
              <a:rPr lang="en-GB" sz="2400" i="1" spc="-20" dirty="0"/>
              <a:t>things</a:t>
            </a:r>
            <a:r>
              <a:rPr lang="en-GB" sz="2400" spc="-20" dirty="0"/>
              <a:t> that stimulate the senses (sights, smells, tastes, sounds, and textures).</a:t>
            </a:r>
          </a:p>
          <a:p>
            <a:pPr>
              <a:lnSpc>
                <a:spcPct val="150000"/>
              </a:lnSpc>
              <a:spcAft>
                <a:spcPts val="600"/>
              </a:spcAft>
            </a:pPr>
            <a:r>
              <a:rPr lang="en-GB" sz="2400" b="1" spc="-20" dirty="0"/>
              <a:t>Examples: </a:t>
            </a:r>
            <a:r>
              <a:rPr lang="en-GB" sz="2400" spc="-20" dirty="0"/>
              <a:t>Landscaping; graphics; scents; recorded music; handrail surfaces.</a:t>
            </a:r>
          </a:p>
        </p:txBody>
      </p:sp>
      <p:sp>
        <p:nvSpPr>
          <p:cNvPr id="12" name="CaixaDeTexto 11">
            <a:extLst>
              <a:ext uri="{FF2B5EF4-FFF2-40B4-BE49-F238E27FC236}">
                <a16:creationId xmlns:a16="http://schemas.microsoft.com/office/drawing/2014/main" id="{FC59C60F-98E8-4418-935B-6C6B487BD9C3}"/>
              </a:ext>
            </a:extLst>
          </p:cNvPr>
          <p:cNvSpPr txBox="1"/>
          <p:nvPr/>
        </p:nvSpPr>
        <p:spPr>
          <a:xfrm>
            <a:off x="2277827" y="3876149"/>
            <a:ext cx="9563652" cy="2359282"/>
          </a:xfrm>
          <a:prstGeom prst="rect">
            <a:avLst/>
          </a:prstGeom>
          <a:solidFill>
            <a:srgbClr val="6ECECB"/>
          </a:solidFill>
        </p:spPr>
        <p:txBody>
          <a:bodyPr wrap="square" rtlCol="0">
            <a:noAutofit/>
          </a:bodyPr>
          <a:lstStyle/>
          <a:p>
            <a:pPr>
              <a:lnSpc>
                <a:spcPct val="150000"/>
              </a:lnSpc>
              <a:spcAft>
                <a:spcPts val="600"/>
              </a:spcAft>
            </a:pPr>
            <a:r>
              <a:rPr lang="en-GB" sz="2400" b="1" dirty="0" err="1">
                <a:solidFill>
                  <a:schemeClr val="bg1"/>
                </a:solidFill>
                <a:effectLst>
                  <a:outerShdw blurRad="38100" dist="38100" dir="2700000" algn="tl">
                    <a:srgbClr val="000000">
                      <a:alpha val="43137"/>
                    </a:srgbClr>
                  </a:outerShdw>
                </a:effectLst>
              </a:rPr>
              <a:t>Humanics</a:t>
            </a:r>
            <a:r>
              <a:rPr lang="en-GB" sz="2400" b="1" dirty="0">
                <a:solidFill>
                  <a:schemeClr val="bg1"/>
                </a:solidFill>
                <a:effectLst>
                  <a:outerShdw blurRad="38100" dist="38100" dir="2700000" algn="tl">
                    <a:srgbClr val="000000">
                      <a:alpha val="43137"/>
                    </a:srgbClr>
                  </a:outerShdw>
                </a:effectLst>
              </a:rPr>
              <a:t> (animate): </a:t>
            </a:r>
            <a:r>
              <a:rPr lang="en-GB" sz="2400" spc="-20" dirty="0"/>
              <a:t>Hints or signals that emanate from </a:t>
            </a:r>
            <a:r>
              <a:rPr lang="en-GB" sz="2400" i="1" spc="-20" dirty="0"/>
              <a:t>people</a:t>
            </a:r>
            <a:r>
              <a:rPr lang="en-GB" sz="2400" spc="-20" dirty="0"/>
              <a:t>. They are the basis of scripted interactions (or the choreography of desired behaviours) that employees should be carrying out when encountering customers.</a:t>
            </a:r>
          </a:p>
          <a:p>
            <a:pPr>
              <a:lnSpc>
                <a:spcPct val="150000"/>
              </a:lnSpc>
              <a:spcAft>
                <a:spcPts val="600"/>
              </a:spcAft>
            </a:pPr>
            <a:r>
              <a:rPr lang="en-GB" sz="2400" b="1" spc="-20" dirty="0"/>
              <a:t>Examples: </a:t>
            </a:r>
            <a:r>
              <a:rPr lang="en-GB" sz="2400" spc="-20" dirty="0"/>
              <a:t>smiling; having fun; using interjections like </a:t>
            </a:r>
            <a:r>
              <a:rPr lang="en-GB" sz="2400" spc="-20" dirty="0" err="1"/>
              <a:t>Yeeehaaa</a:t>
            </a:r>
            <a:r>
              <a:rPr lang="en-GB" sz="2400" spc="-20" dirty="0"/>
              <a:t>!</a:t>
            </a:r>
          </a:p>
        </p:txBody>
      </p:sp>
      <p:sp>
        <p:nvSpPr>
          <p:cNvPr id="20" name="CaixaDeTexto 19">
            <a:extLst>
              <a:ext uri="{FF2B5EF4-FFF2-40B4-BE49-F238E27FC236}">
                <a16:creationId xmlns:a16="http://schemas.microsoft.com/office/drawing/2014/main" id="{2E869B4D-FE80-4DBB-BE5E-B9F415260CD7}"/>
              </a:ext>
            </a:extLst>
          </p:cNvPr>
          <p:cNvSpPr txBox="1"/>
          <p:nvPr/>
        </p:nvSpPr>
        <p:spPr>
          <a:xfrm>
            <a:off x="1215749" y="959749"/>
            <a:ext cx="10451643" cy="553998"/>
          </a:xfrm>
          <a:prstGeom prst="rect">
            <a:avLst/>
          </a:prstGeom>
          <a:noFill/>
        </p:spPr>
        <p:txBody>
          <a:bodyPr wrap="square" rtlCol="0">
            <a:spAutoFit/>
          </a:bodyPr>
          <a:lstStyle/>
          <a:p>
            <a:r>
              <a:rPr lang="en-GB" sz="3000" b="1" spc="-20" dirty="0">
                <a:solidFill>
                  <a:srgbClr val="6ECECB"/>
                </a:solidFill>
              </a:rPr>
              <a:t>Types of Cues</a:t>
            </a:r>
          </a:p>
        </p:txBody>
      </p:sp>
      <p:pic>
        <p:nvPicPr>
          <p:cNvPr id="21" name="Imagem 20">
            <a:extLst>
              <a:ext uri="{FF2B5EF4-FFF2-40B4-BE49-F238E27FC236}">
                <a16:creationId xmlns:a16="http://schemas.microsoft.com/office/drawing/2014/main" id="{842FD8A0-170F-40EE-9FC8-AC414DD8F74B}"/>
              </a:ext>
            </a:extLst>
          </p:cNvPr>
          <p:cNvPicPr>
            <a:picLocks/>
          </p:cNvPicPr>
          <p:nvPr/>
        </p:nvPicPr>
        <p:blipFill>
          <a:blip r:embed="rId3"/>
          <a:stretch>
            <a:fillRect/>
          </a:stretch>
        </p:blipFill>
        <p:spPr>
          <a:xfrm flipH="1">
            <a:off x="767486" y="1077247"/>
            <a:ext cx="324000" cy="324000"/>
          </a:xfrm>
          <a:prstGeom prst="rect">
            <a:avLst/>
          </a:prstGeom>
        </p:spPr>
      </p:pic>
    </p:spTree>
    <p:extLst>
      <p:ext uri="{BB962C8B-B14F-4D97-AF65-F5344CB8AC3E}">
        <p14:creationId xmlns:p14="http://schemas.microsoft.com/office/powerpoint/2010/main" val="3376299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#3: Eliminate Negative Cues</a:t>
            </a:r>
          </a:p>
        </p:txBody>
      </p:sp>
      <p:sp>
        <p:nvSpPr>
          <p:cNvPr id="4" name="CaixaDeTexto 3">
            <a:extLst>
              <a:ext uri="{FF2B5EF4-FFF2-40B4-BE49-F238E27FC236}">
                <a16:creationId xmlns:a16="http://schemas.microsoft.com/office/drawing/2014/main" id="{0D530CE5-ABFC-4AC7-8847-6DA55C5BAD67}"/>
              </a:ext>
            </a:extLst>
          </p:cNvPr>
          <p:cNvSpPr txBox="1"/>
          <p:nvPr/>
        </p:nvSpPr>
        <p:spPr>
          <a:xfrm>
            <a:off x="320039" y="1921947"/>
            <a:ext cx="5188418" cy="3323987"/>
          </a:xfrm>
          <a:prstGeom prst="rect">
            <a:avLst/>
          </a:prstGeom>
          <a:noFill/>
        </p:spPr>
        <p:txBody>
          <a:bodyPr wrap="square">
            <a:spAutoFit/>
          </a:bodyPr>
          <a:lstStyle/>
          <a:p>
            <a:pPr algn="ctr"/>
            <a:r>
              <a:rPr lang="en-GB" sz="3000" b="1" i="1" dirty="0">
                <a:solidFill>
                  <a:srgbClr val="F7981D"/>
                </a:solidFill>
              </a:rPr>
              <a:t>“Ensuring the integrity of the experience requires more than layering on positive cues. Experience stagers must also eliminate anything that detracts from fulfilling the theme”</a:t>
            </a:r>
            <a:endParaRPr lang="en-GB" sz="3000" dirty="0">
              <a:solidFill>
                <a:srgbClr val="F7981D"/>
              </a:solidFill>
            </a:endParaRPr>
          </a:p>
        </p:txBody>
      </p:sp>
      <p:sp>
        <p:nvSpPr>
          <p:cNvPr id="12" name="CaixaDeTexto 11">
            <a:extLst>
              <a:ext uri="{FF2B5EF4-FFF2-40B4-BE49-F238E27FC236}">
                <a16:creationId xmlns:a16="http://schemas.microsoft.com/office/drawing/2014/main" id="{6269E98B-4916-4E4A-A61C-2E11AE6AD272}"/>
              </a:ext>
            </a:extLst>
          </p:cNvPr>
          <p:cNvSpPr txBox="1"/>
          <p:nvPr/>
        </p:nvSpPr>
        <p:spPr>
          <a:xfrm>
            <a:off x="6491265" y="1177935"/>
            <a:ext cx="5350214" cy="4467057"/>
          </a:xfrm>
          <a:prstGeom prst="rect">
            <a:avLst/>
          </a:prstGeom>
          <a:noFill/>
        </p:spPr>
        <p:txBody>
          <a:bodyPr wrap="square">
            <a:spAutoFit/>
          </a:bodyPr>
          <a:lstStyle/>
          <a:p>
            <a:pPr>
              <a:lnSpc>
                <a:spcPct val="150000"/>
              </a:lnSpc>
            </a:pPr>
            <a:r>
              <a:rPr lang="en-GB" sz="2400" b="0" spc="-30" dirty="0"/>
              <a:t>Minor cues can impair any experience and their accumulation will have a deep impact in the impression caused on the customers’ mind.</a:t>
            </a:r>
          </a:p>
          <a:p>
            <a:pPr>
              <a:lnSpc>
                <a:spcPct val="150000"/>
              </a:lnSpc>
            </a:pPr>
            <a:endParaRPr lang="en-GB" sz="2400" spc="-30" dirty="0"/>
          </a:p>
          <a:p>
            <a:pPr>
              <a:lnSpc>
                <a:spcPct val="150000"/>
              </a:lnSpc>
            </a:pPr>
            <a:r>
              <a:rPr lang="en-GB" sz="2400" b="0" spc="-30" dirty="0"/>
              <a:t>The experience should be as seamless as it can be, finding the right balance for harmonizing cues, messages and stimuli.</a:t>
            </a:r>
          </a:p>
        </p:txBody>
      </p:sp>
      <p:pic>
        <p:nvPicPr>
          <p:cNvPr id="7" name="Imagem 6">
            <a:extLst>
              <a:ext uri="{FF2B5EF4-FFF2-40B4-BE49-F238E27FC236}">
                <a16:creationId xmlns:a16="http://schemas.microsoft.com/office/drawing/2014/main" id="{89C6520E-00C1-414E-A917-4F1985D13C67}"/>
              </a:ext>
            </a:extLst>
          </p:cNvPr>
          <p:cNvPicPr>
            <a:picLocks noChangeAspect="1"/>
          </p:cNvPicPr>
          <p:nvPr/>
        </p:nvPicPr>
        <p:blipFill>
          <a:blip r:embed="rId3"/>
          <a:stretch>
            <a:fillRect/>
          </a:stretch>
        </p:blipFill>
        <p:spPr>
          <a:xfrm rot="10800000">
            <a:off x="6080350" y="1379656"/>
            <a:ext cx="324000" cy="324000"/>
          </a:xfrm>
          <a:prstGeom prst="rect">
            <a:avLst/>
          </a:prstGeom>
        </p:spPr>
      </p:pic>
      <p:pic>
        <p:nvPicPr>
          <p:cNvPr id="16" name="Imagem 15">
            <a:extLst>
              <a:ext uri="{FF2B5EF4-FFF2-40B4-BE49-F238E27FC236}">
                <a16:creationId xmlns:a16="http://schemas.microsoft.com/office/drawing/2014/main" id="{18636705-C1B1-4081-B609-BE3EA6776C92}"/>
              </a:ext>
            </a:extLst>
          </p:cNvPr>
          <p:cNvPicPr>
            <a:picLocks noChangeAspect="1"/>
          </p:cNvPicPr>
          <p:nvPr/>
        </p:nvPicPr>
        <p:blipFill>
          <a:blip r:embed="rId3"/>
          <a:stretch>
            <a:fillRect/>
          </a:stretch>
        </p:blipFill>
        <p:spPr>
          <a:xfrm rot="10800000">
            <a:off x="6080350" y="4129341"/>
            <a:ext cx="324000" cy="324000"/>
          </a:xfrm>
          <a:prstGeom prst="rect">
            <a:avLst/>
          </a:prstGeom>
        </p:spPr>
      </p:pic>
    </p:spTree>
    <p:extLst>
      <p:ext uri="{BB962C8B-B14F-4D97-AF65-F5344CB8AC3E}">
        <p14:creationId xmlns:p14="http://schemas.microsoft.com/office/powerpoint/2010/main" val="1901612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1E5C7807-1D3F-4631-8F92-616BB362838F}"/>
              </a:ext>
            </a:extLst>
          </p:cNvPr>
          <p:cNvSpPr txBox="1"/>
          <p:nvPr/>
        </p:nvSpPr>
        <p:spPr>
          <a:xfrm>
            <a:off x="337061" y="1590324"/>
            <a:ext cx="10739545" cy="4693743"/>
          </a:xfrm>
          <a:prstGeom prst="rect">
            <a:avLst/>
          </a:prstGeom>
          <a:noFill/>
        </p:spPr>
        <p:txBody>
          <a:bodyPr wrap="square">
            <a:noAutofit/>
          </a:bodyPr>
          <a:lstStyle/>
          <a:p>
            <a:pPr>
              <a:lnSpc>
                <a:spcPct val="150000"/>
              </a:lnSpc>
              <a:buClr>
                <a:srgbClr val="6ECECB"/>
              </a:buClr>
              <a:buFont typeface="Arial" panose="020B0604020202020204" pitchFamily="34" charset="0"/>
              <a:buChar char="•"/>
            </a:pPr>
            <a:r>
              <a:rPr lang="en-GB" sz="2400" spc="-20" dirty="0"/>
              <a:t> Littering the customer experience with meaningless or trivial messages.</a:t>
            </a:r>
          </a:p>
          <a:p>
            <a:pPr>
              <a:lnSpc>
                <a:spcPct val="150000"/>
              </a:lnSpc>
              <a:buClr>
                <a:srgbClr val="6ECECB"/>
              </a:buClr>
              <a:buFont typeface="Arial" panose="020B0604020202020204" pitchFamily="34" charset="0"/>
              <a:buChar char="•"/>
            </a:pPr>
            <a:r>
              <a:rPr lang="en-GB" sz="2400" spc="-20" dirty="0">
                <a:solidFill>
                  <a:schemeClr val="tx1"/>
                </a:solidFill>
              </a:rPr>
              <a:t> Stepping out of the character while onstage.</a:t>
            </a:r>
          </a:p>
          <a:p>
            <a:pPr>
              <a:lnSpc>
                <a:spcPct val="150000"/>
              </a:lnSpc>
              <a:buClr>
                <a:srgbClr val="6ECECB"/>
              </a:buClr>
              <a:buFont typeface="Arial" panose="020B0604020202020204" pitchFamily="34" charset="0"/>
              <a:buChar char="•"/>
            </a:pPr>
            <a:r>
              <a:rPr lang="en-GB" sz="2400" spc="-20" dirty="0"/>
              <a:t> Neglecting “role-appropriate” clothing and behaviour.</a:t>
            </a:r>
          </a:p>
          <a:p>
            <a:pPr>
              <a:lnSpc>
                <a:spcPct val="150000"/>
              </a:lnSpc>
              <a:buClr>
                <a:srgbClr val="6ECECB"/>
              </a:buClr>
              <a:buFont typeface="Arial" panose="020B0604020202020204" pitchFamily="34" charset="0"/>
              <a:buChar char="•"/>
            </a:pPr>
            <a:r>
              <a:rPr lang="en-GB" sz="2400" spc="-20" dirty="0"/>
              <a:t> </a:t>
            </a:r>
            <a:r>
              <a:rPr lang="en-GB" sz="2400" spc="-20" dirty="0" err="1"/>
              <a:t>O</a:t>
            </a:r>
            <a:r>
              <a:rPr lang="en-GB" sz="2400" spc="-20" dirty="0" err="1">
                <a:solidFill>
                  <a:schemeClr val="tx1"/>
                </a:solidFill>
              </a:rPr>
              <a:t>verservicing</a:t>
            </a:r>
            <a:r>
              <a:rPr lang="en-GB" sz="2400" spc="-20" dirty="0">
                <a:solidFill>
                  <a:schemeClr val="tx1"/>
                </a:solidFill>
              </a:rPr>
              <a:t> (in the name of customer intimacy).</a:t>
            </a:r>
          </a:p>
          <a:p>
            <a:pPr>
              <a:lnSpc>
                <a:spcPct val="150000"/>
              </a:lnSpc>
              <a:buClr>
                <a:srgbClr val="6ECECB"/>
              </a:buClr>
              <a:buFont typeface="Arial" panose="020B0604020202020204" pitchFamily="34" charset="0"/>
              <a:buChar char="•"/>
            </a:pPr>
            <a:r>
              <a:rPr lang="en-GB" sz="2400" spc="-20" dirty="0">
                <a:solidFill>
                  <a:schemeClr val="tx1"/>
                </a:solidFill>
              </a:rPr>
              <a:t> Service industry intrusions.</a:t>
            </a:r>
          </a:p>
          <a:p>
            <a:pPr>
              <a:lnSpc>
                <a:spcPct val="150000"/>
              </a:lnSpc>
              <a:buClr>
                <a:srgbClr val="6ECECB"/>
              </a:buClr>
              <a:buFont typeface="Arial" panose="020B0604020202020204" pitchFamily="34" charset="0"/>
              <a:buChar char="•"/>
            </a:pPr>
            <a:r>
              <a:rPr lang="en-GB" sz="2400" spc="-20" dirty="0">
                <a:solidFill>
                  <a:schemeClr val="tx1"/>
                </a:solidFill>
              </a:rPr>
              <a:t> Cluttering</a:t>
            </a:r>
            <a:r>
              <a:rPr lang="en-GB" sz="2400" spc="-20" dirty="0"/>
              <a:t> messages and signs.</a:t>
            </a:r>
            <a:endParaRPr lang="en-GB" sz="2400" spc="-20" dirty="0">
              <a:solidFill>
                <a:schemeClr val="tx1"/>
              </a:solidFill>
            </a:endParaRPr>
          </a:p>
          <a:p>
            <a:pPr>
              <a:lnSpc>
                <a:spcPct val="150000"/>
              </a:lnSpc>
              <a:buClr>
                <a:srgbClr val="6ECECB"/>
              </a:buClr>
              <a:buFont typeface="Arial" panose="020B0604020202020204" pitchFamily="34" charset="0"/>
              <a:buChar char="•"/>
            </a:pPr>
            <a:r>
              <a:rPr lang="en-GB" sz="2400" spc="-20" dirty="0">
                <a:solidFill>
                  <a:schemeClr val="tx1"/>
                </a:solidFill>
              </a:rPr>
              <a:t> Interrupting front-desk interactions with customers.</a:t>
            </a:r>
          </a:p>
          <a:p>
            <a:pPr>
              <a:lnSpc>
                <a:spcPct val="150000"/>
              </a:lnSpc>
              <a:buClr>
                <a:srgbClr val="6ECECB"/>
              </a:buClr>
              <a:buFont typeface="Arial" panose="020B0604020202020204" pitchFamily="34" charset="0"/>
              <a:buChar char="•"/>
            </a:pPr>
            <a:r>
              <a:rPr lang="en-GB" sz="2400" spc="-20" dirty="0">
                <a:solidFill>
                  <a:schemeClr val="tx1"/>
                </a:solidFill>
              </a:rPr>
              <a:t> Using negative language (</a:t>
            </a:r>
            <a:r>
              <a:rPr lang="en-GB" sz="2400" i="1" spc="-20" dirty="0">
                <a:solidFill>
                  <a:schemeClr val="tx1"/>
                </a:solidFill>
              </a:rPr>
              <a:t>e.g., </a:t>
            </a:r>
            <a:r>
              <a:rPr lang="en-GB" sz="2400" spc="-20" dirty="0">
                <a:solidFill>
                  <a:schemeClr val="tx1"/>
                </a:solidFill>
              </a:rPr>
              <a:t>don’t step on the flowers).</a:t>
            </a: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#3: Eliminate Negative Cues</a:t>
            </a:r>
          </a:p>
        </p:txBody>
      </p:sp>
      <p:pic>
        <p:nvPicPr>
          <p:cNvPr id="3" name="Imagem 2">
            <a:extLst>
              <a:ext uri="{FF2B5EF4-FFF2-40B4-BE49-F238E27FC236}">
                <a16:creationId xmlns:a16="http://schemas.microsoft.com/office/drawing/2014/main" id="{19341AD2-B2CA-4A82-AFF3-E9A383548540}"/>
              </a:ext>
            </a:extLst>
          </p:cNvPr>
          <p:cNvPicPr>
            <a:picLocks noChangeAspect="1"/>
          </p:cNvPicPr>
          <p:nvPr/>
        </p:nvPicPr>
        <p:blipFill>
          <a:blip r:embed="rId3"/>
          <a:stretch>
            <a:fillRect/>
          </a:stretch>
        </p:blipFill>
        <p:spPr>
          <a:xfrm>
            <a:off x="9338553" y="2660692"/>
            <a:ext cx="2647305" cy="1985478"/>
          </a:xfrm>
          <a:prstGeom prst="rect">
            <a:avLst/>
          </a:prstGeom>
        </p:spPr>
      </p:pic>
      <p:pic>
        <p:nvPicPr>
          <p:cNvPr id="11" name="Imagem 10">
            <a:extLst>
              <a:ext uri="{FF2B5EF4-FFF2-40B4-BE49-F238E27FC236}">
                <a16:creationId xmlns:a16="http://schemas.microsoft.com/office/drawing/2014/main" id="{5F3E165E-38BF-428A-94C4-3CB811CF034C}"/>
              </a:ext>
            </a:extLst>
          </p:cNvPr>
          <p:cNvPicPr>
            <a:picLocks noChangeAspect="1"/>
          </p:cNvPicPr>
          <p:nvPr/>
        </p:nvPicPr>
        <p:blipFill rotWithShape="1">
          <a:blip r:embed="rId4"/>
          <a:srcRect l="1609" t="1930" r="1827" b="2795"/>
          <a:stretch/>
        </p:blipFill>
        <p:spPr>
          <a:xfrm>
            <a:off x="10010225" y="4742986"/>
            <a:ext cx="1975633" cy="1305227"/>
          </a:xfrm>
          <a:prstGeom prst="rect">
            <a:avLst/>
          </a:prstGeom>
        </p:spPr>
      </p:pic>
      <p:pic>
        <p:nvPicPr>
          <p:cNvPr id="25" name="Imagem 24">
            <a:extLst>
              <a:ext uri="{FF2B5EF4-FFF2-40B4-BE49-F238E27FC236}">
                <a16:creationId xmlns:a16="http://schemas.microsoft.com/office/drawing/2014/main" id="{C56C347C-D9F4-48FA-AAB2-E30C251B0EEC}"/>
              </a:ext>
            </a:extLst>
          </p:cNvPr>
          <p:cNvPicPr>
            <a:picLocks noChangeAspect="1"/>
          </p:cNvPicPr>
          <p:nvPr/>
        </p:nvPicPr>
        <p:blipFill>
          <a:blip r:embed="rId5"/>
          <a:stretch>
            <a:fillRect/>
          </a:stretch>
        </p:blipFill>
        <p:spPr>
          <a:xfrm>
            <a:off x="7964937" y="4740708"/>
            <a:ext cx="1956887" cy="1305228"/>
          </a:xfrm>
          <a:prstGeom prst="rect">
            <a:avLst/>
          </a:prstGeom>
        </p:spPr>
      </p:pic>
      <p:sp>
        <p:nvSpPr>
          <p:cNvPr id="12" name="CaixaDeTexto 11">
            <a:extLst>
              <a:ext uri="{FF2B5EF4-FFF2-40B4-BE49-F238E27FC236}">
                <a16:creationId xmlns:a16="http://schemas.microsoft.com/office/drawing/2014/main" id="{2BDEBD1F-F652-433D-99EA-BCE766F73FA5}"/>
              </a:ext>
            </a:extLst>
          </p:cNvPr>
          <p:cNvSpPr txBox="1"/>
          <p:nvPr/>
        </p:nvSpPr>
        <p:spPr>
          <a:xfrm>
            <a:off x="1215749" y="959749"/>
            <a:ext cx="10451643" cy="553998"/>
          </a:xfrm>
          <a:prstGeom prst="rect">
            <a:avLst/>
          </a:prstGeom>
          <a:noFill/>
        </p:spPr>
        <p:txBody>
          <a:bodyPr wrap="square" rtlCol="0">
            <a:spAutoFit/>
          </a:bodyPr>
          <a:lstStyle/>
          <a:p>
            <a:r>
              <a:rPr lang="en-GB" sz="3000" b="1" spc="-20" dirty="0">
                <a:solidFill>
                  <a:srgbClr val="6ECECB"/>
                </a:solidFill>
              </a:rPr>
              <a:t>Examples of what to avoid:</a:t>
            </a:r>
          </a:p>
        </p:txBody>
      </p:sp>
      <p:pic>
        <p:nvPicPr>
          <p:cNvPr id="16" name="Imagem 15">
            <a:extLst>
              <a:ext uri="{FF2B5EF4-FFF2-40B4-BE49-F238E27FC236}">
                <a16:creationId xmlns:a16="http://schemas.microsoft.com/office/drawing/2014/main" id="{67FDA700-F0ED-4B7A-BB2D-A4AE464E9DCC}"/>
              </a:ext>
            </a:extLst>
          </p:cNvPr>
          <p:cNvPicPr>
            <a:picLocks/>
          </p:cNvPicPr>
          <p:nvPr/>
        </p:nvPicPr>
        <p:blipFill>
          <a:blip r:embed="rId6"/>
          <a:stretch>
            <a:fillRect/>
          </a:stretch>
        </p:blipFill>
        <p:spPr>
          <a:xfrm flipH="1">
            <a:off x="768288" y="1074748"/>
            <a:ext cx="324000" cy="324000"/>
          </a:xfrm>
          <a:prstGeom prst="rect">
            <a:avLst/>
          </a:prstGeom>
        </p:spPr>
      </p:pic>
      <p:sp>
        <p:nvSpPr>
          <p:cNvPr id="2" name="CaixaDeTexto 1">
            <a:extLst>
              <a:ext uri="{FF2B5EF4-FFF2-40B4-BE49-F238E27FC236}">
                <a16:creationId xmlns:a16="http://schemas.microsoft.com/office/drawing/2014/main" id="{95A050EB-84BB-4B8A-BA5B-E5B91373FEAB}"/>
              </a:ext>
            </a:extLst>
          </p:cNvPr>
          <p:cNvSpPr txBox="1"/>
          <p:nvPr/>
        </p:nvSpPr>
        <p:spPr>
          <a:xfrm>
            <a:off x="9169506" y="6061595"/>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163314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#4: Mix in Memorabilia</a:t>
            </a:r>
          </a:p>
        </p:txBody>
      </p:sp>
      <p:sp>
        <p:nvSpPr>
          <p:cNvPr id="2" name="CaixaDeTexto 1">
            <a:extLst>
              <a:ext uri="{FF2B5EF4-FFF2-40B4-BE49-F238E27FC236}">
                <a16:creationId xmlns:a16="http://schemas.microsoft.com/office/drawing/2014/main" id="{929112E5-416C-4799-BBDF-2A7496311589}"/>
              </a:ext>
            </a:extLst>
          </p:cNvPr>
          <p:cNvSpPr txBox="1"/>
          <p:nvPr/>
        </p:nvSpPr>
        <p:spPr>
          <a:xfrm>
            <a:off x="6010721" y="701125"/>
            <a:ext cx="5928360" cy="1938992"/>
          </a:xfrm>
          <a:prstGeom prst="rect">
            <a:avLst/>
          </a:prstGeom>
          <a:noFill/>
        </p:spPr>
        <p:txBody>
          <a:bodyPr wrap="square">
            <a:spAutoFit/>
          </a:bodyPr>
          <a:lstStyle/>
          <a:p>
            <a:pPr algn="ctr"/>
            <a:r>
              <a:rPr lang="en-GB" sz="3000" b="1" i="1" dirty="0">
                <a:solidFill>
                  <a:srgbClr val="F7981D"/>
                </a:solidFill>
              </a:rPr>
              <a:t>“They purchase such memorabilia as tangible artifacts of the experiences they want to remember”</a:t>
            </a:r>
            <a:endParaRPr lang="en-GB" sz="3000" dirty="0">
              <a:solidFill>
                <a:srgbClr val="F7981D"/>
              </a:solidFill>
            </a:endParaRPr>
          </a:p>
        </p:txBody>
      </p:sp>
      <p:sp>
        <p:nvSpPr>
          <p:cNvPr id="4" name="CaixaDeTexto 3">
            <a:extLst>
              <a:ext uri="{FF2B5EF4-FFF2-40B4-BE49-F238E27FC236}">
                <a16:creationId xmlns:a16="http://schemas.microsoft.com/office/drawing/2014/main" id="{47E3805F-AE33-4159-803E-AA738FE1B1EE}"/>
              </a:ext>
            </a:extLst>
          </p:cNvPr>
          <p:cNvSpPr txBox="1"/>
          <p:nvPr/>
        </p:nvSpPr>
        <p:spPr>
          <a:xfrm>
            <a:off x="313989" y="1046457"/>
            <a:ext cx="5522607" cy="4866115"/>
          </a:xfrm>
          <a:prstGeom prst="rect">
            <a:avLst/>
          </a:prstGeom>
          <a:solidFill>
            <a:schemeClr val="bg1">
              <a:lumMod val="95000"/>
            </a:schemeClr>
          </a:solidFill>
        </p:spPr>
        <p:txBody>
          <a:bodyPr wrap="square">
            <a:noAutofit/>
          </a:bodyPr>
          <a:lstStyle/>
          <a:p>
            <a:pPr>
              <a:lnSpc>
                <a:spcPct val="150000"/>
              </a:lnSpc>
              <a:spcAft>
                <a:spcPts val="1200"/>
              </a:spcAft>
              <a:buClr>
                <a:srgbClr val="6ECECB"/>
              </a:buClr>
              <a:buFont typeface="Arial" panose="020B0604020202020204" pitchFamily="34" charset="0"/>
              <a:buChar char="•"/>
            </a:pPr>
            <a:r>
              <a:rPr lang="en-GB" sz="2400" spc="-20" dirty="0"/>
              <a:t> Properly mixing memorabilia is a way of </a:t>
            </a:r>
            <a:r>
              <a:rPr lang="en-GB" sz="2400" b="1" dirty="0"/>
              <a:t>extending</a:t>
            </a:r>
            <a:r>
              <a:rPr lang="en-GB" sz="2400" b="1" spc="-20" dirty="0"/>
              <a:t> the experience </a:t>
            </a:r>
            <a:r>
              <a:rPr lang="en-GB" sz="2400" spc="-20" dirty="0"/>
              <a:t>far beyond the moment where it ends. </a:t>
            </a:r>
          </a:p>
          <a:p>
            <a:pPr>
              <a:lnSpc>
                <a:spcPct val="150000"/>
              </a:lnSpc>
              <a:spcAft>
                <a:spcPts val="1200"/>
              </a:spcAft>
              <a:buClr>
                <a:srgbClr val="6ECECB"/>
              </a:buClr>
              <a:buFont typeface="Arial" panose="020B0604020202020204" pitchFamily="34" charset="0"/>
              <a:buChar char="•"/>
            </a:pPr>
            <a:r>
              <a:rPr lang="en-GB" sz="2400" spc="-20" dirty="0"/>
              <a:t> It can create moments where the </a:t>
            </a:r>
            <a:r>
              <a:rPr lang="en-GB" sz="2400" b="1" spc="-20" dirty="0"/>
              <a:t>experience is instantly relived </a:t>
            </a:r>
            <a:r>
              <a:rPr lang="en-GB" sz="2400" spc="-20" dirty="0"/>
              <a:t>in the guest’s mind. </a:t>
            </a:r>
          </a:p>
          <a:p>
            <a:pPr>
              <a:lnSpc>
                <a:spcPct val="150000"/>
              </a:lnSpc>
              <a:spcAft>
                <a:spcPts val="1200"/>
              </a:spcAft>
              <a:buClr>
                <a:srgbClr val="6ECECB"/>
              </a:buClr>
              <a:buFont typeface="Arial" panose="020B0604020202020204" pitchFamily="34" charset="0"/>
              <a:buChar char="•"/>
            </a:pPr>
            <a:r>
              <a:rPr lang="en-GB" sz="2400" spc="-20" dirty="0"/>
              <a:t> It is also a means for </a:t>
            </a:r>
            <a:r>
              <a:rPr lang="en-GB" sz="2400" b="1" spc="-20" dirty="0"/>
              <a:t>entice new customers</a:t>
            </a:r>
            <a:r>
              <a:rPr lang="en-GB" sz="2400" spc="-20" dirty="0"/>
              <a:t>.</a:t>
            </a:r>
          </a:p>
        </p:txBody>
      </p:sp>
      <p:pic>
        <p:nvPicPr>
          <p:cNvPr id="9" name="Imagem 8">
            <a:extLst>
              <a:ext uri="{FF2B5EF4-FFF2-40B4-BE49-F238E27FC236}">
                <a16:creationId xmlns:a16="http://schemas.microsoft.com/office/drawing/2014/main" id="{71779886-6BD4-4DDD-9469-A5B2C7168EA1}"/>
              </a:ext>
            </a:extLst>
          </p:cNvPr>
          <p:cNvPicPr>
            <a:picLocks noChangeAspect="1"/>
          </p:cNvPicPr>
          <p:nvPr/>
        </p:nvPicPr>
        <p:blipFill>
          <a:blip r:embed="rId3"/>
          <a:stretch>
            <a:fillRect/>
          </a:stretch>
        </p:blipFill>
        <p:spPr>
          <a:xfrm>
            <a:off x="7705280" y="4638588"/>
            <a:ext cx="2059019" cy="1373349"/>
          </a:xfrm>
          <a:prstGeom prst="rect">
            <a:avLst/>
          </a:prstGeom>
        </p:spPr>
      </p:pic>
      <p:pic>
        <p:nvPicPr>
          <p:cNvPr id="12" name="Imagem 11">
            <a:extLst>
              <a:ext uri="{FF2B5EF4-FFF2-40B4-BE49-F238E27FC236}">
                <a16:creationId xmlns:a16="http://schemas.microsoft.com/office/drawing/2014/main" id="{968C814B-CC4D-41DF-B230-55E8E7E3A27A}"/>
              </a:ext>
            </a:extLst>
          </p:cNvPr>
          <p:cNvPicPr>
            <a:picLocks noChangeAspect="1"/>
          </p:cNvPicPr>
          <p:nvPr/>
        </p:nvPicPr>
        <p:blipFill>
          <a:blip r:embed="rId4"/>
          <a:stretch>
            <a:fillRect/>
          </a:stretch>
        </p:blipFill>
        <p:spPr>
          <a:xfrm>
            <a:off x="8360889" y="3033045"/>
            <a:ext cx="1377114" cy="1455278"/>
          </a:xfrm>
          <a:prstGeom prst="rect">
            <a:avLst/>
          </a:prstGeom>
        </p:spPr>
      </p:pic>
      <p:pic>
        <p:nvPicPr>
          <p:cNvPr id="14" name="Imagem 13">
            <a:extLst>
              <a:ext uri="{FF2B5EF4-FFF2-40B4-BE49-F238E27FC236}">
                <a16:creationId xmlns:a16="http://schemas.microsoft.com/office/drawing/2014/main" id="{90BB075E-526B-4EC3-998B-7C7FC3E43EB4}"/>
              </a:ext>
            </a:extLst>
          </p:cNvPr>
          <p:cNvPicPr>
            <a:picLocks noChangeAspect="1"/>
          </p:cNvPicPr>
          <p:nvPr/>
        </p:nvPicPr>
        <p:blipFill>
          <a:blip r:embed="rId5"/>
          <a:stretch>
            <a:fillRect/>
          </a:stretch>
        </p:blipFill>
        <p:spPr>
          <a:xfrm>
            <a:off x="6114260" y="4094318"/>
            <a:ext cx="1454244" cy="1938991"/>
          </a:xfrm>
          <a:prstGeom prst="rect">
            <a:avLst/>
          </a:prstGeom>
        </p:spPr>
      </p:pic>
      <p:pic>
        <p:nvPicPr>
          <p:cNvPr id="16" name="Imagem 15">
            <a:extLst>
              <a:ext uri="{FF2B5EF4-FFF2-40B4-BE49-F238E27FC236}">
                <a16:creationId xmlns:a16="http://schemas.microsoft.com/office/drawing/2014/main" id="{BBF4D592-27EA-498C-AA17-67C3A49BE03A}"/>
              </a:ext>
            </a:extLst>
          </p:cNvPr>
          <p:cNvPicPr>
            <a:picLocks noChangeAspect="1"/>
          </p:cNvPicPr>
          <p:nvPr/>
        </p:nvPicPr>
        <p:blipFill>
          <a:blip r:embed="rId6"/>
          <a:stretch>
            <a:fillRect/>
          </a:stretch>
        </p:blipFill>
        <p:spPr>
          <a:xfrm>
            <a:off x="9901076" y="4392037"/>
            <a:ext cx="1775992" cy="1619899"/>
          </a:xfrm>
          <a:prstGeom prst="rect">
            <a:avLst/>
          </a:prstGeom>
        </p:spPr>
      </p:pic>
      <p:pic>
        <p:nvPicPr>
          <p:cNvPr id="18" name="Imagem 17">
            <a:extLst>
              <a:ext uri="{FF2B5EF4-FFF2-40B4-BE49-F238E27FC236}">
                <a16:creationId xmlns:a16="http://schemas.microsoft.com/office/drawing/2014/main" id="{F30B7683-5E1D-4BD1-8B23-8690060B291F}"/>
              </a:ext>
            </a:extLst>
          </p:cNvPr>
          <p:cNvPicPr>
            <a:picLocks noChangeAspect="1"/>
          </p:cNvPicPr>
          <p:nvPr/>
        </p:nvPicPr>
        <p:blipFill>
          <a:blip r:embed="rId7"/>
          <a:stretch>
            <a:fillRect/>
          </a:stretch>
        </p:blipFill>
        <p:spPr>
          <a:xfrm>
            <a:off x="9901076" y="2771070"/>
            <a:ext cx="1490013" cy="1490013"/>
          </a:xfrm>
          <a:prstGeom prst="rect">
            <a:avLst/>
          </a:prstGeom>
        </p:spPr>
      </p:pic>
      <p:pic>
        <p:nvPicPr>
          <p:cNvPr id="20" name="Imagem 19">
            <a:extLst>
              <a:ext uri="{FF2B5EF4-FFF2-40B4-BE49-F238E27FC236}">
                <a16:creationId xmlns:a16="http://schemas.microsoft.com/office/drawing/2014/main" id="{8BED0180-586E-4707-AAB7-35100AA3487A}"/>
              </a:ext>
            </a:extLst>
          </p:cNvPr>
          <p:cNvPicPr>
            <a:picLocks noChangeAspect="1"/>
          </p:cNvPicPr>
          <p:nvPr/>
        </p:nvPicPr>
        <p:blipFill>
          <a:blip r:embed="rId8"/>
          <a:stretch>
            <a:fillRect/>
          </a:stretch>
        </p:blipFill>
        <p:spPr>
          <a:xfrm>
            <a:off x="6470890" y="2834300"/>
            <a:ext cx="1753222" cy="1169386"/>
          </a:xfrm>
          <a:prstGeom prst="rect">
            <a:avLst/>
          </a:prstGeom>
        </p:spPr>
      </p:pic>
      <p:sp>
        <p:nvSpPr>
          <p:cNvPr id="11" name="CaixaDeTexto 10">
            <a:extLst>
              <a:ext uri="{FF2B5EF4-FFF2-40B4-BE49-F238E27FC236}">
                <a16:creationId xmlns:a16="http://schemas.microsoft.com/office/drawing/2014/main" id="{CDECA5F2-562C-4C19-B16E-EEA52B1D2207}"/>
              </a:ext>
            </a:extLst>
          </p:cNvPr>
          <p:cNvSpPr txBox="1"/>
          <p:nvPr/>
        </p:nvSpPr>
        <p:spPr>
          <a:xfrm>
            <a:off x="9169506" y="6061595"/>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45678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2"/>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34" name="Retângulo 33">
            <a:extLst>
              <a:ext uri="{FF2B5EF4-FFF2-40B4-BE49-F238E27FC236}">
                <a16:creationId xmlns:a16="http://schemas.microsoft.com/office/drawing/2014/main" id="{4B0B16C6-1E3C-4F70-8D22-2421010EAAF8}"/>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36" name="Retângulo 35">
            <a:extLst>
              <a:ext uri="{FF2B5EF4-FFF2-40B4-BE49-F238E27FC236}">
                <a16:creationId xmlns:a16="http://schemas.microsoft.com/office/drawing/2014/main" id="{A2A0EB89-6BDC-41D1-8A83-E121EE8B6A83}"/>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7" name="Seta: Pentágono 36">
            <a:extLst>
              <a:ext uri="{FF2B5EF4-FFF2-40B4-BE49-F238E27FC236}">
                <a16:creationId xmlns:a16="http://schemas.microsoft.com/office/drawing/2014/main" id="{6EB99AFA-D570-4AAE-9609-84851C43EA4D}"/>
              </a:ext>
            </a:extLst>
          </p:cNvPr>
          <p:cNvSpPr/>
          <p:nvPr/>
        </p:nvSpPr>
        <p:spPr>
          <a:xfrm>
            <a:off x="360420" y="216466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a:effectLst>
                  <a:outerShdw blurRad="38100" dist="38100" dir="2700000" algn="tl">
                    <a:srgbClr val="000000">
                      <a:alpha val="43137"/>
                    </a:srgbClr>
                  </a:outerShdw>
                </a:effectLst>
              </a:rPr>
              <a:t>III. The Experience Economy</a:t>
            </a:r>
            <a:endParaRPr lang="en-GB" sz="2800" b="1" dirty="0">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D9456F8F-AB13-47A1-B0E5-E4C3FC213A8A}"/>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39" name="Retângulo 38">
            <a:extLst>
              <a:ext uri="{FF2B5EF4-FFF2-40B4-BE49-F238E27FC236}">
                <a16:creationId xmlns:a16="http://schemas.microsoft.com/office/drawing/2014/main" id="{9CB1F5FD-9A5D-4F99-BD00-4BCD45861D42}"/>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Retângulo 39">
            <a:extLst>
              <a:ext uri="{FF2B5EF4-FFF2-40B4-BE49-F238E27FC236}">
                <a16:creationId xmlns:a16="http://schemas.microsoft.com/office/drawing/2014/main" id="{F002F799-B6E8-4AB7-A2CA-741F9DECA26B}"/>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for Wellbeing</a:t>
            </a:r>
          </a:p>
        </p:txBody>
      </p:sp>
      <p:pic>
        <p:nvPicPr>
          <p:cNvPr id="41" name="Imagem 40">
            <a:extLst>
              <a:ext uri="{FF2B5EF4-FFF2-40B4-BE49-F238E27FC236}">
                <a16:creationId xmlns:a16="http://schemas.microsoft.com/office/drawing/2014/main" id="{81A95D03-E2C6-49F4-ABF7-5570DA4AD9BD}"/>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42" name="Imagem 41">
            <a:extLst>
              <a:ext uri="{FF2B5EF4-FFF2-40B4-BE49-F238E27FC236}">
                <a16:creationId xmlns:a16="http://schemas.microsoft.com/office/drawing/2014/main" id="{9C9A62E8-777A-4CCE-9FB0-24BBCB261B67}"/>
              </a:ext>
            </a:extLst>
          </p:cNvPr>
          <p:cNvPicPr>
            <a:picLocks noChangeAspect="1"/>
          </p:cNvPicPr>
          <p:nvPr/>
        </p:nvPicPr>
        <p:blipFill>
          <a:blip r:embed="rId4"/>
          <a:stretch>
            <a:fillRect/>
          </a:stretch>
        </p:blipFill>
        <p:spPr>
          <a:xfrm>
            <a:off x="6897310" y="4561792"/>
            <a:ext cx="360000" cy="360000"/>
          </a:xfrm>
          <a:prstGeom prst="rect">
            <a:avLst/>
          </a:prstGeom>
        </p:spPr>
      </p:pic>
      <p:pic>
        <p:nvPicPr>
          <p:cNvPr id="43" name="Imagem 42">
            <a:extLst>
              <a:ext uri="{FF2B5EF4-FFF2-40B4-BE49-F238E27FC236}">
                <a16:creationId xmlns:a16="http://schemas.microsoft.com/office/drawing/2014/main" id="{F78B6678-0C68-4670-B8E5-D563BE8CE583}"/>
              </a:ext>
            </a:extLst>
          </p:cNvPr>
          <p:cNvPicPr>
            <a:picLocks noChangeAspect="1"/>
          </p:cNvPicPr>
          <p:nvPr/>
        </p:nvPicPr>
        <p:blipFill>
          <a:blip r:embed="rId4"/>
          <a:stretch>
            <a:fillRect/>
          </a:stretch>
        </p:blipFill>
        <p:spPr>
          <a:xfrm>
            <a:off x="6897310" y="5733357"/>
            <a:ext cx="360000" cy="360000"/>
          </a:xfrm>
          <a:prstGeom prst="rect">
            <a:avLst/>
          </a:prstGeom>
        </p:spPr>
      </p:pic>
      <p:pic>
        <p:nvPicPr>
          <p:cNvPr id="44" name="Imagem 43">
            <a:extLst>
              <a:ext uri="{FF2B5EF4-FFF2-40B4-BE49-F238E27FC236}">
                <a16:creationId xmlns:a16="http://schemas.microsoft.com/office/drawing/2014/main" id="{6156391E-D50B-402F-BCB6-53B95691DE4C}"/>
              </a:ext>
            </a:extLst>
          </p:cNvPr>
          <p:cNvPicPr>
            <a:picLocks noChangeAspect="1"/>
          </p:cNvPicPr>
          <p:nvPr/>
        </p:nvPicPr>
        <p:blipFill>
          <a:blip r:embed="rId4"/>
          <a:stretch>
            <a:fillRect/>
          </a:stretch>
        </p:blipFill>
        <p:spPr>
          <a:xfrm>
            <a:off x="6897680" y="5147574"/>
            <a:ext cx="360000" cy="360000"/>
          </a:xfrm>
          <a:prstGeom prst="rect">
            <a:avLst/>
          </a:prstGeom>
        </p:spPr>
      </p:pic>
      <p:sp>
        <p:nvSpPr>
          <p:cNvPr id="45" name="Retângulo 44">
            <a:extLst>
              <a:ext uri="{FF2B5EF4-FFF2-40B4-BE49-F238E27FC236}">
                <a16:creationId xmlns:a16="http://schemas.microsoft.com/office/drawing/2014/main" id="{6E4D2A7B-095C-43AB-8393-CCF5BE26D29F}"/>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6" name="Retângulo 45">
            <a:extLst>
              <a:ext uri="{FF2B5EF4-FFF2-40B4-BE49-F238E27FC236}">
                <a16:creationId xmlns:a16="http://schemas.microsoft.com/office/drawing/2014/main" id="{6F8B2E3A-14B9-4498-95C3-9A43DF1420DE}"/>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pic>
        <p:nvPicPr>
          <p:cNvPr id="47" name="Imagem 46">
            <a:extLst>
              <a:ext uri="{FF2B5EF4-FFF2-40B4-BE49-F238E27FC236}">
                <a16:creationId xmlns:a16="http://schemas.microsoft.com/office/drawing/2014/main" id="{C75B11CB-94BF-4D14-9F63-D5382BD118D6}"/>
              </a:ext>
            </a:extLst>
          </p:cNvPr>
          <p:cNvPicPr>
            <a:picLocks noChangeAspect="1"/>
          </p:cNvPicPr>
          <p:nvPr/>
        </p:nvPicPr>
        <p:blipFill>
          <a:blip r:embed="rId4"/>
          <a:stretch>
            <a:fillRect/>
          </a:stretch>
        </p:blipFill>
        <p:spPr>
          <a:xfrm>
            <a:off x="6897310" y="3976010"/>
            <a:ext cx="360000" cy="360000"/>
          </a:xfrm>
          <a:prstGeom prst="rect">
            <a:avLst/>
          </a:prstGeom>
        </p:spPr>
      </p:pic>
      <p:sp>
        <p:nvSpPr>
          <p:cNvPr id="48" name="Retângulo 47">
            <a:extLst>
              <a:ext uri="{FF2B5EF4-FFF2-40B4-BE49-F238E27FC236}">
                <a16:creationId xmlns:a16="http://schemas.microsoft.com/office/drawing/2014/main" id="{7EBD5349-81CA-4980-81AA-5A68603E9A8F}"/>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Digital Marketing</a:t>
            </a:r>
          </a:p>
        </p:txBody>
      </p:sp>
      <p:pic>
        <p:nvPicPr>
          <p:cNvPr id="49" name="Imagem 48">
            <a:extLst>
              <a:ext uri="{FF2B5EF4-FFF2-40B4-BE49-F238E27FC236}">
                <a16:creationId xmlns:a16="http://schemas.microsoft.com/office/drawing/2014/main" id="{205275EE-509A-4A5E-A090-CED7D8F34349}"/>
              </a:ext>
            </a:extLst>
          </p:cNvPr>
          <p:cNvPicPr>
            <a:picLocks noChangeAspect="1"/>
          </p:cNvPicPr>
          <p:nvPr/>
        </p:nvPicPr>
        <p:blipFill>
          <a:blip r:embed="rId4"/>
          <a:stretch>
            <a:fillRect/>
          </a:stretch>
        </p:blipFill>
        <p:spPr>
          <a:xfrm>
            <a:off x="6897680" y="3388145"/>
            <a:ext cx="360000" cy="360000"/>
          </a:xfrm>
          <a:prstGeom prst="rect">
            <a:avLst/>
          </a:prstGeom>
        </p:spPr>
      </p:pic>
      <p:pic>
        <p:nvPicPr>
          <p:cNvPr id="50" name="Imagem 49">
            <a:extLst>
              <a:ext uri="{FF2B5EF4-FFF2-40B4-BE49-F238E27FC236}">
                <a16:creationId xmlns:a16="http://schemas.microsoft.com/office/drawing/2014/main" id="{05D11262-5348-4B48-BDF8-4AC44325EEA3}"/>
              </a:ext>
            </a:extLst>
          </p:cNvPr>
          <p:cNvPicPr>
            <a:picLocks noChangeAspect="1"/>
          </p:cNvPicPr>
          <p:nvPr/>
        </p:nvPicPr>
        <p:blipFill>
          <a:blip r:embed="rId4"/>
          <a:stretch>
            <a:fillRect/>
          </a:stretch>
        </p:blipFill>
        <p:spPr>
          <a:xfrm>
            <a:off x="6897680" y="2804443"/>
            <a:ext cx="360000" cy="360000"/>
          </a:xfrm>
          <a:prstGeom prst="rect">
            <a:avLst/>
          </a:prstGeom>
        </p:spPr>
      </p:pic>
      <p:pic>
        <p:nvPicPr>
          <p:cNvPr id="51" name="Imagem 50">
            <a:extLst>
              <a:ext uri="{FF2B5EF4-FFF2-40B4-BE49-F238E27FC236}">
                <a16:creationId xmlns:a16="http://schemas.microsoft.com/office/drawing/2014/main" id="{53FBD742-D3D9-4A5E-8A4A-C5BA8B937F84}"/>
              </a:ext>
            </a:extLst>
          </p:cNvPr>
          <p:cNvPicPr>
            <a:picLocks noChangeAspect="1"/>
          </p:cNvPicPr>
          <p:nvPr/>
        </p:nvPicPr>
        <p:blipFill>
          <a:blip r:embed="rId4"/>
          <a:stretch>
            <a:fillRect/>
          </a:stretch>
        </p:blipFill>
        <p:spPr>
          <a:xfrm>
            <a:off x="6897680" y="2218660"/>
            <a:ext cx="360000" cy="360000"/>
          </a:xfrm>
          <a:prstGeom prst="rect">
            <a:avLst/>
          </a:prstGeom>
        </p:spPr>
      </p:pic>
      <p:pic>
        <p:nvPicPr>
          <p:cNvPr id="52" name="Imagem 51">
            <a:extLst>
              <a:ext uri="{FF2B5EF4-FFF2-40B4-BE49-F238E27FC236}">
                <a16:creationId xmlns:a16="http://schemas.microsoft.com/office/drawing/2014/main" id="{75FF2FA8-85B1-41B3-BC44-44A5423D9AC1}"/>
              </a:ext>
            </a:extLst>
          </p:cNvPr>
          <p:cNvPicPr>
            <a:picLocks noChangeAspect="1"/>
          </p:cNvPicPr>
          <p:nvPr/>
        </p:nvPicPr>
        <p:blipFill>
          <a:blip r:embed="rId3"/>
          <a:stretch>
            <a:fillRect/>
          </a:stretch>
        </p:blipFill>
        <p:spPr>
          <a:xfrm>
            <a:off x="6897680" y="1637038"/>
            <a:ext cx="360000" cy="360000"/>
          </a:xfrm>
          <a:prstGeom prst="rect">
            <a:avLst/>
          </a:prstGeom>
        </p:spPr>
      </p:pic>
    </p:spTree>
    <p:extLst>
      <p:ext uri="{BB962C8B-B14F-4D97-AF65-F5344CB8AC3E}">
        <p14:creationId xmlns:p14="http://schemas.microsoft.com/office/powerpoint/2010/main" val="1160621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#4: Mix in Memorabilia</a:t>
            </a:r>
          </a:p>
        </p:txBody>
      </p:sp>
      <p:sp>
        <p:nvSpPr>
          <p:cNvPr id="6" name="CaixaDeTexto 5">
            <a:extLst>
              <a:ext uri="{FF2B5EF4-FFF2-40B4-BE49-F238E27FC236}">
                <a16:creationId xmlns:a16="http://schemas.microsoft.com/office/drawing/2014/main" id="{7A097B03-5800-4BB3-8183-155C0A980B68}"/>
              </a:ext>
            </a:extLst>
          </p:cNvPr>
          <p:cNvSpPr txBox="1"/>
          <p:nvPr/>
        </p:nvSpPr>
        <p:spPr>
          <a:xfrm>
            <a:off x="381912" y="1046457"/>
            <a:ext cx="7001382" cy="2474956"/>
          </a:xfrm>
          <a:prstGeom prst="rect">
            <a:avLst/>
          </a:prstGeom>
          <a:solidFill>
            <a:srgbClr val="6ECECB"/>
          </a:solidFill>
        </p:spPr>
        <p:txBody>
          <a:bodyPr wrap="square" rtlCol="0">
            <a:noAutofit/>
          </a:bodyPr>
          <a:lstStyle/>
          <a:p>
            <a:pPr>
              <a:lnSpc>
                <a:spcPct val="150000"/>
              </a:lnSpc>
              <a:buClr>
                <a:srgbClr val="F7981D"/>
              </a:buClr>
            </a:pPr>
            <a:r>
              <a:rPr lang="en-GB" sz="3000" b="1" spc="-30" dirty="0">
                <a:solidFill>
                  <a:schemeClr val="bg1"/>
                </a:solidFill>
                <a:effectLst>
                  <a:outerShdw blurRad="38100" dist="38100" dir="2700000" algn="tl">
                    <a:srgbClr val="000000">
                      <a:alpha val="43137"/>
                    </a:srgbClr>
                  </a:outerShdw>
                </a:effectLst>
              </a:rPr>
              <a:t>Why do people keep memorabilia?</a:t>
            </a:r>
          </a:p>
          <a:p>
            <a:pPr>
              <a:lnSpc>
                <a:spcPct val="150000"/>
              </a:lnSpc>
              <a:buClr>
                <a:srgbClr val="FDDE00"/>
              </a:buClr>
              <a:buFont typeface="Arial" panose="020B0604020202020204" pitchFamily="34" charset="0"/>
              <a:buChar char="•"/>
            </a:pPr>
            <a:r>
              <a:rPr lang="en-GB" sz="2400" b="1" spc="-30" dirty="0"/>
              <a:t> They represent cherished experiences.</a:t>
            </a:r>
          </a:p>
          <a:p>
            <a:pPr>
              <a:lnSpc>
                <a:spcPct val="150000"/>
              </a:lnSpc>
              <a:buClr>
                <a:srgbClr val="FDDE00"/>
              </a:buClr>
              <a:buFont typeface="Arial" panose="020B0604020202020204" pitchFamily="34" charset="0"/>
              <a:buChar char="•"/>
            </a:pPr>
            <a:r>
              <a:rPr lang="en-GB" sz="2400" b="1" spc="-30" dirty="0"/>
              <a:t> We desire to show others what we have experiences.</a:t>
            </a:r>
          </a:p>
          <a:p>
            <a:pPr>
              <a:lnSpc>
                <a:spcPct val="150000"/>
              </a:lnSpc>
              <a:buClr>
                <a:srgbClr val="FDDE00"/>
              </a:buClr>
              <a:buFont typeface="Arial" panose="020B0604020202020204" pitchFamily="34" charset="0"/>
              <a:buChar char="•"/>
            </a:pPr>
            <a:r>
              <a:rPr lang="en-GB" sz="2400" b="1" spc="-30" dirty="0"/>
              <a:t> We (secretly) take joy in creating envy in others.</a:t>
            </a:r>
          </a:p>
        </p:txBody>
      </p:sp>
      <p:sp>
        <p:nvSpPr>
          <p:cNvPr id="8" name="CaixaDeTexto 7">
            <a:extLst>
              <a:ext uri="{FF2B5EF4-FFF2-40B4-BE49-F238E27FC236}">
                <a16:creationId xmlns:a16="http://schemas.microsoft.com/office/drawing/2014/main" id="{63E1A23D-0EAE-4576-AB7A-5034265610BB}"/>
              </a:ext>
            </a:extLst>
          </p:cNvPr>
          <p:cNvSpPr txBox="1"/>
          <p:nvPr/>
        </p:nvSpPr>
        <p:spPr>
          <a:xfrm>
            <a:off x="4583935" y="3711523"/>
            <a:ext cx="7257544" cy="2474955"/>
          </a:xfrm>
          <a:prstGeom prst="rect">
            <a:avLst/>
          </a:prstGeom>
          <a:solidFill>
            <a:srgbClr val="FDDE00"/>
          </a:solidFill>
        </p:spPr>
        <p:txBody>
          <a:bodyPr wrap="square" rtlCol="0">
            <a:noAutofit/>
          </a:bodyPr>
          <a:lstStyle/>
          <a:p>
            <a:pPr>
              <a:lnSpc>
                <a:spcPct val="150000"/>
              </a:lnSpc>
              <a:buClr>
                <a:srgbClr val="F7981D"/>
              </a:buClr>
            </a:pPr>
            <a:r>
              <a:rPr lang="en-GB" sz="3000" b="1" spc="-30" dirty="0">
                <a:effectLst>
                  <a:outerShdw blurRad="38100" dist="38100" dir="2700000" algn="tl">
                    <a:srgbClr val="000000">
                      <a:alpha val="43137"/>
                    </a:srgbClr>
                  </a:outerShdw>
                </a:effectLst>
              </a:rPr>
              <a:t>Approaches to using memorabilia:</a:t>
            </a:r>
          </a:p>
          <a:p>
            <a:pPr>
              <a:lnSpc>
                <a:spcPct val="150000"/>
              </a:lnSpc>
              <a:buClr>
                <a:srgbClr val="F7981D"/>
              </a:buClr>
              <a:buFont typeface="Arial" panose="020B0604020202020204" pitchFamily="34" charset="0"/>
              <a:buChar char="•"/>
            </a:pPr>
            <a:r>
              <a:rPr lang="en-GB" sz="2400" b="1" spc="-30" dirty="0"/>
              <a:t> Selling items associated with and experience.</a:t>
            </a:r>
          </a:p>
          <a:p>
            <a:pPr>
              <a:lnSpc>
                <a:spcPct val="150000"/>
              </a:lnSpc>
              <a:buClr>
                <a:srgbClr val="F7981D"/>
              </a:buClr>
              <a:buFont typeface="Arial" panose="020B0604020202020204" pitchFamily="34" charset="0"/>
              <a:buChar char="•"/>
            </a:pPr>
            <a:r>
              <a:rPr lang="en-GB" sz="2400" b="1" spc="-30" dirty="0"/>
              <a:t> Giving away items that are used during the experience.</a:t>
            </a:r>
          </a:p>
          <a:p>
            <a:pPr>
              <a:lnSpc>
                <a:spcPct val="150000"/>
              </a:lnSpc>
              <a:buClr>
                <a:srgbClr val="F7981D"/>
              </a:buClr>
              <a:buFont typeface="Arial" panose="020B0604020202020204" pitchFamily="34" charset="0"/>
              <a:buChar char="•"/>
            </a:pPr>
            <a:r>
              <a:rPr lang="en-GB" sz="2400" b="1" spc="-30" dirty="0"/>
              <a:t> Giving away items complementary to the experience. </a:t>
            </a:r>
          </a:p>
          <a:p>
            <a:pPr>
              <a:lnSpc>
                <a:spcPct val="150000"/>
              </a:lnSpc>
              <a:buClr>
                <a:srgbClr val="F7981D"/>
              </a:buClr>
            </a:pPr>
            <a:endParaRPr lang="en-GB" sz="2400" b="1" spc="-30" dirty="0"/>
          </a:p>
        </p:txBody>
      </p:sp>
    </p:spTree>
    <p:extLst>
      <p:ext uri="{BB962C8B-B14F-4D97-AF65-F5344CB8AC3E}">
        <p14:creationId xmlns:p14="http://schemas.microsoft.com/office/powerpoint/2010/main" val="1607022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Engage the Five Senses</a:t>
            </a:r>
          </a:p>
        </p:txBody>
      </p:sp>
      <p:sp>
        <p:nvSpPr>
          <p:cNvPr id="6" name="Oval 5">
            <a:extLst>
              <a:ext uri="{FF2B5EF4-FFF2-40B4-BE49-F238E27FC236}">
                <a16:creationId xmlns:a16="http://schemas.microsoft.com/office/drawing/2014/main" id="{7853EAC2-F422-45A4-A933-D54EE068ABA1}"/>
              </a:ext>
            </a:extLst>
          </p:cNvPr>
          <p:cNvSpPr/>
          <p:nvPr/>
        </p:nvSpPr>
        <p:spPr>
          <a:xfrm>
            <a:off x="3378093" y="1311047"/>
            <a:ext cx="5480706" cy="4909320"/>
          </a:xfrm>
          <a:prstGeom prst="ellipse">
            <a:avLst/>
          </a:prstGeom>
          <a:noFill/>
          <a:ln w="571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agem 2">
            <a:extLst>
              <a:ext uri="{FF2B5EF4-FFF2-40B4-BE49-F238E27FC236}">
                <a16:creationId xmlns:a16="http://schemas.microsoft.com/office/drawing/2014/main" id="{D477082D-0E8D-472F-9AE6-BCD9A4C89C33}"/>
              </a:ext>
            </a:extLst>
          </p:cNvPr>
          <p:cNvPicPr>
            <a:picLocks noChangeAspect="1"/>
          </p:cNvPicPr>
          <p:nvPr/>
        </p:nvPicPr>
        <p:blipFill>
          <a:blip r:embed="rId3"/>
          <a:stretch>
            <a:fillRect/>
          </a:stretch>
        </p:blipFill>
        <p:spPr>
          <a:xfrm>
            <a:off x="5525310" y="1046457"/>
            <a:ext cx="1186271" cy="1188000"/>
          </a:xfrm>
          <a:prstGeom prst="rect">
            <a:avLst/>
          </a:prstGeom>
          <a:effectLst>
            <a:outerShdw blurRad="50800" dist="38100" dir="2700000" algn="tl" rotWithShape="0">
              <a:prstClr val="black">
                <a:alpha val="40000"/>
              </a:prstClr>
            </a:outerShdw>
          </a:effectLst>
        </p:spPr>
      </p:pic>
      <p:pic>
        <p:nvPicPr>
          <p:cNvPr id="5" name="Imagem 4">
            <a:extLst>
              <a:ext uri="{FF2B5EF4-FFF2-40B4-BE49-F238E27FC236}">
                <a16:creationId xmlns:a16="http://schemas.microsoft.com/office/drawing/2014/main" id="{ED5CC163-C90A-47BB-AA28-AE37B8544C7B}"/>
              </a:ext>
            </a:extLst>
          </p:cNvPr>
          <p:cNvPicPr>
            <a:picLocks noChangeAspect="1"/>
          </p:cNvPicPr>
          <p:nvPr/>
        </p:nvPicPr>
        <p:blipFill>
          <a:blip r:embed="rId4"/>
          <a:stretch>
            <a:fillRect/>
          </a:stretch>
        </p:blipFill>
        <p:spPr>
          <a:xfrm>
            <a:off x="8559997" y="2728727"/>
            <a:ext cx="1186271" cy="1188000"/>
          </a:xfrm>
          <a:prstGeom prst="rect">
            <a:avLst/>
          </a:prstGeom>
          <a:effectLst>
            <a:outerShdw blurRad="50800" dist="38100" dir="2700000" algn="tl" rotWithShape="0">
              <a:prstClr val="black">
                <a:alpha val="40000"/>
              </a:prstClr>
            </a:outerShdw>
          </a:effectLst>
        </p:spPr>
      </p:pic>
      <p:pic>
        <p:nvPicPr>
          <p:cNvPr id="7" name="Imagem 6">
            <a:extLst>
              <a:ext uri="{FF2B5EF4-FFF2-40B4-BE49-F238E27FC236}">
                <a16:creationId xmlns:a16="http://schemas.microsoft.com/office/drawing/2014/main" id="{BEFF77D8-019D-47B7-9701-8B6D26CB49BB}"/>
              </a:ext>
            </a:extLst>
          </p:cNvPr>
          <p:cNvPicPr>
            <a:picLocks noChangeAspect="1"/>
          </p:cNvPicPr>
          <p:nvPr/>
        </p:nvPicPr>
        <p:blipFill>
          <a:blip r:embed="rId5"/>
          <a:stretch>
            <a:fillRect/>
          </a:stretch>
        </p:blipFill>
        <p:spPr>
          <a:xfrm>
            <a:off x="3942857" y="5031268"/>
            <a:ext cx="1186271" cy="1188000"/>
          </a:xfrm>
          <a:prstGeom prst="rect">
            <a:avLst/>
          </a:prstGeom>
          <a:effectLst>
            <a:outerShdw blurRad="50800" dist="38100" dir="2700000" algn="tl" rotWithShape="0">
              <a:prstClr val="black">
                <a:alpha val="40000"/>
              </a:prstClr>
            </a:outerShdw>
          </a:effectLst>
        </p:spPr>
      </p:pic>
      <p:pic>
        <p:nvPicPr>
          <p:cNvPr id="9" name="Imagem 8">
            <a:extLst>
              <a:ext uri="{FF2B5EF4-FFF2-40B4-BE49-F238E27FC236}">
                <a16:creationId xmlns:a16="http://schemas.microsoft.com/office/drawing/2014/main" id="{652D6E0D-295D-4E27-8D9C-EB1134574387}"/>
              </a:ext>
            </a:extLst>
          </p:cNvPr>
          <p:cNvPicPr>
            <a:picLocks noChangeAspect="1"/>
          </p:cNvPicPr>
          <p:nvPr/>
        </p:nvPicPr>
        <p:blipFill>
          <a:blip r:embed="rId6"/>
          <a:stretch>
            <a:fillRect/>
          </a:stretch>
        </p:blipFill>
        <p:spPr>
          <a:xfrm>
            <a:off x="7164567" y="5031268"/>
            <a:ext cx="1188000" cy="1188000"/>
          </a:xfrm>
          <a:prstGeom prst="rect">
            <a:avLst/>
          </a:prstGeom>
          <a:effectLst>
            <a:outerShdw blurRad="50800" dist="38100" dir="2700000" algn="tl" rotWithShape="0">
              <a:prstClr val="black">
                <a:alpha val="40000"/>
              </a:prstClr>
            </a:outerShdw>
          </a:effectLst>
        </p:spPr>
      </p:pic>
      <p:pic>
        <p:nvPicPr>
          <p:cNvPr id="11" name="Imagem 10">
            <a:extLst>
              <a:ext uri="{FF2B5EF4-FFF2-40B4-BE49-F238E27FC236}">
                <a16:creationId xmlns:a16="http://schemas.microsoft.com/office/drawing/2014/main" id="{FD13943D-EBD9-4571-B927-7D6AD1ED8949}"/>
              </a:ext>
            </a:extLst>
          </p:cNvPr>
          <p:cNvPicPr>
            <a:picLocks noChangeAspect="1"/>
          </p:cNvPicPr>
          <p:nvPr/>
        </p:nvPicPr>
        <p:blipFill>
          <a:blip r:embed="rId7"/>
          <a:stretch>
            <a:fillRect/>
          </a:stretch>
        </p:blipFill>
        <p:spPr>
          <a:xfrm>
            <a:off x="2882116" y="2728727"/>
            <a:ext cx="1188000" cy="1188000"/>
          </a:xfrm>
          <a:prstGeom prst="rect">
            <a:avLst/>
          </a:prstGeom>
          <a:effectLst>
            <a:outerShdw blurRad="50800" dist="38100" dir="2700000" algn="tl" rotWithShape="0">
              <a:prstClr val="black">
                <a:alpha val="40000"/>
              </a:prstClr>
            </a:outerShdw>
          </a:effectLst>
        </p:spPr>
      </p:pic>
      <p:sp>
        <p:nvSpPr>
          <p:cNvPr id="21" name="CaixaDeTexto 20">
            <a:extLst>
              <a:ext uri="{FF2B5EF4-FFF2-40B4-BE49-F238E27FC236}">
                <a16:creationId xmlns:a16="http://schemas.microsoft.com/office/drawing/2014/main" id="{DA5C4A24-237A-4B86-BB8E-CB9343ECA8D8}"/>
              </a:ext>
            </a:extLst>
          </p:cNvPr>
          <p:cNvSpPr txBox="1"/>
          <p:nvPr/>
        </p:nvSpPr>
        <p:spPr>
          <a:xfrm>
            <a:off x="3921868" y="2718387"/>
            <a:ext cx="4348264" cy="1938992"/>
          </a:xfrm>
          <a:prstGeom prst="rect">
            <a:avLst/>
          </a:prstGeom>
          <a:noFill/>
        </p:spPr>
        <p:txBody>
          <a:bodyPr wrap="square">
            <a:spAutoFit/>
          </a:bodyPr>
          <a:lstStyle/>
          <a:p>
            <a:pPr algn="ctr"/>
            <a:r>
              <a:rPr lang="en-GB" sz="3000" b="1" i="1" dirty="0">
                <a:solidFill>
                  <a:srgbClr val="F7981D"/>
                </a:solidFill>
              </a:rPr>
              <a:t>“The more effectively an experience engages the senses, the more memorable it will be”</a:t>
            </a:r>
            <a:endParaRPr lang="en-GB" sz="3000" dirty="0">
              <a:solidFill>
                <a:srgbClr val="F7981D"/>
              </a:solidFill>
            </a:endParaRPr>
          </a:p>
        </p:txBody>
      </p:sp>
    </p:spTree>
    <p:extLst>
      <p:ext uri="{BB962C8B-B14F-4D97-AF65-F5344CB8AC3E}">
        <p14:creationId xmlns:p14="http://schemas.microsoft.com/office/powerpoint/2010/main" val="3273582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Engage the Five Senses</a:t>
            </a:r>
          </a:p>
        </p:txBody>
      </p:sp>
      <p:sp>
        <p:nvSpPr>
          <p:cNvPr id="16" name="Retângulo 15">
            <a:extLst>
              <a:ext uri="{FF2B5EF4-FFF2-40B4-BE49-F238E27FC236}">
                <a16:creationId xmlns:a16="http://schemas.microsoft.com/office/drawing/2014/main" id="{D47DCF64-1885-49AC-BFC1-2D9997143218}"/>
              </a:ext>
            </a:extLst>
          </p:cNvPr>
          <p:cNvSpPr/>
          <p:nvPr/>
        </p:nvSpPr>
        <p:spPr>
          <a:xfrm>
            <a:off x="371142" y="3784543"/>
            <a:ext cx="8604000" cy="24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3000" b="1" dirty="0">
                <a:solidFill>
                  <a:srgbClr val="6ECECB"/>
                </a:solidFill>
                <a:effectLst>
                  <a:outerShdw blurRad="38100" dist="38100" dir="2700000" algn="tl">
                    <a:srgbClr val="000000">
                      <a:alpha val="43137"/>
                    </a:srgbClr>
                  </a:outerShdw>
                </a:effectLst>
              </a:rPr>
              <a:t>Taste</a:t>
            </a:r>
          </a:p>
          <a:p>
            <a:pPr>
              <a:lnSpc>
                <a:spcPct val="150000"/>
              </a:lnSpc>
            </a:pPr>
            <a:r>
              <a:rPr lang="en-US" sz="2400" dirty="0">
                <a:solidFill>
                  <a:schemeClr val="tx1"/>
                </a:solidFill>
              </a:rPr>
              <a:t>Serving food and/or drink is the easiest way to create an engaging experience. It can be at its core, like wine tasting in a cellar, or as a complementary moment, like a cup of hot tea after snowshoeing.</a:t>
            </a:r>
          </a:p>
        </p:txBody>
      </p:sp>
      <p:pic>
        <p:nvPicPr>
          <p:cNvPr id="4" name="Imagem 3">
            <a:extLst>
              <a:ext uri="{FF2B5EF4-FFF2-40B4-BE49-F238E27FC236}">
                <a16:creationId xmlns:a16="http://schemas.microsoft.com/office/drawing/2014/main" id="{99C413C9-E6EA-45D4-A103-B53433386AA0}"/>
              </a:ext>
            </a:extLst>
          </p:cNvPr>
          <p:cNvPicPr>
            <a:picLocks noChangeAspect="1"/>
          </p:cNvPicPr>
          <p:nvPr/>
        </p:nvPicPr>
        <p:blipFill rotWithShape="1">
          <a:blip r:embed="rId3"/>
          <a:srcRect l="9390" r="15023"/>
          <a:stretch/>
        </p:blipFill>
        <p:spPr>
          <a:xfrm>
            <a:off x="9067343" y="3784543"/>
            <a:ext cx="2774136" cy="2448000"/>
          </a:xfrm>
          <a:prstGeom prst="rect">
            <a:avLst/>
          </a:prstGeom>
          <a:effectLst>
            <a:outerShdw blurRad="50800" dist="38100" dir="2700000" algn="tl" rotWithShape="0">
              <a:prstClr val="black">
                <a:alpha val="40000"/>
              </a:prstClr>
            </a:outerShdw>
          </a:effectLst>
        </p:spPr>
      </p:pic>
      <p:pic>
        <p:nvPicPr>
          <p:cNvPr id="25" name="Imagem 24">
            <a:extLst>
              <a:ext uri="{FF2B5EF4-FFF2-40B4-BE49-F238E27FC236}">
                <a16:creationId xmlns:a16="http://schemas.microsoft.com/office/drawing/2014/main" id="{3EB6ECB2-506A-4F63-86FA-EA7C79CC3450}"/>
              </a:ext>
            </a:extLst>
          </p:cNvPr>
          <p:cNvPicPr>
            <a:picLocks noChangeAspect="1"/>
          </p:cNvPicPr>
          <p:nvPr/>
        </p:nvPicPr>
        <p:blipFill rotWithShape="1">
          <a:blip r:embed="rId3"/>
          <a:srcRect l="9390" r="15023"/>
          <a:stretch/>
        </p:blipFill>
        <p:spPr>
          <a:xfrm>
            <a:off x="329991" y="1315773"/>
            <a:ext cx="2181005" cy="1924599"/>
          </a:xfrm>
          <a:prstGeom prst="rect">
            <a:avLst/>
          </a:prstGeom>
          <a:effectLst>
            <a:outerShdw blurRad="50800" dist="38100" dir="2700000" algn="tl" rotWithShape="0">
              <a:prstClr val="black">
                <a:alpha val="40000"/>
              </a:prstClr>
            </a:outerShdw>
          </a:effectLst>
        </p:spPr>
      </p:pic>
      <p:pic>
        <p:nvPicPr>
          <p:cNvPr id="27" name="Imagem 26">
            <a:extLst>
              <a:ext uri="{FF2B5EF4-FFF2-40B4-BE49-F238E27FC236}">
                <a16:creationId xmlns:a16="http://schemas.microsoft.com/office/drawing/2014/main" id="{7E6FE160-3629-47E1-AE60-2A2490432AED}"/>
              </a:ext>
            </a:extLst>
          </p:cNvPr>
          <p:cNvPicPr>
            <a:picLocks noChangeAspect="1"/>
          </p:cNvPicPr>
          <p:nvPr/>
        </p:nvPicPr>
        <p:blipFill>
          <a:blip r:embed="rId4"/>
          <a:stretch>
            <a:fillRect/>
          </a:stretch>
        </p:blipFill>
        <p:spPr>
          <a:xfrm>
            <a:off x="2687112" y="1315773"/>
            <a:ext cx="2150147" cy="1924599"/>
          </a:xfrm>
          <a:prstGeom prst="rect">
            <a:avLst/>
          </a:prstGeom>
          <a:effectLst>
            <a:outerShdw blurRad="50800" dist="38100" dir="2700000" algn="tl" rotWithShape="0">
              <a:prstClr val="black">
                <a:alpha val="40000"/>
              </a:prstClr>
            </a:outerShdw>
          </a:effectLst>
        </p:spPr>
      </p:pic>
      <p:pic>
        <p:nvPicPr>
          <p:cNvPr id="28" name="Imagem 27">
            <a:extLst>
              <a:ext uri="{FF2B5EF4-FFF2-40B4-BE49-F238E27FC236}">
                <a16:creationId xmlns:a16="http://schemas.microsoft.com/office/drawing/2014/main" id="{D6594984-8918-4C1F-9397-8F9D38255089}"/>
              </a:ext>
            </a:extLst>
          </p:cNvPr>
          <p:cNvPicPr>
            <a:picLocks noChangeAspect="1"/>
          </p:cNvPicPr>
          <p:nvPr/>
        </p:nvPicPr>
        <p:blipFill rotWithShape="1">
          <a:blip r:embed="rId5"/>
          <a:srcRect l="24988"/>
          <a:stretch/>
        </p:blipFill>
        <p:spPr>
          <a:xfrm>
            <a:off x="5013375" y="1305895"/>
            <a:ext cx="2165249" cy="1924599"/>
          </a:xfrm>
          <a:prstGeom prst="rect">
            <a:avLst/>
          </a:prstGeom>
          <a:effectLst>
            <a:outerShdw blurRad="50800" dist="38100" dir="2700000" algn="tl" rotWithShape="0">
              <a:prstClr val="black">
                <a:alpha val="40000"/>
              </a:prstClr>
            </a:outerShdw>
          </a:effectLst>
        </p:spPr>
      </p:pic>
      <p:pic>
        <p:nvPicPr>
          <p:cNvPr id="29" name="Imagem 28">
            <a:extLst>
              <a:ext uri="{FF2B5EF4-FFF2-40B4-BE49-F238E27FC236}">
                <a16:creationId xmlns:a16="http://schemas.microsoft.com/office/drawing/2014/main" id="{029DE472-E9E6-4852-AFDE-64FEDBA98523}"/>
              </a:ext>
            </a:extLst>
          </p:cNvPr>
          <p:cNvPicPr>
            <a:picLocks noChangeAspect="1"/>
          </p:cNvPicPr>
          <p:nvPr/>
        </p:nvPicPr>
        <p:blipFill rotWithShape="1">
          <a:blip r:embed="rId6"/>
          <a:srcRect l="8329" r="15378"/>
          <a:stretch/>
        </p:blipFill>
        <p:spPr>
          <a:xfrm>
            <a:off x="7354740" y="1293586"/>
            <a:ext cx="2201438" cy="1924600"/>
          </a:xfrm>
          <a:prstGeom prst="rect">
            <a:avLst/>
          </a:prstGeom>
          <a:effectLst>
            <a:outerShdw blurRad="50800" dist="38100" dir="2700000" algn="tl" rotWithShape="0">
              <a:prstClr val="black">
                <a:alpha val="40000"/>
              </a:prstClr>
            </a:outerShdw>
          </a:effectLst>
        </p:spPr>
      </p:pic>
      <p:pic>
        <p:nvPicPr>
          <p:cNvPr id="30" name="Imagem 29">
            <a:extLst>
              <a:ext uri="{FF2B5EF4-FFF2-40B4-BE49-F238E27FC236}">
                <a16:creationId xmlns:a16="http://schemas.microsoft.com/office/drawing/2014/main" id="{269B1097-4711-4812-A1C3-140AECA07A94}"/>
              </a:ext>
            </a:extLst>
          </p:cNvPr>
          <p:cNvPicPr>
            <a:picLocks noChangeAspect="1"/>
          </p:cNvPicPr>
          <p:nvPr/>
        </p:nvPicPr>
        <p:blipFill rotWithShape="1">
          <a:blip r:embed="rId7"/>
          <a:srcRect t="30332" r="744" b="3422"/>
          <a:stretch/>
        </p:blipFill>
        <p:spPr>
          <a:xfrm>
            <a:off x="9732294" y="1293586"/>
            <a:ext cx="2165249" cy="1938116"/>
          </a:xfrm>
          <a:prstGeom prst="rect">
            <a:avLst/>
          </a:prstGeom>
          <a:effectLst>
            <a:outerShdw blurRad="50800" dist="38100" dir="2700000" algn="tl" rotWithShape="0">
              <a:prstClr val="black">
                <a:alpha val="40000"/>
              </a:prstClr>
            </a:outerShdw>
          </a:effectLst>
        </p:spPr>
      </p:pic>
      <p:sp>
        <p:nvSpPr>
          <p:cNvPr id="10" name="CaixaDeTexto 9">
            <a:extLst>
              <a:ext uri="{FF2B5EF4-FFF2-40B4-BE49-F238E27FC236}">
                <a16:creationId xmlns:a16="http://schemas.microsoft.com/office/drawing/2014/main" id="{5F021D24-65F5-4CA9-9FE7-CA893E2F0FCA}"/>
              </a:ext>
            </a:extLst>
          </p:cNvPr>
          <p:cNvSpPr txBox="1"/>
          <p:nvPr/>
        </p:nvSpPr>
        <p:spPr>
          <a:xfrm>
            <a:off x="9081191" y="3261901"/>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640801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Engage the Five Senses</a:t>
            </a:r>
          </a:p>
        </p:txBody>
      </p:sp>
      <p:sp>
        <p:nvSpPr>
          <p:cNvPr id="12" name="Retângulo 11">
            <a:extLst>
              <a:ext uri="{FF2B5EF4-FFF2-40B4-BE49-F238E27FC236}">
                <a16:creationId xmlns:a16="http://schemas.microsoft.com/office/drawing/2014/main" id="{5EEFDC99-C0F1-4466-90C6-FC43C368D895}"/>
              </a:ext>
            </a:extLst>
          </p:cNvPr>
          <p:cNvSpPr/>
          <p:nvPr/>
        </p:nvSpPr>
        <p:spPr>
          <a:xfrm>
            <a:off x="371142" y="1060793"/>
            <a:ext cx="8604000" cy="24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3000" b="1" dirty="0">
                <a:solidFill>
                  <a:srgbClr val="FDDE00"/>
                </a:solidFill>
                <a:effectLst>
                  <a:outerShdw blurRad="38100" dist="38100" dir="2700000" algn="tl">
                    <a:srgbClr val="000000">
                      <a:alpha val="43137"/>
                    </a:srgbClr>
                  </a:outerShdw>
                </a:effectLst>
              </a:rPr>
              <a:t>Smell</a:t>
            </a:r>
          </a:p>
          <a:p>
            <a:pPr>
              <a:lnSpc>
                <a:spcPct val="150000"/>
              </a:lnSpc>
            </a:pPr>
            <a:r>
              <a:rPr lang="en-US" sz="2400" dirty="0">
                <a:solidFill>
                  <a:schemeClr val="tx1"/>
                </a:solidFill>
              </a:rPr>
              <a:t>The smell can really enhance the experience, but it can also trigger powerful memories long after it ends. The smell of hot coffee or freshly baked bread in a supermarket aisles are great examples.</a:t>
            </a:r>
          </a:p>
        </p:txBody>
      </p:sp>
      <p:sp>
        <p:nvSpPr>
          <p:cNvPr id="13" name="Retângulo 12">
            <a:extLst>
              <a:ext uri="{FF2B5EF4-FFF2-40B4-BE49-F238E27FC236}">
                <a16:creationId xmlns:a16="http://schemas.microsoft.com/office/drawing/2014/main" id="{D6D5F68E-6958-4F66-9D08-96579BD124E5}"/>
              </a:ext>
            </a:extLst>
          </p:cNvPr>
          <p:cNvSpPr/>
          <p:nvPr/>
        </p:nvSpPr>
        <p:spPr>
          <a:xfrm>
            <a:off x="3243425" y="3797190"/>
            <a:ext cx="8604000" cy="244796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3000" b="1" spc="-20" dirty="0">
                <a:solidFill>
                  <a:srgbClr val="F7981D"/>
                </a:solidFill>
                <a:effectLst>
                  <a:outerShdw blurRad="38100" dist="38100" dir="2700000" algn="tl">
                    <a:srgbClr val="000000">
                      <a:alpha val="43137"/>
                    </a:srgbClr>
                  </a:outerShdw>
                </a:effectLst>
              </a:rPr>
              <a:t>Hearing</a:t>
            </a:r>
          </a:p>
          <a:p>
            <a:pPr>
              <a:lnSpc>
                <a:spcPct val="150000"/>
              </a:lnSpc>
            </a:pPr>
            <a:r>
              <a:rPr lang="en-GB" sz="2400" spc="-20" dirty="0">
                <a:solidFill>
                  <a:schemeClr val="tx1"/>
                </a:solidFill>
              </a:rPr>
              <a:t>Sound is great for setting the mood of the environment (ambience). Relaxing music fill the hotels lobbies, while wild animal sounds can mimic the jungle, rainforests or savannahs. </a:t>
            </a:r>
          </a:p>
        </p:txBody>
      </p:sp>
      <p:pic>
        <p:nvPicPr>
          <p:cNvPr id="4" name="Imagem 3">
            <a:extLst>
              <a:ext uri="{FF2B5EF4-FFF2-40B4-BE49-F238E27FC236}">
                <a16:creationId xmlns:a16="http://schemas.microsoft.com/office/drawing/2014/main" id="{4DC18E29-1819-4132-B178-A2866DD16101}"/>
              </a:ext>
            </a:extLst>
          </p:cNvPr>
          <p:cNvPicPr>
            <a:picLocks noChangeAspect="1"/>
          </p:cNvPicPr>
          <p:nvPr/>
        </p:nvPicPr>
        <p:blipFill>
          <a:blip r:embed="rId3"/>
          <a:stretch>
            <a:fillRect/>
          </a:stretch>
        </p:blipFill>
        <p:spPr>
          <a:xfrm>
            <a:off x="9069954" y="1046457"/>
            <a:ext cx="2750903" cy="2462336"/>
          </a:xfrm>
          <a:prstGeom prst="rect">
            <a:avLst/>
          </a:prstGeom>
          <a:effectLst>
            <a:outerShdw blurRad="50800" dist="38100" dir="2700000" algn="tl" rotWithShape="0">
              <a:prstClr val="black">
                <a:alpha val="40000"/>
              </a:prstClr>
            </a:outerShdw>
          </a:effectLst>
        </p:spPr>
      </p:pic>
      <p:pic>
        <p:nvPicPr>
          <p:cNvPr id="14" name="Imagem 13">
            <a:extLst>
              <a:ext uri="{FF2B5EF4-FFF2-40B4-BE49-F238E27FC236}">
                <a16:creationId xmlns:a16="http://schemas.microsoft.com/office/drawing/2014/main" id="{17FB7A1A-1A0D-4940-B1E0-8E67C190581F}"/>
              </a:ext>
            </a:extLst>
          </p:cNvPr>
          <p:cNvPicPr>
            <a:picLocks noChangeAspect="1"/>
          </p:cNvPicPr>
          <p:nvPr/>
        </p:nvPicPr>
        <p:blipFill rotWithShape="1">
          <a:blip r:embed="rId4"/>
          <a:srcRect l="24988"/>
          <a:stretch/>
        </p:blipFill>
        <p:spPr>
          <a:xfrm>
            <a:off x="371141" y="3797190"/>
            <a:ext cx="2754055" cy="2447964"/>
          </a:xfrm>
          <a:prstGeom prst="rect">
            <a:avLst/>
          </a:prstGeom>
          <a:effectLst>
            <a:outerShdw blurRad="50800" dist="38100" dir="2700000" algn="tl" rotWithShape="0">
              <a:prstClr val="black">
                <a:alpha val="40000"/>
              </a:prstClr>
            </a:outerShdw>
          </a:effectLst>
        </p:spPr>
      </p:pic>
      <p:sp>
        <p:nvSpPr>
          <p:cNvPr id="7" name="CaixaDeTexto 6">
            <a:extLst>
              <a:ext uri="{FF2B5EF4-FFF2-40B4-BE49-F238E27FC236}">
                <a16:creationId xmlns:a16="http://schemas.microsoft.com/office/drawing/2014/main" id="{AF20B41E-6D43-468A-B334-BAE4D6A0B145}"/>
              </a:ext>
            </a:extLst>
          </p:cNvPr>
          <p:cNvSpPr txBox="1"/>
          <p:nvPr/>
        </p:nvSpPr>
        <p:spPr>
          <a:xfrm>
            <a:off x="9037229" y="3517490"/>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168893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#5: Engage the Five Senses</a:t>
            </a:r>
          </a:p>
        </p:txBody>
      </p:sp>
      <p:sp>
        <p:nvSpPr>
          <p:cNvPr id="12" name="Retângulo 11">
            <a:extLst>
              <a:ext uri="{FF2B5EF4-FFF2-40B4-BE49-F238E27FC236}">
                <a16:creationId xmlns:a16="http://schemas.microsoft.com/office/drawing/2014/main" id="{5EEFDC99-C0F1-4466-90C6-FC43C368D895}"/>
              </a:ext>
            </a:extLst>
          </p:cNvPr>
          <p:cNvSpPr/>
          <p:nvPr/>
        </p:nvSpPr>
        <p:spPr>
          <a:xfrm>
            <a:off x="371142" y="3784543"/>
            <a:ext cx="8604000" cy="24480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3000" b="1" dirty="0">
                <a:solidFill>
                  <a:srgbClr val="FDDE00"/>
                </a:solidFill>
                <a:effectLst>
                  <a:outerShdw blurRad="38100" dist="38100" dir="2700000" algn="tl">
                    <a:srgbClr val="000000">
                      <a:alpha val="43137"/>
                    </a:srgbClr>
                  </a:outerShdw>
                </a:effectLst>
              </a:rPr>
              <a:t>Touch</a:t>
            </a:r>
          </a:p>
          <a:p>
            <a:pPr>
              <a:lnSpc>
                <a:spcPct val="150000"/>
              </a:lnSpc>
            </a:pPr>
            <a:r>
              <a:rPr lang="en-US" sz="2400" dirty="0">
                <a:solidFill>
                  <a:schemeClr val="tx1"/>
                </a:solidFill>
              </a:rPr>
              <a:t>There are incredible opportunities to create stimuli for touch, although it may not seem evident in all situations. Using warm towels in a spa or velvet texture on seats can make the difference.</a:t>
            </a:r>
          </a:p>
        </p:txBody>
      </p:sp>
      <p:sp>
        <p:nvSpPr>
          <p:cNvPr id="13" name="Retângulo 12">
            <a:extLst>
              <a:ext uri="{FF2B5EF4-FFF2-40B4-BE49-F238E27FC236}">
                <a16:creationId xmlns:a16="http://schemas.microsoft.com/office/drawing/2014/main" id="{D6D5F68E-6958-4F66-9D08-96579BD124E5}"/>
              </a:ext>
            </a:extLst>
          </p:cNvPr>
          <p:cNvSpPr/>
          <p:nvPr/>
        </p:nvSpPr>
        <p:spPr>
          <a:xfrm>
            <a:off x="3243425" y="1073440"/>
            <a:ext cx="8604000" cy="244796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3000" b="1" spc="-20" dirty="0">
                <a:solidFill>
                  <a:srgbClr val="6ECECB"/>
                </a:solidFill>
                <a:effectLst>
                  <a:outerShdw blurRad="38100" dist="38100" dir="2700000" algn="tl">
                    <a:srgbClr val="000000">
                      <a:alpha val="43137"/>
                    </a:srgbClr>
                  </a:outerShdw>
                </a:effectLst>
              </a:rPr>
              <a:t>Sight</a:t>
            </a:r>
          </a:p>
          <a:p>
            <a:pPr>
              <a:lnSpc>
                <a:spcPct val="150000"/>
              </a:lnSpc>
            </a:pPr>
            <a:r>
              <a:rPr lang="en-US" sz="2400" spc="-20" dirty="0">
                <a:solidFill>
                  <a:schemeClr val="tx1"/>
                </a:solidFill>
              </a:rPr>
              <a:t>Sight stimulation can be done in several ways. From costumes to photos, from props to smiles. </a:t>
            </a:r>
            <a:r>
              <a:rPr lang="en-US" sz="2400" spc="-20" dirty="0" err="1">
                <a:solidFill>
                  <a:schemeClr val="tx1"/>
                </a:solidFill>
              </a:rPr>
              <a:t>Colourful</a:t>
            </a:r>
            <a:r>
              <a:rPr lang="en-US" sz="2400" spc="-20" dirty="0">
                <a:solidFill>
                  <a:schemeClr val="tx1"/>
                </a:solidFill>
              </a:rPr>
              <a:t> cakes or </a:t>
            </a:r>
            <a:r>
              <a:rPr lang="en-US" sz="2400" spc="-20" dirty="0" err="1">
                <a:solidFill>
                  <a:schemeClr val="tx1"/>
                </a:solidFill>
              </a:rPr>
              <a:t>colourful</a:t>
            </a:r>
            <a:r>
              <a:rPr lang="en-US" sz="2400" spc="-20" dirty="0">
                <a:solidFill>
                  <a:schemeClr val="tx1"/>
                </a:solidFill>
              </a:rPr>
              <a:t> displays of fruits and vegetables in a marketplace easily catch ones eye.</a:t>
            </a:r>
          </a:p>
        </p:txBody>
      </p:sp>
      <p:pic>
        <p:nvPicPr>
          <p:cNvPr id="16" name="Imagem 15">
            <a:extLst>
              <a:ext uri="{FF2B5EF4-FFF2-40B4-BE49-F238E27FC236}">
                <a16:creationId xmlns:a16="http://schemas.microsoft.com/office/drawing/2014/main" id="{75A24407-D3B5-4539-940B-D8368C411FB2}"/>
              </a:ext>
            </a:extLst>
          </p:cNvPr>
          <p:cNvPicPr>
            <a:picLocks noChangeAspect="1"/>
          </p:cNvPicPr>
          <p:nvPr/>
        </p:nvPicPr>
        <p:blipFill rotWithShape="1">
          <a:blip r:embed="rId3"/>
          <a:srcRect t="30332" r="744" b="3422"/>
          <a:stretch/>
        </p:blipFill>
        <p:spPr>
          <a:xfrm>
            <a:off x="9069953" y="3770207"/>
            <a:ext cx="2750903" cy="2462336"/>
          </a:xfrm>
          <a:prstGeom prst="rect">
            <a:avLst/>
          </a:prstGeom>
          <a:effectLst>
            <a:outerShdw blurRad="50800" dist="38100" dir="2700000" algn="tl" rotWithShape="0">
              <a:prstClr val="black">
                <a:alpha val="40000"/>
              </a:prstClr>
            </a:outerShdw>
          </a:effectLst>
        </p:spPr>
      </p:pic>
      <p:pic>
        <p:nvPicPr>
          <p:cNvPr id="19" name="Imagem 18">
            <a:extLst>
              <a:ext uri="{FF2B5EF4-FFF2-40B4-BE49-F238E27FC236}">
                <a16:creationId xmlns:a16="http://schemas.microsoft.com/office/drawing/2014/main" id="{640B7154-4237-4889-9800-655C75057025}"/>
              </a:ext>
            </a:extLst>
          </p:cNvPr>
          <p:cNvPicPr>
            <a:picLocks noChangeAspect="1"/>
          </p:cNvPicPr>
          <p:nvPr/>
        </p:nvPicPr>
        <p:blipFill rotWithShape="1">
          <a:blip r:embed="rId4"/>
          <a:srcRect l="8329" r="15378"/>
          <a:stretch/>
        </p:blipFill>
        <p:spPr>
          <a:xfrm>
            <a:off x="344574" y="1073440"/>
            <a:ext cx="2800085" cy="2447965"/>
          </a:xfrm>
          <a:prstGeom prst="rect">
            <a:avLst/>
          </a:prstGeom>
          <a:effectLst>
            <a:outerShdw blurRad="50800" dist="38100" dir="2700000" algn="tl" rotWithShape="0">
              <a:prstClr val="black">
                <a:alpha val="40000"/>
              </a:prstClr>
            </a:outerShdw>
          </a:effectLst>
        </p:spPr>
      </p:pic>
      <p:sp>
        <p:nvSpPr>
          <p:cNvPr id="7" name="CaixaDeTexto 6">
            <a:extLst>
              <a:ext uri="{FF2B5EF4-FFF2-40B4-BE49-F238E27FC236}">
                <a16:creationId xmlns:a16="http://schemas.microsoft.com/office/drawing/2014/main" id="{0CF23536-9A5F-4829-BD33-4FE314B6D92A}"/>
              </a:ext>
            </a:extLst>
          </p:cNvPr>
          <p:cNvSpPr txBox="1"/>
          <p:nvPr/>
        </p:nvSpPr>
        <p:spPr>
          <a:xfrm>
            <a:off x="9047343" y="3509305"/>
            <a:ext cx="2816352" cy="246221"/>
          </a:xfrm>
          <a:prstGeom prst="rect">
            <a:avLst/>
          </a:prstGeom>
          <a:noFill/>
        </p:spPr>
        <p:txBody>
          <a:bodyPr wrap="square" rtlCol="0">
            <a:spAutoFit/>
          </a:bodyPr>
          <a:lstStyle/>
          <a:p>
            <a:pPr algn="r"/>
            <a:r>
              <a:rPr lang="en-GB" sz="1000" dirty="0"/>
              <a:t>Retrieved from: www.photopin.com</a:t>
            </a:r>
          </a:p>
        </p:txBody>
      </p:sp>
    </p:spTree>
    <p:extLst>
      <p:ext uri="{BB962C8B-B14F-4D97-AF65-F5344CB8AC3E}">
        <p14:creationId xmlns:p14="http://schemas.microsoft.com/office/powerpoint/2010/main" val="3651318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https://youtu.be/xGkkUQib_Lw</a:t>
            </a:r>
            <a:endParaRPr lang="en-GB" sz="1050" dirty="0"/>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#2</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7DD502CC-AF0C-4537-80F4-3EFE68278038}"/>
              </a:ext>
            </a:extLst>
          </p:cNvPr>
          <p:cNvSpPr txBox="1"/>
          <p:nvPr/>
        </p:nvSpPr>
        <p:spPr>
          <a:xfrm>
            <a:off x="9843516" y="1228725"/>
            <a:ext cx="2293620" cy="2400657"/>
          </a:xfrm>
          <a:prstGeom prst="rect">
            <a:avLst/>
          </a:prstGeom>
          <a:noFill/>
        </p:spPr>
        <p:txBody>
          <a:bodyPr wrap="square">
            <a:spAutoFit/>
          </a:bodyPr>
          <a:lstStyle/>
          <a:p>
            <a:r>
              <a:rPr lang="en-US" sz="3000" b="1" i="1" dirty="0">
                <a:solidFill>
                  <a:schemeClr val="bg1">
                    <a:lumMod val="65000"/>
                  </a:schemeClr>
                </a:solidFill>
              </a:rPr>
              <a:t>Designing Tourism Experiences for Smiles and Delight</a:t>
            </a:r>
            <a:endParaRPr lang="en-GB" sz="3000" b="1" i="1" dirty="0">
              <a:solidFill>
                <a:schemeClr val="bg1">
                  <a:lumMod val="65000"/>
                </a:schemeClr>
              </a:solidFill>
            </a:endParaRPr>
          </a:p>
        </p:txBody>
      </p:sp>
      <p:pic>
        <p:nvPicPr>
          <p:cNvPr id="4" name="Multimédia Online 3" title="Designing Tourism Experiences for Smiles and Delight">
            <a:hlinkClick r:id="" action="ppaction://media"/>
            <a:extLst>
              <a:ext uri="{FF2B5EF4-FFF2-40B4-BE49-F238E27FC236}">
                <a16:creationId xmlns:a16="http://schemas.microsoft.com/office/drawing/2014/main" id="{F4E5AD35-00A2-4502-BB89-3C677D3B3E63}"/>
              </a:ext>
            </a:extLst>
          </p:cNvPr>
          <p:cNvPicPr>
            <a:picLocks noRot="1"/>
          </p:cNvPicPr>
          <p:nvPr>
            <a:videoFile r:link="rId1"/>
          </p:nvPr>
        </p:nvPicPr>
        <p:blipFill>
          <a:blip r:embed="rId5"/>
          <a:stretch>
            <a:fillRect/>
          </a:stretch>
        </p:blipFill>
        <p:spPr>
          <a:xfrm>
            <a:off x="2676906" y="1287000"/>
            <a:ext cx="6948000" cy="4284000"/>
          </a:xfrm>
          <a:prstGeom prst="rect">
            <a:avLst/>
          </a:prstGeom>
        </p:spPr>
      </p:pic>
    </p:spTree>
    <p:extLst>
      <p:ext uri="{BB962C8B-B14F-4D97-AF65-F5344CB8AC3E}">
        <p14:creationId xmlns:p14="http://schemas.microsoft.com/office/powerpoint/2010/main" val="314988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ção da Imagem 7">
            <a:extLst>
              <a:ext uri="{FF2B5EF4-FFF2-40B4-BE49-F238E27FC236}">
                <a16:creationId xmlns:a16="http://schemas.microsoft.com/office/drawing/2014/main" id="{0C61A76E-44DC-4CAF-844E-FD680D833C21}"/>
              </a:ext>
            </a:extLst>
          </p:cNvPr>
          <p:cNvPicPr>
            <a:picLocks noGrp="1" noChangeAspect="1"/>
          </p:cNvPicPr>
          <p:nvPr>
            <p:ph type="pic" sz="quarter" idx="19"/>
          </p:nvPr>
        </p:nvPicPr>
        <p:blipFill rotWithShape="1">
          <a:blip r:embed="rId2"/>
          <a:srcRect t="10601" b="10601"/>
          <a:stretch/>
        </p:blipFill>
        <p:spPr/>
      </p:pic>
      <p:sp>
        <p:nvSpPr>
          <p:cNvPr id="9" name="Text Placeholder 1">
            <a:extLst>
              <a:ext uri="{FF2B5EF4-FFF2-40B4-BE49-F238E27FC236}">
                <a16:creationId xmlns:a16="http://schemas.microsoft.com/office/drawing/2014/main" id="{FB46FCCB-4299-45B5-A513-593394DCCC63}"/>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3.4.</a:t>
            </a:r>
          </a:p>
          <a:p>
            <a:r>
              <a:rPr lang="en-US" sz="4400" dirty="0">
                <a:solidFill>
                  <a:schemeClr val="bg1"/>
                </a:solidFill>
                <a:effectLst>
                  <a:outerShdw blurRad="38100" dist="38100" dir="2700000" algn="tl">
                    <a:srgbClr val="000000">
                      <a:alpha val="43137"/>
                    </a:srgbClr>
                  </a:outerShdw>
                </a:effectLst>
              </a:rPr>
              <a:t>Going Beyond the Experience</a:t>
            </a:r>
          </a:p>
        </p:txBody>
      </p:sp>
    </p:spTree>
    <p:extLst>
      <p:ext uri="{BB962C8B-B14F-4D97-AF65-F5344CB8AC3E}">
        <p14:creationId xmlns:p14="http://schemas.microsoft.com/office/powerpoint/2010/main" val="71394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Going Beyond the Experience</a:t>
            </a:r>
          </a:p>
        </p:txBody>
      </p:sp>
      <p:pic>
        <p:nvPicPr>
          <p:cNvPr id="3" name="Imagem 2">
            <a:extLst>
              <a:ext uri="{FF2B5EF4-FFF2-40B4-BE49-F238E27FC236}">
                <a16:creationId xmlns:a16="http://schemas.microsoft.com/office/drawing/2014/main" id="{735EF557-4ED8-4553-B565-3A34CD0D7A52}"/>
              </a:ext>
            </a:extLst>
          </p:cNvPr>
          <p:cNvPicPr>
            <a:picLocks noChangeAspect="1"/>
          </p:cNvPicPr>
          <p:nvPr/>
        </p:nvPicPr>
        <p:blipFill>
          <a:blip r:embed="rId3"/>
          <a:stretch>
            <a:fillRect/>
          </a:stretch>
        </p:blipFill>
        <p:spPr>
          <a:xfrm>
            <a:off x="363251" y="1217569"/>
            <a:ext cx="648000" cy="648000"/>
          </a:xfrm>
          <a:prstGeom prst="rect">
            <a:avLst/>
          </a:prstGeom>
        </p:spPr>
      </p:pic>
      <p:sp>
        <p:nvSpPr>
          <p:cNvPr id="4" name="CaixaDeTexto 3">
            <a:extLst>
              <a:ext uri="{FF2B5EF4-FFF2-40B4-BE49-F238E27FC236}">
                <a16:creationId xmlns:a16="http://schemas.microsoft.com/office/drawing/2014/main" id="{BF5E676B-DE58-4862-B3ED-51BFE6257C4B}"/>
              </a:ext>
            </a:extLst>
          </p:cNvPr>
          <p:cNvSpPr txBox="1"/>
          <p:nvPr/>
        </p:nvSpPr>
        <p:spPr>
          <a:xfrm>
            <a:off x="1058638" y="1156276"/>
            <a:ext cx="2433757" cy="830997"/>
          </a:xfrm>
          <a:prstGeom prst="rect">
            <a:avLst/>
          </a:prstGeom>
          <a:noFill/>
        </p:spPr>
        <p:txBody>
          <a:bodyPr wrap="square" rtlCol="0">
            <a:spAutoFit/>
          </a:bodyPr>
          <a:lstStyle/>
          <a:p>
            <a:r>
              <a:rPr lang="en-GB" sz="2400" b="1" dirty="0">
                <a:effectLst>
                  <a:outerShdw blurRad="38100" dist="38100" dir="2700000" algn="tl">
                    <a:srgbClr val="000000">
                      <a:alpha val="43137"/>
                    </a:srgbClr>
                  </a:outerShdw>
                </a:effectLst>
              </a:rPr>
              <a:t>The Trap of </a:t>
            </a:r>
            <a:r>
              <a:rPr lang="en-GB" sz="2400" b="1" dirty="0">
                <a:solidFill>
                  <a:srgbClr val="C00000"/>
                </a:solidFill>
                <a:effectLst>
                  <a:outerShdw blurRad="38100" dist="38100" dir="2700000" algn="tl">
                    <a:srgbClr val="000000">
                      <a:alpha val="43137"/>
                    </a:srgbClr>
                  </a:outerShdw>
                </a:effectLst>
              </a:rPr>
              <a:t>Commoditization</a:t>
            </a:r>
          </a:p>
        </p:txBody>
      </p:sp>
      <p:cxnSp>
        <p:nvCxnSpPr>
          <p:cNvPr id="13" name="Conexão reta unidirecional 12">
            <a:extLst>
              <a:ext uri="{FF2B5EF4-FFF2-40B4-BE49-F238E27FC236}">
                <a16:creationId xmlns:a16="http://schemas.microsoft.com/office/drawing/2014/main" id="{26D6FF81-D87D-4CF4-BE60-C59CA0D697B8}"/>
              </a:ext>
            </a:extLst>
          </p:cNvPr>
          <p:cNvCxnSpPr>
            <a:cxnSpLocks/>
          </p:cNvCxnSpPr>
          <p:nvPr/>
        </p:nvCxnSpPr>
        <p:spPr>
          <a:xfrm flipV="1">
            <a:off x="3959352" y="1626514"/>
            <a:ext cx="4172971" cy="2"/>
          </a:xfrm>
          <a:prstGeom prst="straightConnector1">
            <a:avLst/>
          </a:prstGeom>
          <a:ln w="57150">
            <a:solidFill>
              <a:srgbClr val="6ECECB"/>
            </a:solidFill>
            <a:tailEnd type="triangle"/>
          </a:ln>
        </p:spPr>
        <p:style>
          <a:lnRef idx="1">
            <a:schemeClr val="accent1"/>
          </a:lnRef>
          <a:fillRef idx="0">
            <a:schemeClr val="accent1"/>
          </a:fillRef>
          <a:effectRef idx="0">
            <a:schemeClr val="accent1"/>
          </a:effectRef>
          <a:fontRef idx="minor">
            <a:schemeClr val="tx1"/>
          </a:fontRef>
        </p:style>
      </p:cxnSp>
      <p:sp>
        <p:nvSpPr>
          <p:cNvPr id="19" name="CaixaDeTexto 18">
            <a:extLst>
              <a:ext uri="{FF2B5EF4-FFF2-40B4-BE49-F238E27FC236}">
                <a16:creationId xmlns:a16="http://schemas.microsoft.com/office/drawing/2014/main" id="{8916AF5D-8EDB-486D-85C2-303FE36EFC87}"/>
              </a:ext>
            </a:extLst>
          </p:cNvPr>
          <p:cNvSpPr txBox="1"/>
          <p:nvPr/>
        </p:nvSpPr>
        <p:spPr>
          <a:xfrm>
            <a:off x="1087822" y="4317338"/>
            <a:ext cx="10030893" cy="1938992"/>
          </a:xfrm>
          <a:prstGeom prst="rect">
            <a:avLst/>
          </a:prstGeom>
          <a:noFill/>
        </p:spPr>
        <p:txBody>
          <a:bodyPr wrap="square" rtlCol="0">
            <a:spAutoFit/>
          </a:bodyPr>
          <a:lstStyle/>
          <a:p>
            <a:pPr algn="ctr"/>
            <a:r>
              <a:rPr lang="en-GB" sz="3000" b="1" i="1" dirty="0">
                <a:solidFill>
                  <a:srgbClr val="F7981D"/>
                </a:solidFill>
              </a:rPr>
              <a:t>“Tourism companies will likewise get into the personal and family transformational business, for as a psychologist Jeffrey A. Kotler points out, «Travel offers you more opportunities to change your life than almost any other human endeavour»”</a:t>
            </a:r>
          </a:p>
        </p:txBody>
      </p:sp>
      <p:pic>
        <p:nvPicPr>
          <p:cNvPr id="24" name="Imagem 23">
            <a:extLst>
              <a:ext uri="{FF2B5EF4-FFF2-40B4-BE49-F238E27FC236}">
                <a16:creationId xmlns:a16="http://schemas.microsoft.com/office/drawing/2014/main" id="{ED18AC90-BEBC-4EF3-9E7F-1E444BBDEFF5}"/>
              </a:ext>
            </a:extLst>
          </p:cNvPr>
          <p:cNvPicPr>
            <a:picLocks noChangeAspect="1"/>
          </p:cNvPicPr>
          <p:nvPr/>
        </p:nvPicPr>
        <p:blipFill>
          <a:blip r:embed="rId4"/>
          <a:stretch>
            <a:fillRect/>
          </a:stretch>
        </p:blipFill>
        <p:spPr>
          <a:xfrm>
            <a:off x="8536242" y="1203488"/>
            <a:ext cx="720000" cy="720000"/>
          </a:xfrm>
          <a:prstGeom prst="rect">
            <a:avLst/>
          </a:prstGeom>
        </p:spPr>
      </p:pic>
      <p:grpSp>
        <p:nvGrpSpPr>
          <p:cNvPr id="38" name="Agrupar 37">
            <a:extLst>
              <a:ext uri="{FF2B5EF4-FFF2-40B4-BE49-F238E27FC236}">
                <a16:creationId xmlns:a16="http://schemas.microsoft.com/office/drawing/2014/main" id="{E3B2CAED-E4DC-4E01-BE59-025E84E0BE14}"/>
              </a:ext>
            </a:extLst>
          </p:cNvPr>
          <p:cNvGrpSpPr/>
          <p:nvPr/>
        </p:nvGrpSpPr>
        <p:grpSpPr>
          <a:xfrm>
            <a:off x="8972229" y="2572522"/>
            <a:ext cx="2699714" cy="830997"/>
            <a:chOff x="8182990" y="3174003"/>
            <a:chExt cx="2699714" cy="830997"/>
          </a:xfrm>
        </p:grpSpPr>
        <p:sp>
          <p:nvSpPr>
            <p:cNvPr id="23" name="CaixaDeTexto 22">
              <a:extLst>
                <a:ext uri="{FF2B5EF4-FFF2-40B4-BE49-F238E27FC236}">
                  <a16:creationId xmlns:a16="http://schemas.microsoft.com/office/drawing/2014/main" id="{6CEDB75C-0D47-425F-B0F7-BD2881C1E9B9}"/>
                </a:ext>
              </a:extLst>
            </p:cNvPr>
            <p:cNvSpPr txBox="1"/>
            <p:nvPr/>
          </p:nvSpPr>
          <p:spPr>
            <a:xfrm>
              <a:off x="8953028" y="3174003"/>
              <a:ext cx="1929676" cy="830997"/>
            </a:xfrm>
            <a:prstGeom prst="rect">
              <a:avLst/>
            </a:prstGeom>
            <a:noFill/>
          </p:spPr>
          <p:txBody>
            <a:bodyPr wrap="square">
              <a:spAutoFit/>
            </a:bodyPr>
            <a:lstStyle/>
            <a:p>
              <a:r>
                <a:rPr lang="en-GB" sz="2400" b="1" dirty="0">
                  <a:solidFill>
                    <a:srgbClr val="FDDE00"/>
                  </a:solidFill>
                  <a:effectLst>
                    <a:outerShdw blurRad="38100" dist="38100" dir="2700000" algn="tl">
                      <a:srgbClr val="000000">
                        <a:alpha val="43137"/>
                      </a:srgbClr>
                    </a:outerShdw>
                  </a:effectLst>
                </a:rPr>
                <a:t>Easy </a:t>
              </a:r>
            </a:p>
            <a:p>
              <a:r>
                <a:rPr lang="en-GB" sz="2400" b="1" dirty="0">
                  <a:solidFill>
                    <a:srgbClr val="FDDE00"/>
                  </a:solidFill>
                  <a:effectLst>
                    <a:outerShdw blurRad="38100" dist="38100" dir="2700000" algn="tl">
                      <a:srgbClr val="000000">
                        <a:alpha val="43137"/>
                      </a:srgbClr>
                    </a:outerShdw>
                  </a:effectLst>
                </a:rPr>
                <a:t>&amp; Different</a:t>
              </a:r>
            </a:p>
          </p:txBody>
        </p:sp>
        <p:pic>
          <p:nvPicPr>
            <p:cNvPr id="26" name="Imagem 25">
              <a:extLst>
                <a:ext uri="{FF2B5EF4-FFF2-40B4-BE49-F238E27FC236}">
                  <a16:creationId xmlns:a16="http://schemas.microsoft.com/office/drawing/2014/main" id="{2EE481A9-3AF2-4B03-9373-5CBDB833396A}"/>
                </a:ext>
              </a:extLst>
            </p:cNvPr>
            <p:cNvPicPr>
              <a:picLocks noChangeAspect="1"/>
            </p:cNvPicPr>
            <p:nvPr/>
          </p:nvPicPr>
          <p:blipFill>
            <a:blip r:embed="rId5"/>
            <a:stretch>
              <a:fillRect/>
            </a:stretch>
          </p:blipFill>
          <p:spPr>
            <a:xfrm>
              <a:off x="8182990" y="3229501"/>
              <a:ext cx="720000" cy="720000"/>
            </a:xfrm>
            <a:prstGeom prst="rect">
              <a:avLst/>
            </a:prstGeom>
          </p:spPr>
        </p:pic>
      </p:grpSp>
      <p:grpSp>
        <p:nvGrpSpPr>
          <p:cNvPr id="69" name="Agrupar 68">
            <a:extLst>
              <a:ext uri="{FF2B5EF4-FFF2-40B4-BE49-F238E27FC236}">
                <a16:creationId xmlns:a16="http://schemas.microsoft.com/office/drawing/2014/main" id="{011C9F00-566A-4837-982A-ED1B928F270A}"/>
              </a:ext>
            </a:extLst>
          </p:cNvPr>
          <p:cNvGrpSpPr/>
          <p:nvPr/>
        </p:nvGrpSpPr>
        <p:grpSpPr>
          <a:xfrm>
            <a:off x="4660941" y="2986454"/>
            <a:ext cx="3255264" cy="1147818"/>
            <a:chOff x="4614718" y="4089642"/>
            <a:chExt cx="3255264" cy="1147818"/>
          </a:xfrm>
        </p:grpSpPr>
        <p:sp>
          <p:nvSpPr>
            <p:cNvPr id="68" name="Retângulo 67">
              <a:extLst>
                <a:ext uri="{FF2B5EF4-FFF2-40B4-BE49-F238E27FC236}">
                  <a16:creationId xmlns:a16="http://schemas.microsoft.com/office/drawing/2014/main" id="{A596B3E1-45FD-4854-A999-982EDFAEF914}"/>
                </a:ext>
              </a:extLst>
            </p:cNvPr>
            <p:cNvSpPr/>
            <p:nvPr/>
          </p:nvSpPr>
          <p:spPr>
            <a:xfrm>
              <a:off x="4614718" y="4089642"/>
              <a:ext cx="3255264" cy="114781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agem 27">
              <a:extLst>
                <a:ext uri="{FF2B5EF4-FFF2-40B4-BE49-F238E27FC236}">
                  <a16:creationId xmlns:a16="http://schemas.microsoft.com/office/drawing/2014/main" id="{9EFA478C-266F-4893-A72F-E7BF1BD7D8F2}"/>
                </a:ext>
              </a:extLst>
            </p:cNvPr>
            <p:cNvPicPr>
              <a:picLocks noChangeAspect="1"/>
            </p:cNvPicPr>
            <p:nvPr/>
          </p:nvPicPr>
          <p:blipFill>
            <a:blip r:embed="rId6"/>
            <a:stretch>
              <a:fillRect/>
            </a:stretch>
          </p:blipFill>
          <p:spPr>
            <a:xfrm>
              <a:off x="4808458" y="4267275"/>
              <a:ext cx="720000" cy="720000"/>
            </a:xfrm>
            <a:prstGeom prst="rect">
              <a:avLst/>
            </a:prstGeom>
          </p:spPr>
        </p:pic>
        <p:sp>
          <p:nvSpPr>
            <p:cNvPr id="29" name="CaixaDeTexto 28">
              <a:extLst>
                <a:ext uri="{FF2B5EF4-FFF2-40B4-BE49-F238E27FC236}">
                  <a16:creationId xmlns:a16="http://schemas.microsoft.com/office/drawing/2014/main" id="{03CE9637-8B0A-4860-9EA6-30028F4C9D6E}"/>
                </a:ext>
              </a:extLst>
            </p:cNvPr>
            <p:cNvSpPr txBox="1"/>
            <p:nvPr/>
          </p:nvSpPr>
          <p:spPr>
            <a:xfrm>
              <a:off x="5447164" y="4304109"/>
              <a:ext cx="2393310" cy="830997"/>
            </a:xfrm>
            <a:prstGeom prst="rect">
              <a:avLst/>
            </a:prstGeom>
            <a:noFill/>
          </p:spPr>
          <p:txBody>
            <a:bodyPr wrap="square" rtlCol="0">
              <a:spAutoFit/>
            </a:bodyPr>
            <a:lstStyle/>
            <a:p>
              <a:r>
                <a:rPr lang="en-GB" sz="2400" b="1" dirty="0">
                  <a:solidFill>
                    <a:srgbClr val="FC5E71"/>
                  </a:solidFill>
                  <a:effectLst>
                    <a:outerShdw blurRad="38100" dist="38100" dir="2700000" algn="tl">
                      <a:srgbClr val="000000">
                        <a:alpha val="43137"/>
                      </a:srgbClr>
                    </a:outerShdw>
                  </a:effectLst>
                </a:rPr>
                <a:t>Life-Transforming Experiences</a:t>
              </a:r>
            </a:p>
          </p:txBody>
        </p:sp>
      </p:grpSp>
      <p:grpSp>
        <p:nvGrpSpPr>
          <p:cNvPr id="56" name="Agrupar 55">
            <a:extLst>
              <a:ext uri="{FF2B5EF4-FFF2-40B4-BE49-F238E27FC236}">
                <a16:creationId xmlns:a16="http://schemas.microsoft.com/office/drawing/2014/main" id="{DDD96B3E-17EC-4C96-88A2-AEC36EC86B6C}"/>
              </a:ext>
            </a:extLst>
          </p:cNvPr>
          <p:cNvGrpSpPr/>
          <p:nvPr/>
        </p:nvGrpSpPr>
        <p:grpSpPr>
          <a:xfrm>
            <a:off x="432941" y="2949228"/>
            <a:ext cx="3893728" cy="830997"/>
            <a:chOff x="192247" y="3868155"/>
            <a:chExt cx="3893728" cy="830997"/>
          </a:xfrm>
        </p:grpSpPr>
        <p:sp>
          <p:nvSpPr>
            <p:cNvPr id="6" name="CaixaDeTexto 5">
              <a:extLst>
                <a:ext uri="{FF2B5EF4-FFF2-40B4-BE49-F238E27FC236}">
                  <a16:creationId xmlns:a16="http://schemas.microsoft.com/office/drawing/2014/main" id="{40530AF7-F8C1-44E1-8016-5BC298A3BC3C}"/>
                </a:ext>
              </a:extLst>
            </p:cNvPr>
            <p:cNvSpPr txBox="1"/>
            <p:nvPr/>
          </p:nvSpPr>
          <p:spPr>
            <a:xfrm>
              <a:off x="840247" y="3868155"/>
              <a:ext cx="3245728" cy="830997"/>
            </a:xfrm>
            <a:prstGeom prst="rect">
              <a:avLst/>
            </a:prstGeom>
            <a:noFill/>
          </p:spPr>
          <p:txBody>
            <a:bodyPr wrap="square" rtlCol="0">
              <a:spAutoFit/>
            </a:bodyPr>
            <a:lstStyle/>
            <a:p>
              <a:r>
                <a:rPr lang="en-GB" sz="2400" b="1" dirty="0"/>
                <a:t>Experiences can become </a:t>
              </a:r>
              <a:r>
                <a:rPr lang="en-GB" sz="2400" b="1" dirty="0">
                  <a:solidFill>
                    <a:srgbClr val="F7981D"/>
                  </a:solidFill>
                  <a:effectLst>
                    <a:outerShdw blurRad="38100" dist="38100" dir="2700000" algn="tl">
                      <a:srgbClr val="000000">
                        <a:alpha val="43137"/>
                      </a:srgbClr>
                    </a:outerShdw>
                  </a:effectLst>
                </a:rPr>
                <a:t>commoditized</a:t>
              </a:r>
              <a:r>
                <a:rPr lang="en-GB" sz="2400" b="1" dirty="0"/>
                <a:t>. </a:t>
              </a:r>
            </a:p>
          </p:txBody>
        </p:sp>
        <p:pic>
          <p:nvPicPr>
            <p:cNvPr id="11" name="Imagem 10">
              <a:extLst>
                <a:ext uri="{FF2B5EF4-FFF2-40B4-BE49-F238E27FC236}">
                  <a16:creationId xmlns:a16="http://schemas.microsoft.com/office/drawing/2014/main" id="{5C0BDBC0-50B7-4161-9131-1A6D9756C558}"/>
                </a:ext>
              </a:extLst>
            </p:cNvPr>
            <p:cNvPicPr>
              <a:picLocks noChangeAspect="1"/>
            </p:cNvPicPr>
            <p:nvPr/>
          </p:nvPicPr>
          <p:blipFill>
            <a:blip r:embed="rId7"/>
            <a:stretch>
              <a:fillRect/>
            </a:stretch>
          </p:blipFill>
          <p:spPr>
            <a:xfrm>
              <a:off x="192247" y="3868155"/>
              <a:ext cx="648000" cy="648000"/>
            </a:xfrm>
            <a:prstGeom prst="rect">
              <a:avLst/>
            </a:prstGeom>
          </p:spPr>
        </p:pic>
      </p:grpSp>
      <p:sp>
        <p:nvSpPr>
          <p:cNvPr id="33" name="CaixaDeTexto 32">
            <a:extLst>
              <a:ext uri="{FF2B5EF4-FFF2-40B4-BE49-F238E27FC236}">
                <a16:creationId xmlns:a16="http://schemas.microsoft.com/office/drawing/2014/main" id="{D4E05CDE-2F5F-4E54-9AD0-38297168C31A}"/>
              </a:ext>
            </a:extLst>
          </p:cNvPr>
          <p:cNvSpPr txBox="1"/>
          <p:nvPr/>
        </p:nvSpPr>
        <p:spPr>
          <a:xfrm>
            <a:off x="9332229" y="1151000"/>
            <a:ext cx="2137314" cy="830997"/>
          </a:xfrm>
          <a:prstGeom prst="rect">
            <a:avLst/>
          </a:prstGeom>
          <a:noFill/>
        </p:spPr>
        <p:txBody>
          <a:bodyPr wrap="square">
            <a:spAutoFit/>
          </a:bodyPr>
          <a:lstStyle/>
          <a:p>
            <a:r>
              <a:rPr lang="en-GB" sz="2400" b="1" dirty="0">
                <a:solidFill>
                  <a:srgbClr val="6ECECB"/>
                </a:solidFill>
                <a:effectLst>
                  <a:outerShdw blurRad="38100" dist="38100" dir="2700000" algn="tl">
                    <a:srgbClr val="000000">
                      <a:alpha val="43137"/>
                    </a:srgbClr>
                  </a:outerShdw>
                </a:effectLst>
              </a:rPr>
              <a:t>Mass</a:t>
            </a:r>
          </a:p>
          <a:p>
            <a:r>
              <a:rPr lang="en-GB" sz="2400" b="1" dirty="0">
                <a:solidFill>
                  <a:srgbClr val="6ECECB"/>
                </a:solidFill>
                <a:effectLst>
                  <a:outerShdw blurRad="38100" dist="38100" dir="2700000" algn="tl">
                    <a:srgbClr val="000000">
                      <a:alpha val="43137"/>
                    </a:srgbClr>
                  </a:outerShdw>
                </a:effectLst>
              </a:rPr>
              <a:t>customization </a:t>
            </a:r>
          </a:p>
        </p:txBody>
      </p:sp>
      <p:pic>
        <p:nvPicPr>
          <p:cNvPr id="54" name="Imagem 53">
            <a:extLst>
              <a:ext uri="{FF2B5EF4-FFF2-40B4-BE49-F238E27FC236}">
                <a16:creationId xmlns:a16="http://schemas.microsoft.com/office/drawing/2014/main" id="{F274FA7C-0032-479A-8E80-51F079FAB332}"/>
              </a:ext>
            </a:extLst>
          </p:cNvPr>
          <p:cNvPicPr>
            <a:picLocks noChangeAspect="1"/>
          </p:cNvPicPr>
          <p:nvPr/>
        </p:nvPicPr>
        <p:blipFill>
          <a:blip r:embed="rId8"/>
          <a:stretch>
            <a:fillRect/>
          </a:stretch>
        </p:blipFill>
        <p:spPr>
          <a:xfrm rot="3402697" flipV="1">
            <a:off x="62655" y="2174084"/>
            <a:ext cx="797404" cy="588436"/>
          </a:xfrm>
          <a:prstGeom prst="rect">
            <a:avLst/>
          </a:prstGeom>
        </p:spPr>
      </p:pic>
      <p:pic>
        <p:nvPicPr>
          <p:cNvPr id="61" name="Imagem 60">
            <a:extLst>
              <a:ext uri="{FF2B5EF4-FFF2-40B4-BE49-F238E27FC236}">
                <a16:creationId xmlns:a16="http://schemas.microsoft.com/office/drawing/2014/main" id="{106E0805-00E9-46EF-AD89-0AC4E78BE53B}"/>
              </a:ext>
            </a:extLst>
          </p:cNvPr>
          <p:cNvPicPr>
            <a:picLocks noChangeAspect="1"/>
          </p:cNvPicPr>
          <p:nvPr/>
        </p:nvPicPr>
        <p:blipFill>
          <a:blip r:embed="rId9"/>
          <a:stretch>
            <a:fillRect/>
          </a:stretch>
        </p:blipFill>
        <p:spPr>
          <a:xfrm rot="10491679">
            <a:off x="8239700" y="3298632"/>
            <a:ext cx="606496" cy="606496"/>
          </a:xfrm>
          <a:prstGeom prst="rect">
            <a:avLst/>
          </a:prstGeom>
        </p:spPr>
      </p:pic>
      <p:cxnSp>
        <p:nvCxnSpPr>
          <p:cNvPr id="45" name="Conexão: Curva 44">
            <a:extLst>
              <a:ext uri="{FF2B5EF4-FFF2-40B4-BE49-F238E27FC236}">
                <a16:creationId xmlns:a16="http://schemas.microsoft.com/office/drawing/2014/main" id="{AFF810F3-9F00-4A04-A87F-63121F266CD2}"/>
              </a:ext>
            </a:extLst>
          </p:cNvPr>
          <p:cNvCxnSpPr>
            <a:cxnSpLocks/>
            <a:stCxn id="26" idx="0"/>
            <a:endCxn id="6" idx="0"/>
          </p:cNvCxnSpPr>
          <p:nvPr/>
        </p:nvCxnSpPr>
        <p:spPr>
          <a:xfrm rot="16200000" flipH="1" flipV="1">
            <a:off x="5857413" y="-525588"/>
            <a:ext cx="321208" cy="6628424"/>
          </a:xfrm>
          <a:prstGeom prst="curvedConnector3">
            <a:avLst>
              <a:gd name="adj1" fmla="val -134767"/>
            </a:avLst>
          </a:prstGeom>
          <a:ln w="381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Cruzada 1">
            <a:extLst>
              <a:ext uri="{FF2B5EF4-FFF2-40B4-BE49-F238E27FC236}">
                <a16:creationId xmlns:a16="http://schemas.microsoft.com/office/drawing/2014/main" id="{D1E7A04B-9793-4606-905D-EC44C546F99E}"/>
              </a:ext>
            </a:extLst>
          </p:cNvPr>
          <p:cNvSpPr/>
          <p:nvPr/>
        </p:nvSpPr>
        <p:spPr>
          <a:xfrm rot="2709798">
            <a:off x="5895503" y="1993174"/>
            <a:ext cx="432000" cy="432000"/>
          </a:xfrm>
          <a:prstGeom prst="plus">
            <a:avLst>
              <a:gd name="adj" fmla="val 353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Imagem 31">
            <a:extLst>
              <a:ext uri="{FF2B5EF4-FFF2-40B4-BE49-F238E27FC236}">
                <a16:creationId xmlns:a16="http://schemas.microsoft.com/office/drawing/2014/main" id="{9C94B567-5327-474F-BCAA-E8D5515B08E6}"/>
              </a:ext>
            </a:extLst>
          </p:cNvPr>
          <p:cNvPicPr>
            <a:picLocks noChangeAspect="1"/>
          </p:cNvPicPr>
          <p:nvPr/>
        </p:nvPicPr>
        <p:blipFill>
          <a:blip r:embed="rId9"/>
          <a:stretch>
            <a:fillRect/>
          </a:stretch>
        </p:blipFill>
        <p:spPr>
          <a:xfrm rot="7741115">
            <a:off x="10644109" y="2100704"/>
            <a:ext cx="606496" cy="606496"/>
          </a:xfrm>
          <a:prstGeom prst="rect">
            <a:avLst/>
          </a:prstGeom>
        </p:spPr>
      </p:pic>
      <p:sp>
        <p:nvSpPr>
          <p:cNvPr id="30" name="CaixaDeTexto 29">
            <a:extLst>
              <a:ext uri="{FF2B5EF4-FFF2-40B4-BE49-F238E27FC236}">
                <a16:creationId xmlns:a16="http://schemas.microsoft.com/office/drawing/2014/main" id="{CDA0BB48-8F92-4598-99E4-1E180D6C68BF}"/>
              </a:ext>
            </a:extLst>
          </p:cNvPr>
          <p:cNvSpPr txBox="1"/>
          <p:nvPr/>
        </p:nvSpPr>
        <p:spPr>
          <a:xfrm>
            <a:off x="4979283" y="1126286"/>
            <a:ext cx="2233047" cy="461665"/>
          </a:xfrm>
          <a:prstGeom prst="rect">
            <a:avLst/>
          </a:prstGeom>
          <a:noFill/>
        </p:spPr>
        <p:txBody>
          <a:bodyPr wrap="square" rtlCol="0">
            <a:spAutoFit/>
          </a:bodyPr>
          <a:lstStyle/>
          <a:p>
            <a:r>
              <a:rPr lang="en-GB" sz="2400" dirty="0"/>
              <a:t>Avoid through…</a:t>
            </a:r>
          </a:p>
        </p:txBody>
      </p:sp>
    </p:spTree>
    <p:extLst>
      <p:ext uri="{BB962C8B-B14F-4D97-AF65-F5344CB8AC3E}">
        <p14:creationId xmlns:p14="http://schemas.microsoft.com/office/powerpoint/2010/main" val="2156327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a:t>Going Beyond the Experience: Tourism Trends</a:t>
            </a:r>
            <a:endParaRPr lang="en-US" sz="3600" b="1" dirty="0"/>
          </a:p>
        </p:txBody>
      </p:sp>
      <p:grpSp>
        <p:nvGrpSpPr>
          <p:cNvPr id="53" name="Agrupar 52">
            <a:extLst>
              <a:ext uri="{FF2B5EF4-FFF2-40B4-BE49-F238E27FC236}">
                <a16:creationId xmlns:a16="http://schemas.microsoft.com/office/drawing/2014/main" id="{C08D6EC2-0DEB-48E9-AF57-06E5F55741A7}"/>
              </a:ext>
            </a:extLst>
          </p:cNvPr>
          <p:cNvGrpSpPr/>
          <p:nvPr/>
        </p:nvGrpSpPr>
        <p:grpSpPr>
          <a:xfrm>
            <a:off x="91409" y="1046457"/>
            <a:ext cx="5424034" cy="3220156"/>
            <a:chOff x="151403" y="2358041"/>
            <a:chExt cx="5424034" cy="3220156"/>
          </a:xfrm>
        </p:grpSpPr>
        <p:sp>
          <p:nvSpPr>
            <p:cNvPr id="34" name="Retângulo 33">
              <a:extLst>
                <a:ext uri="{FF2B5EF4-FFF2-40B4-BE49-F238E27FC236}">
                  <a16:creationId xmlns:a16="http://schemas.microsoft.com/office/drawing/2014/main" id="{D3258443-67DF-4841-8990-CCBCF9C966E9}"/>
                </a:ext>
              </a:extLst>
            </p:cNvPr>
            <p:cNvSpPr/>
            <p:nvPr/>
          </p:nvSpPr>
          <p:spPr>
            <a:xfrm>
              <a:off x="151403" y="2358041"/>
              <a:ext cx="5409248" cy="3220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Agrupar 20">
              <a:extLst>
                <a:ext uri="{FF2B5EF4-FFF2-40B4-BE49-F238E27FC236}">
                  <a16:creationId xmlns:a16="http://schemas.microsoft.com/office/drawing/2014/main" id="{608E0375-3C9E-4B90-886B-E7A374E50D01}"/>
                </a:ext>
              </a:extLst>
            </p:cNvPr>
            <p:cNvGrpSpPr>
              <a:grpSpLocks noChangeAspect="1"/>
            </p:cNvGrpSpPr>
            <p:nvPr/>
          </p:nvGrpSpPr>
          <p:grpSpPr>
            <a:xfrm>
              <a:off x="166189" y="3171713"/>
              <a:ext cx="5286375" cy="2406484"/>
              <a:chOff x="333375" y="2732601"/>
              <a:chExt cx="6381750" cy="2905125"/>
            </a:xfrm>
          </p:grpSpPr>
          <p:pic>
            <p:nvPicPr>
              <p:cNvPr id="18" name="Imagem 17">
                <a:extLst>
                  <a:ext uri="{FF2B5EF4-FFF2-40B4-BE49-F238E27FC236}">
                    <a16:creationId xmlns:a16="http://schemas.microsoft.com/office/drawing/2014/main" id="{6538E29D-5C38-489C-AF0F-F341C23259EB}"/>
                  </a:ext>
                </a:extLst>
              </p:cNvPr>
              <p:cNvPicPr>
                <a:picLocks noChangeAspect="1"/>
              </p:cNvPicPr>
              <p:nvPr/>
            </p:nvPicPr>
            <p:blipFill>
              <a:blip r:embed="rId2"/>
              <a:stretch>
                <a:fillRect/>
              </a:stretch>
            </p:blipFill>
            <p:spPr>
              <a:xfrm>
                <a:off x="333375" y="2732601"/>
                <a:ext cx="6381750" cy="2905125"/>
              </a:xfrm>
              <a:prstGeom prst="rect">
                <a:avLst/>
              </a:prstGeom>
            </p:spPr>
          </p:pic>
          <p:sp>
            <p:nvSpPr>
              <p:cNvPr id="20" name="Retângulo 19">
                <a:extLst>
                  <a:ext uri="{FF2B5EF4-FFF2-40B4-BE49-F238E27FC236}">
                    <a16:creationId xmlns:a16="http://schemas.microsoft.com/office/drawing/2014/main" id="{430F706F-6DE9-4833-A170-98CD868F31A5}"/>
                  </a:ext>
                </a:extLst>
              </p:cNvPr>
              <p:cNvSpPr/>
              <p:nvPr/>
            </p:nvSpPr>
            <p:spPr>
              <a:xfrm>
                <a:off x="434492" y="4120001"/>
                <a:ext cx="1980000" cy="252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2" name="Picture 2" descr="Homepage | National Geographic">
              <a:extLst>
                <a:ext uri="{FF2B5EF4-FFF2-40B4-BE49-F238E27FC236}">
                  <a16:creationId xmlns:a16="http://schemas.microsoft.com/office/drawing/2014/main" id="{A6C63226-2C1D-44BC-BDF3-AD6E48A667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643" b="19036"/>
            <a:stretch/>
          </p:blipFill>
          <p:spPr bwMode="auto">
            <a:xfrm>
              <a:off x="3623793" y="2663365"/>
              <a:ext cx="1828771" cy="835136"/>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24">
              <a:extLst>
                <a:ext uri="{FF2B5EF4-FFF2-40B4-BE49-F238E27FC236}">
                  <a16:creationId xmlns:a16="http://schemas.microsoft.com/office/drawing/2014/main" id="{20F29D3D-A720-48F6-9E4F-10ACB6F94BEE}"/>
                </a:ext>
              </a:extLst>
            </p:cNvPr>
            <p:cNvSpPr txBox="1"/>
            <p:nvPr/>
          </p:nvSpPr>
          <p:spPr>
            <a:xfrm>
              <a:off x="166189" y="2363470"/>
              <a:ext cx="5409248" cy="707886"/>
            </a:xfrm>
            <a:prstGeom prst="rect">
              <a:avLst/>
            </a:prstGeom>
            <a:noFill/>
          </p:spPr>
          <p:txBody>
            <a:bodyPr wrap="square" rtlCol="0">
              <a:spAutoFit/>
            </a:bodyPr>
            <a:lstStyle/>
            <a:p>
              <a:r>
                <a:rPr lang="en-GB" sz="2000" b="1" dirty="0">
                  <a:solidFill>
                    <a:srgbClr val="6ECECB"/>
                  </a:solidFill>
                  <a:hlinkClick r:id="rId4">
                    <a:extLst>
                      <a:ext uri="{A12FA001-AC4F-418D-AE19-62706E023703}">
                        <ahyp:hlinkClr xmlns:ahyp="http://schemas.microsoft.com/office/drawing/2018/hyperlinkcolor" val="tx"/>
                      </a:ext>
                    </a:extLst>
                  </a:hlinkClick>
                </a:rPr>
                <a:t>These are 2020’s top travel trends: ‘</a:t>
              </a:r>
              <a:r>
                <a:rPr lang="en-GB" sz="2000" b="1" dirty="0" err="1">
                  <a:solidFill>
                    <a:srgbClr val="6ECECB"/>
                  </a:solidFill>
                  <a:hlinkClick r:id="rId4">
                    <a:extLst>
                      <a:ext uri="{A12FA001-AC4F-418D-AE19-62706E023703}">
                        <ahyp:hlinkClr xmlns:ahyp="http://schemas.microsoft.com/office/drawing/2018/hyperlinkcolor" val="tx"/>
                      </a:ext>
                    </a:extLst>
                  </a:hlinkClick>
                </a:rPr>
                <a:t>microcations</a:t>
              </a:r>
              <a:r>
                <a:rPr lang="en-GB" sz="2000" b="1" dirty="0">
                  <a:solidFill>
                    <a:srgbClr val="6ECECB"/>
                  </a:solidFill>
                  <a:hlinkClick r:id="rId4">
                    <a:extLst>
                      <a:ext uri="{A12FA001-AC4F-418D-AE19-62706E023703}">
                        <ahyp:hlinkClr xmlns:ahyp="http://schemas.microsoft.com/office/drawing/2018/hyperlinkcolor" val="tx"/>
                      </a:ext>
                    </a:extLst>
                  </a:hlinkClick>
                </a:rPr>
                <a:t>’, carbon offsetting, and more</a:t>
              </a:r>
              <a:endParaRPr lang="en-GB" sz="2000" b="1" dirty="0">
                <a:solidFill>
                  <a:srgbClr val="6ECECB"/>
                </a:solidFill>
              </a:endParaRPr>
            </a:p>
          </p:txBody>
        </p:sp>
      </p:grpSp>
      <p:grpSp>
        <p:nvGrpSpPr>
          <p:cNvPr id="43" name="Agrupar 42">
            <a:extLst>
              <a:ext uri="{FF2B5EF4-FFF2-40B4-BE49-F238E27FC236}">
                <a16:creationId xmlns:a16="http://schemas.microsoft.com/office/drawing/2014/main" id="{D8D9FFE6-E5F4-477E-9949-8BD3EE2433B4}"/>
              </a:ext>
            </a:extLst>
          </p:cNvPr>
          <p:cNvGrpSpPr/>
          <p:nvPr/>
        </p:nvGrpSpPr>
        <p:grpSpPr>
          <a:xfrm>
            <a:off x="91409" y="4428818"/>
            <a:ext cx="6401992" cy="1826679"/>
            <a:chOff x="137247" y="4016772"/>
            <a:chExt cx="6401992" cy="1826679"/>
          </a:xfrm>
        </p:grpSpPr>
        <p:sp>
          <p:nvSpPr>
            <p:cNvPr id="44" name="Retângulo 43">
              <a:extLst>
                <a:ext uri="{FF2B5EF4-FFF2-40B4-BE49-F238E27FC236}">
                  <a16:creationId xmlns:a16="http://schemas.microsoft.com/office/drawing/2014/main" id="{5E93BDBE-A5FA-4D97-9AF3-412CC1096085}"/>
                </a:ext>
              </a:extLst>
            </p:cNvPr>
            <p:cNvSpPr/>
            <p:nvPr/>
          </p:nvSpPr>
          <p:spPr>
            <a:xfrm>
              <a:off x="137247" y="4026661"/>
              <a:ext cx="6401991" cy="18167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Agrupar 45">
              <a:extLst>
                <a:ext uri="{FF2B5EF4-FFF2-40B4-BE49-F238E27FC236}">
                  <a16:creationId xmlns:a16="http://schemas.microsoft.com/office/drawing/2014/main" id="{A1603BC8-4FB6-4573-897E-170BC9BF6075}"/>
                </a:ext>
              </a:extLst>
            </p:cNvPr>
            <p:cNvGrpSpPr/>
            <p:nvPr/>
          </p:nvGrpSpPr>
          <p:grpSpPr>
            <a:xfrm>
              <a:off x="203895" y="4902698"/>
              <a:ext cx="6244357" cy="785030"/>
              <a:chOff x="297338" y="4358333"/>
              <a:chExt cx="6244357" cy="785030"/>
            </a:xfrm>
          </p:grpSpPr>
          <p:pic>
            <p:nvPicPr>
              <p:cNvPr id="49" name="Imagem 48">
                <a:extLst>
                  <a:ext uri="{FF2B5EF4-FFF2-40B4-BE49-F238E27FC236}">
                    <a16:creationId xmlns:a16="http://schemas.microsoft.com/office/drawing/2014/main" id="{7005CBCA-D7A1-4E86-AAB6-78A1F1C7ED6A}"/>
                  </a:ext>
                </a:extLst>
              </p:cNvPr>
              <p:cNvPicPr>
                <a:picLocks noChangeAspect="1"/>
              </p:cNvPicPr>
              <p:nvPr/>
            </p:nvPicPr>
            <p:blipFill>
              <a:blip r:embed="rId5"/>
              <a:stretch>
                <a:fillRect/>
              </a:stretch>
            </p:blipFill>
            <p:spPr>
              <a:xfrm>
                <a:off x="309703" y="4365579"/>
                <a:ext cx="6222274" cy="777784"/>
              </a:xfrm>
              <a:prstGeom prst="rect">
                <a:avLst/>
              </a:prstGeom>
            </p:spPr>
          </p:pic>
          <p:sp>
            <p:nvSpPr>
              <p:cNvPr id="50" name="Retângulo 49">
                <a:extLst>
                  <a:ext uri="{FF2B5EF4-FFF2-40B4-BE49-F238E27FC236}">
                    <a16:creationId xmlns:a16="http://schemas.microsoft.com/office/drawing/2014/main" id="{5E8B55FF-F4FD-4AF1-8B3D-D063AAB8FA28}"/>
                  </a:ext>
                </a:extLst>
              </p:cNvPr>
              <p:cNvSpPr/>
              <p:nvPr/>
            </p:nvSpPr>
            <p:spPr>
              <a:xfrm>
                <a:off x="3553695" y="4358333"/>
                <a:ext cx="2988000" cy="180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tângulo 50">
                <a:extLst>
                  <a:ext uri="{FF2B5EF4-FFF2-40B4-BE49-F238E27FC236}">
                    <a16:creationId xmlns:a16="http://schemas.microsoft.com/office/drawing/2014/main" id="{B7E7E4BB-BB46-4BFD-BEFE-9FDDA9A62DAD}"/>
                  </a:ext>
                </a:extLst>
              </p:cNvPr>
              <p:cNvSpPr/>
              <p:nvPr/>
            </p:nvSpPr>
            <p:spPr>
              <a:xfrm>
                <a:off x="297338" y="4571599"/>
                <a:ext cx="3456000" cy="180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CaixaDeTexto 46">
              <a:extLst>
                <a:ext uri="{FF2B5EF4-FFF2-40B4-BE49-F238E27FC236}">
                  <a16:creationId xmlns:a16="http://schemas.microsoft.com/office/drawing/2014/main" id="{88544D9D-955F-4F61-8CCB-40BC84DAC92E}"/>
                </a:ext>
              </a:extLst>
            </p:cNvPr>
            <p:cNvSpPr txBox="1"/>
            <p:nvPr/>
          </p:nvSpPr>
          <p:spPr>
            <a:xfrm>
              <a:off x="2663023" y="4088661"/>
              <a:ext cx="3876216" cy="707886"/>
            </a:xfrm>
            <a:prstGeom prst="rect">
              <a:avLst/>
            </a:prstGeom>
            <a:noFill/>
          </p:spPr>
          <p:txBody>
            <a:bodyPr wrap="square" rtlCol="0">
              <a:spAutoFit/>
            </a:bodyPr>
            <a:lstStyle/>
            <a:p>
              <a:r>
                <a:rPr lang="en-GB" sz="2000" b="1" spc="-20" dirty="0">
                  <a:solidFill>
                    <a:srgbClr val="6ECECB"/>
                  </a:solidFill>
                </a:rPr>
                <a:t>Global Wellness Tourism Economy – November 2018</a:t>
              </a:r>
            </a:p>
          </p:txBody>
        </p:sp>
        <p:pic>
          <p:nvPicPr>
            <p:cNvPr id="48" name="Picture 8" descr="Home - Global Wellness Institute">
              <a:extLst>
                <a:ext uri="{FF2B5EF4-FFF2-40B4-BE49-F238E27FC236}">
                  <a16:creationId xmlns:a16="http://schemas.microsoft.com/office/drawing/2014/main" id="{745C90B6-DA59-4DFA-9A14-C05C5E6868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61" t="22416" r="3966" b="24949"/>
            <a:stretch/>
          </p:blipFill>
          <p:spPr bwMode="auto">
            <a:xfrm>
              <a:off x="203895" y="4016772"/>
              <a:ext cx="2438803" cy="7777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3" name="Agrupar 72">
            <a:extLst>
              <a:ext uri="{FF2B5EF4-FFF2-40B4-BE49-F238E27FC236}">
                <a16:creationId xmlns:a16="http://schemas.microsoft.com/office/drawing/2014/main" id="{C2E099F9-B7C6-44DB-84F7-3BC8B431CC21}"/>
              </a:ext>
            </a:extLst>
          </p:cNvPr>
          <p:cNvGrpSpPr/>
          <p:nvPr/>
        </p:nvGrpSpPr>
        <p:grpSpPr>
          <a:xfrm>
            <a:off x="5575964" y="2654070"/>
            <a:ext cx="6552000" cy="1690446"/>
            <a:chOff x="5561951" y="2500004"/>
            <a:chExt cx="6552000" cy="1690446"/>
          </a:xfrm>
        </p:grpSpPr>
        <p:sp>
          <p:nvSpPr>
            <p:cNvPr id="72" name="Retângulo 71">
              <a:extLst>
                <a:ext uri="{FF2B5EF4-FFF2-40B4-BE49-F238E27FC236}">
                  <a16:creationId xmlns:a16="http://schemas.microsoft.com/office/drawing/2014/main" id="{6061530D-8D57-425C-828C-0DA951D05260}"/>
                </a:ext>
              </a:extLst>
            </p:cNvPr>
            <p:cNvSpPr/>
            <p:nvPr/>
          </p:nvSpPr>
          <p:spPr>
            <a:xfrm>
              <a:off x="5561951" y="2500004"/>
              <a:ext cx="6552000" cy="16904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Imagem 58">
              <a:extLst>
                <a:ext uri="{FF2B5EF4-FFF2-40B4-BE49-F238E27FC236}">
                  <a16:creationId xmlns:a16="http://schemas.microsoft.com/office/drawing/2014/main" id="{7B91039A-8D40-4AD2-8CB6-C86EF57099F6}"/>
                </a:ext>
              </a:extLst>
            </p:cNvPr>
            <p:cNvPicPr>
              <a:picLocks noChangeAspect="1"/>
            </p:cNvPicPr>
            <p:nvPr/>
          </p:nvPicPr>
          <p:blipFill>
            <a:blip r:embed="rId7"/>
            <a:stretch>
              <a:fillRect/>
            </a:stretch>
          </p:blipFill>
          <p:spPr>
            <a:xfrm>
              <a:off x="5595016" y="3342057"/>
              <a:ext cx="6486525" cy="790823"/>
            </a:xfrm>
            <a:prstGeom prst="rect">
              <a:avLst/>
            </a:prstGeom>
          </p:spPr>
        </p:pic>
        <p:sp>
          <p:nvSpPr>
            <p:cNvPr id="60" name="Retângulo 59">
              <a:extLst>
                <a:ext uri="{FF2B5EF4-FFF2-40B4-BE49-F238E27FC236}">
                  <a16:creationId xmlns:a16="http://schemas.microsoft.com/office/drawing/2014/main" id="{87E0CF40-0AF3-4EE3-9A24-6613644EABE8}"/>
                </a:ext>
              </a:extLst>
            </p:cNvPr>
            <p:cNvSpPr/>
            <p:nvPr/>
          </p:nvSpPr>
          <p:spPr>
            <a:xfrm>
              <a:off x="10362379" y="3726997"/>
              <a:ext cx="1640149" cy="208746"/>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Retângulo 63">
              <a:extLst>
                <a:ext uri="{FF2B5EF4-FFF2-40B4-BE49-F238E27FC236}">
                  <a16:creationId xmlns:a16="http://schemas.microsoft.com/office/drawing/2014/main" id="{090C4053-94FE-4BC9-A46C-27AB2F1643F8}"/>
                </a:ext>
              </a:extLst>
            </p:cNvPr>
            <p:cNvSpPr/>
            <p:nvPr/>
          </p:nvSpPr>
          <p:spPr>
            <a:xfrm>
              <a:off x="5601388" y="3910492"/>
              <a:ext cx="2232000" cy="208746"/>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aixaDeTexto 70">
              <a:extLst>
                <a:ext uri="{FF2B5EF4-FFF2-40B4-BE49-F238E27FC236}">
                  <a16:creationId xmlns:a16="http://schemas.microsoft.com/office/drawing/2014/main" id="{7552764F-DE19-48E8-BC77-06E24F923D56}"/>
                </a:ext>
              </a:extLst>
            </p:cNvPr>
            <p:cNvSpPr txBox="1"/>
            <p:nvPr/>
          </p:nvSpPr>
          <p:spPr>
            <a:xfrm>
              <a:off x="5595016" y="2699197"/>
              <a:ext cx="5015834" cy="646331"/>
            </a:xfrm>
            <a:prstGeom prst="rect">
              <a:avLst/>
            </a:prstGeom>
            <a:noFill/>
          </p:spPr>
          <p:txBody>
            <a:bodyPr wrap="square" rtlCol="0">
              <a:spAutoFit/>
            </a:bodyPr>
            <a:lstStyle/>
            <a:p>
              <a:r>
                <a:rPr lang="en-US" b="1" dirty="0">
                  <a:solidFill>
                    <a:srgbClr val="6ECECB"/>
                  </a:solidFill>
                  <a:hlinkClick r:id="rId8">
                    <a:extLst>
                      <a:ext uri="{A12FA001-AC4F-418D-AE19-62706E023703}">
                        <ahyp:hlinkClr xmlns:ahyp="http://schemas.microsoft.com/office/drawing/2018/hyperlinkcolor" val="tx"/>
                      </a:ext>
                    </a:extLst>
                  </a:hlinkClick>
                </a:rPr>
                <a:t>The Rise of Transformative Travel - Shifting Toward Meaning, Purpose, and Personal Fulfillment</a:t>
              </a:r>
              <a:endParaRPr lang="en-GB" b="1" dirty="0">
                <a:solidFill>
                  <a:srgbClr val="6ECECB"/>
                </a:solidFill>
              </a:endParaRPr>
            </a:p>
          </p:txBody>
        </p:sp>
        <p:pic>
          <p:nvPicPr>
            <p:cNvPr id="1028" name="Picture 4" descr="upload.wikimedia.org/wikipedia/en/thumb/1/13/Sk...">
              <a:extLst>
                <a:ext uri="{FF2B5EF4-FFF2-40B4-BE49-F238E27FC236}">
                  <a16:creationId xmlns:a16="http://schemas.microsoft.com/office/drawing/2014/main" id="{6D57E5EF-FFFC-4609-908B-25AECEEB0F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4809" y="2571717"/>
              <a:ext cx="951091" cy="358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andSG-LogoVariationWithTagline-Stacked-CMYK-FullColour-Black-Tagline -  Healthy Ageing APAC Summit">
              <a:extLst>
                <a:ext uri="{FF2B5EF4-FFF2-40B4-BE49-F238E27FC236}">
                  <a16:creationId xmlns:a16="http://schemas.microsoft.com/office/drawing/2014/main" id="{F35D64E8-6682-4D0C-BCA8-01A66507FE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115664" y="2805648"/>
              <a:ext cx="951091" cy="660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Agrupar 85">
            <a:extLst>
              <a:ext uri="{FF2B5EF4-FFF2-40B4-BE49-F238E27FC236}">
                <a16:creationId xmlns:a16="http://schemas.microsoft.com/office/drawing/2014/main" id="{D86B7A7D-462E-4C82-A436-4CC68DC72BB3}"/>
              </a:ext>
            </a:extLst>
          </p:cNvPr>
          <p:cNvGrpSpPr/>
          <p:nvPr/>
        </p:nvGrpSpPr>
        <p:grpSpPr>
          <a:xfrm>
            <a:off x="5575965" y="969265"/>
            <a:ext cx="6523673" cy="1516472"/>
            <a:chOff x="5595015" y="1131190"/>
            <a:chExt cx="6523673" cy="1516472"/>
          </a:xfrm>
        </p:grpSpPr>
        <p:sp>
          <p:nvSpPr>
            <p:cNvPr id="85" name="Retângulo 84">
              <a:extLst>
                <a:ext uri="{FF2B5EF4-FFF2-40B4-BE49-F238E27FC236}">
                  <a16:creationId xmlns:a16="http://schemas.microsoft.com/office/drawing/2014/main" id="{929AD9AD-4D4B-4800-B58B-ED3E6E625F2C}"/>
                </a:ext>
              </a:extLst>
            </p:cNvPr>
            <p:cNvSpPr/>
            <p:nvPr/>
          </p:nvSpPr>
          <p:spPr>
            <a:xfrm>
              <a:off x="5595015" y="1131190"/>
              <a:ext cx="6523673" cy="1516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Imagem 80">
              <a:extLst>
                <a:ext uri="{FF2B5EF4-FFF2-40B4-BE49-F238E27FC236}">
                  <a16:creationId xmlns:a16="http://schemas.microsoft.com/office/drawing/2014/main" id="{79C3C8D2-DE3E-4D39-9F95-6C05FE97FF2A}"/>
                </a:ext>
              </a:extLst>
            </p:cNvPr>
            <p:cNvPicPr>
              <a:picLocks noChangeAspect="1"/>
            </p:cNvPicPr>
            <p:nvPr/>
          </p:nvPicPr>
          <p:blipFill>
            <a:blip r:embed="rId11"/>
            <a:stretch>
              <a:fillRect/>
            </a:stretch>
          </p:blipFill>
          <p:spPr>
            <a:xfrm>
              <a:off x="5660739" y="1692737"/>
              <a:ext cx="6400800" cy="933450"/>
            </a:xfrm>
            <a:prstGeom prst="rect">
              <a:avLst/>
            </a:prstGeom>
          </p:spPr>
        </p:pic>
        <p:sp>
          <p:nvSpPr>
            <p:cNvPr id="78" name="Retângulo 77">
              <a:extLst>
                <a:ext uri="{FF2B5EF4-FFF2-40B4-BE49-F238E27FC236}">
                  <a16:creationId xmlns:a16="http://schemas.microsoft.com/office/drawing/2014/main" id="{76252504-1325-4061-88A8-0ECDAEA797F3}"/>
                </a:ext>
              </a:extLst>
            </p:cNvPr>
            <p:cNvSpPr/>
            <p:nvPr/>
          </p:nvSpPr>
          <p:spPr>
            <a:xfrm>
              <a:off x="6496823" y="2062640"/>
              <a:ext cx="1764000" cy="216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Retângulo 81">
              <a:extLst>
                <a:ext uri="{FF2B5EF4-FFF2-40B4-BE49-F238E27FC236}">
                  <a16:creationId xmlns:a16="http://schemas.microsoft.com/office/drawing/2014/main" id="{E0EFA319-3253-42B2-8108-1CEA871F080C}"/>
                </a:ext>
              </a:extLst>
            </p:cNvPr>
            <p:cNvSpPr/>
            <p:nvPr/>
          </p:nvSpPr>
          <p:spPr>
            <a:xfrm>
              <a:off x="8040746" y="2359923"/>
              <a:ext cx="2160000" cy="216000"/>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7" name="CaixaDeTexto 86">
              <a:extLst>
                <a:ext uri="{FF2B5EF4-FFF2-40B4-BE49-F238E27FC236}">
                  <a16:creationId xmlns:a16="http://schemas.microsoft.com/office/drawing/2014/main" id="{066CE5E8-2BCC-4818-996F-A1030FB25B99}"/>
                </a:ext>
              </a:extLst>
            </p:cNvPr>
            <p:cNvSpPr txBox="1"/>
            <p:nvPr/>
          </p:nvSpPr>
          <p:spPr>
            <a:xfrm>
              <a:off x="5660739" y="1287683"/>
              <a:ext cx="6096000" cy="400110"/>
            </a:xfrm>
            <a:prstGeom prst="rect">
              <a:avLst/>
            </a:prstGeom>
            <a:noFill/>
          </p:spPr>
          <p:txBody>
            <a:bodyPr wrap="square">
              <a:spAutoFit/>
            </a:bodyPr>
            <a:lstStyle/>
            <a:p>
              <a:pPr algn="l"/>
              <a:r>
                <a:rPr lang="en-US" sz="2000" b="1" i="0" dirty="0">
                  <a:solidFill>
                    <a:srgbClr val="6ECECB"/>
                  </a:solidFill>
                  <a:effectLst/>
                  <a:hlinkClick r:id="rId12">
                    <a:extLst>
                      <a:ext uri="{A12FA001-AC4F-418D-AE19-62706E023703}">
                        <ahyp:hlinkClr xmlns:ahyp="http://schemas.microsoft.com/office/drawing/2018/hyperlinkcolor" val="tx"/>
                      </a:ext>
                    </a:extLst>
                  </a:hlinkClick>
                </a:rPr>
                <a:t>Transformed by Travel: Nine Stories</a:t>
              </a:r>
              <a:endParaRPr lang="en-US" sz="2000" b="1" i="0" dirty="0">
                <a:solidFill>
                  <a:srgbClr val="6ECECB"/>
                </a:solidFill>
                <a:effectLst/>
              </a:endParaRPr>
            </a:p>
          </p:txBody>
        </p:sp>
      </p:grpSp>
      <p:sp>
        <p:nvSpPr>
          <p:cNvPr id="96" name="Retângulo 95">
            <a:extLst>
              <a:ext uri="{FF2B5EF4-FFF2-40B4-BE49-F238E27FC236}">
                <a16:creationId xmlns:a16="http://schemas.microsoft.com/office/drawing/2014/main" id="{8542ADB1-E465-4A99-8B1B-FB57539AF738}"/>
              </a:ext>
            </a:extLst>
          </p:cNvPr>
          <p:cNvSpPr/>
          <p:nvPr/>
        </p:nvSpPr>
        <p:spPr>
          <a:xfrm>
            <a:off x="6549066" y="4435373"/>
            <a:ext cx="5578898" cy="19080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4" name="Imagem 93">
            <a:extLst>
              <a:ext uri="{FF2B5EF4-FFF2-40B4-BE49-F238E27FC236}">
                <a16:creationId xmlns:a16="http://schemas.microsoft.com/office/drawing/2014/main" id="{BB55C0C4-D7FC-460A-9F3E-5F72E450F1D9}"/>
              </a:ext>
            </a:extLst>
          </p:cNvPr>
          <p:cNvPicPr>
            <a:picLocks noChangeAspect="1"/>
          </p:cNvPicPr>
          <p:nvPr/>
        </p:nvPicPr>
        <p:blipFill>
          <a:blip r:embed="rId13"/>
          <a:stretch>
            <a:fillRect/>
          </a:stretch>
        </p:blipFill>
        <p:spPr>
          <a:xfrm>
            <a:off x="6568116" y="5137109"/>
            <a:ext cx="5531702" cy="911624"/>
          </a:xfrm>
          <a:prstGeom prst="rect">
            <a:avLst/>
          </a:prstGeom>
        </p:spPr>
      </p:pic>
      <p:sp>
        <p:nvSpPr>
          <p:cNvPr id="98" name="CaixaDeTexto 97">
            <a:extLst>
              <a:ext uri="{FF2B5EF4-FFF2-40B4-BE49-F238E27FC236}">
                <a16:creationId xmlns:a16="http://schemas.microsoft.com/office/drawing/2014/main" id="{460BC0B3-5CB7-42F9-BF87-BC87F6140FFE}"/>
              </a:ext>
            </a:extLst>
          </p:cNvPr>
          <p:cNvSpPr txBox="1"/>
          <p:nvPr/>
        </p:nvSpPr>
        <p:spPr>
          <a:xfrm>
            <a:off x="6545262" y="4400780"/>
            <a:ext cx="5531702" cy="707886"/>
          </a:xfrm>
          <a:prstGeom prst="rect">
            <a:avLst/>
          </a:prstGeom>
          <a:noFill/>
        </p:spPr>
        <p:txBody>
          <a:bodyPr wrap="square">
            <a:spAutoFit/>
          </a:bodyPr>
          <a:lstStyle/>
          <a:p>
            <a:r>
              <a:rPr lang="en-US" sz="2000" b="1" dirty="0">
                <a:solidFill>
                  <a:srgbClr val="6ECECB"/>
                </a:solidFill>
                <a:hlinkClick r:id="rId14">
                  <a:extLst>
                    <a:ext uri="{A12FA001-AC4F-418D-AE19-62706E023703}">
                      <ahyp:hlinkClr xmlns:ahyp="http://schemas.microsoft.com/office/drawing/2018/hyperlinkcolor" val="tx"/>
                    </a:ext>
                  </a:extLst>
                </a:hlinkClick>
              </a:rPr>
              <a:t>Research Reveals Adventure Travelers Primarily Motivated by Transformation</a:t>
            </a:r>
            <a:endParaRPr lang="en-GB" sz="2000" b="1" dirty="0">
              <a:solidFill>
                <a:srgbClr val="6ECECB"/>
              </a:solidFill>
            </a:endParaRPr>
          </a:p>
        </p:txBody>
      </p:sp>
      <p:pic>
        <p:nvPicPr>
          <p:cNvPr id="12" name="Imagem 11">
            <a:extLst>
              <a:ext uri="{FF2B5EF4-FFF2-40B4-BE49-F238E27FC236}">
                <a16:creationId xmlns:a16="http://schemas.microsoft.com/office/drawing/2014/main" id="{564B893D-CA3E-4B26-AE56-17A88E9011D6}"/>
              </a:ext>
            </a:extLst>
          </p:cNvPr>
          <p:cNvPicPr>
            <a:picLocks noChangeAspect="1"/>
          </p:cNvPicPr>
          <p:nvPr/>
        </p:nvPicPr>
        <p:blipFill>
          <a:blip r:embed="rId15"/>
          <a:stretch>
            <a:fillRect/>
          </a:stretch>
        </p:blipFill>
        <p:spPr>
          <a:xfrm>
            <a:off x="10200746" y="5880349"/>
            <a:ext cx="1917942" cy="436638"/>
          </a:xfrm>
          <a:prstGeom prst="rect">
            <a:avLst/>
          </a:prstGeom>
          <a:effectLst/>
        </p:spPr>
      </p:pic>
      <p:sp>
        <p:nvSpPr>
          <p:cNvPr id="100" name="Retângulo 99">
            <a:extLst>
              <a:ext uri="{FF2B5EF4-FFF2-40B4-BE49-F238E27FC236}">
                <a16:creationId xmlns:a16="http://schemas.microsoft.com/office/drawing/2014/main" id="{B29A801D-BC95-46D5-9505-9433EBE69701}"/>
              </a:ext>
            </a:extLst>
          </p:cNvPr>
          <p:cNvSpPr/>
          <p:nvPr/>
        </p:nvSpPr>
        <p:spPr>
          <a:xfrm>
            <a:off x="10583342" y="5602446"/>
            <a:ext cx="1044000" cy="208746"/>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1" name="Retângulo 100">
            <a:extLst>
              <a:ext uri="{FF2B5EF4-FFF2-40B4-BE49-F238E27FC236}">
                <a16:creationId xmlns:a16="http://schemas.microsoft.com/office/drawing/2014/main" id="{6025D789-7FF6-4FD3-BA6A-37E175150872}"/>
              </a:ext>
            </a:extLst>
          </p:cNvPr>
          <p:cNvSpPr/>
          <p:nvPr/>
        </p:nvSpPr>
        <p:spPr>
          <a:xfrm>
            <a:off x="6620942" y="5830462"/>
            <a:ext cx="900000" cy="208746"/>
          </a:xfrm>
          <a:prstGeom prst="rect">
            <a:avLst/>
          </a:prstGeom>
          <a:solidFill>
            <a:srgbClr val="92D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2" descr="Homepage | National Geographic">
            <a:extLst>
              <a:ext uri="{FF2B5EF4-FFF2-40B4-BE49-F238E27FC236}">
                <a16:creationId xmlns:a16="http://schemas.microsoft.com/office/drawing/2014/main" id="{128C4EB4-5833-40A5-808C-44C067D9E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69" b="25531"/>
          <a:stretch/>
        </p:blipFill>
        <p:spPr bwMode="auto">
          <a:xfrm>
            <a:off x="10348262" y="991339"/>
            <a:ext cx="1696407" cy="539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93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Going Beyond the Experience: Guiding Transformations</a:t>
            </a:r>
          </a:p>
        </p:txBody>
      </p:sp>
      <p:grpSp>
        <p:nvGrpSpPr>
          <p:cNvPr id="2" name="Agrupar 1">
            <a:extLst>
              <a:ext uri="{FF2B5EF4-FFF2-40B4-BE49-F238E27FC236}">
                <a16:creationId xmlns:a16="http://schemas.microsoft.com/office/drawing/2014/main" id="{6D78F3BA-A2FD-4E28-8033-9357EB1756AD}"/>
              </a:ext>
            </a:extLst>
          </p:cNvPr>
          <p:cNvGrpSpPr/>
          <p:nvPr/>
        </p:nvGrpSpPr>
        <p:grpSpPr>
          <a:xfrm>
            <a:off x="194623" y="1324845"/>
            <a:ext cx="9079562" cy="4930511"/>
            <a:chOff x="3223260" y="1231491"/>
            <a:chExt cx="5745479" cy="3960000"/>
          </a:xfrm>
        </p:grpSpPr>
        <p:sp>
          <p:nvSpPr>
            <p:cNvPr id="4" name="Triângulo isósceles 3">
              <a:extLst>
                <a:ext uri="{FF2B5EF4-FFF2-40B4-BE49-F238E27FC236}">
                  <a16:creationId xmlns:a16="http://schemas.microsoft.com/office/drawing/2014/main" id="{07CCD742-98F7-4EE4-81FB-625D81A3B11D}"/>
                </a:ext>
              </a:extLst>
            </p:cNvPr>
            <p:cNvSpPr/>
            <p:nvPr/>
          </p:nvSpPr>
          <p:spPr>
            <a:xfrm>
              <a:off x="3223260" y="1231491"/>
              <a:ext cx="5745479" cy="3960000"/>
            </a:xfrm>
            <a:prstGeom prst="triangle">
              <a:avLst/>
            </a:prstGeom>
            <a:solidFill>
              <a:srgbClr val="6ECEC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tângulo 20">
              <a:extLst>
                <a:ext uri="{FF2B5EF4-FFF2-40B4-BE49-F238E27FC236}">
                  <a16:creationId xmlns:a16="http://schemas.microsoft.com/office/drawing/2014/main" id="{56D657F7-FC7E-4C06-A811-AB623F1E501A}"/>
                </a:ext>
              </a:extLst>
            </p:cNvPr>
            <p:cNvSpPr/>
            <p:nvPr/>
          </p:nvSpPr>
          <p:spPr>
            <a:xfrm>
              <a:off x="4484370" y="4599459"/>
              <a:ext cx="3238500" cy="57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outerShdw blurRad="38100" dist="38100" dir="2700000" algn="tl">
                      <a:srgbClr val="000000">
                        <a:alpha val="43137"/>
                      </a:srgbClr>
                    </a:outerShdw>
                  </a:effectLst>
                </a:rPr>
                <a:t>Discover and extract commodities</a:t>
              </a:r>
            </a:p>
          </p:txBody>
        </p:sp>
        <p:sp>
          <p:nvSpPr>
            <p:cNvPr id="22" name="Retângulo 21">
              <a:extLst>
                <a:ext uri="{FF2B5EF4-FFF2-40B4-BE49-F238E27FC236}">
                  <a16:creationId xmlns:a16="http://schemas.microsoft.com/office/drawing/2014/main" id="{C2DD388B-3662-4F31-BCDC-839136CFC7C1}"/>
                </a:ext>
              </a:extLst>
            </p:cNvPr>
            <p:cNvSpPr/>
            <p:nvPr/>
          </p:nvSpPr>
          <p:spPr>
            <a:xfrm>
              <a:off x="4484370" y="3389904"/>
              <a:ext cx="32385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outerShdw blurRad="38100" dist="38100" dir="2700000" algn="tl">
                      <a:srgbClr val="000000">
                        <a:alpha val="43137"/>
                      </a:srgbClr>
                    </a:outerShdw>
                  </a:effectLst>
                </a:rPr>
                <a:t>Devise and deliver services</a:t>
              </a:r>
            </a:p>
          </p:txBody>
        </p:sp>
        <p:sp>
          <p:nvSpPr>
            <p:cNvPr id="24" name="Retângulo 23">
              <a:extLst>
                <a:ext uri="{FF2B5EF4-FFF2-40B4-BE49-F238E27FC236}">
                  <a16:creationId xmlns:a16="http://schemas.microsoft.com/office/drawing/2014/main" id="{0FB160CF-DE93-49A3-BC6B-31CFE221B966}"/>
                </a:ext>
              </a:extLst>
            </p:cNvPr>
            <p:cNvSpPr/>
            <p:nvPr/>
          </p:nvSpPr>
          <p:spPr>
            <a:xfrm>
              <a:off x="4471435" y="4003494"/>
              <a:ext cx="32385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outerShdw blurRad="38100" dist="38100" dir="2700000" algn="tl">
                      <a:srgbClr val="000000">
                        <a:alpha val="43137"/>
                      </a:srgbClr>
                    </a:outerShdw>
                  </a:effectLst>
                </a:rPr>
                <a:t>Develop and make goods</a:t>
              </a:r>
            </a:p>
          </p:txBody>
        </p:sp>
        <p:sp>
          <p:nvSpPr>
            <p:cNvPr id="26" name="Retângulo 25">
              <a:extLst>
                <a:ext uri="{FF2B5EF4-FFF2-40B4-BE49-F238E27FC236}">
                  <a16:creationId xmlns:a16="http://schemas.microsoft.com/office/drawing/2014/main" id="{B061B31A-098F-42AE-B974-AF513DE80E12}"/>
                </a:ext>
              </a:extLst>
            </p:cNvPr>
            <p:cNvSpPr/>
            <p:nvPr/>
          </p:nvSpPr>
          <p:spPr>
            <a:xfrm>
              <a:off x="4484370" y="2736274"/>
              <a:ext cx="32385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outerShdw blurRad="38100" dist="38100" dir="2700000" algn="tl">
                      <a:srgbClr val="000000">
                        <a:alpha val="43137"/>
                      </a:srgbClr>
                    </a:outerShdw>
                  </a:effectLst>
                </a:rPr>
                <a:t>Depict and stage experiences</a:t>
              </a:r>
            </a:p>
          </p:txBody>
        </p:sp>
        <p:sp>
          <p:nvSpPr>
            <p:cNvPr id="28" name="Retângulo 27">
              <a:extLst>
                <a:ext uri="{FF2B5EF4-FFF2-40B4-BE49-F238E27FC236}">
                  <a16:creationId xmlns:a16="http://schemas.microsoft.com/office/drawing/2014/main" id="{B22F70F9-F921-496F-BC74-B21AF0A278A2}"/>
                </a:ext>
              </a:extLst>
            </p:cNvPr>
            <p:cNvSpPr/>
            <p:nvPr/>
          </p:nvSpPr>
          <p:spPr>
            <a:xfrm>
              <a:off x="5097780" y="1926638"/>
              <a:ext cx="201168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effectLst>
                    <a:outerShdw blurRad="38100" dist="38100" dir="2700000" algn="tl">
                      <a:srgbClr val="000000">
                        <a:alpha val="43137"/>
                      </a:srgbClr>
                    </a:outerShdw>
                  </a:effectLst>
                </a:rPr>
                <a:t>Determine</a:t>
              </a:r>
            </a:p>
            <a:p>
              <a:pPr algn="ctr"/>
              <a:r>
                <a:rPr lang="en-GB" sz="2400" b="1" dirty="0">
                  <a:solidFill>
                    <a:schemeClr val="bg1"/>
                  </a:solidFill>
                  <a:effectLst>
                    <a:outerShdw blurRad="38100" dist="38100" dir="2700000" algn="tl">
                      <a:srgbClr val="000000">
                        <a:alpha val="43137"/>
                      </a:srgbClr>
                    </a:outerShdw>
                  </a:effectLst>
                </a:rPr>
                <a:t>and guide</a:t>
              </a:r>
            </a:p>
            <a:p>
              <a:pPr algn="ctr"/>
              <a:r>
                <a:rPr lang="en-GB" sz="2400" b="1" dirty="0">
                  <a:solidFill>
                    <a:schemeClr val="bg1"/>
                  </a:solidFill>
                  <a:effectLst>
                    <a:outerShdw blurRad="38100" dist="38100" dir="2700000" algn="tl">
                      <a:srgbClr val="000000">
                        <a:alpha val="43137"/>
                      </a:srgbClr>
                    </a:outerShdw>
                  </a:effectLst>
                </a:rPr>
                <a:t>transformations</a:t>
              </a:r>
            </a:p>
          </p:txBody>
        </p:sp>
        <p:cxnSp>
          <p:nvCxnSpPr>
            <p:cNvPr id="33" name="Conexão reta 32">
              <a:extLst>
                <a:ext uri="{FF2B5EF4-FFF2-40B4-BE49-F238E27FC236}">
                  <a16:creationId xmlns:a16="http://schemas.microsoft.com/office/drawing/2014/main" id="{509DBA83-E3AD-44A7-98CE-BA68DB331351}"/>
                </a:ext>
              </a:extLst>
            </p:cNvPr>
            <p:cNvCxnSpPr/>
            <p:nvPr/>
          </p:nvCxnSpPr>
          <p:spPr>
            <a:xfrm>
              <a:off x="5047774" y="2675484"/>
              <a:ext cx="2095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exão reta 34">
              <a:extLst>
                <a:ext uri="{FF2B5EF4-FFF2-40B4-BE49-F238E27FC236}">
                  <a16:creationId xmlns:a16="http://schemas.microsoft.com/office/drawing/2014/main" id="{11B3C0A7-2335-441F-B7AF-14C44E7AB681}"/>
                </a:ext>
              </a:extLst>
            </p:cNvPr>
            <p:cNvCxnSpPr/>
            <p:nvPr/>
          </p:nvCxnSpPr>
          <p:spPr>
            <a:xfrm>
              <a:off x="4563585" y="3342008"/>
              <a:ext cx="30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exão reta 35">
              <a:extLst>
                <a:ext uri="{FF2B5EF4-FFF2-40B4-BE49-F238E27FC236}">
                  <a16:creationId xmlns:a16="http://schemas.microsoft.com/office/drawing/2014/main" id="{2FB23C8D-0323-4311-9E88-78613DBA196E}"/>
                </a:ext>
              </a:extLst>
            </p:cNvPr>
            <p:cNvCxnSpPr/>
            <p:nvPr/>
          </p:nvCxnSpPr>
          <p:spPr>
            <a:xfrm>
              <a:off x="4110353" y="3963579"/>
              <a:ext cx="396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exão reta 37">
              <a:extLst>
                <a:ext uri="{FF2B5EF4-FFF2-40B4-BE49-F238E27FC236}">
                  <a16:creationId xmlns:a16="http://schemas.microsoft.com/office/drawing/2014/main" id="{B7FC0786-35A5-4A3A-A2BF-0EBB10DC64AB}"/>
                </a:ext>
              </a:extLst>
            </p:cNvPr>
            <p:cNvCxnSpPr/>
            <p:nvPr/>
          </p:nvCxnSpPr>
          <p:spPr>
            <a:xfrm>
              <a:off x="3660288" y="4583713"/>
              <a:ext cx="4867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CaixaDeTexto 41">
            <a:extLst>
              <a:ext uri="{FF2B5EF4-FFF2-40B4-BE49-F238E27FC236}">
                <a16:creationId xmlns:a16="http://schemas.microsoft.com/office/drawing/2014/main" id="{D68385CE-0C64-4E8B-81F8-1BCDD436B040}"/>
              </a:ext>
            </a:extLst>
          </p:cNvPr>
          <p:cNvSpPr txBox="1"/>
          <p:nvPr/>
        </p:nvSpPr>
        <p:spPr>
          <a:xfrm>
            <a:off x="6498391" y="1218504"/>
            <a:ext cx="5343088" cy="1938992"/>
          </a:xfrm>
          <a:prstGeom prst="rect">
            <a:avLst/>
          </a:prstGeom>
          <a:noFill/>
        </p:spPr>
        <p:txBody>
          <a:bodyPr wrap="square">
            <a:spAutoFit/>
          </a:bodyPr>
          <a:lstStyle/>
          <a:p>
            <a:pPr algn="ctr"/>
            <a:r>
              <a:rPr lang="en-GB" sz="3000" b="1" i="1" dirty="0">
                <a:solidFill>
                  <a:srgbClr val="F7981D"/>
                </a:solidFill>
              </a:rPr>
              <a:t>“All transformations occur within the very being of the customer and so, in the end, must be made by the customer”</a:t>
            </a:r>
            <a:endParaRPr lang="en-GB" sz="3000" dirty="0">
              <a:solidFill>
                <a:srgbClr val="F7981D"/>
              </a:solidFill>
            </a:endParaRPr>
          </a:p>
        </p:txBody>
      </p:sp>
      <p:cxnSp>
        <p:nvCxnSpPr>
          <p:cNvPr id="19" name="Conexão reta unidirecional 18">
            <a:extLst>
              <a:ext uri="{FF2B5EF4-FFF2-40B4-BE49-F238E27FC236}">
                <a16:creationId xmlns:a16="http://schemas.microsoft.com/office/drawing/2014/main" id="{C99776FD-4414-46F2-AE31-68DCCF352E75}"/>
              </a:ext>
            </a:extLst>
          </p:cNvPr>
          <p:cNvCxnSpPr>
            <a:cxnSpLocks/>
          </p:cNvCxnSpPr>
          <p:nvPr/>
        </p:nvCxnSpPr>
        <p:spPr>
          <a:xfrm flipV="1">
            <a:off x="2470826" y="1218504"/>
            <a:ext cx="0" cy="5016891"/>
          </a:xfrm>
          <a:prstGeom prst="straightConnector1">
            <a:avLst/>
          </a:prstGeom>
          <a:ln w="38100">
            <a:solidFill>
              <a:srgbClr val="FDDE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871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Module Introduction</a:t>
            </a:r>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en-GB" sz="2400" spc="-20" dirty="0">
                <a:solidFill>
                  <a:schemeClr val="tx1"/>
                </a:solidFill>
              </a:rPr>
              <a:t>Tourism is all about experiences, but today travellers are demanding something more. As life in developed economies is increasingly more complex, stressful and unbalanced, people are searching for meaningful moments during their travels that can transform them in some way. Travel has become a form of personal development and growth, a search for the true self-identity and authenticity that is swallowed by the automatic pilot of their frantic living.</a:t>
            </a:r>
          </a:p>
          <a:p>
            <a:pPr>
              <a:lnSpc>
                <a:spcPct val="150000"/>
              </a:lnSpc>
              <a:spcAft>
                <a:spcPts val="600"/>
              </a:spcAft>
              <a:buClr>
                <a:srgbClr val="6ECECB"/>
              </a:buClr>
            </a:pPr>
            <a:r>
              <a:rPr lang="en-GB" sz="2400" spc="-20" dirty="0">
                <a:solidFill>
                  <a:schemeClr val="tx1"/>
                </a:solidFill>
              </a:rPr>
              <a:t>This module focuses on the Experience Economy,</a:t>
            </a:r>
            <a:r>
              <a:rPr lang="en-US" sz="2400" spc="-20" dirty="0">
                <a:solidFill>
                  <a:schemeClr val="tx1"/>
                </a:solidFill>
              </a:rPr>
              <a:t> a concept first presented by Joseph Pine and James Gilmore in 1998. It acknowledges experiences as the fourth economic offering and provides the leads to creating </a:t>
            </a:r>
            <a:r>
              <a:rPr lang="en-GB" sz="2400" spc="-20" dirty="0">
                <a:solidFill>
                  <a:schemeClr val="tx1"/>
                </a:solidFill>
              </a:rPr>
              <a:t>immersive, meaningful and memorable moments.</a:t>
            </a:r>
          </a:p>
        </p:txBody>
      </p:sp>
    </p:spTree>
    <p:extLst>
      <p:ext uri="{BB962C8B-B14F-4D97-AF65-F5344CB8AC3E}">
        <p14:creationId xmlns:p14="http://schemas.microsoft.com/office/powerpoint/2010/main" val="32102517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Going Beyond the Experience: Guiding Transformations</a:t>
            </a:r>
          </a:p>
        </p:txBody>
      </p:sp>
      <p:grpSp>
        <p:nvGrpSpPr>
          <p:cNvPr id="17" name="Agrupar 16">
            <a:extLst>
              <a:ext uri="{FF2B5EF4-FFF2-40B4-BE49-F238E27FC236}">
                <a16:creationId xmlns:a16="http://schemas.microsoft.com/office/drawing/2014/main" id="{3ABFDE73-4B99-45CD-AA5D-2D606E22F67D}"/>
              </a:ext>
            </a:extLst>
          </p:cNvPr>
          <p:cNvGrpSpPr/>
          <p:nvPr/>
        </p:nvGrpSpPr>
        <p:grpSpPr>
          <a:xfrm>
            <a:off x="463379" y="1283808"/>
            <a:ext cx="11653737" cy="4154571"/>
            <a:chOff x="4472578" y="654859"/>
            <a:chExt cx="6679013" cy="2861131"/>
          </a:xfrm>
        </p:grpSpPr>
        <p:sp>
          <p:nvSpPr>
            <p:cNvPr id="6" name="Fluxograma: Multidocumentos 5">
              <a:extLst>
                <a:ext uri="{FF2B5EF4-FFF2-40B4-BE49-F238E27FC236}">
                  <a16:creationId xmlns:a16="http://schemas.microsoft.com/office/drawing/2014/main" id="{301AEC0F-8671-4A9D-B80C-C837A5EA0AAD}"/>
                </a:ext>
              </a:extLst>
            </p:cNvPr>
            <p:cNvSpPr/>
            <p:nvPr/>
          </p:nvSpPr>
          <p:spPr>
            <a:xfrm>
              <a:off x="6833581" y="1399691"/>
              <a:ext cx="1746504" cy="828000"/>
            </a:xfrm>
            <a:prstGeom prst="flowChartMultidocument">
              <a:avLst/>
            </a:prstGeom>
            <a:solidFill>
              <a:srgbClr val="FDDE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b="1" dirty="0">
                  <a:solidFill>
                    <a:schemeClr val="tx1"/>
                  </a:solidFill>
                  <a:effectLst>
                    <a:outerShdw blurRad="38100" dist="38100" dir="2700000" algn="tl">
                      <a:srgbClr val="000000">
                        <a:alpha val="43137"/>
                      </a:srgbClr>
                    </a:outerShdw>
                  </a:effectLst>
                </a:rPr>
                <a:t>Stage</a:t>
              </a:r>
            </a:p>
            <a:p>
              <a:pPr algn="ctr"/>
              <a:r>
                <a:rPr lang="en-GB" sz="2400" b="1" dirty="0">
                  <a:solidFill>
                    <a:schemeClr val="tx1"/>
                  </a:solidFill>
                  <a:effectLst>
                    <a:outerShdw blurRad="38100" dist="38100" dir="2700000" algn="tl">
                      <a:srgbClr val="000000">
                        <a:alpha val="43137"/>
                      </a:srgbClr>
                    </a:outerShdw>
                  </a:effectLst>
                </a:rPr>
                <a:t>experience(s)</a:t>
              </a:r>
            </a:p>
          </p:txBody>
        </p:sp>
        <p:sp>
          <p:nvSpPr>
            <p:cNvPr id="7" name="Fluxograma: Documento 6">
              <a:extLst>
                <a:ext uri="{FF2B5EF4-FFF2-40B4-BE49-F238E27FC236}">
                  <a16:creationId xmlns:a16="http://schemas.microsoft.com/office/drawing/2014/main" id="{78D6D7EE-074B-44E6-A76A-F3DAD0C9FA12}"/>
                </a:ext>
              </a:extLst>
            </p:cNvPr>
            <p:cNvSpPr/>
            <p:nvPr/>
          </p:nvSpPr>
          <p:spPr>
            <a:xfrm>
              <a:off x="4678243" y="1555140"/>
              <a:ext cx="1512000" cy="697353"/>
            </a:xfrm>
            <a:prstGeom prst="flowChartDocument">
              <a:avLst/>
            </a:prstGeom>
            <a:solidFill>
              <a:srgbClr val="FDDE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effectLst>
                    <a:outerShdw blurRad="38100" dist="38100" dir="2700000" algn="tl">
                      <a:srgbClr val="000000">
                        <a:alpha val="43137"/>
                      </a:srgbClr>
                    </a:outerShdw>
                  </a:effectLst>
                </a:rPr>
                <a:t>Diagnose</a:t>
              </a:r>
            </a:p>
            <a:p>
              <a:pPr algn="ctr"/>
              <a:r>
                <a:rPr lang="en-GB" sz="2400" b="1" dirty="0">
                  <a:solidFill>
                    <a:schemeClr val="tx1"/>
                  </a:solidFill>
                  <a:effectLst>
                    <a:outerShdw blurRad="38100" dist="38100" dir="2700000" algn="tl">
                      <a:srgbClr val="000000">
                        <a:alpha val="43137"/>
                      </a:srgbClr>
                    </a:outerShdw>
                  </a:effectLst>
                </a:rPr>
                <a:t>aspirations</a:t>
              </a:r>
            </a:p>
          </p:txBody>
        </p:sp>
        <p:sp>
          <p:nvSpPr>
            <p:cNvPr id="8" name="Fluxograma: Documento 7">
              <a:extLst>
                <a:ext uri="{FF2B5EF4-FFF2-40B4-BE49-F238E27FC236}">
                  <a16:creationId xmlns:a16="http://schemas.microsoft.com/office/drawing/2014/main" id="{B008EB55-BD25-4774-BFB4-91D4FED52EF9}"/>
                </a:ext>
              </a:extLst>
            </p:cNvPr>
            <p:cNvSpPr/>
            <p:nvPr/>
          </p:nvSpPr>
          <p:spPr>
            <a:xfrm>
              <a:off x="9228671" y="1550037"/>
              <a:ext cx="1512000" cy="697353"/>
            </a:xfrm>
            <a:prstGeom prst="flowChartDocument">
              <a:avLst/>
            </a:prstGeom>
            <a:solidFill>
              <a:srgbClr val="FDDE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effectLst>
                    <a:outerShdw blurRad="38100" dist="38100" dir="2700000" algn="tl">
                      <a:srgbClr val="000000">
                        <a:alpha val="43137"/>
                      </a:srgbClr>
                    </a:outerShdw>
                  </a:effectLst>
                </a:rPr>
                <a:t>Follow</a:t>
              </a:r>
            </a:p>
            <a:p>
              <a:pPr algn="ctr"/>
              <a:r>
                <a:rPr lang="en-GB" sz="2400" b="1" dirty="0">
                  <a:solidFill>
                    <a:schemeClr val="tx1"/>
                  </a:solidFill>
                  <a:effectLst>
                    <a:outerShdw blurRad="38100" dist="38100" dir="2700000" algn="tl">
                      <a:srgbClr val="000000">
                        <a:alpha val="43137"/>
                      </a:srgbClr>
                    </a:outerShdw>
                  </a:effectLst>
                </a:rPr>
                <a:t>Through</a:t>
              </a:r>
            </a:p>
          </p:txBody>
        </p:sp>
        <p:sp>
          <p:nvSpPr>
            <p:cNvPr id="10" name="Seta: Para a Direita 9">
              <a:extLst>
                <a:ext uri="{FF2B5EF4-FFF2-40B4-BE49-F238E27FC236}">
                  <a16:creationId xmlns:a16="http://schemas.microsoft.com/office/drawing/2014/main" id="{94B1C0E3-49F2-4D10-9D14-19CD0D71B95D}"/>
                </a:ext>
              </a:extLst>
            </p:cNvPr>
            <p:cNvSpPr/>
            <p:nvPr/>
          </p:nvSpPr>
          <p:spPr>
            <a:xfrm>
              <a:off x="6351892" y="1732757"/>
              <a:ext cx="320040" cy="342116"/>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eta: Para a Direita 10">
              <a:extLst>
                <a:ext uri="{FF2B5EF4-FFF2-40B4-BE49-F238E27FC236}">
                  <a16:creationId xmlns:a16="http://schemas.microsoft.com/office/drawing/2014/main" id="{607DF7A1-EF77-4A3E-896D-08A79C8382C8}"/>
                </a:ext>
              </a:extLst>
            </p:cNvPr>
            <p:cNvSpPr/>
            <p:nvPr/>
          </p:nvSpPr>
          <p:spPr>
            <a:xfrm>
              <a:off x="8741734" y="1727655"/>
              <a:ext cx="320040" cy="342116"/>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aixaDeTexto 4">
              <a:extLst>
                <a:ext uri="{FF2B5EF4-FFF2-40B4-BE49-F238E27FC236}">
                  <a16:creationId xmlns:a16="http://schemas.microsoft.com/office/drawing/2014/main" id="{1D1467FB-71E3-45BD-8605-3550488CD87A}"/>
                </a:ext>
              </a:extLst>
            </p:cNvPr>
            <p:cNvSpPr txBox="1"/>
            <p:nvPr/>
          </p:nvSpPr>
          <p:spPr>
            <a:xfrm>
              <a:off x="9228670" y="2276043"/>
              <a:ext cx="1922921" cy="826631"/>
            </a:xfrm>
            <a:prstGeom prst="rect">
              <a:avLst/>
            </a:prstGeom>
            <a:noFill/>
          </p:spPr>
          <p:txBody>
            <a:bodyPr wrap="square" rtlCol="0">
              <a:spAutoFit/>
            </a:bodyPr>
            <a:lstStyle/>
            <a:p>
              <a:pPr>
                <a:spcAft>
                  <a:spcPts val="600"/>
                </a:spcAft>
                <a:buClr>
                  <a:srgbClr val="6ECECB"/>
                </a:buClr>
                <a:buFont typeface="Arial" panose="020B0604020202020204" pitchFamily="34" charset="0"/>
                <a:buChar char="•"/>
              </a:pPr>
              <a:r>
                <a:rPr lang="en-GB" sz="2400" dirty="0"/>
                <a:t> Sustain the transformation through time</a:t>
              </a:r>
            </a:p>
          </p:txBody>
        </p:sp>
        <p:sp>
          <p:nvSpPr>
            <p:cNvPr id="9" name="CaixaDeTexto 8">
              <a:extLst>
                <a:ext uri="{FF2B5EF4-FFF2-40B4-BE49-F238E27FC236}">
                  <a16:creationId xmlns:a16="http://schemas.microsoft.com/office/drawing/2014/main" id="{8D72CCAC-A0FB-4095-AE92-93CF0CF01769}"/>
                </a:ext>
              </a:extLst>
            </p:cNvPr>
            <p:cNvSpPr txBox="1"/>
            <p:nvPr/>
          </p:nvSpPr>
          <p:spPr>
            <a:xfrm>
              <a:off x="6833582" y="2276043"/>
              <a:ext cx="2047521" cy="1239947"/>
            </a:xfrm>
            <a:prstGeom prst="rect">
              <a:avLst/>
            </a:prstGeom>
            <a:noFill/>
          </p:spPr>
          <p:txBody>
            <a:bodyPr wrap="square" rtlCol="0">
              <a:spAutoFit/>
            </a:bodyPr>
            <a:lstStyle/>
            <a:p>
              <a:pPr>
                <a:spcAft>
                  <a:spcPts val="1800"/>
                </a:spcAft>
                <a:buClr>
                  <a:srgbClr val="6ECECB"/>
                </a:buClr>
                <a:buFont typeface="Arial" panose="020B0604020202020204" pitchFamily="34" charset="0"/>
                <a:buChar char="•"/>
              </a:pPr>
              <a:r>
                <a:rPr lang="en-GB" sz="2400" dirty="0"/>
                <a:t> What experience(s) will bring the transformation?</a:t>
              </a:r>
            </a:p>
            <a:p>
              <a:pPr>
                <a:spcAft>
                  <a:spcPts val="1800"/>
                </a:spcAft>
                <a:buClr>
                  <a:srgbClr val="6ECECB"/>
                </a:buClr>
                <a:buFont typeface="Arial" panose="020B0604020202020204" pitchFamily="34" charset="0"/>
                <a:buChar char="•"/>
              </a:pPr>
              <a:r>
                <a:rPr lang="en-GB" sz="2400" dirty="0"/>
                <a:t> How can guests be changed?</a:t>
              </a:r>
            </a:p>
          </p:txBody>
        </p:sp>
        <p:sp>
          <p:nvSpPr>
            <p:cNvPr id="12" name="CaixaDeTexto 11">
              <a:extLst>
                <a:ext uri="{FF2B5EF4-FFF2-40B4-BE49-F238E27FC236}">
                  <a16:creationId xmlns:a16="http://schemas.microsoft.com/office/drawing/2014/main" id="{CB42AD99-BE19-4DCB-8318-437C770B34E4}"/>
                </a:ext>
              </a:extLst>
            </p:cNvPr>
            <p:cNvSpPr txBox="1"/>
            <p:nvPr/>
          </p:nvSpPr>
          <p:spPr>
            <a:xfrm>
              <a:off x="4472578" y="2276043"/>
              <a:ext cx="2331830" cy="742749"/>
            </a:xfrm>
            <a:prstGeom prst="rect">
              <a:avLst/>
            </a:prstGeom>
            <a:noFill/>
          </p:spPr>
          <p:txBody>
            <a:bodyPr wrap="square" rtlCol="0">
              <a:spAutoFit/>
            </a:bodyPr>
            <a:lstStyle/>
            <a:p>
              <a:pPr>
                <a:spcAft>
                  <a:spcPts val="1800"/>
                </a:spcAft>
                <a:buClr>
                  <a:srgbClr val="6ECECB"/>
                </a:buClr>
                <a:buFont typeface="Arial" panose="020B0604020202020204" pitchFamily="34" charset="0"/>
                <a:buChar char="•"/>
              </a:pPr>
              <a:r>
                <a:rPr lang="en-GB" sz="2400" dirty="0"/>
                <a:t> To what customers aspire?</a:t>
              </a:r>
            </a:p>
            <a:p>
              <a:pPr>
                <a:spcAft>
                  <a:spcPts val="1800"/>
                </a:spcAft>
                <a:buClr>
                  <a:srgbClr val="6ECECB"/>
                </a:buClr>
                <a:buFont typeface="Arial" panose="020B0604020202020204" pitchFamily="34" charset="0"/>
                <a:buChar char="•"/>
              </a:pPr>
              <a:r>
                <a:rPr lang="en-GB" sz="2400" dirty="0"/>
                <a:t> How can they be guided?</a:t>
              </a:r>
            </a:p>
          </p:txBody>
        </p:sp>
        <p:sp>
          <p:nvSpPr>
            <p:cNvPr id="15" name="Parêntese esquerdo 14">
              <a:extLst>
                <a:ext uri="{FF2B5EF4-FFF2-40B4-BE49-F238E27FC236}">
                  <a16:creationId xmlns:a16="http://schemas.microsoft.com/office/drawing/2014/main" id="{50821EA8-A3E8-439C-BB12-F65896D40898}"/>
                </a:ext>
              </a:extLst>
            </p:cNvPr>
            <p:cNvSpPr/>
            <p:nvPr/>
          </p:nvSpPr>
          <p:spPr>
            <a:xfrm rot="5400000">
              <a:off x="7636248" y="-1759311"/>
              <a:ext cx="118732" cy="6249572"/>
            </a:xfrm>
            <a:prstGeom prst="leftBracket">
              <a:avLst/>
            </a:prstGeom>
            <a:ln w="28575">
              <a:solidFill>
                <a:srgbClr val="6ECEC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CaixaDeTexto 15">
              <a:extLst>
                <a:ext uri="{FF2B5EF4-FFF2-40B4-BE49-F238E27FC236}">
                  <a16:creationId xmlns:a16="http://schemas.microsoft.com/office/drawing/2014/main" id="{9D870198-E8D8-4C58-AB24-109673990BF5}"/>
                </a:ext>
              </a:extLst>
            </p:cNvPr>
            <p:cNvSpPr txBox="1"/>
            <p:nvPr/>
          </p:nvSpPr>
          <p:spPr>
            <a:xfrm>
              <a:off x="4613067" y="654859"/>
              <a:ext cx="6249571" cy="453203"/>
            </a:xfrm>
            <a:prstGeom prst="rect">
              <a:avLst/>
            </a:prstGeom>
            <a:noFill/>
          </p:spPr>
          <p:txBody>
            <a:bodyPr wrap="square" rtlCol="0">
              <a:spAutoFit/>
            </a:bodyPr>
            <a:lstStyle/>
            <a:p>
              <a:pPr algn="ctr">
                <a:spcAft>
                  <a:spcPts val="600"/>
                </a:spcAft>
                <a:buClr>
                  <a:srgbClr val="6ECECB"/>
                </a:buClr>
              </a:pPr>
              <a:r>
                <a:rPr lang="en-GB" sz="3000" b="1" dirty="0">
                  <a:solidFill>
                    <a:srgbClr val="F7981D"/>
                  </a:solidFill>
                </a:rPr>
                <a:t>Guiding Transformations</a:t>
              </a:r>
            </a:p>
          </p:txBody>
        </p:sp>
      </p:grpSp>
    </p:spTree>
    <p:extLst>
      <p:ext uri="{BB962C8B-B14F-4D97-AF65-F5344CB8AC3E}">
        <p14:creationId xmlns:p14="http://schemas.microsoft.com/office/powerpoint/2010/main" val="3806418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2" y="349104"/>
            <a:ext cx="1119825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Going Beyond the Experience: Guiding Transformations</a:t>
            </a:r>
          </a:p>
        </p:txBody>
      </p:sp>
      <p:sp>
        <p:nvSpPr>
          <p:cNvPr id="14" name="CaixaDeTexto 13">
            <a:extLst>
              <a:ext uri="{FF2B5EF4-FFF2-40B4-BE49-F238E27FC236}">
                <a16:creationId xmlns:a16="http://schemas.microsoft.com/office/drawing/2014/main" id="{AE5ABBE1-CB68-48CB-AEDB-0FCD988A4A9B}"/>
              </a:ext>
            </a:extLst>
          </p:cNvPr>
          <p:cNvSpPr txBox="1"/>
          <p:nvPr/>
        </p:nvSpPr>
        <p:spPr>
          <a:xfrm>
            <a:off x="1320789" y="3295611"/>
            <a:ext cx="10041117" cy="2842547"/>
          </a:xfrm>
          <a:prstGeom prst="rect">
            <a:avLst/>
          </a:prstGeom>
          <a:solidFill>
            <a:srgbClr val="FDDE00"/>
          </a:solidFill>
        </p:spPr>
        <p:txBody>
          <a:bodyPr wrap="square">
            <a:noAutofit/>
          </a:bodyPr>
          <a:lstStyle/>
          <a:p>
            <a:pPr>
              <a:lnSpc>
                <a:spcPct val="150000"/>
              </a:lnSpc>
              <a:spcAft>
                <a:spcPts val="1200"/>
              </a:spcAft>
              <a:buClr>
                <a:srgbClr val="6ECECB"/>
              </a:buClr>
              <a:buFont typeface="Arial" panose="020B0604020202020204" pitchFamily="34" charset="0"/>
              <a:buChar char="•"/>
            </a:pPr>
            <a:r>
              <a:rPr lang="en-GB" sz="2400" b="1" spc="-20" dirty="0">
                <a:solidFill>
                  <a:schemeClr val="tx1"/>
                </a:solidFill>
              </a:rPr>
              <a:t> Entertainment: </a:t>
            </a:r>
            <a:r>
              <a:rPr lang="en-GB" sz="2400" spc="-20" dirty="0">
                <a:solidFill>
                  <a:schemeClr val="tx1"/>
                </a:solidFill>
              </a:rPr>
              <a:t>can alter our view of the world</a:t>
            </a:r>
          </a:p>
          <a:p>
            <a:pPr>
              <a:lnSpc>
                <a:spcPct val="150000"/>
              </a:lnSpc>
              <a:spcAft>
                <a:spcPts val="1200"/>
              </a:spcAft>
              <a:buClr>
                <a:srgbClr val="6ECECB"/>
              </a:buClr>
              <a:buFont typeface="Arial" panose="020B0604020202020204" pitchFamily="34" charset="0"/>
              <a:buChar char="•"/>
            </a:pPr>
            <a:r>
              <a:rPr lang="en-GB" sz="2400" spc="-20" dirty="0"/>
              <a:t> </a:t>
            </a:r>
            <a:r>
              <a:rPr lang="en-GB" sz="2400" b="1" spc="-20" dirty="0"/>
              <a:t>Educational: </a:t>
            </a:r>
            <a:r>
              <a:rPr lang="en-GB" sz="2400" spc="-20" dirty="0"/>
              <a:t>can make us rethink how we fit into the world</a:t>
            </a:r>
          </a:p>
          <a:p>
            <a:pPr>
              <a:lnSpc>
                <a:spcPct val="150000"/>
              </a:lnSpc>
              <a:spcAft>
                <a:spcPts val="1200"/>
              </a:spcAft>
              <a:buClr>
                <a:srgbClr val="6ECECB"/>
              </a:buClr>
              <a:buFont typeface="Arial" panose="020B0604020202020204" pitchFamily="34" charset="0"/>
              <a:buChar char="•"/>
            </a:pPr>
            <a:r>
              <a:rPr lang="en-GB" sz="2400" spc="-20" dirty="0">
                <a:solidFill>
                  <a:schemeClr val="tx1"/>
                </a:solidFill>
              </a:rPr>
              <a:t> </a:t>
            </a:r>
            <a:r>
              <a:rPr lang="en-GB" sz="2400" b="1" spc="-20" dirty="0">
                <a:solidFill>
                  <a:schemeClr val="tx1"/>
                </a:solidFill>
              </a:rPr>
              <a:t>Escapist</a:t>
            </a:r>
            <a:r>
              <a:rPr lang="en-GB" sz="2400" b="1" spc="-20" dirty="0"/>
              <a:t>:</a:t>
            </a:r>
            <a:r>
              <a:rPr lang="en-GB" sz="2400" spc="-20" dirty="0"/>
              <a:t> can boost our personal capabilities and characteristics to new levels</a:t>
            </a:r>
          </a:p>
          <a:p>
            <a:pPr>
              <a:lnSpc>
                <a:spcPct val="150000"/>
              </a:lnSpc>
              <a:spcAft>
                <a:spcPts val="1200"/>
              </a:spcAft>
              <a:buClr>
                <a:srgbClr val="6ECECB"/>
              </a:buClr>
              <a:buFont typeface="Arial" panose="020B0604020202020204" pitchFamily="34" charset="0"/>
              <a:buChar char="•"/>
            </a:pPr>
            <a:r>
              <a:rPr lang="en-GB" sz="2400" b="1" spc="-20" dirty="0">
                <a:solidFill>
                  <a:schemeClr val="tx1"/>
                </a:solidFill>
              </a:rPr>
              <a:t> </a:t>
            </a:r>
            <a:r>
              <a:rPr lang="en-GB" sz="2400" b="1" spc="-20" dirty="0" err="1">
                <a:solidFill>
                  <a:schemeClr val="tx1"/>
                </a:solidFill>
              </a:rPr>
              <a:t>Esthetic</a:t>
            </a:r>
            <a:r>
              <a:rPr lang="en-GB" sz="2400" b="1" spc="-20" dirty="0"/>
              <a:t>: </a:t>
            </a:r>
            <a:r>
              <a:rPr lang="en-GB" sz="2400" spc="-20" dirty="0"/>
              <a:t>can imbue a sense of wonder, beauty, and appreciation</a:t>
            </a:r>
          </a:p>
        </p:txBody>
      </p:sp>
      <p:sp>
        <p:nvSpPr>
          <p:cNvPr id="18" name="CaixaDeTexto 17">
            <a:extLst>
              <a:ext uri="{FF2B5EF4-FFF2-40B4-BE49-F238E27FC236}">
                <a16:creationId xmlns:a16="http://schemas.microsoft.com/office/drawing/2014/main" id="{AAA0BDAC-6C39-4E43-8C8D-EE9440C09E90}"/>
              </a:ext>
            </a:extLst>
          </p:cNvPr>
          <p:cNvSpPr txBox="1"/>
          <p:nvPr/>
        </p:nvSpPr>
        <p:spPr>
          <a:xfrm>
            <a:off x="888846" y="3295611"/>
            <a:ext cx="384072" cy="2842547"/>
          </a:xfrm>
          <a:prstGeom prst="rect">
            <a:avLst/>
          </a:prstGeom>
          <a:solidFill>
            <a:srgbClr val="F7981D"/>
          </a:solidFill>
        </p:spPr>
        <p:txBody>
          <a:bodyPr vert="vert270" wrap="square" anchor="ctr">
            <a:noAutofit/>
          </a:bodyPr>
          <a:lstStyle/>
          <a:p>
            <a:pPr algn="ctr">
              <a:buClr>
                <a:srgbClr val="6ECECB"/>
              </a:buClr>
            </a:pPr>
            <a:r>
              <a:rPr lang="en-GB" sz="2400" b="1" dirty="0">
                <a:solidFill>
                  <a:schemeClr val="bg1"/>
                </a:solidFill>
                <a:effectLst>
                  <a:outerShdw blurRad="38100" dist="38100" dir="2700000" algn="tl">
                    <a:srgbClr val="000000">
                      <a:alpha val="43137"/>
                    </a:srgbClr>
                  </a:outerShdw>
                </a:effectLst>
              </a:rPr>
              <a:t>Experiences</a:t>
            </a:r>
          </a:p>
        </p:txBody>
      </p:sp>
      <p:sp>
        <p:nvSpPr>
          <p:cNvPr id="20" name="CaixaDeTexto 19">
            <a:extLst>
              <a:ext uri="{FF2B5EF4-FFF2-40B4-BE49-F238E27FC236}">
                <a16:creationId xmlns:a16="http://schemas.microsoft.com/office/drawing/2014/main" id="{8F027627-8BBD-4864-85B7-119B9C626F4F}"/>
              </a:ext>
            </a:extLst>
          </p:cNvPr>
          <p:cNvSpPr txBox="1"/>
          <p:nvPr/>
        </p:nvSpPr>
        <p:spPr>
          <a:xfrm>
            <a:off x="1831637" y="1046457"/>
            <a:ext cx="8528726" cy="2098267"/>
          </a:xfrm>
          <a:prstGeom prst="rect">
            <a:avLst/>
          </a:prstGeom>
          <a:noFill/>
        </p:spPr>
        <p:txBody>
          <a:bodyPr wrap="square">
            <a:spAutoFit/>
          </a:bodyPr>
          <a:lstStyle/>
          <a:p>
            <a:pPr algn="ctr">
              <a:lnSpc>
                <a:spcPct val="150000"/>
              </a:lnSpc>
              <a:buClr>
                <a:srgbClr val="6ECECB"/>
              </a:buClr>
            </a:pPr>
            <a:r>
              <a:rPr lang="en-GB" sz="3000" b="1" i="1" spc="-20" dirty="0">
                <a:solidFill>
                  <a:srgbClr val="6ECECB"/>
                </a:solidFill>
              </a:rPr>
              <a:t>“The most engaging life-transforming experiences centre on the sweet spot composed of multiple elements from all realms” </a:t>
            </a:r>
          </a:p>
        </p:txBody>
      </p:sp>
    </p:spTree>
    <p:extLst>
      <p:ext uri="{BB962C8B-B14F-4D97-AF65-F5344CB8AC3E}">
        <p14:creationId xmlns:p14="http://schemas.microsoft.com/office/powerpoint/2010/main" val="20054181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8D0DECE6-4FEC-4DA7-8436-21BB7FE0E097}"/>
              </a:ext>
            </a:extLst>
          </p:cNvPr>
          <p:cNvSpPr txBox="1"/>
          <p:nvPr/>
        </p:nvSpPr>
        <p:spPr>
          <a:xfrm>
            <a:off x="9853898" y="5554863"/>
            <a:ext cx="2119027" cy="261610"/>
          </a:xfrm>
          <a:prstGeom prst="rect">
            <a:avLst/>
          </a:prstGeom>
          <a:noFill/>
        </p:spPr>
        <p:txBody>
          <a:bodyPr wrap="square">
            <a:spAutoFit/>
          </a:bodyPr>
          <a:lstStyle/>
          <a:p>
            <a:r>
              <a:rPr lang="en-GB" sz="1050" dirty="0">
                <a:hlinkClick r:id="rId3"/>
              </a:rPr>
              <a:t>https://youtu.be/4B1FQzw1VRA</a:t>
            </a:r>
            <a:r>
              <a:rPr lang="en-GB" sz="1050" dirty="0"/>
              <a:t> </a:t>
            </a:r>
          </a:p>
        </p:txBody>
      </p:sp>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Support Video #3</a:t>
            </a:r>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4"/>
          <a:stretch>
            <a:fillRect/>
          </a:stretch>
        </p:blipFill>
        <p:spPr>
          <a:xfrm>
            <a:off x="367039" y="337780"/>
            <a:ext cx="720000" cy="720000"/>
          </a:xfrm>
          <a:prstGeom prst="rect">
            <a:avLst/>
          </a:prstGeom>
        </p:spPr>
      </p:pic>
      <p:sp>
        <p:nvSpPr>
          <p:cNvPr id="7" name="CaixaDeTexto 6">
            <a:extLst>
              <a:ext uri="{FF2B5EF4-FFF2-40B4-BE49-F238E27FC236}">
                <a16:creationId xmlns:a16="http://schemas.microsoft.com/office/drawing/2014/main" id="{7DD502CC-AF0C-4537-80F4-3EFE68278038}"/>
              </a:ext>
            </a:extLst>
          </p:cNvPr>
          <p:cNvSpPr txBox="1"/>
          <p:nvPr/>
        </p:nvSpPr>
        <p:spPr>
          <a:xfrm>
            <a:off x="9843516" y="1228725"/>
            <a:ext cx="2293620" cy="1477328"/>
          </a:xfrm>
          <a:prstGeom prst="rect">
            <a:avLst/>
          </a:prstGeom>
          <a:noFill/>
        </p:spPr>
        <p:txBody>
          <a:bodyPr wrap="square">
            <a:spAutoFit/>
          </a:bodyPr>
          <a:lstStyle/>
          <a:p>
            <a:r>
              <a:rPr lang="en-US" sz="3000" b="1" i="1" dirty="0">
                <a:solidFill>
                  <a:schemeClr val="bg1">
                    <a:lumMod val="65000"/>
                  </a:schemeClr>
                </a:solidFill>
              </a:rPr>
              <a:t>Going beyond the experience</a:t>
            </a:r>
            <a:endParaRPr lang="en-GB" sz="3000" b="1" i="1" dirty="0">
              <a:solidFill>
                <a:schemeClr val="bg1">
                  <a:lumMod val="65000"/>
                </a:schemeClr>
              </a:solidFill>
            </a:endParaRPr>
          </a:p>
        </p:txBody>
      </p:sp>
      <p:pic>
        <p:nvPicPr>
          <p:cNvPr id="4" name="Multimédia Online 3" title="Going Beyond the Experience">
            <a:hlinkClick r:id="" action="ppaction://media"/>
            <a:extLst>
              <a:ext uri="{FF2B5EF4-FFF2-40B4-BE49-F238E27FC236}">
                <a16:creationId xmlns:a16="http://schemas.microsoft.com/office/drawing/2014/main" id="{F15A0ED2-111A-4667-85B6-C9F310A58D36}"/>
              </a:ext>
            </a:extLst>
          </p:cNvPr>
          <p:cNvPicPr>
            <a:picLocks noRot="1"/>
          </p:cNvPicPr>
          <p:nvPr>
            <a:videoFile r:link="rId1"/>
          </p:nvPr>
        </p:nvPicPr>
        <p:blipFill>
          <a:blip r:embed="rId5"/>
          <a:stretch>
            <a:fillRect/>
          </a:stretch>
        </p:blipFill>
        <p:spPr>
          <a:xfrm>
            <a:off x="2676525" y="1282700"/>
            <a:ext cx="6948000" cy="4284000"/>
          </a:xfrm>
          <a:prstGeom prst="rect">
            <a:avLst/>
          </a:prstGeom>
        </p:spPr>
      </p:pic>
    </p:spTree>
    <p:extLst>
      <p:ext uri="{BB962C8B-B14F-4D97-AF65-F5344CB8AC3E}">
        <p14:creationId xmlns:p14="http://schemas.microsoft.com/office/powerpoint/2010/main" val="263849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Agrupar 33">
            <a:extLst>
              <a:ext uri="{FF2B5EF4-FFF2-40B4-BE49-F238E27FC236}">
                <a16:creationId xmlns:a16="http://schemas.microsoft.com/office/drawing/2014/main" id="{0B1DD6DE-18B5-414D-A6EA-0955610FDBCB}"/>
              </a:ext>
            </a:extLst>
          </p:cNvPr>
          <p:cNvGrpSpPr/>
          <p:nvPr/>
        </p:nvGrpSpPr>
        <p:grpSpPr>
          <a:xfrm>
            <a:off x="4456540" y="3511950"/>
            <a:ext cx="4542679" cy="2878205"/>
            <a:chOff x="7625338" y="3475775"/>
            <a:chExt cx="4542679" cy="2878205"/>
          </a:xfrm>
        </p:grpSpPr>
        <p:pic>
          <p:nvPicPr>
            <p:cNvPr id="29" name="Picture 7">
              <a:extLst>
                <a:ext uri="{FF2B5EF4-FFF2-40B4-BE49-F238E27FC236}">
                  <a16:creationId xmlns:a16="http://schemas.microsoft.com/office/drawing/2014/main" id="{8C86CF97-B154-4381-BB29-2E64C7589D8A}"/>
                </a:ext>
              </a:extLst>
            </p:cNvPr>
            <p:cNvPicPr>
              <a:picLocks noChangeAspect="1"/>
            </p:cNvPicPr>
            <p:nvPr/>
          </p:nvPicPr>
          <p:blipFill rotWithShape="1">
            <a:blip r:embed="rId5">
              <a:extLst>
                <a:ext uri="{28A0092B-C50C-407E-A947-70E740481C1C}">
                  <a14:useLocalDpi xmlns:a14="http://schemas.microsoft.com/office/drawing/2010/main" val="0"/>
                </a:ext>
              </a:extLst>
            </a:blip>
            <a:srcRect l="10058" t="10823" r="10769" b="5574"/>
            <a:stretch/>
          </p:blipFill>
          <p:spPr>
            <a:xfrm>
              <a:off x="7625338" y="3475775"/>
              <a:ext cx="4542679" cy="2878205"/>
            </a:xfrm>
            <a:prstGeom prst="rect">
              <a:avLst/>
            </a:prstGeom>
          </p:spPr>
        </p:pic>
        <p:pic>
          <p:nvPicPr>
            <p:cNvPr id="27" name="Multimédia Online 26" title="How to create immersive storytelling experiences  - Gamification in Tourism Case Study">
              <a:hlinkClick r:id="" action="ppaction://media"/>
              <a:extLst>
                <a:ext uri="{FF2B5EF4-FFF2-40B4-BE49-F238E27FC236}">
                  <a16:creationId xmlns:a16="http://schemas.microsoft.com/office/drawing/2014/main" id="{49E1A6CB-F33D-4120-ABBD-20F627BACD6A}"/>
                </a:ext>
              </a:extLst>
            </p:cNvPr>
            <p:cNvPicPr>
              <a:picLocks noRot="1"/>
            </p:cNvPicPr>
            <p:nvPr>
              <a:videoFile r:link="rId3"/>
            </p:nvPr>
          </p:nvPicPr>
          <p:blipFill>
            <a:blip r:embed="rId6"/>
            <a:stretch>
              <a:fillRect/>
            </a:stretch>
          </p:blipFill>
          <p:spPr>
            <a:xfrm>
              <a:off x="8228020" y="3722597"/>
              <a:ext cx="3366000" cy="2084802"/>
            </a:xfrm>
            <a:prstGeom prst="rect">
              <a:avLst/>
            </a:prstGeom>
          </p:spPr>
        </p:pic>
      </p:grpSp>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777246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Case Studies</a:t>
            </a:r>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7"/>
          <a:stretch>
            <a:fillRect/>
          </a:stretch>
        </p:blipFill>
        <p:spPr>
          <a:xfrm>
            <a:off x="367039" y="337780"/>
            <a:ext cx="720000" cy="720000"/>
          </a:xfrm>
          <a:prstGeom prst="rect">
            <a:avLst/>
          </a:prstGeom>
        </p:spPr>
      </p:pic>
      <p:grpSp>
        <p:nvGrpSpPr>
          <p:cNvPr id="16" name="Agrupar 15">
            <a:extLst>
              <a:ext uri="{FF2B5EF4-FFF2-40B4-BE49-F238E27FC236}">
                <a16:creationId xmlns:a16="http://schemas.microsoft.com/office/drawing/2014/main" id="{1E315A86-B9CF-43CB-B490-E4988F25C807}"/>
              </a:ext>
            </a:extLst>
          </p:cNvPr>
          <p:cNvGrpSpPr/>
          <p:nvPr/>
        </p:nvGrpSpPr>
        <p:grpSpPr>
          <a:xfrm>
            <a:off x="121193" y="2024536"/>
            <a:ext cx="4456066" cy="2878205"/>
            <a:chOff x="160217" y="1740460"/>
            <a:chExt cx="4456066" cy="2878205"/>
          </a:xfrm>
        </p:grpSpPr>
        <p:pic>
          <p:nvPicPr>
            <p:cNvPr id="4" name="Picture 7">
              <a:extLst>
                <a:ext uri="{FF2B5EF4-FFF2-40B4-BE49-F238E27FC236}">
                  <a16:creationId xmlns:a16="http://schemas.microsoft.com/office/drawing/2014/main" id="{89E590C7-1C95-413D-9B96-DAD828A90616}"/>
                </a:ext>
              </a:extLst>
            </p:cNvPr>
            <p:cNvPicPr>
              <a:picLocks noChangeAspect="1"/>
            </p:cNvPicPr>
            <p:nvPr/>
          </p:nvPicPr>
          <p:blipFill rotWithShape="1">
            <a:blip r:embed="rId5">
              <a:extLst>
                <a:ext uri="{28A0092B-C50C-407E-A947-70E740481C1C}">
                  <a14:useLocalDpi xmlns:a14="http://schemas.microsoft.com/office/drawing/2010/main" val="0"/>
                </a:ext>
              </a:extLst>
            </a:blip>
            <a:srcRect l="11179" t="10823" r="11159" b="5574"/>
            <a:stretch/>
          </p:blipFill>
          <p:spPr>
            <a:xfrm>
              <a:off x="160217" y="1740460"/>
              <a:ext cx="4456066" cy="2878205"/>
            </a:xfrm>
            <a:prstGeom prst="rect">
              <a:avLst/>
            </a:prstGeom>
          </p:spPr>
        </p:pic>
        <p:pic>
          <p:nvPicPr>
            <p:cNvPr id="6" name="Multimédia Online 5" title="Creating Experiences Explained">
              <a:hlinkClick r:id="" action="ppaction://media"/>
              <a:extLst>
                <a:ext uri="{FF2B5EF4-FFF2-40B4-BE49-F238E27FC236}">
                  <a16:creationId xmlns:a16="http://schemas.microsoft.com/office/drawing/2014/main" id="{9D3DDD80-3813-492B-B97C-F1C944A0FA1B}"/>
                </a:ext>
              </a:extLst>
            </p:cNvPr>
            <p:cNvPicPr>
              <a:picLocks noRot="1"/>
            </p:cNvPicPr>
            <p:nvPr>
              <a:videoFile r:link="rId2"/>
            </p:nvPr>
          </p:nvPicPr>
          <p:blipFill>
            <a:blip r:embed="rId8"/>
            <a:stretch>
              <a:fillRect/>
            </a:stretch>
          </p:blipFill>
          <p:spPr>
            <a:xfrm>
              <a:off x="717612" y="1998042"/>
              <a:ext cx="3348000" cy="2065193"/>
            </a:xfrm>
            <a:prstGeom prst="rect">
              <a:avLst/>
            </a:prstGeom>
          </p:spPr>
        </p:pic>
      </p:grpSp>
      <p:sp>
        <p:nvSpPr>
          <p:cNvPr id="8" name="CaixaDeTexto 7">
            <a:extLst>
              <a:ext uri="{FF2B5EF4-FFF2-40B4-BE49-F238E27FC236}">
                <a16:creationId xmlns:a16="http://schemas.microsoft.com/office/drawing/2014/main" id="{13320D6E-00F1-4A99-8F7D-7FAFFCE02867}"/>
              </a:ext>
            </a:extLst>
          </p:cNvPr>
          <p:cNvSpPr txBox="1"/>
          <p:nvPr/>
        </p:nvSpPr>
        <p:spPr>
          <a:xfrm>
            <a:off x="540850" y="1271752"/>
            <a:ext cx="3803203" cy="830997"/>
          </a:xfrm>
          <a:prstGeom prst="rect">
            <a:avLst/>
          </a:prstGeom>
          <a:noFill/>
        </p:spPr>
        <p:txBody>
          <a:bodyPr wrap="square" rtlCol="0">
            <a:spAutoFit/>
          </a:bodyPr>
          <a:lstStyle/>
          <a:p>
            <a:r>
              <a:rPr lang="en-GB" sz="2400" b="1" i="1" dirty="0">
                <a:solidFill>
                  <a:schemeClr val="bg1">
                    <a:lumMod val="65000"/>
                  </a:schemeClr>
                </a:solidFill>
              </a:rPr>
              <a:t>Creating Experiences Explained </a:t>
            </a:r>
            <a:r>
              <a:rPr lang="en-GB" sz="1600" b="1" i="1" dirty="0">
                <a:solidFill>
                  <a:schemeClr val="bg1">
                    <a:lumMod val="65000"/>
                  </a:schemeClr>
                </a:solidFill>
              </a:rPr>
              <a:t>(Northern Ireland)</a:t>
            </a:r>
          </a:p>
        </p:txBody>
      </p:sp>
      <p:sp>
        <p:nvSpPr>
          <p:cNvPr id="18" name="CaixaDeTexto 17">
            <a:extLst>
              <a:ext uri="{FF2B5EF4-FFF2-40B4-BE49-F238E27FC236}">
                <a16:creationId xmlns:a16="http://schemas.microsoft.com/office/drawing/2014/main" id="{7C3312DA-6E77-47AC-8191-D2688CABC23C}"/>
              </a:ext>
            </a:extLst>
          </p:cNvPr>
          <p:cNvSpPr txBox="1"/>
          <p:nvPr/>
        </p:nvSpPr>
        <p:spPr>
          <a:xfrm>
            <a:off x="1350846" y="4686695"/>
            <a:ext cx="3227066" cy="253916"/>
          </a:xfrm>
          <a:prstGeom prst="rect">
            <a:avLst/>
          </a:prstGeom>
          <a:noFill/>
        </p:spPr>
        <p:txBody>
          <a:bodyPr wrap="square">
            <a:spAutoFit/>
          </a:bodyPr>
          <a:lstStyle/>
          <a:p>
            <a:pPr algn="r"/>
            <a:r>
              <a:rPr lang="en-GB" sz="1050" dirty="0">
                <a:hlinkClick r:id="rId9"/>
              </a:rPr>
              <a:t>https://youtu.be/HLy2MZy3Fcg</a:t>
            </a:r>
            <a:endParaRPr lang="en-GB" sz="1050" dirty="0"/>
          </a:p>
        </p:txBody>
      </p:sp>
      <p:sp>
        <p:nvSpPr>
          <p:cNvPr id="24" name="CaixaDeTexto 23">
            <a:extLst>
              <a:ext uri="{FF2B5EF4-FFF2-40B4-BE49-F238E27FC236}">
                <a16:creationId xmlns:a16="http://schemas.microsoft.com/office/drawing/2014/main" id="{C8EA21EE-6CF0-492B-AAB7-5FC26584207E}"/>
              </a:ext>
            </a:extLst>
          </p:cNvPr>
          <p:cNvSpPr txBox="1"/>
          <p:nvPr/>
        </p:nvSpPr>
        <p:spPr>
          <a:xfrm>
            <a:off x="8277500" y="3243498"/>
            <a:ext cx="3529350" cy="253916"/>
          </a:xfrm>
          <a:prstGeom prst="rect">
            <a:avLst/>
          </a:prstGeom>
          <a:noFill/>
        </p:spPr>
        <p:txBody>
          <a:bodyPr wrap="square">
            <a:spAutoFit/>
          </a:bodyPr>
          <a:lstStyle/>
          <a:p>
            <a:pPr algn="r"/>
            <a:r>
              <a:rPr lang="en-GB" sz="1050" dirty="0">
                <a:hlinkClick r:id="rId10"/>
              </a:rPr>
              <a:t>https://youtu.be/uB4RlS46LAs</a:t>
            </a:r>
            <a:endParaRPr lang="en-GB" sz="1050" dirty="0"/>
          </a:p>
        </p:txBody>
      </p:sp>
      <p:sp>
        <p:nvSpPr>
          <p:cNvPr id="26" name="CaixaDeTexto 25">
            <a:extLst>
              <a:ext uri="{FF2B5EF4-FFF2-40B4-BE49-F238E27FC236}">
                <a16:creationId xmlns:a16="http://schemas.microsoft.com/office/drawing/2014/main" id="{1BBBAA29-74EE-41BC-B988-D2D809157471}"/>
              </a:ext>
            </a:extLst>
          </p:cNvPr>
          <p:cNvSpPr txBox="1"/>
          <p:nvPr/>
        </p:nvSpPr>
        <p:spPr>
          <a:xfrm>
            <a:off x="4208606" y="598658"/>
            <a:ext cx="3451780" cy="830997"/>
          </a:xfrm>
          <a:prstGeom prst="rect">
            <a:avLst/>
          </a:prstGeom>
          <a:noFill/>
        </p:spPr>
        <p:txBody>
          <a:bodyPr wrap="square" rtlCol="0">
            <a:spAutoFit/>
          </a:bodyPr>
          <a:lstStyle/>
          <a:p>
            <a:pPr algn="r"/>
            <a:r>
              <a:rPr lang="en-US" sz="2400" b="1" i="1" dirty="0">
                <a:solidFill>
                  <a:schemeClr val="bg1">
                    <a:lumMod val="65000"/>
                  </a:schemeClr>
                </a:solidFill>
              </a:rPr>
              <a:t>Inspiring Experiential Travel in Queensland</a:t>
            </a:r>
            <a:endParaRPr lang="en-GB" sz="2400" b="1" i="1" dirty="0">
              <a:solidFill>
                <a:schemeClr val="bg1">
                  <a:lumMod val="65000"/>
                </a:schemeClr>
              </a:solidFill>
            </a:endParaRPr>
          </a:p>
        </p:txBody>
      </p:sp>
      <p:sp>
        <p:nvSpPr>
          <p:cNvPr id="33" name="CaixaDeTexto 32">
            <a:extLst>
              <a:ext uri="{FF2B5EF4-FFF2-40B4-BE49-F238E27FC236}">
                <a16:creationId xmlns:a16="http://schemas.microsoft.com/office/drawing/2014/main" id="{94770A5B-E30B-45F0-BB6F-6B3B28B84BD3}"/>
              </a:ext>
            </a:extLst>
          </p:cNvPr>
          <p:cNvSpPr txBox="1"/>
          <p:nvPr/>
        </p:nvSpPr>
        <p:spPr>
          <a:xfrm>
            <a:off x="6880192" y="6171158"/>
            <a:ext cx="2119027" cy="261610"/>
          </a:xfrm>
          <a:prstGeom prst="rect">
            <a:avLst/>
          </a:prstGeom>
          <a:noFill/>
        </p:spPr>
        <p:txBody>
          <a:bodyPr wrap="square">
            <a:spAutoFit/>
          </a:bodyPr>
          <a:lstStyle/>
          <a:p>
            <a:pPr algn="r"/>
            <a:r>
              <a:rPr lang="en-GB" sz="1050" dirty="0">
                <a:hlinkClick r:id="rId11"/>
              </a:rPr>
              <a:t>https://youtu.be/CwLkqILkuSo</a:t>
            </a:r>
            <a:r>
              <a:rPr lang="en-GB" sz="1050" dirty="0"/>
              <a:t> </a:t>
            </a:r>
          </a:p>
        </p:txBody>
      </p:sp>
      <p:grpSp>
        <p:nvGrpSpPr>
          <p:cNvPr id="35" name="Agrupar 34">
            <a:extLst>
              <a:ext uri="{FF2B5EF4-FFF2-40B4-BE49-F238E27FC236}">
                <a16:creationId xmlns:a16="http://schemas.microsoft.com/office/drawing/2014/main" id="{930970A8-7D39-4AC3-AB46-BED5EC3DBA71}"/>
              </a:ext>
            </a:extLst>
          </p:cNvPr>
          <p:cNvGrpSpPr/>
          <p:nvPr/>
        </p:nvGrpSpPr>
        <p:grpSpPr>
          <a:xfrm>
            <a:off x="7084359" y="624446"/>
            <a:ext cx="4722491" cy="2878205"/>
            <a:chOff x="4065612" y="1332082"/>
            <a:chExt cx="4722491" cy="2878205"/>
          </a:xfrm>
        </p:grpSpPr>
        <p:pic>
          <p:nvPicPr>
            <p:cNvPr id="20" name="Picture 7">
              <a:extLst>
                <a:ext uri="{FF2B5EF4-FFF2-40B4-BE49-F238E27FC236}">
                  <a16:creationId xmlns:a16="http://schemas.microsoft.com/office/drawing/2014/main" id="{B941E92B-F4F9-4983-953A-B77FA8E623FC}"/>
                </a:ext>
              </a:extLst>
            </p:cNvPr>
            <p:cNvPicPr>
              <a:picLocks noChangeAspect="1"/>
            </p:cNvPicPr>
            <p:nvPr/>
          </p:nvPicPr>
          <p:blipFill rotWithShape="1">
            <a:blip r:embed="rId5">
              <a:extLst>
                <a:ext uri="{28A0092B-C50C-407E-A947-70E740481C1C}">
                  <a14:useLocalDpi xmlns:a14="http://schemas.microsoft.com/office/drawing/2010/main" val="0"/>
                </a:ext>
              </a:extLst>
            </a:blip>
            <a:srcRect l="8387" t="10823" r="9307" b="5574"/>
            <a:stretch/>
          </p:blipFill>
          <p:spPr>
            <a:xfrm>
              <a:off x="4065612" y="1332082"/>
              <a:ext cx="4722491" cy="2878205"/>
            </a:xfrm>
            <a:prstGeom prst="rect">
              <a:avLst/>
            </a:prstGeom>
          </p:spPr>
        </p:pic>
        <p:pic>
          <p:nvPicPr>
            <p:cNvPr id="22" name="Multimédia Online 21" title="Inspiring Experiential Travel in Queensland">
              <a:hlinkClick r:id="" action="ppaction://media"/>
              <a:extLst>
                <a:ext uri="{FF2B5EF4-FFF2-40B4-BE49-F238E27FC236}">
                  <a16:creationId xmlns:a16="http://schemas.microsoft.com/office/drawing/2014/main" id="{104971AF-ED7C-45DA-BDD3-91ACD44FD1E9}"/>
                </a:ext>
              </a:extLst>
            </p:cNvPr>
            <p:cNvPicPr>
              <a:picLocks noRot="1"/>
            </p:cNvPicPr>
            <p:nvPr>
              <a:videoFile r:link="rId1"/>
            </p:nvPr>
          </p:nvPicPr>
          <p:blipFill>
            <a:blip r:embed="rId12"/>
            <a:stretch>
              <a:fillRect/>
            </a:stretch>
          </p:blipFill>
          <p:spPr>
            <a:xfrm>
              <a:off x="4775694" y="1588203"/>
              <a:ext cx="3366000" cy="2094395"/>
            </a:xfrm>
            <a:prstGeom prst="rect">
              <a:avLst/>
            </a:prstGeom>
          </p:spPr>
        </p:pic>
      </p:grpSp>
      <p:sp>
        <p:nvSpPr>
          <p:cNvPr id="37" name="CaixaDeTexto 36">
            <a:extLst>
              <a:ext uri="{FF2B5EF4-FFF2-40B4-BE49-F238E27FC236}">
                <a16:creationId xmlns:a16="http://schemas.microsoft.com/office/drawing/2014/main" id="{C9984677-979A-49E9-BE28-9616762C9AA5}"/>
              </a:ext>
            </a:extLst>
          </p:cNvPr>
          <p:cNvSpPr txBox="1"/>
          <p:nvPr/>
        </p:nvSpPr>
        <p:spPr>
          <a:xfrm>
            <a:off x="8589643" y="3771187"/>
            <a:ext cx="3129195" cy="1692771"/>
          </a:xfrm>
          <a:prstGeom prst="rect">
            <a:avLst/>
          </a:prstGeom>
          <a:noFill/>
        </p:spPr>
        <p:txBody>
          <a:bodyPr wrap="square" rtlCol="0">
            <a:spAutoFit/>
          </a:bodyPr>
          <a:lstStyle/>
          <a:p>
            <a:r>
              <a:rPr lang="en-US" sz="2400" b="1" i="1" dirty="0">
                <a:solidFill>
                  <a:schemeClr val="bg1">
                    <a:lumMod val="65000"/>
                  </a:schemeClr>
                </a:solidFill>
              </a:rPr>
              <a:t>How to create immersive storytelling experiences</a:t>
            </a:r>
          </a:p>
          <a:p>
            <a:r>
              <a:rPr lang="en-US" sz="1600" b="1" i="1" dirty="0">
                <a:solidFill>
                  <a:schemeClr val="bg1">
                    <a:lumMod val="65000"/>
                  </a:schemeClr>
                </a:solidFill>
              </a:rPr>
              <a:t>(</a:t>
            </a:r>
            <a:r>
              <a:rPr lang="en-US" sz="1600" b="1" i="1" dirty="0" err="1">
                <a:solidFill>
                  <a:schemeClr val="bg1">
                    <a:lumMod val="65000"/>
                  </a:schemeClr>
                </a:solidFill>
              </a:rPr>
              <a:t>Yas</a:t>
            </a:r>
            <a:r>
              <a:rPr lang="en-US" sz="1600" b="1" i="1" dirty="0">
                <a:solidFill>
                  <a:schemeClr val="bg1">
                    <a:lumMod val="65000"/>
                  </a:schemeClr>
                </a:solidFill>
              </a:rPr>
              <a:t> Abu Dhabi </a:t>
            </a:r>
            <a:r>
              <a:rPr lang="en-US" sz="1600" b="1" i="1" dirty="0" err="1">
                <a:solidFill>
                  <a:schemeClr val="bg1">
                    <a:lumMod val="65000"/>
                  </a:schemeClr>
                </a:solidFill>
              </a:rPr>
              <a:t>Waterworld</a:t>
            </a:r>
            <a:r>
              <a:rPr lang="en-US" sz="1600" b="1" i="1" dirty="0">
                <a:solidFill>
                  <a:schemeClr val="bg1">
                    <a:lumMod val="65000"/>
                  </a:schemeClr>
                </a:solidFill>
              </a:rPr>
              <a:t> – Legends of Arabia)</a:t>
            </a:r>
            <a:endParaRPr lang="en-GB" sz="1600" b="1" i="1" dirty="0">
              <a:solidFill>
                <a:schemeClr val="bg1">
                  <a:lumMod val="65000"/>
                </a:schemeClr>
              </a:solidFill>
            </a:endParaRPr>
          </a:p>
        </p:txBody>
      </p:sp>
    </p:spTree>
    <p:extLst>
      <p:ext uri="{BB962C8B-B14F-4D97-AF65-F5344CB8AC3E}">
        <p14:creationId xmlns:p14="http://schemas.microsoft.com/office/powerpoint/2010/main" val="3578852169"/>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video>
              <p:cMediaNode vol="80000">
                <p:cTn id="3" fill="hold" display="0">
                  <p:stCondLst>
                    <p:cond delay="indefinite"/>
                  </p:stCondLst>
                </p:cTn>
                <p:tgtEl>
                  <p:spTgt spid="2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0EC221EE-A420-4A7A-9FEA-63882C6EA47C}"/>
              </a:ext>
            </a:extLst>
          </p:cNvPr>
          <p:cNvSpPr>
            <a:spLocks noGrp="1"/>
          </p:cNvSpPr>
          <p:nvPr>
            <p:ph type="body" sz="quarter" idx="13"/>
          </p:nvPr>
        </p:nvSpPr>
        <p:spPr>
          <a:xfrm>
            <a:off x="388093" y="936395"/>
            <a:ext cx="3058492" cy="3297980"/>
          </a:xfrm>
        </p:spPr>
        <p:txBody>
          <a:bodyPr>
            <a:normAutofit/>
          </a:bodyPr>
          <a:lstStyle/>
          <a:p>
            <a:r>
              <a:rPr lang="en-US" sz="5400" dirty="0">
                <a:solidFill>
                  <a:schemeClr val="bg1"/>
                </a:solidFill>
                <a:effectLst>
                  <a:outerShdw blurRad="38100" dist="38100" dir="2700000" algn="tl">
                    <a:srgbClr val="000000">
                      <a:alpha val="43137"/>
                    </a:srgbClr>
                  </a:outerShdw>
                </a:effectLst>
              </a:rPr>
              <a:t>Digging Deeper</a:t>
            </a:r>
            <a:endParaRPr lang="en-US" sz="4000" dirty="0">
              <a:solidFill>
                <a:schemeClr val="bg1"/>
              </a:solidFill>
              <a:effectLst>
                <a:outerShdw blurRad="38100" dist="38100" dir="2700000" algn="tl">
                  <a:srgbClr val="000000">
                    <a:alpha val="43137"/>
                  </a:srgbClr>
                </a:outerShdw>
              </a:effectLst>
            </a:endParaRPr>
          </a:p>
        </p:txBody>
      </p:sp>
      <p:pic>
        <p:nvPicPr>
          <p:cNvPr id="10" name="Marcador de Posição da Imagem 9">
            <a:extLst>
              <a:ext uri="{FF2B5EF4-FFF2-40B4-BE49-F238E27FC236}">
                <a16:creationId xmlns:a16="http://schemas.microsoft.com/office/drawing/2014/main" id="{5B8FF974-3C72-4354-8A1E-665D8AAF23E0}"/>
              </a:ext>
            </a:extLst>
          </p:cNvPr>
          <p:cNvPicPr>
            <a:picLocks noGrp="1" noChangeAspect="1"/>
          </p:cNvPicPr>
          <p:nvPr>
            <p:ph type="pic" sz="quarter" idx="19"/>
          </p:nvPr>
        </p:nvPicPr>
        <p:blipFill>
          <a:blip r:embed="rId2"/>
          <a:srcRect t="10526" b="10526"/>
          <a:stretch>
            <a:fillRect/>
          </a:stretch>
        </p:blipFill>
        <p:spPr/>
      </p:pic>
    </p:spTree>
    <p:extLst>
      <p:ext uri="{BB962C8B-B14F-4D97-AF65-F5344CB8AC3E}">
        <p14:creationId xmlns:p14="http://schemas.microsoft.com/office/powerpoint/2010/main" val="2225252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2"/>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rot="20933490">
            <a:off x="900876" y="1509012"/>
            <a:ext cx="3114362" cy="138926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chemeClr val="tx1"/>
                </a:solidFill>
              </a:rPr>
              <a:t>Welcome to the Experience Economy</a:t>
            </a:r>
          </a:p>
          <a:p>
            <a:pPr>
              <a:spcAft>
                <a:spcPts val="600"/>
              </a:spcAft>
            </a:pPr>
            <a:r>
              <a:rPr lang="en-GB" sz="2400" b="1" dirty="0">
                <a:solidFill>
                  <a:schemeClr val="tx1"/>
                </a:solidFill>
              </a:rPr>
              <a:t>[</a:t>
            </a:r>
            <a:r>
              <a:rPr lang="en-GB" sz="2400" b="1" dirty="0">
                <a:solidFill>
                  <a:schemeClr val="tx1"/>
                </a:solidFill>
                <a:hlinkClick r:id="rId3"/>
              </a:rPr>
              <a:t>CLICK HERE</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rot="21289691">
            <a:off x="4225549" y="4577083"/>
            <a:ext cx="3472674" cy="163973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chemeClr val="tx1"/>
                </a:solidFill>
              </a:rPr>
              <a:t>Transformational Travel: From Experiences to Transformation</a:t>
            </a:r>
          </a:p>
          <a:p>
            <a:r>
              <a:rPr lang="en-GB" sz="2400" b="1" dirty="0">
                <a:solidFill>
                  <a:schemeClr val="tx1"/>
                </a:solidFill>
              </a:rPr>
              <a:t>[</a:t>
            </a:r>
            <a:r>
              <a:rPr lang="en-GB" sz="2400" b="1" dirty="0">
                <a:solidFill>
                  <a:schemeClr val="tx1"/>
                </a:solidFill>
                <a:hlinkClick r:id="rId4"/>
              </a:rPr>
              <a:t>CLICK HERE</a:t>
            </a:r>
            <a:r>
              <a:rPr lang="en-GB" sz="2400" b="1" dirty="0">
                <a:solidFill>
                  <a:schemeClr val="tx1"/>
                </a:solidFill>
              </a:rPr>
              <a:t>]</a:t>
            </a: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569171">
            <a:off x="4170539" y="2664804"/>
            <a:ext cx="3163297" cy="1423326"/>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Tapping into the 'Experience' Economy</a:t>
            </a:r>
          </a:p>
          <a:p>
            <a:r>
              <a:rPr lang="en-US" sz="2400" b="1" dirty="0">
                <a:solidFill>
                  <a:schemeClr val="tx1"/>
                </a:solidFill>
              </a:rPr>
              <a:t>[</a:t>
            </a:r>
            <a:r>
              <a:rPr lang="en-US" sz="2400" b="1" dirty="0">
                <a:solidFill>
                  <a:schemeClr val="tx1"/>
                </a:solidFill>
                <a:hlinkClick r:id="rId5"/>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5137">
            <a:off x="4887458" y="844659"/>
            <a:ext cx="2935336" cy="1406817"/>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b="1" dirty="0">
                <a:solidFill>
                  <a:schemeClr val="tx1"/>
                </a:solidFill>
              </a:rPr>
              <a:t>The rise of the Experience Economy</a:t>
            </a:r>
          </a:p>
          <a:p>
            <a:r>
              <a:rPr lang="en-GB" sz="2400" b="1" dirty="0">
                <a:solidFill>
                  <a:schemeClr val="tx1"/>
                </a:solidFill>
              </a:rPr>
              <a:t>[</a:t>
            </a:r>
            <a:r>
              <a:rPr lang="en-GB" sz="2400" b="1" dirty="0">
                <a:solidFill>
                  <a:schemeClr val="tx1"/>
                </a:solidFill>
                <a:hlinkClick r:id="rId6"/>
              </a:rPr>
              <a:t>CLICK HERE</a:t>
            </a:r>
            <a:r>
              <a:rPr lang="en-GB" sz="2400" b="1" dirty="0">
                <a:solidFill>
                  <a:schemeClr val="tx1"/>
                </a:solidFill>
              </a:rPr>
              <a:t>]</a:t>
            </a:r>
          </a:p>
        </p:txBody>
      </p:sp>
      <p:sp>
        <p:nvSpPr>
          <p:cNvPr id="20" name="Retângulo: Canto Dobrado 19">
            <a:extLst>
              <a:ext uri="{FF2B5EF4-FFF2-40B4-BE49-F238E27FC236}">
                <a16:creationId xmlns:a16="http://schemas.microsoft.com/office/drawing/2014/main" id="{E55942D6-8040-449E-A685-74D2A97718B7}"/>
              </a:ext>
            </a:extLst>
          </p:cNvPr>
          <p:cNvSpPr/>
          <p:nvPr/>
        </p:nvSpPr>
        <p:spPr>
          <a:xfrm rot="20899431">
            <a:off x="7938229" y="3876954"/>
            <a:ext cx="3944748" cy="202249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err="1">
                <a:solidFill>
                  <a:schemeClr val="tx1"/>
                </a:solidFill>
              </a:rPr>
              <a:t>NOwnership</a:t>
            </a:r>
            <a:r>
              <a:rPr lang="en-US" sz="2400" b="1" dirty="0">
                <a:solidFill>
                  <a:schemeClr val="tx1"/>
                </a:solidFill>
              </a:rPr>
              <a:t>, No Problem: An Updated Look At Why Millennials Value Experiences Over Owning Things</a:t>
            </a:r>
          </a:p>
          <a:p>
            <a:r>
              <a:rPr lang="en-US" sz="2400" b="1" dirty="0">
                <a:solidFill>
                  <a:schemeClr val="tx1"/>
                </a:solidFill>
              </a:rPr>
              <a:t>[</a:t>
            </a:r>
            <a:r>
              <a:rPr lang="en-US" sz="2400" b="1" dirty="0">
                <a:solidFill>
                  <a:schemeClr val="tx1"/>
                </a:solidFill>
                <a:hlinkClick r:id="rId7"/>
              </a:rPr>
              <a:t>CLICK HERE</a:t>
            </a:r>
            <a:r>
              <a:rPr lang="en-US" sz="2400" b="1" dirty="0">
                <a:solidFill>
                  <a:schemeClr val="tx1"/>
                </a:solidFill>
              </a:rPr>
              <a:t>]</a:t>
            </a: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621851">
            <a:off x="255847" y="3811001"/>
            <a:ext cx="3657915" cy="205294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The experience economy will not fully recover – consumers will pay to perform in future instead</a:t>
            </a:r>
          </a:p>
          <a:p>
            <a:r>
              <a:rPr lang="en-US" sz="2400" b="1" dirty="0">
                <a:solidFill>
                  <a:schemeClr val="tx1"/>
                </a:solidFill>
              </a:rPr>
              <a:t>[</a:t>
            </a:r>
            <a:r>
              <a:rPr lang="en-US" sz="2400" b="1" dirty="0">
                <a:solidFill>
                  <a:schemeClr val="tx1"/>
                </a:solidFill>
                <a:hlinkClick r:id="rId8"/>
              </a:rPr>
              <a:t>CLICK HERE</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1377471">
            <a:off x="8386498" y="1167515"/>
            <a:ext cx="3590223" cy="2072263"/>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solidFill>
                  <a:schemeClr val="tx1"/>
                </a:solidFill>
              </a:rPr>
              <a:t>‘Transformative travel’ is the industry’s latest twist on making vacations more meaningful</a:t>
            </a:r>
          </a:p>
          <a:p>
            <a:r>
              <a:rPr lang="en-US" sz="2400" b="1" dirty="0">
                <a:solidFill>
                  <a:schemeClr val="tx1"/>
                </a:solidFill>
              </a:rPr>
              <a:t>[</a:t>
            </a:r>
            <a:r>
              <a:rPr lang="en-US" sz="2400" b="1" dirty="0">
                <a:solidFill>
                  <a:schemeClr val="tx1"/>
                </a:solidFill>
                <a:hlinkClick r:id="rId9"/>
              </a:rPr>
              <a:t>CLICK HERE</a:t>
            </a:r>
            <a:r>
              <a:rPr lang="en-US" sz="2400" b="1" dirty="0">
                <a:solidFill>
                  <a:schemeClr val="tx1"/>
                </a:solidFill>
              </a:rPr>
              <a:t>]</a:t>
            </a: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Further Reading</a:t>
            </a:r>
          </a:p>
        </p:txBody>
      </p:sp>
    </p:spTree>
    <p:extLst>
      <p:ext uri="{BB962C8B-B14F-4D97-AF65-F5344CB8AC3E}">
        <p14:creationId xmlns:p14="http://schemas.microsoft.com/office/powerpoint/2010/main" val="3838101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Canto Dobrado 6">
            <a:extLst>
              <a:ext uri="{FF2B5EF4-FFF2-40B4-BE49-F238E27FC236}">
                <a16:creationId xmlns:a16="http://schemas.microsoft.com/office/drawing/2014/main" id="{E239A741-C76C-4DFA-BD12-97573CFA943E}"/>
              </a:ext>
            </a:extLst>
          </p:cNvPr>
          <p:cNvSpPr/>
          <p:nvPr/>
        </p:nvSpPr>
        <p:spPr>
          <a:xfrm>
            <a:off x="299712" y="1165860"/>
            <a:ext cx="11610348" cy="5086350"/>
          </a:xfrm>
          <a:prstGeom prst="foldedCorner">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GB" sz="2400" b="1" dirty="0">
                <a:solidFill>
                  <a:schemeClr val="tx1"/>
                </a:solidFill>
              </a:rPr>
              <a:t>Picking on an existing product from your portfolio (or thinking about a whole new product), analyse it according the Experience Economy concepts:</a:t>
            </a:r>
          </a:p>
          <a:p>
            <a:pPr marL="180000">
              <a:lnSpc>
                <a:spcPct val="150000"/>
              </a:lnSpc>
              <a:buClr>
                <a:srgbClr val="6ECECB"/>
              </a:buClr>
              <a:buFont typeface="Arial" panose="020B0604020202020204" pitchFamily="34" charset="0"/>
              <a:buChar char="•"/>
            </a:pPr>
            <a:r>
              <a:rPr lang="en-GB" sz="2400" dirty="0">
                <a:solidFill>
                  <a:schemeClr val="tx1"/>
                </a:solidFill>
              </a:rPr>
              <a:t> Is it possible to create a sweet spot where the experience comprises elements from all the four realms?</a:t>
            </a:r>
          </a:p>
          <a:p>
            <a:pPr marL="180000">
              <a:lnSpc>
                <a:spcPct val="150000"/>
              </a:lnSpc>
              <a:buClr>
                <a:srgbClr val="6ECECB"/>
              </a:buClr>
              <a:buFont typeface="Arial" panose="020B0604020202020204" pitchFamily="34" charset="0"/>
              <a:buChar char="•"/>
            </a:pPr>
            <a:r>
              <a:rPr lang="en-GB" sz="2400" dirty="0">
                <a:solidFill>
                  <a:schemeClr val="tx1"/>
                </a:solidFill>
              </a:rPr>
              <a:t> What is its theme and storyline? </a:t>
            </a:r>
          </a:p>
          <a:p>
            <a:pPr marL="180000">
              <a:lnSpc>
                <a:spcPct val="150000"/>
              </a:lnSpc>
              <a:buClr>
                <a:srgbClr val="6ECECB"/>
              </a:buClr>
              <a:buFont typeface="Arial" panose="020B0604020202020204" pitchFamily="34" charset="0"/>
              <a:buChar char="•"/>
            </a:pPr>
            <a:r>
              <a:rPr lang="en-GB" sz="2400" dirty="0">
                <a:solidFill>
                  <a:schemeClr val="tx1"/>
                </a:solidFill>
              </a:rPr>
              <a:t> What impressions to you want people to take away from it? What positive cues make it possible? Which negative cues should be eliminated?</a:t>
            </a:r>
          </a:p>
          <a:p>
            <a:pPr marL="180000">
              <a:lnSpc>
                <a:spcPct val="150000"/>
              </a:lnSpc>
              <a:buClr>
                <a:srgbClr val="6ECECB"/>
              </a:buClr>
              <a:buFont typeface="Arial" panose="020B0604020202020204" pitchFamily="34" charset="0"/>
              <a:buChar char="•"/>
            </a:pPr>
            <a:r>
              <a:rPr lang="en-GB" sz="2400" dirty="0">
                <a:solidFill>
                  <a:schemeClr val="tx1"/>
                </a:solidFill>
              </a:rPr>
              <a:t> Can you mix in memorabilia for memorable moments?</a:t>
            </a:r>
          </a:p>
          <a:p>
            <a:pPr marL="180000">
              <a:lnSpc>
                <a:spcPct val="150000"/>
              </a:lnSpc>
              <a:buClr>
                <a:srgbClr val="6ECECB"/>
              </a:buClr>
              <a:buFont typeface="Arial" panose="020B0604020202020204" pitchFamily="34" charset="0"/>
              <a:buChar char="•"/>
            </a:pPr>
            <a:r>
              <a:rPr lang="en-GB" sz="2400" dirty="0">
                <a:solidFill>
                  <a:schemeClr val="tx1"/>
                </a:solidFill>
              </a:rPr>
              <a:t> Which sensorial stimuli will the experience provide?</a:t>
            </a: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Assignment</a:t>
            </a:r>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2"/>
          <a:stretch>
            <a:fillRect/>
          </a:stretch>
        </p:blipFill>
        <p:spPr>
          <a:xfrm>
            <a:off x="365023" y="337780"/>
            <a:ext cx="720000" cy="720000"/>
          </a:xfrm>
          <a:prstGeom prst="rect">
            <a:avLst/>
          </a:prstGeom>
        </p:spPr>
      </p:pic>
    </p:spTree>
    <p:extLst>
      <p:ext uri="{BB962C8B-B14F-4D97-AF65-F5344CB8AC3E}">
        <p14:creationId xmlns:p14="http://schemas.microsoft.com/office/powerpoint/2010/main" val="188455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en-US" sz="5400" dirty="0">
                <a:solidFill>
                  <a:schemeClr val="bg1"/>
                </a:solidFill>
                <a:effectLst>
                  <a:outerShdw blurRad="38100" dist="38100" dir="2700000" algn="tl">
                    <a:srgbClr val="000000">
                      <a:alpha val="43137"/>
                    </a:srgbClr>
                  </a:outerShdw>
                </a:effectLst>
              </a:rPr>
              <a:t>Module Summary</a:t>
            </a:r>
            <a:endParaRPr lang="en-US" sz="4000" dirty="0">
              <a:solidFill>
                <a:schemeClr val="bg1"/>
              </a:solidFill>
              <a:effectLst>
                <a:outerShdw blurRad="38100" dist="38100" dir="2700000" algn="tl">
                  <a:srgbClr val="000000">
                    <a:alpha val="43137"/>
                  </a:srgbClr>
                </a:outerShdw>
              </a:effectLst>
            </a:endParaRPr>
          </a:p>
        </p:txBody>
      </p:sp>
      <p:pic>
        <p:nvPicPr>
          <p:cNvPr id="6" name="Marcador de Posição da Imagem 5">
            <a:extLst>
              <a:ext uri="{FF2B5EF4-FFF2-40B4-BE49-F238E27FC236}">
                <a16:creationId xmlns:a16="http://schemas.microsoft.com/office/drawing/2014/main" id="{69680A05-CC9E-454B-A815-EFDE6028C3B3}"/>
              </a:ext>
            </a:extLst>
          </p:cNvPr>
          <p:cNvPicPr>
            <a:picLocks noGrp="1" noChangeAspect="1"/>
          </p:cNvPicPr>
          <p:nvPr>
            <p:ph type="pic" sz="quarter" idx="19"/>
          </p:nvPr>
        </p:nvPicPr>
        <p:blipFill>
          <a:blip r:embed="rId3"/>
          <a:srcRect t="10526" b="10526"/>
          <a:stretch>
            <a:fillRect/>
          </a:stretch>
        </p:blipFill>
        <p:spPr/>
      </p:pic>
      <p:sp>
        <p:nvSpPr>
          <p:cNvPr id="8" name="Text Placeholder 2">
            <a:extLst>
              <a:ext uri="{FF2B5EF4-FFF2-40B4-BE49-F238E27FC236}">
                <a16:creationId xmlns:a16="http://schemas.microsoft.com/office/drawing/2014/main" id="{4822B116-4B97-49B6-AD39-40A9CD17B823}"/>
              </a:ext>
            </a:extLst>
          </p:cNvPr>
          <p:cNvSpPr>
            <a:spLocks noGrp="1"/>
          </p:cNvSpPr>
          <p:nvPr>
            <p:ph type="body" sz="quarter" idx="14"/>
          </p:nvPr>
        </p:nvSpPr>
        <p:spPr>
          <a:xfrm>
            <a:off x="497155" y="4662192"/>
            <a:ext cx="9000157" cy="469184"/>
          </a:xfrm>
        </p:spPr>
        <p:txBody>
          <a:bodyPr/>
          <a:lstStyle/>
          <a:p>
            <a:r>
              <a:rPr lang="en-US" sz="2800" b="1" dirty="0"/>
              <a:t>Module III. The Experience Economy</a:t>
            </a:r>
          </a:p>
        </p:txBody>
      </p:sp>
    </p:spTree>
    <p:extLst>
      <p:ext uri="{BB962C8B-B14F-4D97-AF65-F5344CB8AC3E}">
        <p14:creationId xmlns:p14="http://schemas.microsoft.com/office/powerpoint/2010/main" val="365369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acknowledged experiences as the fourth economic offering in the progression of economic value, that increase the value for the customer and represent an opportunity for business competitiveness.</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distinguished the four realms of experience - entertainment, educational, escapist, and </a:t>
            </a:r>
            <a:r>
              <a:rPr lang="en-GB" sz="2400" dirty="0" err="1">
                <a:solidFill>
                  <a:schemeClr val="tx1"/>
                </a:solidFill>
              </a:rPr>
              <a:t>esthetic</a:t>
            </a:r>
            <a:r>
              <a:rPr lang="en-GB" sz="2400" dirty="0">
                <a:solidFill>
                  <a:schemeClr val="tx1"/>
                </a:solidFill>
              </a:rPr>
              <a:t> - using guest participation and environmental relationship.</a:t>
            </a:r>
          </a:p>
        </p:txBody>
      </p:sp>
      <p:pic>
        <p:nvPicPr>
          <p:cNvPr id="12" name="Picture Placeholder 8" descr="A person holding a sign&#10;&#10;Description automatically generated">
            <a:extLst>
              <a:ext uri="{FF2B5EF4-FFF2-40B4-BE49-F238E27FC236}">
                <a16:creationId xmlns:a16="http://schemas.microsoft.com/office/drawing/2014/main" id="{1D6168E1-00D9-4BD5-A512-20569312C05C}"/>
              </a:ext>
            </a:extLst>
          </p:cNvPr>
          <p:cNvPicPr>
            <a:picLocks noChangeAspect="1"/>
          </p:cNvPicPr>
          <p:nvPr/>
        </p:nvPicPr>
        <p:blipFill rotWithShape="1">
          <a:blip r:embed="rId3"/>
          <a:srcRect l="32987" r="22500"/>
          <a:stretch/>
        </p:blipFill>
        <p:spPr>
          <a:xfrm>
            <a:off x="-1" y="-1"/>
            <a:ext cx="4578079" cy="6858001"/>
          </a:xfrm>
          <a:prstGeom prst="rect">
            <a:avLst/>
          </a:prstGeom>
        </p:spPr>
      </p:pic>
    </p:spTree>
    <p:extLst>
      <p:ext uri="{BB962C8B-B14F-4D97-AF65-F5344CB8AC3E}">
        <p14:creationId xmlns:p14="http://schemas.microsoft.com/office/powerpoint/2010/main" val="3425131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323720"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explored the five experience design principles, namely defining a theme, creating positive cues, eliminating negative cues, mixing in memorabilia, and engaging the five senses.</a:t>
            </a:r>
          </a:p>
          <a:p>
            <a:pPr>
              <a:lnSpc>
                <a:spcPct val="150000"/>
              </a:lnSpc>
              <a:spcAft>
                <a:spcPts val="600"/>
              </a:spcAft>
              <a:buClr>
                <a:srgbClr val="6ECECB"/>
              </a:buClr>
              <a:buFont typeface="Arial" panose="020B0604020202020204" pitchFamily="34" charset="0"/>
              <a:buChar char="•"/>
            </a:pPr>
            <a:r>
              <a:rPr lang="en-GB" sz="2400" dirty="0">
                <a:solidFill>
                  <a:schemeClr val="tx1"/>
                </a:solidFill>
              </a:rPr>
              <a:t> … comprehended the need to go beyond the experience, aiming for transformations, which is a trending purpose for millennials and travellers.</a:t>
            </a:r>
          </a:p>
        </p:txBody>
      </p:sp>
      <p:pic>
        <p:nvPicPr>
          <p:cNvPr id="7" name="Imagem 6">
            <a:extLst>
              <a:ext uri="{FF2B5EF4-FFF2-40B4-BE49-F238E27FC236}">
                <a16:creationId xmlns:a16="http://schemas.microsoft.com/office/drawing/2014/main" id="{8D019CF8-7833-4801-9564-67E01F26C6C9}"/>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629211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Goal</a:t>
            </a:r>
          </a:p>
        </p:txBody>
      </p:sp>
      <p:pic>
        <p:nvPicPr>
          <p:cNvPr id="17" name="Imagem 16">
            <a:extLst>
              <a:ext uri="{FF2B5EF4-FFF2-40B4-BE49-F238E27FC236}">
                <a16:creationId xmlns:a16="http://schemas.microsoft.com/office/drawing/2014/main" id="{C8D0CC7B-FB82-4DBD-A8C0-2FAE7A8DECA3}"/>
              </a:ext>
            </a:extLst>
          </p:cNvPr>
          <p:cNvPicPr>
            <a:picLocks noChangeAspect="1"/>
          </p:cNvPicPr>
          <p:nvPr/>
        </p:nvPicPr>
        <p:blipFill>
          <a:blip r:embed="rId2"/>
          <a:stretch>
            <a:fillRect/>
          </a:stretch>
        </p:blipFill>
        <p:spPr>
          <a:xfrm>
            <a:off x="0" y="0"/>
            <a:ext cx="5143500" cy="6858000"/>
          </a:xfrm>
          <a:prstGeom prst="rect">
            <a:avLst/>
          </a:prstGeom>
        </p:spPr>
      </p:pic>
      <p:sp>
        <p:nvSpPr>
          <p:cNvPr id="21" name="Text Placeholder 2">
            <a:extLst>
              <a:ext uri="{FF2B5EF4-FFF2-40B4-BE49-F238E27FC236}">
                <a16:creationId xmlns:a16="http://schemas.microsoft.com/office/drawing/2014/main" id="{B70BAC56-B3BE-4FD3-8BCF-588EF8146686}"/>
              </a:ext>
            </a:extLst>
          </p:cNvPr>
          <p:cNvSpPr txBox="1">
            <a:spLocks/>
          </p:cNvSpPr>
          <p:nvPr/>
        </p:nvSpPr>
        <p:spPr>
          <a:xfrm>
            <a:off x="5376671" y="1450425"/>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Goal</a:t>
            </a:r>
          </a:p>
        </p:txBody>
      </p:sp>
      <p:sp>
        <p:nvSpPr>
          <p:cNvPr id="23" name="Marcador de Posição do Texto 22">
            <a:extLst>
              <a:ext uri="{FF2B5EF4-FFF2-40B4-BE49-F238E27FC236}">
                <a16:creationId xmlns:a16="http://schemas.microsoft.com/office/drawing/2014/main" id="{26B03FD6-F9E3-4BB8-9F47-B4DE602EC327}"/>
              </a:ext>
            </a:extLst>
          </p:cNvPr>
          <p:cNvSpPr>
            <a:spLocks noGrp="1"/>
          </p:cNvSpPr>
          <p:nvPr>
            <p:ph type="body" sz="quarter" idx="16"/>
          </p:nvPr>
        </p:nvSpPr>
        <p:spPr>
          <a:xfrm>
            <a:off x="5376671" y="2532849"/>
            <a:ext cx="6172904" cy="3572508"/>
          </a:xfrm>
        </p:spPr>
        <p:txBody>
          <a:bodyPr/>
          <a:lstStyle/>
          <a:p>
            <a:pPr>
              <a:lnSpc>
                <a:spcPct val="200000"/>
              </a:lnSpc>
              <a:spcBef>
                <a:spcPts val="0"/>
              </a:spcBef>
            </a:pPr>
            <a:r>
              <a:rPr lang="en-US" sz="2400" dirty="0">
                <a:solidFill>
                  <a:schemeClr val="tx1"/>
                </a:solidFill>
              </a:rPr>
              <a:t>To understand the Experience Economy as a construct for creating engaging and memorable experiences that add value to traveling and that can lead to individual transformation.</a:t>
            </a:r>
            <a:endParaRPr lang="en-GB" sz="2400" dirty="0">
              <a:solidFill>
                <a:schemeClr val="tx1"/>
              </a:solidFill>
            </a:endParaRPr>
          </a:p>
        </p:txBody>
      </p:sp>
      <p:sp>
        <p:nvSpPr>
          <p:cNvPr id="6" name="Retângulo 5">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Tree>
    <p:extLst>
      <p:ext uri="{BB962C8B-B14F-4D97-AF65-F5344CB8AC3E}">
        <p14:creationId xmlns:p14="http://schemas.microsoft.com/office/powerpoint/2010/main" val="3854224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In this module we have…</a:t>
            </a:r>
          </a:p>
        </p:txBody>
      </p:sp>
      <p:sp>
        <p:nvSpPr>
          <p:cNvPr id="4" name="Retângulo 3">
            <a:extLst>
              <a:ext uri="{FF2B5EF4-FFF2-40B4-BE49-F238E27FC236}">
                <a16:creationId xmlns:a16="http://schemas.microsoft.com/office/drawing/2014/main" id="{9E508F4C-B7BD-420A-B5CF-88868B5CD545}"/>
              </a:ext>
            </a:extLst>
          </p:cNvPr>
          <p:cNvSpPr/>
          <p:nvPr/>
        </p:nvSpPr>
        <p:spPr>
          <a:xfrm>
            <a:off x="4924295" y="1046457"/>
            <a:ext cx="6943855"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buFont typeface="Arial" panose="020B0604020202020204" pitchFamily="34" charset="0"/>
              <a:buChar char="•"/>
            </a:pPr>
            <a:r>
              <a:rPr lang="en-GB" sz="2400" dirty="0">
                <a:solidFill>
                  <a:schemeClr val="tx1"/>
                </a:solidFill>
              </a:rPr>
              <a:t> … seen how the Experience Economy is being developed in tourism to create inspiring and immersive experiences that exceed customers expectations and provide long lasting memories.</a:t>
            </a:r>
          </a:p>
        </p:txBody>
      </p:sp>
      <p:pic>
        <p:nvPicPr>
          <p:cNvPr id="3" name="Imagem 2">
            <a:extLst>
              <a:ext uri="{FF2B5EF4-FFF2-40B4-BE49-F238E27FC236}">
                <a16:creationId xmlns:a16="http://schemas.microsoft.com/office/drawing/2014/main" id="{AA2A85A7-0E2F-43AB-A5DA-4F2C58C2C26D}"/>
              </a:ext>
            </a:extLst>
          </p:cNvPr>
          <p:cNvPicPr>
            <a:picLocks noChangeAspect="1"/>
          </p:cNvPicPr>
          <p:nvPr/>
        </p:nvPicPr>
        <p:blipFill>
          <a:blip r:embed="rId3"/>
          <a:stretch>
            <a:fillRect/>
          </a:stretch>
        </p:blipFill>
        <p:spPr>
          <a:xfrm>
            <a:off x="0" y="0"/>
            <a:ext cx="4572392" cy="6858000"/>
          </a:xfrm>
          <a:prstGeom prst="rect">
            <a:avLst/>
          </a:prstGeom>
        </p:spPr>
      </p:pic>
    </p:spTree>
    <p:extLst>
      <p:ext uri="{BB962C8B-B14F-4D97-AF65-F5344CB8AC3E}">
        <p14:creationId xmlns:p14="http://schemas.microsoft.com/office/powerpoint/2010/main" val="2585071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ção da Imagem 5">
            <a:extLst>
              <a:ext uri="{FF2B5EF4-FFF2-40B4-BE49-F238E27FC236}">
                <a16:creationId xmlns:a16="http://schemas.microsoft.com/office/drawing/2014/main" id="{728AE2FA-3F22-427E-B46B-DAC1DC3340B7}"/>
              </a:ext>
            </a:extLst>
          </p:cNvPr>
          <p:cNvPicPr>
            <a:picLocks noGrp="1" noChangeAspect="1"/>
          </p:cNvPicPr>
          <p:nvPr>
            <p:ph type="pic" sz="quarter" idx="15"/>
          </p:nvPr>
        </p:nvPicPr>
        <p:blipFill>
          <a:blip r:embed="rId3"/>
          <a:srcRect l="7999" r="7999"/>
          <a:stretch>
            <a:fillRect/>
          </a:stretch>
        </p:blipFill>
        <p:spPr>
          <a:xfrm>
            <a:off x="8802435" y="1223694"/>
            <a:ext cx="3389565" cy="4100336"/>
          </a:xfrm>
        </p:spPr>
      </p:pic>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en-US" dirty="0"/>
              <a:t>The roadmap</a:t>
            </a:r>
          </a:p>
        </p:txBody>
      </p:sp>
      <p:sp>
        <p:nvSpPr>
          <p:cNvPr id="22" name="Retângulo 21">
            <a:extLst>
              <a:ext uri="{FF2B5EF4-FFF2-40B4-BE49-F238E27FC236}">
                <a16:creationId xmlns:a16="http://schemas.microsoft.com/office/drawing/2014/main" id="{F7DA3612-F64E-4536-B092-29F1A7CD75D0}"/>
              </a:ext>
            </a:extLst>
          </p:cNvPr>
          <p:cNvSpPr/>
          <p:nvPr/>
        </p:nvSpPr>
        <p:spPr>
          <a:xfrm>
            <a:off x="360420" y="993094"/>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 Introduction to Wellness and Wellbeing</a:t>
            </a:r>
          </a:p>
        </p:txBody>
      </p:sp>
      <p:sp>
        <p:nvSpPr>
          <p:cNvPr id="24" name="Retângulo 23">
            <a:extLst>
              <a:ext uri="{FF2B5EF4-FFF2-40B4-BE49-F238E27FC236}">
                <a16:creationId xmlns:a16="http://schemas.microsoft.com/office/drawing/2014/main" id="{F401B659-AA4B-4B7D-BEF4-E82B1C000B51}"/>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Wellbeing in a </a:t>
            </a:r>
            <a:r>
              <a:rPr lang="en-GB" sz="2400" b="1">
                <a:solidFill>
                  <a:schemeClr val="bg1">
                    <a:lumMod val="65000"/>
                  </a:schemeClr>
                </a:solidFill>
                <a:effectLst>
                  <a:outerShdw blurRad="38100" dist="38100" dir="2700000" algn="tl">
                    <a:srgbClr val="000000">
                      <a:alpha val="43137"/>
                    </a:srgbClr>
                  </a:outerShdw>
                </a:effectLst>
              </a:rPr>
              <a:t>New Era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4" name="Seta: Pentágono 33">
            <a:extLst>
              <a:ext uri="{FF2B5EF4-FFF2-40B4-BE49-F238E27FC236}">
                <a16:creationId xmlns:a16="http://schemas.microsoft.com/office/drawing/2014/main" id="{10FDFDD1-AE5B-42C9-99EB-E482ECC4B378}"/>
              </a:ext>
            </a:extLst>
          </p:cNvPr>
          <p:cNvSpPr/>
          <p:nvPr/>
        </p:nvSpPr>
        <p:spPr>
          <a:xfrm>
            <a:off x="360420" y="216466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a:effectLst>
                  <a:outerShdw blurRad="38100" dist="38100" dir="2700000" algn="tl">
                    <a:srgbClr val="000000">
                      <a:alpha val="43137"/>
                    </a:srgbClr>
                  </a:outerShdw>
                </a:effectLst>
              </a:rPr>
              <a:t>III. The Experience Economy</a:t>
            </a:r>
            <a:endParaRPr lang="en-GB" sz="2800" b="1" dirty="0">
              <a:effectLst>
                <a:outerShdw blurRad="38100" dist="38100" dir="2700000" algn="tl">
                  <a:srgbClr val="000000">
                    <a:alpha val="43137"/>
                  </a:srgbClr>
                </a:outerShdw>
              </a:effectLst>
            </a:endParaRPr>
          </a:p>
        </p:txBody>
      </p:sp>
      <p:sp>
        <p:nvSpPr>
          <p:cNvPr id="39" name="Retângulo 38">
            <a:extLst>
              <a:ext uri="{FF2B5EF4-FFF2-40B4-BE49-F238E27FC236}">
                <a16:creationId xmlns:a16="http://schemas.microsoft.com/office/drawing/2014/main" id="{957EE3A6-D4FB-44E5-9A35-33FCE6B89977}"/>
              </a:ext>
            </a:extLst>
          </p:cNvPr>
          <p:cNvSpPr/>
          <p:nvPr/>
        </p:nvSpPr>
        <p:spPr>
          <a:xfrm>
            <a:off x="360413" y="3922009"/>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Storytelling in Culinary Tourism</a:t>
            </a:r>
          </a:p>
        </p:txBody>
      </p:sp>
      <p:sp>
        <p:nvSpPr>
          <p:cNvPr id="41" name="Retângulo 40">
            <a:extLst>
              <a:ext uri="{FF2B5EF4-FFF2-40B4-BE49-F238E27FC236}">
                <a16:creationId xmlns:a16="http://schemas.microsoft.com/office/drawing/2014/main" id="{F192B8F7-B416-4670-95E4-D555CF3A3E83}"/>
              </a:ext>
            </a:extLst>
          </p:cNvPr>
          <p:cNvSpPr/>
          <p:nvPr/>
        </p:nvSpPr>
        <p:spPr>
          <a:xfrm>
            <a:off x="360413" y="4507792"/>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US" sz="2400" b="1" dirty="0">
                <a:solidFill>
                  <a:schemeClr val="bg1">
                    <a:lumMod val="65000"/>
                  </a:schemeClr>
                </a:solidFill>
                <a:effectLst>
                  <a:outerShdw blurRad="38100" dist="38100" dir="2700000" algn="tl">
                    <a:srgbClr val="000000">
                      <a:alpha val="43137"/>
                    </a:srgbClr>
                  </a:outerShdw>
                </a:effectLst>
              </a:rPr>
              <a:t>Setting up a Wellbeing Business</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2" name="Retângulo 41">
            <a:extLst>
              <a:ext uri="{FF2B5EF4-FFF2-40B4-BE49-F238E27FC236}">
                <a16:creationId xmlns:a16="http://schemas.microsoft.com/office/drawing/2014/main" id="{B9739584-EE4B-48BF-95CE-4D72E030FD0F}"/>
              </a:ext>
            </a:extLst>
          </p:cNvPr>
          <p:cNvSpPr/>
          <p:nvPr/>
        </p:nvSpPr>
        <p:spPr>
          <a:xfrm>
            <a:off x="360413" y="5093575"/>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Branding for Wellbeing</a:t>
            </a:r>
          </a:p>
        </p:txBody>
      </p:sp>
      <p:pic>
        <p:nvPicPr>
          <p:cNvPr id="43" name="Imagem 42">
            <a:extLst>
              <a:ext uri="{FF2B5EF4-FFF2-40B4-BE49-F238E27FC236}">
                <a16:creationId xmlns:a16="http://schemas.microsoft.com/office/drawing/2014/main" id="{6A48AF53-0251-40CA-97F6-8FB5EA9D9A80}"/>
              </a:ext>
            </a:extLst>
          </p:cNvPr>
          <p:cNvPicPr>
            <a:picLocks noChangeAspect="1"/>
          </p:cNvPicPr>
          <p:nvPr/>
        </p:nvPicPr>
        <p:blipFill>
          <a:blip r:embed="rId4"/>
          <a:stretch>
            <a:fillRect/>
          </a:stretch>
        </p:blipFill>
        <p:spPr>
          <a:xfrm>
            <a:off x="6897680" y="1047094"/>
            <a:ext cx="360000" cy="360000"/>
          </a:xfrm>
          <a:prstGeom prst="rect">
            <a:avLst/>
          </a:prstGeom>
        </p:spPr>
      </p:pic>
      <p:pic>
        <p:nvPicPr>
          <p:cNvPr id="44" name="Imagem 43">
            <a:extLst>
              <a:ext uri="{FF2B5EF4-FFF2-40B4-BE49-F238E27FC236}">
                <a16:creationId xmlns:a16="http://schemas.microsoft.com/office/drawing/2014/main" id="{351D54F9-1377-410F-8931-DDEC6D2F25F3}"/>
              </a:ext>
            </a:extLst>
          </p:cNvPr>
          <p:cNvPicPr>
            <a:picLocks noChangeAspect="1"/>
          </p:cNvPicPr>
          <p:nvPr/>
        </p:nvPicPr>
        <p:blipFill>
          <a:blip r:embed="rId5"/>
          <a:stretch>
            <a:fillRect/>
          </a:stretch>
        </p:blipFill>
        <p:spPr>
          <a:xfrm>
            <a:off x="6897310" y="4561792"/>
            <a:ext cx="360000" cy="360000"/>
          </a:xfrm>
          <a:prstGeom prst="rect">
            <a:avLst/>
          </a:prstGeom>
        </p:spPr>
      </p:pic>
      <p:pic>
        <p:nvPicPr>
          <p:cNvPr id="45" name="Imagem 44">
            <a:extLst>
              <a:ext uri="{FF2B5EF4-FFF2-40B4-BE49-F238E27FC236}">
                <a16:creationId xmlns:a16="http://schemas.microsoft.com/office/drawing/2014/main" id="{2966C320-4BAD-4AD5-A253-56CD9B97C666}"/>
              </a:ext>
            </a:extLst>
          </p:cNvPr>
          <p:cNvPicPr>
            <a:picLocks noChangeAspect="1"/>
          </p:cNvPicPr>
          <p:nvPr/>
        </p:nvPicPr>
        <p:blipFill>
          <a:blip r:embed="rId5"/>
          <a:stretch>
            <a:fillRect/>
          </a:stretch>
        </p:blipFill>
        <p:spPr>
          <a:xfrm>
            <a:off x="6897310" y="5733357"/>
            <a:ext cx="360000" cy="360000"/>
          </a:xfrm>
          <a:prstGeom prst="rect">
            <a:avLst/>
          </a:prstGeom>
        </p:spPr>
      </p:pic>
      <p:pic>
        <p:nvPicPr>
          <p:cNvPr id="46" name="Imagem 45">
            <a:extLst>
              <a:ext uri="{FF2B5EF4-FFF2-40B4-BE49-F238E27FC236}">
                <a16:creationId xmlns:a16="http://schemas.microsoft.com/office/drawing/2014/main" id="{3CFCC19F-319D-4FA5-9C9A-0537C8B660A7}"/>
              </a:ext>
            </a:extLst>
          </p:cNvPr>
          <p:cNvPicPr>
            <a:picLocks noChangeAspect="1"/>
          </p:cNvPicPr>
          <p:nvPr/>
        </p:nvPicPr>
        <p:blipFill>
          <a:blip r:embed="rId5"/>
          <a:stretch>
            <a:fillRect/>
          </a:stretch>
        </p:blipFill>
        <p:spPr>
          <a:xfrm>
            <a:off x="6897680" y="5147574"/>
            <a:ext cx="360000" cy="360000"/>
          </a:xfrm>
          <a:prstGeom prst="rect">
            <a:avLst/>
          </a:prstGeom>
        </p:spPr>
      </p:pic>
      <p:sp>
        <p:nvSpPr>
          <p:cNvPr id="47" name="Retângulo 46">
            <a:extLst>
              <a:ext uri="{FF2B5EF4-FFF2-40B4-BE49-F238E27FC236}">
                <a16:creationId xmlns:a16="http://schemas.microsoft.com/office/drawing/2014/main" id="{08C4EA4B-6ADC-4DD3-BDEC-E8DD35DF1330}"/>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Engineering Wellbeing Experiences</a:t>
            </a:r>
          </a:p>
        </p:txBody>
      </p:sp>
      <p:sp>
        <p:nvSpPr>
          <p:cNvPr id="48" name="Retângulo 47">
            <a:extLst>
              <a:ext uri="{FF2B5EF4-FFF2-40B4-BE49-F238E27FC236}">
                <a16:creationId xmlns:a16="http://schemas.microsoft.com/office/drawing/2014/main" id="{88ECDA88-5D61-452D-8B71-279C5E555370}"/>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Customer Journey Mapping</a:t>
            </a:r>
          </a:p>
        </p:txBody>
      </p:sp>
      <p:pic>
        <p:nvPicPr>
          <p:cNvPr id="49" name="Imagem 48">
            <a:extLst>
              <a:ext uri="{FF2B5EF4-FFF2-40B4-BE49-F238E27FC236}">
                <a16:creationId xmlns:a16="http://schemas.microsoft.com/office/drawing/2014/main" id="{08E69097-AC16-45E9-B0E1-99E61AE462A5}"/>
              </a:ext>
            </a:extLst>
          </p:cNvPr>
          <p:cNvPicPr>
            <a:picLocks noChangeAspect="1"/>
          </p:cNvPicPr>
          <p:nvPr/>
        </p:nvPicPr>
        <p:blipFill>
          <a:blip r:embed="rId5"/>
          <a:stretch>
            <a:fillRect/>
          </a:stretch>
        </p:blipFill>
        <p:spPr>
          <a:xfrm>
            <a:off x="6897310" y="3976010"/>
            <a:ext cx="360000" cy="360000"/>
          </a:xfrm>
          <a:prstGeom prst="rect">
            <a:avLst/>
          </a:prstGeom>
        </p:spPr>
      </p:pic>
      <p:sp>
        <p:nvSpPr>
          <p:cNvPr id="50" name="Retângulo 49">
            <a:extLst>
              <a:ext uri="{FF2B5EF4-FFF2-40B4-BE49-F238E27FC236}">
                <a16:creationId xmlns:a16="http://schemas.microsoft.com/office/drawing/2014/main" id="{AAFEE5E8-B9DF-43E0-91B4-87C66F4444CF}"/>
              </a:ext>
            </a:extLst>
          </p:cNvPr>
          <p:cNvSpPr/>
          <p:nvPr/>
        </p:nvSpPr>
        <p:spPr>
          <a:xfrm>
            <a:off x="360413" y="567935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IX. Digital Marketing</a:t>
            </a:r>
          </a:p>
        </p:txBody>
      </p:sp>
      <p:pic>
        <p:nvPicPr>
          <p:cNvPr id="51" name="Imagem 50">
            <a:extLst>
              <a:ext uri="{FF2B5EF4-FFF2-40B4-BE49-F238E27FC236}">
                <a16:creationId xmlns:a16="http://schemas.microsoft.com/office/drawing/2014/main" id="{7B17F2EC-FE26-4368-85FE-B9A499D67507}"/>
              </a:ext>
            </a:extLst>
          </p:cNvPr>
          <p:cNvPicPr>
            <a:picLocks noChangeAspect="1"/>
          </p:cNvPicPr>
          <p:nvPr/>
        </p:nvPicPr>
        <p:blipFill>
          <a:blip r:embed="rId5"/>
          <a:stretch>
            <a:fillRect/>
          </a:stretch>
        </p:blipFill>
        <p:spPr>
          <a:xfrm>
            <a:off x="6897680" y="3388145"/>
            <a:ext cx="360000" cy="360000"/>
          </a:xfrm>
          <a:prstGeom prst="rect">
            <a:avLst/>
          </a:prstGeom>
        </p:spPr>
      </p:pic>
      <p:pic>
        <p:nvPicPr>
          <p:cNvPr id="52" name="Imagem 51">
            <a:extLst>
              <a:ext uri="{FF2B5EF4-FFF2-40B4-BE49-F238E27FC236}">
                <a16:creationId xmlns:a16="http://schemas.microsoft.com/office/drawing/2014/main" id="{22552F02-EBBC-4864-B4B4-D20F23FB90D1}"/>
              </a:ext>
            </a:extLst>
          </p:cNvPr>
          <p:cNvPicPr>
            <a:picLocks noChangeAspect="1"/>
          </p:cNvPicPr>
          <p:nvPr/>
        </p:nvPicPr>
        <p:blipFill>
          <a:blip r:embed="rId5"/>
          <a:stretch>
            <a:fillRect/>
          </a:stretch>
        </p:blipFill>
        <p:spPr>
          <a:xfrm>
            <a:off x="6897680" y="2804443"/>
            <a:ext cx="360000" cy="360000"/>
          </a:xfrm>
          <a:prstGeom prst="rect">
            <a:avLst/>
          </a:prstGeom>
        </p:spPr>
      </p:pic>
      <p:pic>
        <p:nvPicPr>
          <p:cNvPr id="54" name="Imagem 53">
            <a:extLst>
              <a:ext uri="{FF2B5EF4-FFF2-40B4-BE49-F238E27FC236}">
                <a16:creationId xmlns:a16="http://schemas.microsoft.com/office/drawing/2014/main" id="{9709F000-3E36-4350-A066-D165C19DB844}"/>
              </a:ext>
            </a:extLst>
          </p:cNvPr>
          <p:cNvPicPr>
            <a:picLocks noChangeAspect="1"/>
          </p:cNvPicPr>
          <p:nvPr/>
        </p:nvPicPr>
        <p:blipFill>
          <a:blip r:embed="rId4"/>
          <a:stretch>
            <a:fillRect/>
          </a:stretch>
        </p:blipFill>
        <p:spPr>
          <a:xfrm>
            <a:off x="6897680" y="1637038"/>
            <a:ext cx="360000" cy="360000"/>
          </a:xfrm>
          <a:prstGeom prst="rect">
            <a:avLst/>
          </a:prstGeom>
        </p:spPr>
      </p:pic>
      <p:pic>
        <p:nvPicPr>
          <p:cNvPr id="56" name="Imagem 55">
            <a:extLst>
              <a:ext uri="{FF2B5EF4-FFF2-40B4-BE49-F238E27FC236}">
                <a16:creationId xmlns:a16="http://schemas.microsoft.com/office/drawing/2014/main" id="{ECAD03F0-9F60-43AC-A0AB-74451467B9CA}"/>
              </a:ext>
            </a:extLst>
          </p:cNvPr>
          <p:cNvPicPr>
            <a:picLocks noChangeAspect="1"/>
          </p:cNvPicPr>
          <p:nvPr/>
        </p:nvPicPr>
        <p:blipFill>
          <a:blip r:embed="rId4"/>
          <a:stretch>
            <a:fillRect/>
          </a:stretch>
        </p:blipFill>
        <p:spPr>
          <a:xfrm>
            <a:off x="6897680" y="2218660"/>
            <a:ext cx="360000" cy="360000"/>
          </a:xfrm>
          <a:prstGeom prst="rect">
            <a:avLst/>
          </a:prstGeom>
        </p:spPr>
      </p:pic>
    </p:spTree>
    <p:extLst>
      <p:ext uri="{BB962C8B-B14F-4D97-AF65-F5344CB8AC3E}">
        <p14:creationId xmlns:p14="http://schemas.microsoft.com/office/powerpoint/2010/main" val="1068542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7559425" y="962967"/>
            <a:ext cx="3601910" cy="697353"/>
          </a:xfrm>
        </p:spPr>
        <p:txBody>
          <a:bodyPr/>
          <a:lstStyle/>
          <a:p>
            <a:r>
              <a:rPr lang="en-US" sz="6000" dirty="0"/>
              <a:t>Thank You</a:t>
            </a:r>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en-US" sz="3000" dirty="0"/>
              <a:t>Any Questions?</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
        <p:nvSpPr>
          <p:cNvPr id="3" name="CaixaDeTexto 2">
            <a:extLst>
              <a:ext uri="{FF2B5EF4-FFF2-40B4-BE49-F238E27FC236}">
                <a16:creationId xmlns:a16="http://schemas.microsoft.com/office/drawing/2014/main" id="{9C5D8F5B-FB74-4818-BAA7-FBAF652B2FF4}"/>
              </a:ext>
            </a:extLst>
          </p:cNvPr>
          <p:cNvSpPr txBox="1"/>
          <p:nvPr/>
        </p:nvSpPr>
        <p:spPr>
          <a:xfrm>
            <a:off x="3797810" y="6059952"/>
            <a:ext cx="1444752" cy="400110"/>
          </a:xfrm>
          <a:prstGeom prst="rect">
            <a:avLst/>
          </a:prstGeom>
          <a:noFill/>
        </p:spPr>
        <p:txBody>
          <a:bodyPr wrap="square" rtlCol="0">
            <a:spAutoFit/>
          </a:bodyPr>
          <a:lstStyle/>
          <a:p>
            <a:pPr algn="r"/>
            <a:r>
              <a:rPr lang="en-US" sz="1000" dirty="0">
                <a:solidFill>
                  <a:schemeClr val="bg1"/>
                </a:solidFill>
              </a:rPr>
              <a:t>Icons retrieved from: www.flaticon.com</a:t>
            </a:r>
            <a:endParaRPr lang="en-GB" sz="1000" dirty="0">
              <a:solidFill>
                <a:schemeClr val="bg1"/>
              </a:solidFill>
            </a:endParaRPr>
          </a:p>
        </p:txBody>
      </p:sp>
    </p:spTree>
    <p:extLst>
      <p:ext uri="{BB962C8B-B14F-4D97-AF65-F5344CB8AC3E}">
        <p14:creationId xmlns:p14="http://schemas.microsoft.com/office/powerpoint/2010/main" val="2956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Learning Objectives</a:t>
            </a:r>
          </a:p>
        </p:txBody>
      </p:sp>
      <p:sp>
        <p:nvSpPr>
          <p:cNvPr id="4" name="Retângulo 3">
            <a:extLst>
              <a:ext uri="{FF2B5EF4-FFF2-40B4-BE49-F238E27FC236}">
                <a16:creationId xmlns:a16="http://schemas.microsoft.com/office/drawing/2014/main" id="{42F57B1D-41E3-425F-8DF5-DEBB5854A5E9}"/>
              </a:ext>
            </a:extLst>
          </p:cNvPr>
          <p:cNvSpPr/>
          <p:nvPr/>
        </p:nvSpPr>
        <p:spPr>
          <a:xfrm>
            <a:off x="331471" y="1046457"/>
            <a:ext cx="7282450"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a:lnSpc>
                <a:spcPct val="150000"/>
              </a:lnSpc>
              <a:spcAft>
                <a:spcPts val="1800"/>
              </a:spcAft>
              <a:buClr>
                <a:srgbClr val="6ECECB"/>
              </a:buClr>
              <a:buFont typeface="Arial" panose="020B0604020202020204" pitchFamily="34" charset="0"/>
              <a:buChar char="•"/>
            </a:pPr>
            <a:r>
              <a:rPr lang="en-GB" sz="2400" dirty="0">
                <a:solidFill>
                  <a:schemeClr val="tx1"/>
                </a:solidFill>
              </a:rPr>
              <a:t> </a:t>
            </a:r>
            <a:r>
              <a:rPr lang="en-US" sz="2400" dirty="0">
                <a:solidFill>
                  <a:schemeClr val="tx1"/>
                </a:solidFill>
              </a:rPr>
              <a:t>To locate experiences in the progression of economic value.</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To distinguish the four realms of experience.</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To recognize the experience design principles.</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To understand the need to go beyond the experience.</a:t>
            </a:r>
          </a:p>
          <a:p>
            <a:pPr>
              <a:lnSpc>
                <a:spcPct val="150000"/>
              </a:lnSpc>
              <a:spcAft>
                <a:spcPts val="1800"/>
              </a:spcAft>
              <a:buClr>
                <a:srgbClr val="6ECECB"/>
              </a:buClr>
              <a:buFont typeface="Arial" panose="020B0604020202020204" pitchFamily="34" charset="0"/>
              <a:buChar char="•"/>
            </a:pPr>
            <a:r>
              <a:rPr lang="en-US" sz="2400" dirty="0">
                <a:solidFill>
                  <a:schemeClr val="tx1"/>
                </a:solidFill>
              </a:rPr>
              <a:t> To design tourism experiences for the Experience Economy.</a:t>
            </a:r>
          </a:p>
        </p:txBody>
      </p:sp>
      <p:pic>
        <p:nvPicPr>
          <p:cNvPr id="7" name="Imagem 6">
            <a:extLst>
              <a:ext uri="{FF2B5EF4-FFF2-40B4-BE49-F238E27FC236}">
                <a16:creationId xmlns:a16="http://schemas.microsoft.com/office/drawing/2014/main" id="{56F3967E-4A57-45DD-9CCE-1D7A83A6F0C6}"/>
              </a:ext>
            </a:extLst>
          </p:cNvPr>
          <p:cNvPicPr>
            <a:picLocks noChangeAspect="1"/>
          </p:cNvPicPr>
          <p:nvPr/>
        </p:nvPicPr>
        <p:blipFill>
          <a:blip r:embed="rId3"/>
          <a:stretch>
            <a:fillRect/>
          </a:stretch>
        </p:blipFill>
        <p:spPr>
          <a:xfrm>
            <a:off x="7613919" y="0"/>
            <a:ext cx="4572572" cy="6858000"/>
          </a:xfrm>
          <a:prstGeom prst="rect">
            <a:avLst/>
          </a:prstGeom>
        </p:spPr>
      </p:pic>
    </p:spTree>
    <p:extLst>
      <p:ext uri="{BB962C8B-B14F-4D97-AF65-F5344CB8AC3E}">
        <p14:creationId xmlns:p14="http://schemas.microsoft.com/office/powerpoint/2010/main" val="986533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Content &amp; Resources</a:t>
            </a:r>
          </a:p>
        </p:txBody>
      </p:sp>
      <p:sp>
        <p:nvSpPr>
          <p:cNvPr id="9" name="Retângulo 8">
            <a:extLst>
              <a:ext uri="{FF2B5EF4-FFF2-40B4-BE49-F238E27FC236}">
                <a16:creationId xmlns:a16="http://schemas.microsoft.com/office/drawing/2014/main" id="{8AFDAA92-3D51-4E84-9C5F-72FBAB8D7BF4}"/>
              </a:ext>
            </a:extLst>
          </p:cNvPr>
          <p:cNvSpPr/>
          <p:nvPr/>
        </p:nvSpPr>
        <p:spPr>
          <a:xfrm>
            <a:off x="643223" y="1264296"/>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Content</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3.1.</a:t>
            </a:r>
            <a:r>
              <a:rPr lang="en-US" sz="2400" dirty="0">
                <a:solidFill>
                  <a:srgbClr val="6ECECB"/>
                </a:solidFill>
              </a:rPr>
              <a:t> </a:t>
            </a:r>
            <a:r>
              <a:rPr lang="en-US" sz="2400" dirty="0">
                <a:solidFill>
                  <a:schemeClr val="tx1"/>
                </a:solidFill>
              </a:rPr>
              <a:t>The Value of Experiences</a:t>
            </a:r>
          </a:p>
          <a:p>
            <a:pPr>
              <a:lnSpc>
                <a:spcPct val="150000"/>
              </a:lnSpc>
              <a:spcBef>
                <a:spcPts val="0"/>
              </a:spcBef>
              <a:spcAft>
                <a:spcPts val="1800"/>
              </a:spcAft>
            </a:pPr>
            <a:r>
              <a:rPr lang="en-US" sz="2400" b="1" dirty="0">
                <a:solidFill>
                  <a:srgbClr val="6ECECB"/>
                </a:solidFill>
              </a:rPr>
              <a:t>3.2.</a:t>
            </a:r>
            <a:r>
              <a:rPr lang="en-US" sz="2400" dirty="0">
                <a:solidFill>
                  <a:srgbClr val="6ECECB"/>
                </a:solidFill>
              </a:rPr>
              <a:t> </a:t>
            </a:r>
            <a:r>
              <a:rPr lang="en-US" sz="2400" dirty="0">
                <a:solidFill>
                  <a:schemeClr val="tx1"/>
                </a:solidFill>
              </a:rPr>
              <a:t>Four Realms of Experiences</a:t>
            </a:r>
          </a:p>
          <a:p>
            <a:pPr>
              <a:lnSpc>
                <a:spcPct val="150000"/>
              </a:lnSpc>
              <a:spcBef>
                <a:spcPts val="0"/>
              </a:spcBef>
              <a:spcAft>
                <a:spcPts val="1800"/>
              </a:spcAft>
            </a:pPr>
            <a:r>
              <a:rPr lang="en-US" sz="2400" b="1" dirty="0">
                <a:solidFill>
                  <a:srgbClr val="6ECECB"/>
                </a:solidFill>
              </a:rPr>
              <a:t>3.3. </a:t>
            </a:r>
            <a:r>
              <a:rPr lang="en-US" sz="2400" dirty="0">
                <a:solidFill>
                  <a:schemeClr val="tx1"/>
                </a:solidFill>
              </a:rPr>
              <a:t>Experience Design Principles</a:t>
            </a:r>
          </a:p>
          <a:p>
            <a:pPr>
              <a:lnSpc>
                <a:spcPct val="150000"/>
              </a:lnSpc>
              <a:spcBef>
                <a:spcPts val="0"/>
              </a:spcBef>
              <a:spcAft>
                <a:spcPts val="1800"/>
              </a:spcAft>
            </a:pPr>
            <a:r>
              <a:rPr lang="en-US" sz="2400" b="1" dirty="0">
                <a:solidFill>
                  <a:srgbClr val="6ECECB"/>
                </a:solidFill>
              </a:rPr>
              <a:t>3.4.</a:t>
            </a:r>
            <a:r>
              <a:rPr lang="en-US" sz="2400" dirty="0"/>
              <a:t> </a:t>
            </a:r>
            <a:r>
              <a:rPr lang="en-US" sz="2400" dirty="0">
                <a:solidFill>
                  <a:schemeClr val="tx1"/>
                </a:solidFill>
              </a:rPr>
              <a:t>Going Beyond the Experience</a:t>
            </a:r>
          </a:p>
        </p:txBody>
      </p:sp>
      <p:sp>
        <p:nvSpPr>
          <p:cNvPr id="10" name="Retângulo 9">
            <a:extLst>
              <a:ext uri="{FF2B5EF4-FFF2-40B4-BE49-F238E27FC236}">
                <a16:creationId xmlns:a16="http://schemas.microsoft.com/office/drawing/2014/main" id="{83E6CDD2-C694-424B-8830-01AC9DD888F7}"/>
              </a:ext>
            </a:extLst>
          </p:cNvPr>
          <p:cNvSpPr/>
          <p:nvPr/>
        </p:nvSpPr>
        <p:spPr>
          <a:xfrm>
            <a:off x="6508777" y="1258540"/>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en-US" sz="3000" b="1" dirty="0">
                <a:solidFill>
                  <a:srgbClr val="6ECECB"/>
                </a:solidFill>
                <a:effectLst>
                  <a:outerShdw blurRad="38100" dist="38100" dir="2700000" algn="tl">
                    <a:srgbClr val="000000">
                      <a:alpha val="43137"/>
                    </a:srgbClr>
                  </a:outerShdw>
                </a:effectLst>
              </a:rPr>
              <a:t>Resources</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800"/>
              </a:spcAft>
            </a:pPr>
            <a:r>
              <a:rPr lang="en-US" sz="2400" b="1" dirty="0">
                <a:solidFill>
                  <a:srgbClr val="6ECECB"/>
                </a:solidFill>
              </a:rPr>
              <a:t>a.</a:t>
            </a:r>
            <a:r>
              <a:rPr lang="en-US" sz="2400" dirty="0">
                <a:solidFill>
                  <a:srgbClr val="6ECECB"/>
                </a:solidFill>
              </a:rPr>
              <a:t> </a:t>
            </a:r>
            <a:r>
              <a:rPr lang="en-US" sz="2400" dirty="0">
                <a:solidFill>
                  <a:schemeClr val="tx1"/>
                </a:solidFill>
              </a:rPr>
              <a:t>3 support videos</a:t>
            </a:r>
          </a:p>
          <a:p>
            <a:pPr>
              <a:lnSpc>
                <a:spcPct val="150000"/>
              </a:lnSpc>
              <a:spcBef>
                <a:spcPts val="0"/>
              </a:spcBef>
              <a:spcAft>
                <a:spcPts val="1800"/>
              </a:spcAft>
            </a:pPr>
            <a:r>
              <a:rPr lang="en-US" sz="2400" b="1" dirty="0">
                <a:solidFill>
                  <a:srgbClr val="6ECECB"/>
                </a:solidFill>
              </a:rPr>
              <a:t>b.</a:t>
            </a:r>
            <a:r>
              <a:rPr lang="en-US" sz="2400" dirty="0">
                <a:solidFill>
                  <a:srgbClr val="6ECECB"/>
                </a:solidFill>
              </a:rPr>
              <a:t> </a:t>
            </a:r>
            <a:r>
              <a:rPr lang="en-US" sz="2400" dirty="0">
                <a:solidFill>
                  <a:schemeClr val="tx1"/>
                </a:solidFill>
              </a:rPr>
              <a:t>3 case studies (with videos)</a:t>
            </a:r>
          </a:p>
          <a:p>
            <a:pPr>
              <a:lnSpc>
                <a:spcPct val="150000"/>
              </a:lnSpc>
              <a:spcBef>
                <a:spcPts val="0"/>
              </a:spcBef>
              <a:spcAft>
                <a:spcPts val="1800"/>
              </a:spcAft>
            </a:pPr>
            <a:r>
              <a:rPr lang="en-US" sz="2400" b="1" dirty="0">
                <a:solidFill>
                  <a:srgbClr val="6ECECB"/>
                </a:solidFill>
              </a:rPr>
              <a:t>c. </a:t>
            </a:r>
            <a:r>
              <a:rPr lang="en-US" sz="2400" dirty="0">
                <a:solidFill>
                  <a:schemeClr val="tx1"/>
                </a:solidFill>
              </a:rPr>
              <a:t>7 articles for additional reading</a:t>
            </a:r>
          </a:p>
          <a:p>
            <a:pPr>
              <a:lnSpc>
                <a:spcPct val="150000"/>
              </a:lnSpc>
              <a:spcBef>
                <a:spcPts val="0"/>
              </a:spcBef>
              <a:spcAft>
                <a:spcPts val="1800"/>
              </a:spcAft>
            </a:pPr>
            <a:r>
              <a:rPr lang="en-US" sz="2400" b="1" dirty="0">
                <a:solidFill>
                  <a:srgbClr val="6ECECB"/>
                </a:solidFill>
              </a:rPr>
              <a:t>d.</a:t>
            </a:r>
            <a:r>
              <a:rPr lang="en-US" sz="2400" dirty="0"/>
              <a:t> </a:t>
            </a:r>
            <a:r>
              <a:rPr lang="en-US" sz="2400" dirty="0">
                <a:solidFill>
                  <a:schemeClr val="tx1"/>
                </a:solidFill>
              </a:rPr>
              <a:t>1 assignment</a:t>
            </a:r>
          </a:p>
        </p:txBody>
      </p:sp>
      <p:pic>
        <p:nvPicPr>
          <p:cNvPr id="11" name="Imagem 10">
            <a:extLst>
              <a:ext uri="{FF2B5EF4-FFF2-40B4-BE49-F238E27FC236}">
                <a16:creationId xmlns:a16="http://schemas.microsoft.com/office/drawing/2014/main" id="{801EB250-B6A0-44B2-9B55-B42046578061}"/>
              </a:ext>
            </a:extLst>
          </p:cNvPr>
          <p:cNvPicPr>
            <a:picLocks noChangeAspect="1"/>
          </p:cNvPicPr>
          <p:nvPr/>
        </p:nvPicPr>
        <p:blipFill>
          <a:blip r:embed="rId2"/>
          <a:stretch>
            <a:fillRect/>
          </a:stretch>
        </p:blipFill>
        <p:spPr>
          <a:xfrm>
            <a:off x="4666485" y="1342665"/>
            <a:ext cx="720000" cy="720000"/>
          </a:xfrm>
          <a:prstGeom prst="rect">
            <a:avLst/>
          </a:prstGeom>
        </p:spPr>
      </p:pic>
      <p:pic>
        <p:nvPicPr>
          <p:cNvPr id="13" name="Imagem 12">
            <a:extLst>
              <a:ext uri="{FF2B5EF4-FFF2-40B4-BE49-F238E27FC236}">
                <a16:creationId xmlns:a16="http://schemas.microsoft.com/office/drawing/2014/main" id="{3A0903A7-9A25-4BA4-9B03-9714CBCA15F0}"/>
              </a:ext>
            </a:extLst>
          </p:cNvPr>
          <p:cNvPicPr>
            <a:picLocks noChangeAspect="1"/>
          </p:cNvPicPr>
          <p:nvPr/>
        </p:nvPicPr>
        <p:blipFill>
          <a:blip r:embed="rId3"/>
          <a:stretch>
            <a:fillRect/>
          </a:stretch>
        </p:blipFill>
        <p:spPr>
          <a:xfrm>
            <a:off x="10430462" y="1342665"/>
            <a:ext cx="720000" cy="720000"/>
          </a:xfrm>
          <a:prstGeom prst="rect">
            <a:avLst/>
          </a:prstGeom>
        </p:spPr>
      </p:pic>
    </p:spTree>
    <p:extLst>
      <p:ext uri="{BB962C8B-B14F-4D97-AF65-F5344CB8AC3E}">
        <p14:creationId xmlns:p14="http://schemas.microsoft.com/office/powerpoint/2010/main" val="11088716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a:xfrm>
            <a:off x="205213" y="936395"/>
            <a:ext cx="3058492" cy="3297980"/>
          </a:xfrm>
        </p:spPr>
        <p:txBody>
          <a:bodyPr lIns="0" rIns="0">
            <a:noAutofit/>
          </a:bodyPr>
          <a:lstStyle/>
          <a:p>
            <a:r>
              <a:rPr lang="en-US" sz="9600" dirty="0">
                <a:solidFill>
                  <a:schemeClr val="bg1"/>
                </a:solidFill>
                <a:effectLst>
                  <a:outerShdw blurRad="38100" dist="38100" dir="2700000" algn="tl">
                    <a:srgbClr val="000000">
                      <a:alpha val="43137"/>
                    </a:srgbClr>
                  </a:outerShdw>
                </a:effectLst>
              </a:rPr>
              <a:t>3.1.</a:t>
            </a:r>
          </a:p>
          <a:p>
            <a:r>
              <a:rPr lang="en-US" sz="4400" dirty="0">
                <a:solidFill>
                  <a:schemeClr val="bg1"/>
                </a:solidFill>
                <a:effectLst>
                  <a:outerShdw blurRad="38100" dist="38100" dir="2700000" algn="tl">
                    <a:srgbClr val="000000">
                      <a:alpha val="43137"/>
                    </a:srgbClr>
                  </a:outerShdw>
                </a:effectLst>
              </a:rPr>
              <a:t>The Value of Experiences</a:t>
            </a:r>
          </a:p>
        </p:txBody>
      </p:sp>
      <p:pic>
        <p:nvPicPr>
          <p:cNvPr id="13" name="Marcador de Posição da Imagem 12">
            <a:extLst>
              <a:ext uri="{FF2B5EF4-FFF2-40B4-BE49-F238E27FC236}">
                <a16:creationId xmlns:a16="http://schemas.microsoft.com/office/drawing/2014/main" id="{20E1C8A0-4E42-4034-9DBB-733BECCE6A68}"/>
              </a:ext>
            </a:extLst>
          </p:cNvPr>
          <p:cNvPicPr>
            <a:picLocks noGrp="1" noChangeAspect="1"/>
          </p:cNvPicPr>
          <p:nvPr>
            <p:ph type="pic" sz="quarter" idx="19"/>
          </p:nvPr>
        </p:nvPicPr>
        <p:blipFill>
          <a:blip r:embed="rId2"/>
          <a:srcRect t="30111" b="30111"/>
          <a:stretch>
            <a:fillRect/>
          </a:stretch>
        </p:blipFill>
        <p:spPr/>
      </p:pic>
    </p:spTree>
    <p:extLst>
      <p:ext uri="{BB962C8B-B14F-4D97-AF65-F5344CB8AC3E}">
        <p14:creationId xmlns:p14="http://schemas.microsoft.com/office/powerpoint/2010/main" val="2456715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10">
            <a:extLst>
              <a:ext uri="{FF2B5EF4-FFF2-40B4-BE49-F238E27FC236}">
                <a16:creationId xmlns:a16="http://schemas.microsoft.com/office/drawing/2014/main" id="{0BC3F06B-990F-4841-B747-76812031A017}"/>
              </a:ext>
            </a:extLst>
          </p:cNvPr>
          <p:cNvGrpSpPr/>
          <p:nvPr/>
        </p:nvGrpSpPr>
        <p:grpSpPr>
          <a:xfrm>
            <a:off x="1124407" y="1443668"/>
            <a:ext cx="9943893" cy="4873847"/>
            <a:chOff x="-71960" y="0"/>
            <a:chExt cx="5442102" cy="3308308"/>
          </a:xfrm>
        </p:grpSpPr>
        <p:sp>
          <p:nvSpPr>
            <p:cNvPr id="7" name="Retângulo 6">
              <a:extLst>
                <a:ext uri="{FF2B5EF4-FFF2-40B4-BE49-F238E27FC236}">
                  <a16:creationId xmlns:a16="http://schemas.microsoft.com/office/drawing/2014/main" id="{7E43EF0E-7724-44E6-B688-BCCBE5FA3885}"/>
                </a:ext>
              </a:extLst>
            </p:cNvPr>
            <p:cNvSpPr/>
            <p:nvPr/>
          </p:nvSpPr>
          <p:spPr>
            <a:xfrm>
              <a:off x="1640058" y="1719012"/>
              <a:ext cx="1207298" cy="37348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b="1" kern="1200" dirty="0">
                  <a:solidFill>
                    <a:schemeClr val="bg1"/>
                  </a:solidFill>
                  <a:effectLst>
                    <a:outerShdw blurRad="38100" dist="38100" dir="2700000" algn="tl">
                      <a:srgbClr val="000000">
                        <a:alpha val="43137"/>
                      </a:srgbClr>
                    </a:outerShdw>
                  </a:effectLst>
                  <a:ea typeface="Calibri" panose="020F0502020204030204" pitchFamily="34" charset="0"/>
                </a:rPr>
                <a:t>Goods</a:t>
              </a:r>
              <a:endParaRPr lang="en-US" sz="3600" dirty="0">
                <a:solidFill>
                  <a:schemeClr val="bg1"/>
                </a:solidFill>
                <a:effectLst>
                  <a:outerShdw blurRad="38100" dist="38100" dir="2700000" algn="tl">
                    <a:srgbClr val="000000">
                      <a:alpha val="43137"/>
                    </a:srgbClr>
                  </a:outerShdw>
                </a:effectLst>
                <a:ea typeface="Calibri" panose="020F0502020204030204" pitchFamily="34" charset="0"/>
              </a:endParaRPr>
            </a:p>
          </p:txBody>
        </p:sp>
        <p:cxnSp>
          <p:nvCxnSpPr>
            <p:cNvPr id="8" name="Conexão reta unidirecional 7">
              <a:extLst>
                <a:ext uri="{FF2B5EF4-FFF2-40B4-BE49-F238E27FC236}">
                  <a16:creationId xmlns:a16="http://schemas.microsoft.com/office/drawing/2014/main" id="{01A8B48A-3924-45B5-97F6-E05FA7727969}"/>
                </a:ext>
              </a:extLst>
            </p:cNvPr>
            <p:cNvCxnSpPr>
              <a:cxnSpLocks/>
            </p:cNvCxnSpPr>
            <p:nvPr/>
          </p:nvCxnSpPr>
          <p:spPr>
            <a:xfrm>
              <a:off x="960952" y="2968900"/>
              <a:ext cx="3586799"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tângulo 8">
              <a:extLst>
                <a:ext uri="{FF2B5EF4-FFF2-40B4-BE49-F238E27FC236}">
                  <a16:creationId xmlns:a16="http://schemas.microsoft.com/office/drawing/2014/main" id="{091E1E72-C0A1-4C47-8095-9A3AF54B3F89}"/>
                </a:ext>
              </a:extLst>
            </p:cNvPr>
            <p:cNvSpPr/>
            <p:nvPr/>
          </p:nvSpPr>
          <p:spPr>
            <a:xfrm>
              <a:off x="1109117" y="2285537"/>
              <a:ext cx="1207298" cy="37348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b="1" kern="1200" dirty="0">
                  <a:solidFill>
                    <a:schemeClr val="bg1"/>
                  </a:solidFill>
                  <a:effectLst>
                    <a:outerShdw blurRad="38100" dist="38100" dir="2700000" algn="tl">
                      <a:srgbClr val="000000">
                        <a:alpha val="43137"/>
                      </a:srgbClr>
                    </a:outerShdw>
                  </a:effectLst>
                  <a:ea typeface="Calibri" panose="020F0502020204030204" pitchFamily="34" charset="0"/>
                </a:rPr>
                <a:t>Commodities</a:t>
              </a:r>
              <a:endParaRPr lang="en-US" sz="3600" dirty="0">
                <a:solidFill>
                  <a:schemeClr val="bg1"/>
                </a:solidFill>
                <a:effectLst>
                  <a:outerShdw blurRad="38100" dist="38100" dir="2700000" algn="tl">
                    <a:srgbClr val="000000">
                      <a:alpha val="43137"/>
                    </a:srgbClr>
                  </a:outerShdw>
                </a:effectLst>
                <a:ea typeface="Calibri" panose="020F0502020204030204" pitchFamily="34" charset="0"/>
              </a:endParaRPr>
            </a:p>
          </p:txBody>
        </p:sp>
        <p:sp>
          <p:nvSpPr>
            <p:cNvPr id="10" name="Seta para a direita 1112">
              <a:extLst>
                <a:ext uri="{FF2B5EF4-FFF2-40B4-BE49-F238E27FC236}">
                  <a16:creationId xmlns:a16="http://schemas.microsoft.com/office/drawing/2014/main" id="{1C0FB669-343F-45F8-80DD-C8CDD31C3F97}"/>
                </a:ext>
              </a:extLst>
            </p:cNvPr>
            <p:cNvSpPr/>
            <p:nvPr/>
          </p:nvSpPr>
          <p:spPr>
            <a:xfrm rot="18682714">
              <a:off x="1188565" y="2568561"/>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Seta para a direita 1113">
              <a:extLst>
                <a:ext uri="{FF2B5EF4-FFF2-40B4-BE49-F238E27FC236}">
                  <a16:creationId xmlns:a16="http://schemas.microsoft.com/office/drawing/2014/main" id="{2BE4304C-B909-4B13-B17C-FA1C50F7DE98}"/>
                </a:ext>
              </a:extLst>
            </p:cNvPr>
            <p:cNvSpPr/>
            <p:nvPr/>
          </p:nvSpPr>
          <p:spPr>
            <a:xfrm rot="18682714">
              <a:off x="1729410" y="2000429"/>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Retângulo 11">
              <a:extLst>
                <a:ext uri="{FF2B5EF4-FFF2-40B4-BE49-F238E27FC236}">
                  <a16:creationId xmlns:a16="http://schemas.microsoft.com/office/drawing/2014/main" id="{9E53E875-D0EF-4A28-8525-EF2A3053FBE0}"/>
                </a:ext>
              </a:extLst>
            </p:cNvPr>
            <p:cNvSpPr/>
            <p:nvPr/>
          </p:nvSpPr>
          <p:spPr>
            <a:xfrm>
              <a:off x="2181329" y="1152487"/>
              <a:ext cx="1207298" cy="37348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b="1" kern="1200" dirty="0">
                  <a:solidFill>
                    <a:schemeClr val="bg1"/>
                  </a:solidFill>
                  <a:effectLst>
                    <a:outerShdw blurRad="38100" dist="38100" dir="2700000" algn="tl">
                      <a:srgbClr val="000000">
                        <a:alpha val="43137"/>
                      </a:srgbClr>
                    </a:outerShdw>
                  </a:effectLst>
                  <a:ea typeface="Calibri" panose="020F0502020204030204" pitchFamily="34" charset="0"/>
                </a:rPr>
                <a:t>Services</a:t>
              </a:r>
              <a:endParaRPr lang="en-US" sz="3600" dirty="0">
                <a:solidFill>
                  <a:schemeClr val="bg1"/>
                </a:solidFill>
                <a:effectLst>
                  <a:outerShdw blurRad="38100" dist="38100" dir="2700000" algn="tl">
                    <a:srgbClr val="000000">
                      <a:alpha val="43137"/>
                    </a:srgbClr>
                  </a:outerShdw>
                </a:effectLst>
                <a:ea typeface="Calibri" panose="020F0502020204030204" pitchFamily="34" charset="0"/>
              </a:endParaRPr>
            </a:p>
          </p:txBody>
        </p:sp>
        <p:sp>
          <p:nvSpPr>
            <p:cNvPr id="13" name="Seta para a direita 1115">
              <a:extLst>
                <a:ext uri="{FF2B5EF4-FFF2-40B4-BE49-F238E27FC236}">
                  <a16:creationId xmlns:a16="http://schemas.microsoft.com/office/drawing/2014/main" id="{7FF40FAA-8585-4EE4-B12C-E53E7ED1B719}"/>
                </a:ext>
              </a:extLst>
            </p:cNvPr>
            <p:cNvSpPr/>
            <p:nvPr/>
          </p:nvSpPr>
          <p:spPr>
            <a:xfrm rot="18682714">
              <a:off x="2270681" y="1433904"/>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Retângulo 13">
              <a:extLst>
                <a:ext uri="{FF2B5EF4-FFF2-40B4-BE49-F238E27FC236}">
                  <a16:creationId xmlns:a16="http://schemas.microsoft.com/office/drawing/2014/main" id="{4FF8A60C-81FA-47F7-89D4-9B302D16BF05}"/>
                </a:ext>
              </a:extLst>
            </p:cNvPr>
            <p:cNvSpPr/>
            <p:nvPr/>
          </p:nvSpPr>
          <p:spPr>
            <a:xfrm>
              <a:off x="2708376" y="585778"/>
              <a:ext cx="1207298" cy="373487"/>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2400" b="1" kern="1200" dirty="0">
                  <a:solidFill>
                    <a:schemeClr val="bg1"/>
                  </a:solidFill>
                  <a:effectLst>
                    <a:outerShdw blurRad="38100" dist="38100" dir="2700000" algn="tl">
                      <a:srgbClr val="000000">
                        <a:alpha val="43137"/>
                      </a:srgbClr>
                    </a:outerShdw>
                  </a:effectLst>
                  <a:ea typeface="Calibri" panose="020F0502020204030204" pitchFamily="34" charset="0"/>
                </a:rPr>
                <a:t>Experiences</a:t>
              </a:r>
              <a:endParaRPr lang="en-US" sz="3600" dirty="0">
                <a:solidFill>
                  <a:schemeClr val="bg1"/>
                </a:solidFill>
                <a:effectLst>
                  <a:outerShdw blurRad="38100" dist="38100" dir="2700000" algn="tl">
                    <a:srgbClr val="000000">
                      <a:alpha val="43137"/>
                    </a:srgbClr>
                  </a:outerShdw>
                </a:effectLst>
                <a:ea typeface="Calibri" panose="020F0502020204030204" pitchFamily="34" charset="0"/>
              </a:endParaRPr>
            </a:p>
          </p:txBody>
        </p:sp>
        <p:sp>
          <p:nvSpPr>
            <p:cNvPr id="15" name="Seta para a direita 1117">
              <a:extLst>
                <a:ext uri="{FF2B5EF4-FFF2-40B4-BE49-F238E27FC236}">
                  <a16:creationId xmlns:a16="http://schemas.microsoft.com/office/drawing/2014/main" id="{6EC7609E-5D34-4782-84F6-F07A2EF0C567}"/>
                </a:ext>
              </a:extLst>
            </p:cNvPr>
            <p:cNvSpPr/>
            <p:nvPr/>
          </p:nvSpPr>
          <p:spPr>
            <a:xfrm rot="18682714">
              <a:off x="2797728" y="867195"/>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CaixaDeTexto 3">
              <a:extLst>
                <a:ext uri="{FF2B5EF4-FFF2-40B4-BE49-F238E27FC236}">
                  <a16:creationId xmlns:a16="http://schemas.microsoft.com/office/drawing/2014/main" id="{02E108E0-EE66-4501-A8A7-E1A432EC212B}"/>
                </a:ext>
              </a:extLst>
            </p:cNvPr>
            <p:cNvSpPr txBox="1"/>
            <p:nvPr/>
          </p:nvSpPr>
          <p:spPr>
            <a:xfrm>
              <a:off x="1521399" y="2621640"/>
              <a:ext cx="720725" cy="252514"/>
            </a:xfrm>
            <a:prstGeom prst="rect">
              <a:avLst/>
            </a:prstGeom>
            <a:noFill/>
          </p:spPr>
          <p:txBody>
            <a:bodyPr wrap="square" rtlCol="0">
              <a:spAutoFit/>
            </a:bodyPr>
            <a:lstStyle/>
            <a:p>
              <a:pPr algn="just"/>
              <a:r>
                <a:rPr lang="en-US" sz="2000" kern="1200" dirty="0">
                  <a:solidFill>
                    <a:srgbClr val="000000"/>
                  </a:solidFill>
                  <a:effectLst/>
                  <a:ea typeface="Calibri" panose="020F0502020204030204" pitchFamily="34" charset="0"/>
                </a:rPr>
                <a:t>Extract</a:t>
              </a:r>
              <a:endParaRPr lang="en-US" sz="3600" dirty="0">
                <a:effectLst/>
                <a:ea typeface="Calibri" panose="020F0502020204030204" pitchFamily="34" charset="0"/>
              </a:endParaRPr>
            </a:p>
          </p:txBody>
        </p:sp>
        <p:sp>
          <p:nvSpPr>
            <p:cNvPr id="17" name="CaixaDeTexto 25">
              <a:extLst>
                <a:ext uri="{FF2B5EF4-FFF2-40B4-BE49-F238E27FC236}">
                  <a16:creationId xmlns:a16="http://schemas.microsoft.com/office/drawing/2014/main" id="{1595EAC8-9E33-49D5-9F43-5586E2FA67BD}"/>
                </a:ext>
              </a:extLst>
            </p:cNvPr>
            <p:cNvSpPr txBox="1"/>
            <p:nvPr/>
          </p:nvSpPr>
          <p:spPr>
            <a:xfrm>
              <a:off x="2061671" y="2054410"/>
              <a:ext cx="720090" cy="252514"/>
            </a:xfrm>
            <a:prstGeom prst="rect">
              <a:avLst/>
            </a:prstGeom>
            <a:noFill/>
          </p:spPr>
          <p:txBody>
            <a:bodyPr wrap="square" rtlCol="0">
              <a:spAutoFit/>
            </a:bodyPr>
            <a:lstStyle/>
            <a:p>
              <a:pPr algn="just"/>
              <a:r>
                <a:rPr lang="en-US" sz="2000" kern="1200" dirty="0">
                  <a:solidFill>
                    <a:srgbClr val="000000"/>
                  </a:solidFill>
                  <a:effectLst/>
                  <a:ea typeface="Calibri" panose="020F0502020204030204" pitchFamily="34" charset="0"/>
                </a:rPr>
                <a:t>Make</a:t>
              </a:r>
              <a:endParaRPr lang="en-US" sz="3600" dirty="0">
                <a:effectLst/>
                <a:ea typeface="Calibri" panose="020F0502020204030204" pitchFamily="34" charset="0"/>
              </a:endParaRPr>
            </a:p>
          </p:txBody>
        </p:sp>
        <p:sp>
          <p:nvSpPr>
            <p:cNvPr id="18" name="CaixaDeTexto 26">
              <a:extLst>
                <a:ext uri="{FF2B5EF4-FFF2-40B4-BE49-F238E27FC236}">
                  <a16:creationId xmlns:a16="http://schemas.microsoft.com/office/drawing/2014/main" id="{D286C2D9-68F9-4EFF-99D3-30D64DA80476}"/>
                </a:ext>
              </a:extLst>
            </p:cNvPr>
            <p:cNvSpPr txBox="1"/>
            <p:nvPr/>
          </p:nvSpPr>
          <p:spPr>
            <a:xfrm>
              <a:off x="2602009" y="1480889"/>
              <a:ext cx="720090" cy="252514"/>
            </a:xfrm>
            <a:prstGeom prst="rect">
              <a:avLst/>
            </a:prstGeom>
            <a:noFill/>
          </p:spPr>
          <p:txBody>
            <a:bodyPr wrap="square" rtlCol="0">
              <a:spAutoFit/>
            </a:bodyPr>
            <a:lstStyle/>
            <a:p>
              <a:pPr algn="just"/>
              <a:r>
                <a:rPr lang="en-US" sz="2000" kern="1200" dirty="0">
                  <a:solidFill>
                    <a:srgbClr val="000000"/>
                  </a:solidFill>
                  <a:effectLst/>
                  <a:ea typeface="Calibri" panose="020F0502020204030204" pitchFamily="34" charset="0"/>
                </a:rPr>
                <a:t>Deliver</a:t>
              </a:r>
              <a:endParaRPr lang="en-US" sz="3600" dirty="0">
                <a:effectLst/>
                <a:ea typeface="Calibri" panose="020F0502020204030204" pitchFamily="34" charset="0"/>
              </a:endParaRPr>
            </a:p>
          </p:txBody>
        </p:sp>
        <p:sp>
          <p:nvSpPr>
            <p:cNvPr id="19" name="CaixaDeTexto 32">
              <a:extLst>
                <a:ext uri="{FF2B5EF4-FFF2-40B4-BE49-F238E27FC236}">
                  <a16:creationId xmlns:a16="http://schemas.microsoft.com/office/drawing/2014/main" id="{16AE80E9-2A25-4A8D-BEE2-878D6709EC90}"/>
                </a:ext>
              </a:extLst>
            </p:cNvPr>
            <p:cNvSpPr txBox="1"/>
            <p:nvPr/>
          </p:nvSpPr>
          <p:spPr>
            <a:xfrm>
              <a:off x="3141850" y="922829"/>
              <a:ext cx="629285" cy="252514"/>
            </a:xfrm>
            <a:prstGeom prst="rect">
              <a:avLst/>
            </a:prstGeom>
            <a:noFill/>
          </p:spPr>
          <p:txBody>
            <a:bodyPr wrap="square" rtlCol="0">
              <a:spAutoFit/>
            </a:bodyPr>
            <a:lstStyle/>
            <a:p>
              <a:pPr algn="just"/>
              <a:r>
                <a:rPr lang="en-US" sz="2000" kern="1200" dirty="0">
                  <a:solidFill>
                    <a:srgbClr val="000000"/>
                  </a:solidFill>
                  <a:effectLst/>
                  <a:ea typeface="Calibri" panose="020F0502020204030204" pitchFamily="34" charset="0"/>
                </a:rPr>
                <a:t>Stage</a:t>
              </a:r>
              <a:endParaRPr lang="en-US" sz="3600" dirty="0">
                <a:effectLst/>
                <a:ea typeface="Calibri" panose="020F0502020204030204" pitchFamily="34" charset="0"/>
              </a:endParaRPr>
            </a:p>
          </p:txBody>
        </p:sp>
        <p:cxnSp>
          <p:nvCxnSpPr>
            <p:cNvPr id="20" name="Conexão reta unidirecional 19">
              <a:extLst>
                <a:ext uri="{FF2B5EF4-FFF2-40B4-BE49-F238E27FC236}">
                  <a16:creationId xmlns:a16="http://schemas.microsoft.com/office/drawing/2014/main" id="{4D93372B-EAC8-4CD1-B898-D6809315D5B3}"/>
                </a:ext>
              </a:extLst>
            </p:cNvPr>
            <p:cNvCxnSpPr/>
            <p:nvPr/>
          </p:nvCxnSpPr>
          <p:spPr>
            <a:xfrm flipV="1">
              <a:off x="4542432" y="52900"/>
              <a:ext cx="0" cy="2902236"/>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CaixaDeTexto 34">
              <a:extLst>
                <a:ext uri="{FF2B5EF4-FFF2-40B4-BE49-F238E27FC236}">
                  <a16:creationId xmlns:a16="http://schemas.microsoft.com/office/drawing/2014/main" id="{C0F94B1D-C133-46C4-AEEE-2DAC00B07D87}"/>
                </a:ext>
              </a:extLst>
            </p:cNvPr>
            <p:cNvSpPr txBox="1"/>
            <p:nvPr/>
          </p:nvSpPr>
          <p:spPr>
            <a:xfrm>
              <a:off x="4567585" y="0"/>
              <a:ext cx="746146" cy="252514"/>
            </a:xfrm>
            <a:prstGeom prst="rect">
              <a:avLst/>
            </a:prstGeom>
            <a:noFill/>
          </p:spPr>
          <p:txBody>
            <a:bodyPr wrap="square" rtlCol="0">
              <a:spAutoFit/>
            </a:bodyPr>
            <a:lstStyle/>
            <a:p>
              <a:pPr algn="just"/>
              <a:r>
                <a:rPr lang="en-US" sz="2000" kern="1200" dirty="0">
                  <a:solidFill>
                    <a:srgbClr val="000000"/>
                  </a:solidFill>
                  <a:effectLst/>
                  <a:ea typeface="Calibri" panose="020F0502020204030204" pitchFamily="34" charset="0"/>
                </a:rPr>
                <a:t>Relevant to</a:t>
              </a:r>
              <a:endParaRPr lang="en-US" sz="2000" dirty="0">
                <a:effectLst/>
                <a:ea typeface="Calibri" panose="020F0502020204030204" pitchFamily="34" charset="0"/>
              </a:endParaRPr>
            </a:p>
          </p:txBody>
        </p:sp>
        <p:sp>
          <p:nvSpPr>
            <p:cNvPr id="22" name="CaixaDeTexto 35">
              <a:extLst>
                <a:ext uri="{FF2B5EF4-FFF2-40B4-BE49-F238E27FC236}">
                  <a16:creationId xmlns:a16="http://schemas.microsoft.com/office/drawing/2014/main" id="{FF5B1269-E9D1-43FC-8053-37FC2C4DD889}"/>
                </a:ext>
              </a:extLst>
            </p:cNvPr>
            <p:cNvSpPr txBox="1"/>
            <p:nvPr/>
          </p:nvSpPr>
          <p:spPr>
            <a:xfrm>
              <a:off x="73815" y="0"/>
              <a:ext cx="904958" cy="252514"/>
            </a:xfrm>
            <a:prstGeom prst="rect">
              <a:avLst/>
            </a:prstGeom>
            <a:noFill/>
          </p:spPr>
          <p:txBody>
            <a:bodyPr wrap="square" rtlCol="0">
              <a:spAutoFit/>
            </a:bodyPr>
            <a:lstStyle/>
            <a:p>
              <a:pPr algn="r"/>
              <a:r>
                <a:rPr lang="en-US" sz="2000" kern="1200" dirty="0">
                  <a:solidFill>
                    <a:srgbClr val="000000"/>
                  </a:solidFill>
                  <a:effectLst/>
                  <a:ea typeface="Calibri" panose="020F0502020204030204" pitchFamily="34" charset="0"/>
                </a:rPr>
                <a:t>Differentiated</a:t>
              </a:r>
              <a:endParaRPr lang="en-US" sz="2000" dirty="0">
                <a:effectLst/>
                <a:ea typeface="Calibri" panose="020F0502020204030204" pitchFamily="34" charset="0"/>
              </a:endParaRPr>
            </a:p>
          </p:txBody>
        </p:sp>
        <p:sp>
          <p:nvSpPr>
            <p:cNvPr id="23" name="CaixaDeTexto 36">
              <a:extLst>
                <a:ext uri="{FF2B5EF4-FFF2-40B4-BE49-F238E27FC236}">
                  <a16:creationId xmlns:a16="http://schemas.microsoft.com/office/drawing/2014/main" id="{B88A5BA0-7314-4E8F-BA1F-88E867450544}"/>
                </a:ext>
              </a:extLst>
            </p:cNvPr>
            <p:cNvSpPr txBox="1"/>
            <p:nvPr/>
          </p:nvSpPr>
          <p:spPr>
            <a:xfrm>
              <a:off x="-71960" y="2737897"/>
              <a:ext cx="1046685" cy="252514"/>
            </a:xfrm>
            <a:prstGeom prst="rect">
              <a:avLst/>
            </a:prstGeom>
            <a:noFill/>
          </p:spPr>
          <p:txBody>
            <a:bodyPr wrap="square" rtlCol="0">
              <a:spAutoFit/>
            </a:bodyPr>
            <a:lstStyle/>
            <a:p>
              <a:pPr algn="r"/>
              <a:r>
                <a:rPr lang="en-US" sz="2000" kern="1200" dirty="0">
                  <a:solidFill>
                    <a:srgbClr val="000000"/>
                  </a:solidFill>
                  <a:effectLst/>
                  <a:ea typeface="Calibri" panose="020F0502020204030204" pitchFamily="34" charset="0"/>
                </a:rPr>
                <a:t>Undifferentiated</a:t>
              </a:r>
              <a:endParaRPr lang="en-US" sz="2000" dirty="0">
                <a:effectLst/>
                <a:ea typeface="Calibri" panose="020F0502020204030204" pitchFamily="34" charset="0"/>
              </a:endParaRPr>
            </a:p>
          </p:txBody>
        </p:sp>
        <p:sp>
          <p:nvSpPr>
            <p:cNvPr id="24" name="CaixaDeTexto 37">
              <a:extLst>
                <a:ext uri="{FF2B5EF4-FFF2-40B4-BE49-F238E27FC236}">
                  <a16:creationId xmlns:a16="http://schemas.microsoft.com/office/drawing/2014/main" id="{4DFA1EDB-8AB3-49E6-A973-482439E7A939}"/>
                </a:ext>
              </a:extLst>
            </p:cNvPr>
            <p:cNvSpPr txBox="1"/>
            <p:nvPr/>
          </p:nvSpPr>
          <p:spPr>
            <a:xfrm>
              <a:off x="4567585" y="2737897"/>
              <a:ext cx="802557" cy="252514"/>
            </a:xfrm>
            <a:prstGeom prst="rect">
              <a:avLst/>
            </a:prstGeom>
            <a:noFill/>
          </p:spPr>
          <p:txBody>
            <a:bodyPr wrap="square" rtlCol="0">
              <a:spAutoFit/>
            </a:bodyPr>
            <a:lstStyle/>
            <a:p>
              <a:pPr algn="just"/>
              <a:r>
                <a:rPr lang="en-US" sz="2000" kern="1200" dirty="0">
                  <a:solidFill>
                    <a:srgbClr val="000000"/>
                  </a:solidFill>
                  <a:effectLst/>
                  <a:ea typeface="Calibri" panose="020F0502020204030204" pitchFamily="34" charset="0"/>
                </a:rPr>
                <a:t>Irrelevant to</a:t>
              </a:r>
              <a:endParaRPr lang="en-US" sz="2000" dirty="0">
                <a:effectLst/>
                <a:ea typeface="Calibri" panose="020F0502020204030204" pitchFamily="34" charset="0"/>
              </a:endParaRPr>
            </a:p>
          </p:txBody>
        </p:sp>
        <p:sp>
          <p:nvSpPr>
            <p:cNvPr id="25" name="CaixaDeTexto 38">
              <a:extLst>
                <a:ext uri="{FF2B5EF4-FFF2-40B4-BE49-F238E27FC236}">
                  <a16:creationId xmlns:a16="http://schemas.microsoft.com/office/drawing/2014/main" id="{CB71784A-E740-4BFD-A7A6-AF83D9F4A3F7}"/>
                </a:ext>
              </a:extLst>
            </p:cNvPr>
            <p:cNvSpPr txBox="1"/>
            <p:nvPr/>
          </p:nvSpPr>
          <p:spPr>
            <a:xfrm>
              <a:off x="144990" y="1090812"/>
              <a:ext cx="833658" cy="446755"/>
            </a:xfrm>
            <a:prstGeom prst="rect">
              <a:avLst/>
            </a:prstGeom>
            <a:noFill/>
          </p:spPr>
          <p:txBody>
            <a:bodyPr wrap="square" rtlCol="0">
              <a:spAutoFit/>
            </a:bodyPr>
            <a:lstStyle/>
            <a:p>
              <a:pPr algn="r"/>
              <a:r>
                <a:rPr lang="en-US" sz="2000" b="1" kern="1200" dirty="0">
                  <a:solidFill>
                    <a:srgbClr val="F7981D"/>
                  </a:solidFill>
                  <a:effectLst/>
                  <a:ea typeface="Calibri" panose="020F0502020204030204" pitchFamily="34" charset="0"/>
                </a:rPr>
                <a:t>Competitive Position</a:t>
              </a:r>
              <a:endParaRPr lang="en-US" sz="2000" dirty="0">
                <a:solidFill>
                  <a:srgbClr val="F7981D"/>
                </a:solidFill>
                <a:effectLst/>
                <a:ea typeface="Calibri" panose="020F0502020204030204" pitchFamily="34" charset="0"/>
              </a:endParaRPr>
            </a:p>
          </p:txBody>
        </p:sp>
        <p:sp>
          <p:nvSpPr>
            <p:cNvPr id="26" name="CaixaDeTexto 39">
              <a:extLst>
                <a:ext uri="{FF2B5EF4-FFF2-40B4-BE49-F238E27FC236}">
                  <a16:creationId xmlns:a16="http://schemas.microsoft.com/office/drawing/2014/main" id="{421F525D-5FDE-4CCA-9663-5CA8D4B5632F}"/>
                </a:ext>
              </a:extLst>
            </p:cNvPr>
            <p:cNvSpPr txBox="1"/>
            <p:nvPr/>
          </p:nvSpPr>
          <p:spPr>
            <a:xfrm>
              <a:off x="4563638" y="1095470"/>
              <a:ext cx="713348" cy="446755"/>
            </a:xfrm>
            <a:prstGeom prst="rect">
              <a:avLst/>
            </a:prstGeom>
            <a:noFill/>
          </p:spPr>
          <p:txBody>
            <a:bodyPr wrap="square" rtlCol="0">
              <a:spAutoFit/>
            </a:bodyPr>
            <a:lstStyle/>
            <a:p>
              <a:pPr algn="l"/>
              <a:r>
                <a:rPr lang="en-US" sz="2000" b="1" kern="1200" dirty="0">
                  <a:solidFill>
                    <a:srgbClr val="F7981D"/>
                  </a:solidFill>
                  <a:effectLst/>
                  <a:ea typeface="Calibri" panose="020F0502020204030204" pitchFamily="34" charset="0"/>
                </a:rPr>
                <a:t>Needs of Customers</a:t>
              </a:r>
              <a:endParaRPr lang="en-US" sz="2000" dirty="0">
                <a:solidFill>
                  <a:srgbClr val="F7981D"/>
                </a:solidFill>
                <a:effectLst/>
                <a:ea typeface="Calibri" panose="020F0502020204030204" pitchFamily="34" charset="0"/>
              </a:endParaRPr>
            </a:p>
          </p:txBody>
        </p:sp>
        <p:sp>
          <p:nvSpPr>
            <p:cNvPr id="27" name="CaixaDeTexto 40">
              <a:extLst>
                <a:ext uri="{FF2B5EF4-FFF2-40B4-BE49-F238E27FC236}">
                  <a16:creationId xmlns:a16="http://schemas.microsoft.com/office/drawing/2014/main" id="{91BE0C16-6BBA-421C-8174-CB72C175A964}"/>
                </a:ext>
              </a:extLst>
            </p:cNvPr>
            <p:cNvSpPr txBox="1"/>
            <p:nvPr/>
          </p:nvSpPr>
          <p:spPr>
            <a:xfrm>
              <a:off x="974595" y="3024585"/>
              <a:ext cx="720725" cy="252514"/>
            </a:xfrm>
            <a:prstGeom prst="rect">
              <a:avLst/>
            </a:prstGeom>
            <a:noFill/>
          </p:spPr>
          <p:txBody>
            <a:bodyPr wrap="square" rtlCol="0">
              <a:spAutoFit/>
            </a:bodyPr>
            <a:lstStyle/>
            <a:p>
              <a:pPr algn="just"/>
              <a:r>
                <a:rPr lang="en-US" sz="2000" kern="1200" dirty="0">
                  <a:solidFill>
                    <a:srgbClr val="000000"/>
                  </a:solidFill>
                  <a:effectLst/>
                  <a:ea typeface="Calibri" panose="020F0502020204030204" pitchFamily="34" charset="0"/>
                </a:rPr>
                <a:t>Market</a:t>
              </a:r>
              <a:endParaRPr lang="en-US" sz="2000" dirty="0">
                <a:effectLst/>
                <a:ea typeface="Calibri" panose="020F0502020204030204" pitchFamily="34" charset="0"/>
              </a:endParaRPr>
            </a:p>
          </p:txBody>
        </p:sp>
        <p:sp>
          <p:nvSpPr>
            <p:cNvPr id="28" name="CaixaDeTexto 41">
              <a:extLst>
                <a:ext uri="{FF2B5EF4-FFF2-40B4-BE49-F238E27FC236}">
                  <a16:creationId xmlns:a16="http://schemas.microsoft.com/office/drawing/2014/main" id="{B1454CA9-C401-4629-A24A-DEA5EE7DD285}"/>
                </a:ext>
              </a:extLst>
            </p:cNvPr>
            <p:cNvSpPr txBox="1"/>
            <p:nvPr/>
          </p:nvSpPr>
          <p:spPr>
            <a:xfrm>
              <a:off x="3833807" y="3001873"/>
              <a:ext cx="720725" cy="252514"/>
            </a:xfrm>
            <a:prstGeom prst="rect">
              <a:avLst/>
            </a:prstGeom>
            <a:noFill/>
          </p:spPr>
          <p:txBody>
            <a:bodyPr wrap="square" rtlCol="0">
              <a:spAutoFit/>
            </a:bodyPr>
            <a:lstStyle/>
            <a:p>
              <a:pPr algn="r"/>
              <a:r>
                <a:rPr lang="en-US" sz="2000" kern="1200" dirty="0">
                  <a:solidFill>
                    <a:srgbClr val="000000"/>
                  </a:solidFill>
                  <a:effectLst/>
                  <a:ea typeface="Calibri" panose="020F0502020204030204" pitchFamily="34" charset="0"/>
                </a:rPr>
                <a:t>Premium</a:t>
              </a:r>
              <a:endParaRPr lang="en-US" sz="2000" dirty="0">
                <a:effectLst/>
                <a:ea typeface="Calibri" panose="020F0502020204030204" pitchFamily="34" charset="0"/>
              </a:endParaRPr>
            </a:p>
          </p:txBody>
        </p:sp>
        <p:sp>
          <p:nvSpPr>
            <p:cNvPr id="29" name="CaixaDeTexto 42">
              <a:extLst>
                <a:ext uri="{FF2B5EF4-FFF2-40B4-BE49-F238E27FC236}">
                  <a16:creationId xmlns:a16="http://schemas.microsoft.com/office/drawing/2014/main" id="{8D70BB45-1B5A-43C9-A6C9-A8AC3670EB97}"/>
                </a:ext>
              </a:extLst>
            </p:cNvPr>
            <p:cNvSpPr txBox="1"/>
            <p:nvPr/>
          </p:nvSpPr>
          <p:spPr>
            <a:xfrm>
              <a:off x="2331624" y="3055794"/>
              <a:ext cx="865505" cy="252514"/>
            </a:xfrm>
            <a:prstGeom prst="rect">
              <a:avLst/>
            </a:prstGeom>
            <a:noFill/>
          </p:spPr>
          <p:txBody>
            <a:bodyPr wrap="square" rtlCol="0">
              <a:spAutoFit/>
            </a:bodyPr>
            <a:lstStyle/>
            <a:p>
              <a:pPr algn="ctr"/>
              <a:r>
                <a:rPr lang="en-US" sz="2000" b="1" kern="1200" dirty="0">
                  <a:solidFill>
                    <a:srgbClr val="F7981D"/>
                  </a:solidFill>
                  <a:effectLst/>
                  <a:ea typeface="Calibri" panose="020F0502020204030204" pitchFamily="34" charset="0"/>
                </a:rPr>
                <a:t>Pricing</a:t>
              </a:r>
              <a:endParaRPr lang="en-US" sz="2000" dirty="0">
                <a:solidFill>
                  <a:srgbClr val="F7981D"/>
                </a:solidFill>
                <a:effectLst/>
                <a:ea typeface="Calibri" panose="020F0502020204030204" pitchFamily="34" charset="0"/>
              </a:endParaRPr>
            </a:p>
          </p:txBody>
        </p:sp>
        <p:sp>
          <p:nvSpPr>
            <p:cNvPr id="30" name="Retângulo 29">
              <a:extLst>
                <a:ext uri="{FF2B5EF4-FFF2-40B4-BE49-F238E27FC236}">
                  <a16:creationId xmlns:a16="http://schemas.microsoft.com/office/drawing/2014/main" id="{E0C5C204-EAB5-4662-9B19-A100A7473026}"/>
                </a:ext>
              </a:extLst>
            </p:cNvPr>
            <p:cNvSpPr/>
            <p:nvPr/>
          </p:nvSpPr>
          <p:spPr>
            <a:xfrm>
              <a:off x="3189359" y="14067"/>
              <a:ext cx="1207298" cy="373487"/>
            </a:xfrm>
            <a:prstGeom prst="rect">
              <a:avLst/>
            </a:prstGeom>
            <a:solidFill>
              <a:srgbClr val="6ECECB">
                <a:alpha val="20000"/>
              </a:srgbClr>
            </a:solidFill>
            <a:ln w="28575">
              <a:solidFill>
                <a:srgbClr val="6ECECB"/>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72000" tIns="45720" rIns="72000" bIns="45720" numCol="1" spcCol="0" rtlCol="0" fromWordArt="0" anchor="ctr" anchorCtr="0" forceAA="0" compatLnSpc="1">
              <a:prstTxWarp prst="textNoShape">
                <a:avLst/>
              </a:prstTxWarp>
              <a:noAutofit/>
            </a:bodyPr>
            <a:lstStyle/>
            <a:p>
              <a:pPr algn="ctr"/>
              <a:r>
                <a:rPr lang="en-US" sz="2400" b="1" kern="1200" dirty="0">
                  <a:solidFill>
                    <a:schemeClr val="tx1">
                      <a:lumMod val="50000"/>
                      <a:lumOff val="50000"/>
                    </a:schemeClr>
                  </a:solidFill>
                  <a:effectLst>
                    <a:outerShdw blurRad="38100" dist="38100" dir="2700000" algn="tl">
                      <a:srgbClr val="000000">
                        <a:alpha val="43137"/>
                      </a:srgbClr>
                    </a:outerShdw>
                  </a:effectLst>
                  <a:ea typeface="Calibri" panose="020F0502020204030204" pitchFamily="34" charset="0"/>
                </a:rPr>
                <a:t>Transformations</a:t>
              </a:r>
              <a:endParaRPr lang="en-US" sz="3600" dirty="0">
                <a:solidFill>
                  <a:schemeClr val="tx1">
                    <a:lumMod val="50000"/>
                    <a:lumOff val="50000"/>
                  </a:schemeClr>
                </a:solidFill>
                <a:effectLst>
                  <a:outerShdw blurRad="38100" dist="38100" dir="2700000" algn="tl">
                    <a:srgbClr val="000000">
                      <a:alpha val="43137"/>
                    </a:srgbClr>
                  </a:outerShdw>
                </a:effectLst>
                <a:ea typeface="Calibri" panose="020F0502020204030204" pitchFamily="34" charset="0"/>
              </a:endParaRPr>
            </a:p>
          </p:txBody>
        </p:sp>
        <p:sp>
          <p:nvSpPr>
            <p:cNvPr id="31" name="Seta para a direita 1133">
              <a:extLst>
                <a:ext uri="{FF2B5EF4-FFF2-40B4-BE49-F238E27FC236}">
                  <a16:creationId xmlns:a16="http://schemas.microsoft.com/office/drawing/2014/main" id="{90B70DC6-C2C7-4CC3-B6D9-5945B9E60506}"/>
                </a:ext>
              </a:extLst>
            </p:cNvPr>
            <p:cNvSpPr/>
            <p:nvPr/>
          </p:nvSpPr>
          <p:spPr>
            <a:xfrm rot="18682714">
              <a:off x="3278711" y="295484"/>
              <a:ext cx="386366" cy="347729"/>
            </a:xfrm>
            <a:prstGeom prst="rightArrow">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2" name="CaixaDeTexto 48">
              <a:extLst>
                <a:ext uri="{FF2B5EF4-FFF2-40B4-BE49-F238E27FC236}">
                  <a16:creationId xmlns:a16="http://schemas.microsoft.com/office/drawing/2014/main" id="{50941E14-C7BA-4AAE-B88E-44F02FA8432B}"/>
                </a:ext>
              </a:extLst>
            </p:cNvPr>
            <p:cNvSpPr txBox="1"/>
            <p:nvPr/>
          </p:nvSpPr>
          <p:spPr>
            <a:xfrm>
              <a:off x="3623107" y="351158"/>
              <a:ext cx="629285" cy="252514"/>
            </a:xfrm>
            <a:prstGeom prst="rect">
              <a:avLst/>
            </a:prstGeom>
            <a:noFill/>
          </p:spPr>
          <p:txBody>
            <a:bodyPr wrap="square" rtlCol="0">
              <a:spAutoFit/>
            </a:bodyPr>
            <a:lstStyle/>
            <a:p>
              <a:pPr algn="just"/>
              <a:r>
                <a:rPr lang="en-US" sz="2000" kern="1200" dirty="0">
                  <a:solidFill>
                    <a:srgbClr val="000000"/>
                  </a:solidFill>
                  <a:effectLst/>
                  <a:ea typeface="Calibri" panose="020F0502020204030204" pitchFamily="34" charset="0"/>
                </a:rPr>
                <a:t>Guide</a:t>
              </a:r>
              <a:endParaRPr lang="en-US" sz="3600" dirty="0">
                <a:effectLst/>
                <a:ea typeface="Calibri" panose="020F0502020204030204" pitchFamily="34" charset="0"/>
              </a:endParaRPr>
            </a:p>
          </p:txBody>
        </p:sp>
        <p:cxnSp>
          <p:nvCxnSpPr>
            <p:cNvPr id="33" name="Conexão reta unidirecional 32">
              <a:extLst>
                <a:ext uri="{FF2B5EF4-FFF2-40B4-BE49-F238E27FC236}">
                  <a16:creationId xmlns:a16="http://schemas.microsoft.com/office/drawing/2014/main" id="{4D93372B-EAC8-4CD1-B898-D6809315D5B3}"/>
                </a:ext>
              </a:extLst>
            </p:cNvPr>
            <p:cNvCxnSpPr/>
            <p:nvPr/>
          </p:nvCxnSpPr>
          <p:spPr>
            <a:xfrm flipV="1">
              <a:off x="967382" y="51161"/>
              <a:ext cx="0" cy="29160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b="1" dirty="0"/>
              <a:t>The Value of Experiences</a:t>
            </a:r>
          </a:p>
        </p:txBody>
      </p:sp>
      <p:sp>
        <p:nvSpPr>
          <p:cNvPr id="34" name="CaixaDeTexto 33">
            <a:extLst>
              <a:ext uri="{FF2B5EF4-FFF2-40B4-BE49-F238E27FC236}">
                <a16:creationId xmlns:a16="http://schemas.microsoft.com/office/drawing/2014/main" id="{F053B351-53B0-4473-A6FD-6DBF2D4421FE}"/>
              </a:ext>
            </a:extLst>
          </p:cNvPr>
          <p:cNvSpPr txBox="1"/>
          <p:nvPr/>
        </p:nvSpPr>
        <p:spPr>
          <a:xfrm>
            <a:off x="3567579" y="746315"/>
            <a:ext cx="5056841" cy="713272"/>
          </a:xfrm>
          <a:prstGeom prst="rect">
            <a:avLst/>
          </a:prstGeom>
          <a:noFill/>
        </p:spPr>
        <p:txBody>
          <a:bodyPr wrap="square" rtlCol="0">
            <a:spAutoFit/>
          </a:bodyPr>
          <a:lstStyle/>
          <a:p>
            <a:pPr>
              <a:lnSpc>
                <a:spcPct val="150000"/>
              </a:lnSpc>
              <a:spcAft>
                <a:spcPts val="1200"/>
              </a:spcAft>
            </a:pPr>
            <a:r>
              <a:rPr lang="en-GB" sz="3000" b="1" dirty="0">
                <a:solidFill>
                  <a:srgbClr val="6ECECB"/>
                </a:solidFill>
                <a:effectLst>
                  <a:outerShdw blurRad="38100" dist="38100" dir="2700000" algn="tl">
                    <a:srgbClr val="000000">
                      <a:alpha val="43137"/>
                    </a:srgbClr>
                  </a:outerShdw>
                </a:effectLst>
              </a:rPr>
              <a:t>Progression of Economic Value</a:t>
            </a:r>
            <a:endParaRPr lang="en-GB" sz="3000" dirty="0"/>
          </a:p>
        </p:txBody>
      </p:sp>
    </p:spTree>
    <p:extLst>
      <p:ext uri="{BB962C8B-B14F-4D97-AF65-F5344CB8AC3E}">
        <p14:creationId xmlns:p14="http://schemas.microsoft.com/office/powerpoint/2010/main" val="2161625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13995</TotalTime>
  <Words>4247</Words>
  <Application>Microsoft Office PowerPoint</Application>
  <PresentationFormat>Ecrã Panorâmico</PresentationFormat>
  <Paragraphs>494</Paragraphs>
  <Slides>52</Slides>
  <Notes>28</Notes>
  <HiddenSlides>0</HiddenSlides>
  <MMClips>6</MMClips>
  <ScaleCrop>false</ScaleCrop>
  <HeadingPairs>
    <vt:vector size="6" baseType="variant">
      <vt:variant>
        <vt:lpstr>Tipos de letra usados</vt:lpstr>
      </vt:variant>
      <vt:variant>
        <vt:i4>5</vt:i4>
      </vt:variant>
      <vt:variant>
        <vt:lpstr>Tema</vt:lpstr>
      </vt:variant>
      <vt:variant>
        <vt:i4>1</vt:i4>
      </vt:variant>
      <vt:variant>
        <vt:lpstr>Títulos dos diapositivos</vt:lpstr>
      </vt:variant>
      <vt:variant>
        <vt:i4>52</vt:i4>
      </vt:variant>
    </vt:vector>
  </HeadingPairs>
  <TitlesOfParts>
    <vt:vector size="58" baseType="lpstr">
      <vt:lpstr>Arial</vt:lpstr>
      <vt:lpstr>Calibri</vt:lpstr>
      <vt:lpstr>Calibri Light</vt:lpstr>
      <vt:lpstr>Quattrocento Sans</vt:lpstr>
      <vt:lpstr>Times New Roman</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jcrispim</cp:lastModifiedBy>
  <cp:revision>927</cp:revision>
  <dcterms:created xsi:type="dcterms:W3CDTF">2019-11-20T14:08:21Z</dcterms:created>
  <dcterms:modified xsi:type="dcterms:W3CDTF">2021-04-08T11:24:01Z</dcterms:modified>
</cp:coreProperties>
</file>