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package.core-properties+xml" PartName="/docProps/core.xml"/>
  <Override ContentType="application/vnd.openxmlformats-officedocument.presentationml.presentation.main+xml" PartName="/ppt/presentation.xml"/>
  <Override ContentType="application/vnd.ms-office.chartcolorstyle+xml" PartName="/ppt/charts/colors1.xml"/>
  <Override ContentType="application/vnd.openxmlformats-officedocument.theme+xml" PartName="/ppt/theme/theme1.xml"/>
  <Override ContentType="application/vnd.openxmlformats-officedocument.theme+xml" PartName="/ppt/theme/theme2.xml"/>
  <Override ContentType="application/vnd.openxmlformats-officedocument.drawingml.chart+xml" PartName="/ppt/charts/chart1.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ms-office.chartstyle+xml" PartName="/ppt/charts/style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Lst>
  <p:sldSz cy="6858000" cx="12192000"/>
  <p:notesSz cx="6858000" cy="9144000"/>
  <p:embeddedFontLst>
    <p:embeddedFont>
      <p:font typeface="Helvetica Neue"/>
      <p:regular r:id="rId51"/>
      <p:bold r:id="rId52"/>
      <p:italic r:id="rId53"/>
      <p:boldItalic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http://customooxmlschemas.google.com/">
      <go:slidesCustomData xmlns:go="http://customooxmlschemas.google.com/" r:id="rId55" roundtripDataSignature="AMtx7mgoyOtPtItVdoXKkBvKnkp0aSrmQ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HelveticaNeue-regular.fntdata"/><Relationship Id="rId50" Type="http://schemas.openxmlformats.org/officeDocument/2006/relationships/slide" Target="slides/slide45.xml"/><Relationship Id="rId53" Type="http://schemas.openxmlformats.org/officeDocument/2006/relationships/font" Target="fonts/HelveticaNeue-italic.fntdata"/><Relationship Id="rId52" Type="http://schemas.openxmlformats.org/officeDocument/2006/relationships/font" Target="fonts/HelveticaNeue-bold.fntdata"/><Relationship Id="rId11" Type="http://schemas.openxmlformats.org/officeDocument/2006/relationships/slide" Target="slides/slide6.xml"/><Relationship Id="rId55" Type="http://customschemas.google.com/relationships/presentationmetadata" Target="metadata"/><Relationship Id="rId10" Type="http://schemas.openxmlformats.org/officeDocument/2006/relationships/slide" Target="slides/slide5.xml"/><Relationship Id="rId54" Type="http://schemas.openxmlformats.org/officeDocument/2006/relationships/font" Target="fonts/HelveticaNeue-bold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file:///\\FM-SERVER\10_projetos\2019\diversos\detour\2_execucao\io3\fm_modules\modules\2_wellbeing_new_era\info\multiTimeline%20(1).csv"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'multiTimeline (1)'!$B$3</c:f>
              <c:strCache>
                <c:ptCount val="1"/>
                <c:pt idx="0">
                  <c:v>wellbeing: (A nÃ­vel mundial)</c:v>
                </c:pt>
              </c:strCache>
            </c:strRef>
          </c:tx>
          <c:spPr>
            <a:ln w="28575" cap="rnd">
              <a:solidFill>
                <a:srgbClr val="F7981D"/>
              </a:solidFill>
              <a:round/>
            </a:ln>
            <a:effectLst/>
          </c:spPr>
          <c:marker>
            <c:symbol val="none"/>
          </c:marker>
          <c:cat>
            <c:numRef>
              <c:f>'multiTimeline (1)'!$A$4:$A$210</c:f>
              <c:numCache>
                <c:formatCode>General</c:formatCode>
                <c:ptCount val="207"/>
                <c:pt idx="0" formatCode="00">
                  <c:v>4</c:v>
                </c:pt>
                <c:pt idx="12" formatCode="00">
                  <c:v>5</c:v>
                </c:pt>
                <c:pt idx="24" formatCode="00">
                  <c:v>6</c:v>
                </c:pt>
                <c:pt idx="36" formatCode="00">
                  <c:v>7</c:v>
                </c:pt>
                <c:pt idx="48" formatCode="00">
                  <c:v>8</c:v>
                </c:pt>
                <c:pt idx="60" formatCode="00">
                  <c:v>9</c:v>
                </c:pt>
                <c:pt idx="72" formatCode="00">
                  <c:v>10</c:v>
                </c:pt>
                <c:pt idx="84" formatCode="00">
                  <c:v>11</c:v>
                </c:pt>
                <c:pt idx="96" formatCode="00">
                  <c:v>12</c:v>
                </c:pt>
                <c:pt idx="108" formatCode="00">
                  <c:v>13</c:v>
                </c:pt>
                <c:pt idx="120" formatCode="00">
                  <c:v>14</c:v>
                </c:pt>
                <c:pt idx="132" formatCode="00">
                  <c:v>15</c:v>
                </c:pt>
                <c:pt idx="144" formatCode="00">
                  <c:v>16</c:v>
                </c:pt>
                <c:pt idx="156" formatCode="00">
                  <c:v>17</c:v>
                </c:pt>
                <c:pt idx="168" formatCode="00">
                  <c:v>18</c:v>
                </c:pt>
                <c:pt idx="180" formatCode="00">
                  <c:v>19</c:v>
                </c:pt>
                <c:pt idx="192" formatCode="00">
                  <c:v>20</c:v>
                </c:pt>
                <c:pt idx="204" formatCode="00">
                  <c:v>21</c:v>
                </c:pt>
              </c:numCache>
            </c:numRef>
          </c:cat>
          <c:val>
            <c:numRef>
              <c:f>'multiTimeline (1)'!$B$4:$B$210</c:f>
              <c:numCache>
                <c:formatCode>General</c:formatCode>
                <c:ptCount val="207"/>
                <c:pt idx="0">
                  <c:v>17</c:v>
                </c:pt>
                <c:pt idx="1">
                  <c:v>14</c:v>
                </c:pt>
                <c:pt idx="2">
                  <c:v>18</c:v>
                </c:pt>
                <c:pt idx="3">
                  <c:v>20</c:v>
                </c:pt>
                <c:pt idx="4">
                  <c:v>13</c:v>
                </c:pt>
                <c:pt idx="5">
                  <c:v>20</c:v>
                </c:pt>
                <c:pt idx="6">
                  <c:v>14</c:v>
                </c:pt>
                <c:pt idx="7">
                  <c:v>20</c:v>
                </c:pt>
                <c:pt idx="8">
                  <c:v>21</c:v>
                </c:pt>
                <c:pt idx="9">
                  <c:v>16</c:v>
                </c:pt>
                <c:pt idx="10">
                  <c:v>21</c:v>
                </c:pt>
                <c:pt idx="11">
                  <c:v>17</c:v>
                </c:pt>
                <c:pt idx="12">
                  <c:v>22</c:v>
                </c:pt>
                <c:pt idx="13">
                  <c:v>20</c:v>
                </c:pt>
                <c:pt idx="14">
                  <c:v>17</c:v>
                </c:pt>
                <c:pt idx="15">
                  <c:v>16</c:v>
                </c:pt>
                <c:pt idx="16">
                  <c:v>19</c:v>
                </c:pt>
                <c:pt idx="17">
                  <c:v>21</c:v>
                </c:pt>
                <c:pt idx="18">
                  <c:v>26</c:v>
                </c:pt>
                <c:pt idx="19">
                  <c:v>25</c:v>
                </c:pt>
                <c:pt idx="20">
                  <c:v>22</c:v>
                </c:pt>
                <c:pt idx="21">
                  <c:v>31</c:v>
                </c:pt>
                <c:pt idx="22">
                  <c:v>25</c:v>
                </c:pt>
                <c:pt idx="23">
                  <c:v>16</c:v>
                </c:pt>
                <c:pt idx="24">
                  <c:v>24</c:v>
                </c:pt>
                <c:pt idx="25">
                  <c:v>15</c:v>
                </c:pt>
                <c:pt idx="26">
                  <c:v>14</c:v>
                </c:pt>
                <c:pt idx="27">
                  <c:v>14</c:v>
                </c:pt>
                <c:pt idx="28">
                  <c:v>16</c:v>
                </c:pt>
                <c:pt idx="29">
                  <c:v>15</c:v>
                </c:pt>
                <c:pt idx="30">
                  <c:v>18</c:v>
                </c:pt>
                <c:pt idx="31">
                  <c:v>23</c:v>
                </c:pt>
                <c:pt idx="32">
                  <c:v>20</c:v>
                </c:pt>
                <c:pt idx="33">
                  <c:v>21</c:v>
                </c:pt>
                <c:pt idx="34">
                  <c:v>19</c:v>
                </c:pt>
                <c:pt idx="35">
                  <c:v>11</c:v>
                </c:pt>
                <c:pt idx="36">
                  <c:v>19</c:v>
                </c:pt>
                <c:pt idx="37">
                  <c:v>19</c:v>
                </c:pt>
                <c:pt idx="38">
                  <c:v>18</c:v>
                </c:pt>
                <c:pt idx="39">
                  <c:v>18</c:v>
                </c:pt>
                <c:pt idx="40">
                  <c:v>18</c:v>
                </c:pt>
                <c:pt idx="41">
                  <c:v>16</c:v>
                </c:pt>
                <c:pt idx="42">
                  <c:v>17</c:v>
                </c:pt>
                <c:pt idx="43">
                  <c:v>17</c:v>
                </c:pt>
                <c:pt idx="44">
                  <c:v>19</c:v>
                </c:pt>
                <c:pt idx="45">
                  <c:v>18</c:v>
                </c:pt>
                <c:pt idx="46">
                  <c:v>18</c:v>
                </c:pt>
                <c:pt idx="47">
                  <c:v>13</c:v>
                </c:pt>
                <c:pt idx="48">
                  <c:v>17</c:v>
                </c:pt>
                <c:pt idx="49">
                  <c:v>19</c:v>
                </c:pt>
                <c:pt idx="50">
                  <c:v>20</c:v>
                </c:pt>
                <c:pt idx="51">
                  <c:v>17</c:v>
                </c:pt>
                <c:pt idx="52">
                  <c:v>19</c:v>
                </c:pt>
                <c:pt idx="53">
                  <c:v>14</c:v>
                </c:pt>
                <c:pt idx="54">
                  <c:v>18</c:v>
                </c:pt>
                <c:pt idx="55">
                  <c:v>14</c:v>
                </c:pt>
                <c:pt idx="56">
                  <c:v>18</c:v>
                </c:pt>
                <c:pt idx="57">
                  <c:v>19</c:v>
                </c:pt>
                <c:pt idx="58">
                  <c:v>17</c:v>
                </c:pt>
                <c:pt idx="59">
                  <c:v>12</c:v>
                </c:pt>
                <c:pt idx="60">
                  <c:v>19</c:v>
                </c:pt>
                <c:pt idx="61">
                  <c:v>18</c:v>
                </c:pt>
                <c:pt idx="62">
                  <c:v>17</c:v>
                </c:pt>
                <c:pt idx="63">
                  <c:v>16</c:v>
                </c:pt>
                <c:pt idx="64">
                  <c:v>16</c:v>
                </c:pt>
                <c:pt idx="65">
                  <c:v>18</c:v>
                </c:pt>
                <c:pt idx="66">
                  <c:v>15</c:v>
                </c:pt>
                <c:pt idx="67">
                  <c:v>17</c:v>
                </c:pt>
                <c:pt idx="68">
                  <c:v>18</c:v>
                </c:pt>
                <c:pt idx="69">
                  <c:v>23</c:v>
                </c:pt>
                <c:pt idx="70">
                  <c:v>19</c:v>
                </c:pt>
                <c:pt idx="71">
                  <c:v>16</c:v>
                </c:pt>
                <c:pt idx="72">
                  <c:v>20</c:v>
                </c:pt>
                <c:pt idx="73">
                  <c:v>21</c:v>
                </c:pt>
                <c:pt idx="74">
                  <c:v>25</c:v>
                </c:pt>
                <c:pt idx="75">
                  <c:v>19</c:v>
                </c:pt>
                <c:pt idx="76">
                  <c:v>22</c:v>
                </c:pt>
                <c:pt idx="77">
                  <c:v>19</c:v>
                </c:pt>
                <c:pt idx="78">
                  <c:v>16</c:v>
                </c:pt>
                <c:pt idx="79">
                  <c:v>18</c:v>
                </c:pt>
                <c:pt idx="80">
                  <c:v>18</c:v>
                </c:pt>
                <c:pt idx="81">
                  <c:v>19</c:v>
                </c:pt>
                <c:pt idx="82">
                  <c:v>21</c:v>
                </c:pt>
                <c:pt idx="83">
                  <c:v>15</c:v>
                </c:pt>
                <c:pt idx="84">
                  <c:v>18</c:v>
                </c:pt>
                <c:pt idx="85">
                  <c:v>20</c:v>
                </c:pt>
                <c:pt idx="86">
                  <c:v>21</c:v>
                </c:pt>
                <c:pt idx="87">
                  <c:v>19</c:v>
                </c:pt>
                <c:pt idx="88">
                  <c:v>22</c:v>
                </c:pt>
                <c:pt idx="89">
                  <c:v>22</c:v>
                </c:pt>
                <c:pt idx="90">
                  <c:v>21</c:v>
                </c:pt>
                <c:pt idx="91">
                  <c:v>19</c:v>
                </c:pt>
                <c:pt idx="92">
                  <c:v>22</c:v>
                </c:pt>
                <c:pt idx="93">
                  <c:v>23</c:v>
                </c:pt>
                <c:pt idx="94">
                  <c:v>22</c:v>
                </c:pt>
                <c:pt idx="95">
                  <c:v>17</c:v>
                </c:pt>
                <c:pt idx="96">
                  <c:v>21</c:v>
                </c:pt>
                <c:pt idx="97">
                  <c:v>24</c:v>
                </c:pt>
                <c:pt idx="98">
                  <c:v>23</c:v>
                </c:pt>
                <c:pt idx="99">
                  <c:v>19</c:v>
                </c:pt>
                <c:pt idx="100">
                  <c:v>24</c:v>
                </c:pt>
                <c:pt idx="101">
                  <c:v>21</c:v>
                </c:pt>
                <c:pt idx="102">
                  <c:v>21</c:v>
                </c:pt>
                <c:pt idx="103">
                  <c:v>22</c:v>
                </c:pt>
                <c:pt idx="104">
                  <c:v>23</c:v>
                </c:pt>
                <c:pt idx="105">
                  <c:v>24</c:v>
                </c:pt>
                <c:pt idx="106">
                  <c:v>25</c:v>
                </c:pt>
                <c:pt idx="107">
                  <c:v>17</c:v>
                </c:pt>
                <c:pt idx="108">
                  <c:v>24</c:v>
                </c:pt>
                <c:pt idx="109">
                  <c:v>24</c:v>
                </c:pt>
                <c:pt idx="110">
                  <c:v>24</c:v>
                </c:pt>
                <c:pt idx="111">
                  <c:v>24</c:v>
                </c:pt>
                <c:pt idx="112">
                  <c:v>24</c:v>
                </c:pt>
                <c:pt idx="113">
                  <c:v>22</c:v>
                </c:pt>
                <c:pt idx="114">
                  <c:v>22</c:v>
                </c:pt>
                <c:pt idx="115">
                  <c:v>23</c:v>
                </c:pt>
                <c:pt idx="116">
                  <c:v>22</c:v>
                </c:pt>
                <c:pt idx="117">
                  <c:v>27</c:v>
                </c:pt>
                <c:pt idx="118">
                  <c:v>27</c:v>
                </c:pt>
                <c:pt idx="119">
                  <c:v>19</c:v>
                </c:pt>
                <c:pt idx="120">
                  <c:v>28</c:v>
                </c:pt>
                <c:pt idx="121">
                  <c:v>27</c:v>
                </c:pt>
                <c:pt idx="122">
                  <c:v>29</c:v>
                </c:pt>
                <c:pt idx="123">
                  <c:v>28</c:v>
                </c:pt>
                <c:pt idx="124">
                  <c:v>29</c:v>
                </c:pt>
                <c:pt idx="125">
                  <c:v>25</c:v>
                </c:pt>
                <c:pt idx="126">
                  <c:v>26</c:v>
                </c:pt>
                <c:pt idx="127">
                  <c:v>25</c:v>
                </c:pt>
                <c:pt idx="128">
                  <c:v>29</c:v>
                </c:pt>
                <c:pt idx="129">
                  <c:v>32</c:v>
                </c:pt>
                <c:pt idx="130">
                  <c:v>28</c:v>
                </c:pt>
                <c:pt idx="131">
                  <c:v>23</c:v>
                </c:pt>
                <c:pt idx="132">
                  <c:v>29</c:v>
                </c:pt>
                <c:pt idx="133">
                  <c:v>33</c:v>
                </c:pt>
                <c:pt idx="134">
                  <c:v>33</c:v>
                </c:pt>
                <c:pt idx="135">
                  <c:v>31</c:v>
                </c:pt>
                <c:pt idx="136">
                  <c:v>30</c:v>
                </c:pt>
                <c:pt idx="137">
                  <c:v>29</c:v>
                </c:pt>
                <c:pt idx="138">
                  <c:v>28</c:v>
                </c:pt>
                <c:pt idx="139">
                  <c:v>29</c:v>
                </c:pt>
                <c:pt idx="140">
                  <c:v>32</c:v>
                </c:pt>
                <c:pt idx="141">
                  <c:v>34</c:v>
                </c:pt>
                <c:pt idx="142">
                  <c:v>34</c:v>
                </c:pt>
                <c:pt idx="143">
                  <c:v>26</c:v>
                </c:pt>
                <c:pt idx="144">
                  <c:v>34</c:v>
                </c:pt>
                <c:pt idx="145">
                  <c:v>37</c:v>
                </c:pt>
                <c:pt idx="146">
                  <c:v>37</c:v>
                </c:pt>
                <c:pt idx="147">
                  <c:v>37</c:v>
                </c:pt>
                <c:pt idx="148">
                  <c:v>36</c:v>
                </c:pt>
                <c:pt idx="149">
                  <c:v>32</c:v>
                </c:pt>
                <c:pt idx="150">
                  <c:v>32</c:v>
                </c:pt>
                <c:pt idx="151">
                  <c:v>35</c:v>
                </c:pt>
                <c:pt idx="152">
                  <c:v>36</c:v>
                </c:pt>
                <c:pt idx="153">
                  <c:v>38</c:v>
                </c:pt>
                <c:pt idx="154">
                  <c:v>37</c:v>
                </c:pt>
                <c:pt idx="155">
                  <c:v>31</c:v>
                </c:pt>
                <c:pt idx="156">
                  <c:v>40</c:v>
                </c:pt>
                <c:pt idx="157">
                  <c:v>43</c:v>
                </c:pt>
                <c:pt idx="158">
                  <c:v>46</c:v>
                </c:pt>
                <c:pt idx="159">
                  <c:v>40</c:v>
                </c:pt>
                <c:pt idx="160">
                  <c:v>42</c:v>
                </c:pt>
                <c:pt idx="161">
                  <c:v>39</c:v>
                </c:pt>
                <c:pt idx="162">
                  <c:v>35</c:v>
                </c:pt>
                <c:pt idx="163">
                  <c:v>41</c:v>
                </c:pt>
                <c:pt idx="164">
                  <c:v>40</c:v>
                </c:pt>
                <c:pt idx="165">
                  <c:v>46</c:v>
                </c:pt>
                <c:pt idx="166">
                  <c:v>46</c:v>
                </c:pt>
                <c:pt idx="167">
                  <c:v>34</c:v>
                </c:pt>
                <c:pt idx="168">
                  <c:v>45</c:v>
                </c:pt>
                <c:pt idx="169">
                  <c:v>47</c:v>
                </c:pt>
                <c:pt idx="170">
                  <c:v>47</c:v>
                </c:pt>
                <c:pt idx="171">
                  <c:v>44</c:v>
                </c:pt>
                <c:pt idx="172">
                  <c:v>45</c:v>
                </c:pt>
                <c:pt idx="173">
                  <c:v>44</c:v>
                </c:pt>
                <c:pt idx="174">
                  <c:v>38</c:v>
                </c:pt>
                <c:pt idx="175">
                  <c:v>48</c:v>
                </c:pt>
                <c:pt idx="176">
                  <c:v>50</c:v>
                </c:pt>
                <c:pt idx="177">
                  <c:v>56</c:v>
                </c:pt>
                <c:pt idx="178">
                  <c:v>57</c:v>
                </c:pt>
                <c:pt idx="179">
                  <c:v>42</c:v>
                </c:pt>
                <c:pt idx="180">
                  <c:v>52</c:v>
                </c:pt>
                <c:pt idx="181">
                  <c:v>58</c:v>
                </c:pt>
                <c:pt idx="182">
                  <c:v>56</c:v>
                </c:pt>
                <c:pt idx="183">
                  <c:v>51</c:v>
                </c:pt>
                <c:pt idx="184">
                  <c:v>57</c:v>
                </c:pt>
                <c:pt idx="185">
                  <c:v>55</c:v>
                </c:pt>
                <c:pt idx="186">
                  <c:v>49</c:v>
                </c:pt>
                <c:pt idx="187">
                  <c:v>54</c:v>
                </c:pt>
                <c:pt idx="188">
                  <c:v>65</c:v>
                </c:pt>
                <c:pt idx="189">
                  <c:v>60</c:v>
                </c:pt>
                <c:pt idx="190">
                  <c:v>61</c:v>
                </c:pt>
                <c:pt idx="191">
                  <c:v>47</c:v>
                </c:pt>
                <c:pt idx="192">
                  <c:v>62</c:v>
                </c:pt>
                <c:pt idx="193">
                  <c:v>66</c:v>
                </c:pt>
                <c:pt idx="194">
                  <c:v>65</c:v>
                </c:pt>
                <c:pt idx="195">
                  <c:v>60</c:v>
                </c:pt>
                <c:pt idx="196">
                  <c:v>100</c:v>
                </c:pt>
                <c:pt idx="197">
                  <c:v>81</c:v>
                </c:pt>
                <c:pt idx="198">
                  <c:v>62</c:v>
                </c:pt>
                <c:pt idx="199">
                  <c:v>62</c:v>
                </c:pt>
                <c:pt idx="200">
                  <c:v>69</c:v>
                </c:pt>
                <c:pt idx="201">
                  <c:v>61</c:v>
                </c:pt>
                <c:pt idx="202">
                  <c:v>61</c:v>
                </c:pt>
                <c:pt idx="203">
                  <c:v>50</c:v>
                </c:pt>
                <c:pt idx="204">
                  <c:v>61</c:v>
                </c:pt>
                <c:pt idx="205">
                  <c:v>65</c:v>
                </c:pt>
                <c:pt idx="206">
                  <c:v>65</c:v>
                </c:pt>
              </c:numCache>
            </c:numRef>
          </c:val>
          <c:smooth val="0"/>
          <c:extLst>
            <c:ext xmlns:c16="http://schemas.microsoft.com/office/drawing/2014/chart" uri="{C3380CC4-5D6E-409C-BE32-E72D297353CC}">
              <c16:uniqueId val="{00000000-B64C-47A8-8276-5BB3AF83C81A}"/>
            </c:ext>
          </c:extLst>
        </c:ser>
        <c:dLbls>
          <c:showLegendKey val="0"/>
          <c:showVal val="0"/>
          <c:showCatName val="0"/>
          <c:showSerName val="0"/>
          <c:showPercent val="0"/>
          <c:showBubbleSize val="0"/>
        </c:dLbls>
        <c:smooth val="0"/>
        <c:axId val="542105400"/>
        <c:axId val="542105728"/>
      </c:lineChart>
      <c:catAx>
        <c:axId val="542105400"/>
        <c:scaling>
          <c:orientation val="minMax"/>
        </c:scaling>
        <c:delete val="0"/>
        <c:axPos val="b"/>
        <c:numFmt formatCode="00"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1" i="0" u="none" strike="noStrike" kern="1200" baseline="0">
                <a:solidFill>
                  <a:schemeClr val="bg1">
                    <a:lumMod val="50000"/>
                  </a:schemeClr>
                </a:solidFill>
                <a:latin typeface="+mn-lt"/>
                <a:ea typeface="+mn-ea"/>
                <a:cs typeface="+mn-cs"/>
              </a:defRPr>
            </a:pPr>
            <a:endParaRPr lang="en-US"/>
          </a:p>
        </c:txPr>
        <c:crossAx val="542105728"/>
        <c:crosses val="autoZero"/>
        <c:auto val="1"/>
        <c:lblAlgn val="ctr"/>
        <c:lblOffset val="100"/>
        <c:tickMarkSkip val="12"/>
        <c:noMultiLvlLbl val="0"/>
      </c:catAx>
      <c:valAx>
        <c:axId val="542105728"/>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bg1">
                    <a:lumMod val="50000"/>
                  </a:schemeClr>
                </a:solidFill>
                <a:latin typeface="+mn-lt"/>
                <a:ea typeface="+mn-ea"/>
                <a:cs typeface="+mn-cs"/>
              </a:defRPr>
            </a:pPr>
            <a:endParaRPr lang="en-US"/>
          </a:p>
        </c:txPr>
        <c:crossAx val="542105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ho.int/news/item/28-05-2019-burn-out-an-occupational-phenomenon-international-classification-of-diseases"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1" name="Google Shape;211;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5" name="Google Shape;305;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5" name="Google Shape;315;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3C4245"/>
              </a:buClr>
              <a:buSzPts val="1200"/>
              <a:buFont typeface="Arial"/>
              <a:buNone/>
            </a:pPr>
            <a:r>
              <a:rPr b="1" i="0" lang="en-GB">
                <a:solidFill>
                  <a:srgbClr val="3C4245"/>
                </a:solidFill>
                <a:latin typeface="Arial"/>
                <a:ea typeface="Arial"/>
                <a:cs typeface="Arial"/>
                <a:sym typeface="Arial"/>
              </a:rPr>
              <a:t>Burnout: </a:t>
            </a:r>
            <a:r>
              <a:rPr b="0" i="0" lang="en-GB">
                <a:solidFill>
                  <a:srgbClr val="3C4245"/>
                </a:solidFill>
                <a:latin typeface="Arial"/>
                <a:ea typeface="Arial"/>
                <a:cs typeface="Arial"/>
                <a:sym typeface="Arial"/>
              </a:rPr>
              <a:t>feelings of energy depletion or exhaustion; increased mental distance from one’s job, or feelings of negativism or cynicism related to one's job; and reduced professional efficacy.</a:t>
            </a:r>
            <a:endParaRPr/>
          </a:p>
          <a:p>
            <a:pPr indent="0" lvl="0" marL="0" rtl="0" algn="l">
              <a:spcBef>
                <a:spcPts val="0"/>
              </a:spcBef>
              <a:spcAft>
                <a:spcPts val="0"/>
              </a:spcAft>
              <a:buNone/>
            </a:pPr>
            <a:r>
              <a:rPr lang="en-GB" u="sng">
                <a:solidFill>
                  <a:schemeClr val="hlink"/>
                </a:solidFill>
                <a:hlinkClick r:id="rId2"/>
              </a:rPr>
              <a:t>https://www.who.int/news/item/28-05-2019-burn-out-an-occupational-phenomenon-international-classification-of-diseases</a:t>
            </a:r>
            <a:endParaRPr/>
          </a:p>
          <a:p>
            <a:pPr indent="0" lvl="0" marL="0" rtl="0" algn="l">
              <a:spcBef>
                <a:spcPts val="0"/>
              </a:spcBef>
              <a:spcAft>
                <a:spcPts val="0"/>
              </a:spcAft>
              <a:buNone/>
            </a:pPr>
            <a:r>
              <a:t/>
            </a:r>
            <a:endParaRPr/>
          </a:p>
        </p:txBody>
      </p:sp>
      <p:sp>
        <p:nvSpPr>
          <p:cNvPr id="316" name="Google Shape;316;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1" name="Google Shape;331;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+trends 20</a:t>
            </a:r>
            <a:endParaRPr/>
          </a:p>
          <a:p>
            <a:pPr indent="0" lvl="0" marL="0" rtl="0" algn="l">
              <a:spcBef>
                <a:spcPts val="0"/>
              </a:spcBef>
              <a:spcAft>
                <a:spcPts val="0"/>
              </a:spcAft>
              <a:buNone/>
            </a:pPr>
            <a:r>
              <a:rPr lang="en-GB"/>
              <a:t>4. THE BURNOUT</a:t>
            </a:r>
            <a:endParaRPr/>
          </a:p>
          <a:p>
            <a:pPr indent="0" lvl="0" marL="0" rtl="0" algn="l">
              <a:spcBef>
                <a:spcPts val="0"/>
              </a:spcBef>
              <a:spcAft>
                <a:spcPts val="0"/>
              </a:spcAft>
              <a:buNone/>
            </a:pPr>
            <a:r>
              <a:rPr lang="en-GB"/>
              <a:t>Smart brands rush to help those burned by the pressures of modern life.</a:t>
            </a:r>
            <a:endParaRPr/>
          </a:p>
          <a:p>
            <a:pPr indent="0" lvl="0" marL="0" rtl="0" algn="l">
              <a:spcBef>
                <a:spcPts val="0"/>
              </a:spcBef>
              <a:spcAft>
                <a:spcPts val="0"/>
              </a:spcAft>
              <a:buNone/>
            </a:pPr>
            <a:r>
              <a:t/>
            </a:r>
            <a:endParaRPr/>
          </a:p>
        </p:txBody>
      </p:sp>
      <p:sp>
        <p:nvSpPr>
          <p:cNvPr id="332" name="Google Shape;332;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1" name="Google Shape;341;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GB" sz="1200"/>
              <a:t>Skift Megatrends: Looking Ahead to 2025 </a:t>
            </a:r>
            <a:r>
              <a:rPr b="0" lang="en-GB" sz="1200"/>
              <a:t>(</a:t>
            </a:r>
            <a:r>
              <a:rPr lang="en-GB"/>
              <a:t>https://skift.com/2021/01/13/skift-megatrends-2025-download-your-copy-now/) </a:t>
            </a:r>
            <a:endParaRPr/>
          </a:p>
        </p:txBody>
      </p:sp>
      <p:sp>
        <p:nvSpPr>
          <p:cNvPr id="342" name="Google Shape;342;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6" name="Google Shape;356;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lang="en-GB"/>
              <a:t>Tripadvisor’s white paper “Beyond Covid-19: The Road to Recovery for the Travel Industry” lists a number of specific actions to different sectors to support tourism recovery. Even though some are imminently conjunctural, other are clearly deep trends that will be affecting the whole tourism industry on the long term.</a:t>
            </a:r>
            <a:endParaRPr/>
          </a:p>
          <a:p>
            <a:pPr indent="0" lvl="0" marL="0" rtl="0" algn="l">
              <a:spcBef>
                <a:spcPts val="0"/>
              </a:spcBef>
              <a:spcAft>
                <a:spcPts val="0"/>
              </a:spcAft>
              <a:buNone/>
            </a:pPr>
            <a:r>
              <a:t/>
            </a:r>
            <a:endParaRPr b="0"/>
          </a:p>
          <a:p>
            <a:pPr indent="0" lvl="0" marL="0" rtl="0" algn="l">
              <a:spcBef>
                <a:spcPts val="0"/>
              </a:spcBef>
              <a:spcAft>
                <a:spcPts val="0"/>
              </a:spcAft>
              <a:buNone/>
            </a:pPr>
            <a:r>
              <a:rPr b="1" lang="en-GB"/>
              <a:t>Destinations: </a:t>
            </a:r>
            <a:r>
              <a:rPr lang="en-GB"/>
              <a:t>1. Focus efforts at a domestic level initially / 2. Promote attractions where consumers can practice social distancing / 3. Build confidence in cleanliness / 4. Help consumers relax again</a:t>
            </a:r>
            <a:endParaRPr/>
          </a:p>
          <a:p>
            <a:pPr indent="0" lvl="0" marL="0" rtl="0" algn="l">
              <a:spcBef>
                <a:spcPts val="0"/>
              </a:spcBef>
              <a:spcAft>
                <a:spcPts val="0"/>
              </a:spcAft>
              <a:buNone/>
            </a:pPr>
            <a:r>
              <a:rPr b="1" lang="en-GB"/>
              <a:t>Accommodations: </a:t>
            </a:r>
            <a:r>
              <a:rPr lang="en-GB"/>
              <a:t>1. Safety, flexibility and transparency are key to rebuilding traveler confidence / 2. Take the time to reset and prepare / 3. Differentiation is vital 4. Throw out the rule book</a:t>
            </a:r>
            <a:endParaRPr/>
          </a:p>
          <a:p>
            <a:pPr indent="0" lvl="0" marL="0" marR="0" rtl="0" algn="l">
              <a:lnSpc>
                <a:spcPct val="100000"/>
              </a:lnSpc>
              <a:spcBef>
                <a:spcPts val="0"/>
              </a:spcBef>
              <a:spcAft>
                <a:spcPts val="0"/>
              </a:spcAft>
              <a:buClr>
                <a:schemeClr val="dk1"/>
              </a:buClr>
              <a:buSzPts val="1200"/>
              <a:buFont typeface="Calibri"/>
              <a:buNone/>
            </a:pPr>
            <a:r>
              <a:rPr b="1" lang="en-GB"/>
              <a:t>Tours &amp; Attractions: </a:t>
            </a:r>
            <a:r>
              <a:rPr lang="en-GB"/>
              <a:t>Publish your protocols / Offer private or small group options / Flexibility is key</a:t>
            </a:r>
            <a:endParaRPr/>
          </a:p>
          <a:p>
            <a:pPr indent="0" lvl="0" marL="0" rtl="0" algn="l">
              <a:spcBef>
                <a:spcPts val="0"/>
              </a:spcBef>
              <a:spcAft>
                <a:spcPts val="0"/>
              </a:spcAft>
              <a:buNone/>
            </a:pPr>
            <a:r>
              <a:rPr b="1" lang="en-GB"/>
              <a:t>Restaurants: </a:t>
            </a:r>
            <a:r>
              <a:rPr lang="en-GB"/>
              <a:t>1. Focus on marketing / 2. Stay ahead of business updates / 3. Consider ways to continue diversifying your business / 4. Ask diners to tell your story</a:t>
            </a:r>
            <a:endParaRPr/>
          </a:p>
          <a:p>
            <a:pPr indent="0" lvl="0" marL="0" rtl="0" algn="l">
              <a:spcBef>
                <a:spcPts val="0"/>
              </a:spcBef>
              <a:spcAft>
                <a:spcPts val="0"/>
              </a:spcAft>
              <a:buNone/>
            </a:pPr>
            <a:r>
              <a:rPr b="1" lang="en-GB"/>
              <a:t>Brands: </a:t>
            </a:r>
            <a:r>
              <a:rPr lang="en-GB"/>
              <a:t>1. Creative should reflect the moment / 2. Value for money / 3. Consumers are looking for the “helpers”</a:t>
            </a:r>
            <a:endParaRPr/>
          </a:p>
        </p:txBody>
      </p:sp>
      <p:sp>
        <p:nvSpPr>
          <p:cNvPr id="357" name="Google Shape;357;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3" name="Google Shape;38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2" name="Google Shape;392;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8" name="Google Shape;398;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GB"/>
              <a:t>Understanding happiness and wellbeing is quite hard. Positive Psychology is </a:t>
            </a:r>
            <a:r>
              <a:rPr lang="en-GB" sz="1200"/>
              <a:t>the study of positive human functioning, subjective wellbeing and happiness, aiming to improve Quality of Life.</a:t>
            </a:r>
            <a:endParaRPr/>
          </a:p>
          <a:p>
            <a:pPr indent="0" lvl="0" marL="0" marR="0" rtl="0" algn="l">
              <a:lnSpc>
                <a:spcPct val="100000"/>
              </a:lnSpc>
              <a:spcBef>
                <a:spcPts val="0"/>
              </a:spcBef>
              <a:spcAft>
                <a:spcPts val="0"/>
              </a:spcAft>
              <a:buClr>
                <a:schemeClr val="dk1"/>
              </a:buClr>
              <a:buSzPts val="1200"/>
              <a:buFont typeface="Calibri"/>
              <a:buNone/>
            </a:pPr>
            <a:r>
              <a:rPr lang="en-GB"/>
              <a:t>It is a modern view on Psychology that is focussed on improving the “positive side of life” and its benefits, rather than “dealing” with problems and negative conditions. It aims to optimize the subjective wellbeing. Understanding this take on Psychology can be quite helpful when dealing directly with people and aiming to optimize their positive experiences, which is the case of tourism.</a:t>
            </a:r>
            <a:endParaRPr/>
          </a:p>
        </p:txBody>
      </p:sp>
      <p:sp>
        <p:nvSpPr>
          <p:cNvPr id="399" name="Google Shape;399;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3" name="Google Shape;423;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2" name="Google Shape;432;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9" name="Google Shape;21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1" name="Google Shape;451;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a:solidFill>
                  <a:srgbClr val="333333"/>
                </a:solidFill>
                <a:latin typeface="Helvetica Neue"/>
                <a:ea typeface="Helvetica Neue"/>
                <a:cs typeface="Helvetica Neue"/>
                <a:sym typeface="Helvetica Neue"/>
              </a:rPr>
              <a:t>The Hedonometer is a research project that aims at measuring people’s happiness throughout time. It is based on people’s online expressions, capitalizing on data-rich social media. It is measuring how people present themselves to the outside world.</a:t>
            </a:r>
            <a:endParaRPr/>
          </a:p>
          <a:p>
            <a:pPr indent="0" lvl="0" marL="0" rtl="0" algn="l">
              <a:spcBef>
                <a:spcPts val="0"/>
              </a:spcBef>
              <a:spcAft>
                <a:spcPts val="0"/>
              </a:spcAft>
              <a:buNone/>
            </a:pPr>
            <a:r>
              <a:rPr b="0" i="0" lang="en-GB">
                <a:solidFill>
                  <a:srgbClr val="333333"/>
                </a:solidFill>
                <a:latin typeface="Helvetica Neue"/>
                <a:ea typeface="Helvetica Neue"/>
                <a:cs typeface="Helvetica Neue"/>
                <a:sym typeface="Helvetica Neue"/>
              </a:rPr>
              <a:t>This tool can be an interesting way to understand what makes people happy and how they react to certain words and events. It can be useful to adjust communication, but also to prepared experiences.</a:t>
            </a:r>
            <a:endParaRPr/>
          </a:p>
        </p:txBody>
      </p:sp>
      <p:sp>
        <p:nvSpPr>
          <p:cNvPr id="452" name="Google Shape;452;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4" name="Google Shape;464;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0" lang="en-GB" sz="1200"/>
              <a:t>Filep, S. and Deery, M. (2010). Towards a Picture of Tourist’s Happiness: An Insight from Psychology. </a:t>
            </a:r>
            <a:r>
              <a:rPr b="0" i="1" lang="en-GB" sz="1200"/>
              <a:t>Tourism Analysis</a:t>
            </a:r>
            <a:r>
              <a:rPr b="0" lang="en-GB" sz="1200"/>
              <a:t>, 14 (4), 399-410.</a:t>
            </a:r>
            <a:endParaRPr/>
          </a:p>
          <a:p>
            <a:pPr indent="-76200" lvl="0" marL="0" rtl="0" algn="l">
              <a:spcBef>
                <a:spcPts val="0"/>
              </a:spcBef>
              <a:spcAft>
                <a:spcPts val="0"/>
              </a:spcAft>
              <a:buClr>
                <a:srgbClr val="6ECECB"/>
              </a:buClr>
              <a:buSzPts val="1200"/>
              <a:buFont typeface="Calibri"/>
              <a:buChar char="→"/>
            </a:pPr>
            <a:r>
              <a:rPr b="1" lang="en-GB">
                <a:solidFill>
                  <a:schemeClr val="dk1"/>
                </a:solidFill>
              </a:rPr>
              <a:t>Joy:</a:t>
            </a:r>
            <a:r>
              <a:rPr lang="en-GB">
                <a:solidFill>
                  <a:schemeClr val="dk1"/>
                </a:solidFill>
              </a:rPr>
              <a:t> play; pushing the limits; being creative</a:t>
            </a:r>
            <a:endParaRPr/>
          </a:p>
          <a:p>
            <a:pPr indent="-76200" lvl="0" marL="0" rtl="0" algn="l">
              <a:spcBef>
                <a:spcPts val="0"/>
              </a:spcBef>
              <a:spcAft>
                <a:spcPts val="0"/>
              </a:spcAft>
              <a:buClr>
                <a:srgbClr val="6ECECB"/>
              </a:buClr>
              <a:buSzPts val="1200"/>
              <a:buFont typeface="Calibri"/>
              <a:buChar char="→"/>
            </a:pPr>
            <a:r>
              <a:rPr b="1" lang="en-GB">
                <a:solidFill>
                  <a:schemeClr val="dk1"/>
                </a:solidFill>
              </a:rPr>
              <a:t>Interest:</a:t>
            </a:r>
            <a:r>
              <a:rPr lang="en-GB">
                <a:solidFill>
                  <a:schemeClr val="dk1"/>
                </a:solidFill>
              </a:rPr>
              <a:t> urge to explore; new information and new experiences; expand the self</a:t>
            </a:r>
            <a:endParaRPr/>
          </a:p>
          <a:p>
            <a:pPr indent="-76200" lvl="0" marL="0" rtl="0" algn="l">
              <a:spcBef>
                <a:spcPts val="0"/>
              </a:spcBef>
              <a:spcAft>
                <a:spcPts val="0"/>
              </a:spcAft>
              <a:buClr>
                <a:srgbClr val="6ECECB"/>
              </a:buClr>
              <a:buSzPts val="1200"/>
              <a:buFont typeface="Calibri"/>
              <a:buChar char="→"/>
            </a:pPr>
            <a:r>
              <a:rPr b="1" lang="en-GB">
                <a:solidFill>
                  <a:schemeClr val="dk1"/>
                </a:solidFill>
              </a:rPr>
              <a:t>Contentment:</a:t>
            </a:r>
            <a:r>
              <a:rPr lang="en-GB">
                <a:solidFill>
                  <a:schemeClr val="dk1"/>
                </a:solidFill>
              </a:rPr>
              <a:t> sit back and savour current life circumstances</a:t>
            </a:r>
            <a:endParaRPr/>
          </a:p>
          <a:p>
            <a:pPr indent="-76200" lvl="0" marL="0" rtl="0" algn="l">
              <a:spcBef>
                <a:spcPts val="0"/>
              </a:spcBef>
              <a:spcAft>
                <a:spcPts val="0"/>
              </a:spcAft>
              <a:buClr>
                <a:srgbClr val="6ECECB"/>
              </a:buClr>
              <a:buSzPts val="1200"/>
              <a:buFont typeface="Calibri"/>
              <a:buChar char="→"/>
            </a:pPr>
            <a:r>
              <a:rPr b="1" lang="en-GB">
                <a:solidFill>
                  <a:schemeClr val="dk1"/>
                </a:solidFill>
              </a:rPr>
              <a:t>Love: </a:t>
            </a:r>
            <a:r>
              <a:rPr lang="en-GB">
                <a:solidFill>
                  <a:schemeClr val="dk1"/>
                </a:solidFill>
              </a:rPr>
              <a:t>experiencing joy, interest and contentment</a:t>
            </a:r>
            <a:endParaRPr/>
          </a:p>
          <a:p>
            <a:pPr indent="0" lvl="0" marL="0" marR="0" rtl="0" algn="l">
              <a:lnSpc>
                <a:spcPct val="100000"/>
              </a:lnSpc>
              <a:spcBef>
                <a:spcPts val="0"/>
              </a:spcBef>
              <a:spcAft>
                <a:spcPts val="0"/>
              </a:spcAft>
              <a:buClr>
                <a:schemeClr val="dk1"/>
              </a:buClr>
              <a:buSzPts val="1200"/>
              <a:buFont typeface="Calibri"/>
              <a:buNone/>
            </a:pPr>
            <a:r>
              <a:t/>
            </a:r>
            <a:endParaRPr b="0" sz="1200"/>
          </a:p>
          <a:p>
            <a:pPr indent="0" lvl="0" marL="0" rtl="0" algn="l">
              <a:spcBef>
                <a:spcPts val="0"/>
              </a:spcBef>
              <a:spcAft>
                <a:spcPts val="0"/>
              </a:spcAft>
              <a:buNone/>
            </a:pPr>
            <a:r>
              <a:t/>
            </a:r>
            <a:endParaRPr/>
          </a:p>
        </p:txBody>
      </p:sp>
      <p:sp>
        <p:nvSpPr>
          <p:cNvPr id="465" name="Google Shape;465;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4" name="Google Shape;484;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2" name="Google Shape;502;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0" i="0" lang="en-GB" u="none" strike="noStrike"/>
              <a:t>A Spectrum of Wellbeing and Examples of Types of Tourism: Smith, M.K. and Diekmann, A. (2017). Tourism and wellbeing. </a:t>
            </a:r>
            <a:r>
              <a:rPr b="0" i="1" lang="en-GB" u="none" strike="noStrike"/>
              <a:t>Annals of Tourism Research</a:t>
            </a:r>
            <a:r>
              <a:rPr b="0" i="0" lang="en-GB" u="none" strike="noStrike"/>
              <a:t>, 66, 1-13.</a:t>
            </a:r>
            <a:endParaRPr/>
          </a:p>
        </p:txBody>
      </p:sp>
      <p:sp>
        <p:nvSpPr>
          <p:cNvPr id="503" name="Google Shape;503;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3" name="Google Shape;523;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u="none" strike="noStrike"/>
              <a:t>Smith, M.K. and Diekmann, A. (2017). Tourism and wellbeing. </a:t>
            </a:r>
            <a:r>
              <a:rPr b="0" i="1" lang="en-GB" u="none" strike="noStrike"/>
              <a:t>Annals of Tourism Research</a:t>
            </a:r>
            <a:r>
              <a:rPr b="0" i="0" lang="en-GB" u="none" strike="noStrike"/>
              <a:t>, 66, 1-13.</a:t>
            </a:r>
            <a:endParaRPr/>
          </a:p>
          <a:p>
            <a:pPr indent="0" lvl="0" marL="0" rtl="0" algn="l">
              <a:spcBef>
                <a:spcPts val="0"/>
              </a:spcBef>
              <a:spcAft>
                <a:spcPts val="0"/>
              </a:spcAft>
              <a:buNone/>
            </a:pPr>
            <a:r>
              <a:rPr lang="en-GB"/>
              <a:t>The “optimum” kind of wellbeing-enhancing experiences merges 1) pleasure and hedonism; 2) meaningful experiences; and 3) altruistic activities. This is very difficult to achieve in a single trip, because tourists have different needs at different times which are dependent on numerous factors. Still, it is not </a:t>
            </a:r>
            <a:r>
              <a:rPr b="0" i="0" lang="en-GB" sz="1800" u="none" strike="noStrike">
                <a:latin typeface="Arial"/>
                <a:ea typeface="Arial"/>
                <a:cs typeface="Arial"/>
                <a:sym typeface="Arial"/>
              </a:rPr>
              <a:t>impossible with careful planning or by selecting a pre- or co-created package, which opens up new business possibilities and opportunities.</a:t>
            </a:r>
            <a:endParaRPr/>
          </a:p>
        </p:txBody>
      </p:sp>
      <p:sp>
        <p:nvSpPr>
          <p:cNvPr id="524" name="Google Shape;524;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9" name="Google Shape;539;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0" name="Google Shape;540;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6" name="Google Shape;556;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7" name="Google Shape;557;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6" name="Google Shape;566;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2" name="Google Shape;572;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3" name="Google Shape;583;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Welcoming is all about building relationships. Willingly accepting the visitors and making them understand that you are genuinely interested sets the ground for long lasting relationships. They feel that someone is caring for them and that they are on the right place to be enjoying the experience. For that reason they might want to come back, repeat the experience, have other experiences and recommend you on reviews or to their families and friends. </a:t>
            </a:r>
            <a:endParaRPr/>
          </a:p>
        </p:txBody>
      </p:sp>
      <p:sp>
        <p:nvSpPr>
          <p:cNvPr id="584" name="Google Shape;584;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7" name="Google Shape;227;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3" name="Google Shape;593;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2" name="Google Shape;602;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lang="en-GB"/>
              <a:t>Your first gesture, look, word and attitude matter. “First impressions are lasting impressions”.</a:t>
            </a:r>
            <a:endParaRPr/>
          </a:p>
          <a:p>
            <a:pPr indent="-76200" lvl="0" marL="0" marR="0" rtl="0" algn="l">
              <a:lnSpc>
                <a:spcPct val="100000"/>
              </a:lnSpc>
              <a:spcBef>
                <a:spcPts val="600"/>
              </a:spcBef>
              <a:spcAft>
                <a:spcPts val="0"/>
              </a:spcAft>
              <a:buClr>
                <a:schemeClr val="dk1"/>
              </a:buClr>
              <a:buSzPts val="1200"/>
              <a:buFont typeface="Arial"/>
              <a:buChar char="•"/>
            </a:pPr>
            <a:r>
              <a:rPr b="1" lang="en-GB"/>
              <a:t>Appearance: </a:t>
            </a:r>
            <a:r>
              <a:rPr lang="en-GB" sz="1200">
                <a:solidFill>
                  <a:schemeClr val="dk1"/>
                </a:solidFill>
              </a:rPr>
              <a:t>Convey professionalism. You should be dressed according to your company’s values and brand’s essence. You might need to wear suit &amp; tie for 5-star hotels, but you might need to wear hiking apparel for adventure companies. Still, keep it tidy and coherent. Someone who cannot take care of himself/herself, will create the impressions that will not be able to take care of others.</a:t>
            </a:r>
            <a:endParaRPr/>
          </a:p>
          <a:p>
            <a:pPr indent="-76200" lvl="0" marL="0" marR="0" rtl="0" algn="l">
              <a:lnSpc>
                <a:spcPct val="100000"/>
              </a:lnSpc>
              <a:spcBef>
                <a:spcPts val="600"/>
              </a:spcBef>
              <a:spcAft>
                <a:spcPts val="0"/>
              </a:spcAft>
              <a:buClr>
                <a:schemeClr val="dk1"/>
              </a:buClr>
              <a:buSzPts val="1200"/>
              <a:buFont typeface="Arial"/>
              <a:buChar char="•"/>
            </a:pPr>
            <a:r>
              <a:rPr b="1" lang="en-GB" sz="1200">
                <a:solidFill>
                  <a:schemeClr val="dk1"/>
                </a:solidFill>
              </a:rPr>
              <a:t>Eye contact:</a:t>
            </a:r>
            <a:r>
              <a:rPr lang="en-GB" sz="1200">
                <a:solidFill>
                  <a:schemeClr val="dk1"/>
                </a:solidFill>
              </a:rPr>
              <a:t> keeping steady eye contact will help you show confidence and build trust. However, do not seem overbearing or inappropriate.</a:t>
            </a:r>
            <a:endParaRPr/>
          </a:p>
          <a:p>
            <a:pPr indent="-76200" lvl="0" marL="0" marR="0" rtl="0" algn="l">
              <a:lnSpc>
                <a:spcPct val="100000"/>
              </a:lnSpc>
              <a:spcBef>
                <a:spcPts val="600"/>
              </a:spcBef>
              <a:spcAft>
                <a:spcPts val="0"/>
              </a:spcAft>
              <a:buClr>
                <a:schemeClr val="dk1"/>
              </a:buClr>
              <a:buSzPts val="1200"/>
              <a:buFont typeface="Arial"/>
              <a:buChar char="•"/>
            </a:pPr>
            <a:r>
              <a:rPr b="1" lang="en-GB" sz="1200">
                <a:solidFill>
                  <a:schemeClr val="dk1"/>
                </a:solidFill>
              </a:rPr>
              <a:t>Smile (and keep smiling!):</a:t>
            </a:r>
            <a:r>
              <a:rPr lang="en-GB" sz="1200">
                <a:solidFill>
                  <a:schemeClr val="dk1"/>
                </a:solidFill>
              </a:rPr>
              <a:t> it means “welcome” and that is what your visitors want to know right from the start. It helps you connect. A smile must be honest and sincere, showing openness, kindness and availability. </a:t>
            </a:r>
            <a:endParaRPr/>
          </a:p>
          <a:p>
            <a:pPr indent="-76200" lvl="0" marL="0" marR="0" rtl="0" algn="l">
              <a:lnSpc>
                <a:spcPct val="100000"/>
              </a:lnSpc>
              <a:spcBef>
                <a:spcPts val="600"/>
              </a:spcBef>
              <a:spcAft>
                <a:spcPts val="0"/>
              </a:spcAft>
              <a:buClr>
                <a:schemeClr val="dk1"/>
              </a:buClr>
              <a:buSzPts val="1200"/>
              <a:buFont typeface="Arial"/>
              <a:buChar char="•"/>
            </a:pPr>
            <a:r>
              <a:rPr b="1" lang="en-GB" sz="1200">
                <a:solidFill>
                  <a:schemeClr val="dk1"/>
                </a:solidFill>
              </a:rPr>
              <a:t>Body language:</a:t>
            </a:r>
            <a:r>
              <a:rPr lang="en-GB" sz="1200">
                <a:solidFill>
                  <a:schemeClr val="dk1"/>
                </a:solidFill>
              </a:rPr>
              <a:t> your posture and gestures “speak” volumes about you, your company and your mind (feelings and emotions). You should be showing openness and engagement, removing “barrier” between you and your visitors. Lean in (not awkwardly), nod your head, keep you head up and use open hand gestures. Don’t be slouch and avoid defensive positions and gestures, like folded arms, authoritarian postures (hands on hips), tense face expressions or looking into your phone, computer or other distracting element.</a:t>
            </a:r>
            <a:endParaRPr/>
          </a:p>
          <a:p>
            <a:pPr indent="-76200" lvl="0" marL="0" marR="0" rtl="0" algn="l">
              <a:lnSpc>
                <a:spcPct val="100000"/>
              </a:lnSpc>
              <a:spcBef>
                <a:spcPts val="600"/>
              </a:spcBef>
              <a:spcAft>
                <a:spcPts val="0"/>
              </a:spcAft>
              <a:buClr>
                <a:schemeClr val="dk1"/>
              </a:buClr>
              <a:buSzPts val="1200"/>
              <a:buFont typeface="Arial"/>
              <a:buChar char="•"/>
            </a:pPr>
            <a:r>
              <a:rPr b="1" lang="en-GB" sz="1200">
                <a:solidFill>
                  <a:schemeClr val="dk1"/>
                </a:solidFill>
              </a:rPr>
              <a:t>Attitude:</a:t>
            </a:r>
            <a:r>
              <a:rPr lang="en-GB" sz="1200">
                <a:solidFill>
                  <a:schemeClr val="dk1"/>
                </a:solidFill>
              </a:rPr>
              <a:t> keep a positive attitude and tone of voice. Express interest in your visitors’ information, conversation, problems or enthusiasm. Keep the interaction highhearted, but professional, so people may feel comfortable.</a:t>
            </a:r>
            <a:endParaRPr/>
          </a:p>
          <a:p>
            <a:pPr indent="-76200" lvl="0" marL="0" marR="0" rtl="0" algn="l">
              <a:lnSpc>
                <a:spcPct val="100000"/>
              </a:lnSpc>
              <a:spcBef>
                <a:spcPts val="600"/>
              </a:spcBef>
              <a:spcAft>
                <a:spcPts val="0"/>
              </a:spcAft>
              <a:buClr>
                <a:schemeClr val="dk1"/>
              </a:buClr>
              <a:buSzPts val="1200"/>
              <a:buFont typeface="Arial"/>
              <a:buChar char="•"/>
            </a:pPr>
            <a:r>
              <a:rPr b="1" lang="en-GB" sz="1200">
                <a:solidFill>
                  <a:schemeClr val="dk1"/>
                </a:solidFill>
              </a:rPr>
              <a:t>Speaking (&amp; Language): </a:t>
            </a:r>
            <a:r>
              <a:rPr lang="en-GB" sz="1200">
                <a:solidFill>
                  <a:schemeClr val="dk1"/>
                </a:solidFill>
              </a:rPr>
              <a:t>use an articulated, clear and paced speech. Don’t rush, use slang or unnecessary (filler) words. Enunciate every word clearly. Remember that many visitors many not speak your language or may have a limited understanding of the language you are using to communicate (e.g., English or French). Avoid technical jargon or explain it whenever you have to use it. </a:t>
            </a:r>
            <a:endParaRPr/>
          </a:p>
        </p:txBody>
      </p:sp>
      <p:sp>
        <p:nvSpPr>
          <p:cNvPr id="603" name="Google Shape;603;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4" name="Google Shape;624;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5" name="Google Shape;625;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5" name="Google Shape;645;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6" name="Google Shape;646;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5" name="Google Shape;655;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Clr>
                <a:srgbClr val="6ECECB"/>
              </a:buClr>
              <a:buSzPts val="1200"/>
              <a:buFont typeface="Arial"/>
              <a:buNone/>
            </a:pPr>
            <a:r>
              <a:t/>
            </a:r>
            <a:endParaRPr/>
          </a:p>
        </p:txBody>
      </p:sp>
      <p:sp>
        <p:nvSpPr>
          <p:cNvPr id="656" name="Google Shape;656;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7" name="Google Shape;667;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8" name="Google Shape;668;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9" name="Google Shape;679;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0" name="Google Shape;680;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9" name="Google Shape;689;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5" name="Google Shape;695;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9" name="Google Shape;709;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1" name="Google Shape;251;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7" name="Google Shape;717;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8" name="Google Shape;718;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5" name="Google Shape;725;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6" name="Google Shape;726;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3" name="Google Shape;733;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0" name="Google Shape;740;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1" name="Google Shape;741;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8" name="Google Shape;748;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2" name="Google Shape;772;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7" name="Google Shape;25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 name="Google Shape;265;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None/>
            </a:pPr>
            <a:r>
              <a:t/>
            </a:r>
            <a:endParaRPr>
              <a:solidFill>
                <a:schemeClr val="dk1"/>
              </a:solidFill>
            </a:endParaRPr>
          </a:p>
        </p:txBody>
      </p:sp>
      <p:sp>
        <p:nvSpPr>
          <p:cNvPr id="266" name="Google Shape;266;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3" name="Google Shape;273;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2" name="Google Shape;28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9" name="Google Shape;289;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0" name="Google Shape;290;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p:cSld name="Cover Slide">
    <p:spTree>
      <p:nvGrpSpPr>
        <p:cNvPr id="15" name="Shape 15"/>
        <p:cNvGrpSpPr/>
        <p:nvPr/>
      </p:nvGrpSpPr>
      <p:grpSpPr>
        <a:xfrm>
          <a:off x="0" y="0"/>
          <a:ext cx="0" cy="0"/>
          <a:chOff x="0" y="0"/>
          <a:chExt cx="0" cy="0"/>
        </a:xfrm>
      </p:grpSpPr>
      <p:sp>
        <p:nvSpPr>
          <p:cNvPr id="16" name="Google Shape;16;p47"/>
          <p:cNvSpPr/>
          <p:nvPr/>
        </p:nvSpPr>
        <p:spPr>
          <a:xfrm>
            <a:off x="0" y="3871356"/>
            <a:ext cx="12192000" cy="2986644"/>
          </a:xfrm>
          <a:prstGeom prst="rect">
            <a:avLst/>
          </a:prstGeom>
          <a:solidFill>
            <a:srgbClr val="6ECEC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17" name="Google Shape;17;p47"/>
          <p:cNvPicPr preferRelativeResize="0"/>
          <p:nvPr/>
        </p:nvPicPr>
        <p:blipFill rotWithShape="1">
          <a:blip r:embed="rId2">
            <a:alphaModFix/>
          </a:blip>
          <a:srcRect b="0" l="0" r="0" t="0"/>
          <a:stretch/>
        </p:blipFill>
        <p:spPr>
          <a:xfrm>
            <a:off x="10096500" y="6025321"/>
            <a:ext cx="2095500" cy="558800"/>
          </a:xfrm>
          <a:prstGeom prst="rect">
            <a:avLst/>
          </a:prstGeom>
          <a:noFill/>
          <a:ln>
            <a:noFill/>
          </a:ln>
        </p:spPr>
      </p:pic>
      <p:sp>
        <p:nvSpPr>
          <p:cNvPr id="18" name="Google Shape;18;p47"/>
          <p:cNvSpPr txBox="1"/>
          <p:nvPr>
            <p:ph idx="1" type="body"/>
          </p:nvPr>
        </p:nvSpPr>
        <p:spPr>
          <a:xfrm>
            <a:off x="6427719" y="4347596"/>
            <a:ext cx="5278651" cy="697353"/>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dk1"/>
              </a:buClr>
              <a:buSzPts val="5400"/>
              <a:buNone/>
              <a:defRPr b="1" sz="54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 name="Google Shape;19;p47"/>
          <p:cNvSpPr txBox="1"/>
          <p:nvPr>
            <p:ph idx="2" type="body"/>
          </p:nvPr>
        </p:nvSpPr>
        <p:spPr>
          <a:xfrm>
            <a:off x="6427719" y="5054089"/>
            <a:ext cx="5278651" cy="697353"/>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close up of a sign&#10;&#10;Description automatically generated" id="20" name="Google Shape;20;p47"/>
          <p:cNvPicPr preferRelativeResize="0"/>
          <p:nvPr/>
        </p:nvPicPr>
        <p:blipFill rotWithShape="1">
          <a:blip r:embed="rId3">
            <a:alphaModFix/>
          </a:blip>
          <a:srcRect b="0" l="0" r="0" t="0"/>
          <a:stretch/>
        </p:blipFill>
        <p:spPr>
          <a:xfrm>
            <a:off x="0" y="4113142"/>
            <a:ext cx="4610100" cy="1638300"/>
          </a:xfrm>
          <a:prstGeom prst="rect">
            <a:avLst/>
          </a:prstGeom>
          <a:noFill/>
          <a:ln>
            <a:noFill/>
          </a:ln>
        </p:spPr>
      </p:pic>
      <p:sp>
        <p:nvSpPr>
          <p:cNvPr id="21" name="Google Shape;21;p47"/>
          <p:cNvSpPr/>
          <p:nvPr>
            <p:ph idx="3" type="pic"/>
          </p:nvPr>
        </p:nvSpPr>
        <p:spPr>
          <a:xfrm>
            <a:off x="0" y="-38063"/>
            <a:ext cx="12192000" cy="3874523"/>
          </a:xfrm>
          <a:prstGeom prst="rect">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rgbClr val="404040"/>
              </a:buClr>
              <a:buSzPts val="2000"/>
              <a:buFont typeface="Arial"/>
              <a:buNone/>
              <a:defRPr b="0" i="1" sz="2000" u="none" cap="none" strike="noStrike">
                <a:solidFill>
                  <a:srgbClr val="404040"/>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l Slide">
  <p:cSld name="Final Slide">
    <p:spTree>
      <p:nvGrpSpPr>
        <p:cNvPr id="78" name="Shape 78"/>
        <p:cNvGrpSpPr/>
        <p:nvPr/>
      </p:nvGrpSpPr>
      <p:grpSpPr>
        <a:xfrm>
          <a:off x="0" y="0"/>
          <a:ext cx="0" cy="0"/>
          <a:chOff x="0" y="0"/>
          <a:chExt cx="0" cy="0"/>
        </a:xfrm>
      </p:grpSpPr>
      <p:sp>
        <p:nvSpPr>
          <p:cNvPr id="79" name="Google Shape;79;p56"/>
          <p:cNvSpPr/>
          <p:nvPr/>
        </p:nvSpPr>
        <p:spPr>
          <a:xfrm>
            <a:off x="-6583" y="0"/>
            <a:ext cx="5362354" cy="6858000"/>
          </a:xfrm>
          <a:prstGeom prst="rect">
            <a:avLst/>
          </a:prstGeom>
          <a:solidFill>
            <a:srgbClr val="6ECEC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0" name="Google Shape;80;p56"/>
          <p:cNvSpPr txBox="1"/>
          <p:nvPr>
            <p:ph idx="1" type="body"/>
          </p:nvPr>
        </p:nvSpPr>
        <p:spPr>
          <a:xfrm>
            <a:off x="7559425" y="962967"/>
            <a:ext cx="3104978" cy="69735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dk1"/>
              </a:buClr>
              <a:buSzPts val="5400"/>
              <a:buNone/>
              <a:defRPr sz="54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56"/>
          <p:cNvSpPr txBox="1"/>
          <p:nvPr>
            <p:ph idx="2" type="body"/>
          </p:nvPr>
        </p:nvSpPr>
        <p:spPr>
          <a:xfrm>
            <a:off x="7559425" y="1758368"/>
            <a:ext cx="3854522" cy="69735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i="1" sz="28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 name="Google Shape;82;p56"/>
          <p:cNvSpPr txBox="1"/>
          <p:nvPr>
            <p:ph idx="3" type="body"/>
          </p:nvPr>
        </p:nvSpPr>
        <p:spPr>
          <a:xfrm>
            <a:off x="7722709" y="4782163"/>
            <a:ext cx="2812464" cy="32345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 name="Google Shape;83;p56"/>
          <p:cNvSpPr txBox="1"/>
          <p:nvPr>
            <p:ph idx="4" type="body"/>
          </p:nvPr>
        </p:nvSpPr>
        <p:spPr>
          <a:xfrm>
            <a:off x="7722709" y="5328094"/>
            <a:ext cx="2812464" cy="32345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 name="Google Shape;84;p56"/>
          <p:cNvSpPr txBox="1"/>
          <p:nvPr>
            <p:ph idx="5" type="body"/>
          </p:nvPr>
        </p:nvSpPr>
        <p:spPr>
          <a:xfrm>
            <a:off x="7722709" y="5895033"/>
            <a:ext cx="2812464" cy="32345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85" name="Google Shape;85;p56"/>
          <p:cNvPicPr preferRelativeResize="0"/>
          <p:nvPr/>
        </p:nvPicPr>
        <p:blipFill rotWithShape="1">
          <a:blip r:embed="rId2">
            <a:alphaModFix/>
          </a:blip>
          <a:srcRect b="0" l="0" r="0" t="0"/>
          <a:stretch/>
        </p:blipFill>
        <p:spPr>
          <a:xfrm>
            <a:off x="0" y="5895033"/>
            <a:ext cx="2095500" cy="558800"/>
          </a:xfrm>
          <a:prstGeom prst="rect">
            <a:avLst/>
          </a:prstGeom>
          <a:noFill/>
          <a:ln>
            <a:noFill/>
          </a:ln>
        </p:spPr>
      </p:pic>
      <p:pic>
        <p:nvPicPr>
          <p:cNvPr descr="A close up of a sign&#10;&#10;Description automatically generated" id="86" name="Google Shape;86;p56"/>
          <p:cNvPicPr preferRelativeResize="0"/>
          <p:nvPr/>
        </p:nvPicPr>
        <p:blipFill rotWithShape="1">
          <a:blip r:embed="rId3">
            <a:alphaModFix/>
          </a:blip>
          <a:srcRect b="0" l="0" r="0" t="0"/>
          <a:stretch/>
        </p:blipFill>
        <p:spPr>
          <a:xfrm>
            <a:off x="-10844" y="657548"/>
            <a:ext cx="5639747" cy="2004208"/>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7" name="Shape 87"/>
        <p:cNvGrpSpPr/>
        <p:nvPr/>
      </p:nvGrpSpPr>
      <p:grpSpPr>
        <a:xfrm>
          <a:off x="0" y="0"/>
          <a:ext cx="0" cy="0"/>
          <a:chOff x="0" y="0"/>
          <a:chExt cx="0" cy="0"/>
        </a:xfrm>
      </p:grpSpPr>
      <p:sp>
        <p:nvSpPr>
          <p:cNvPr id="88" name="Google Shape;88;p5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9" name="Google Shape;89;p5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90" name="Google Shape;90;p5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5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5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93" name="Shape 93"/>
        <p:cNvGrpSpPr/>
        <p:nvPr/>
      </p:nvGrpSpPr>
      <p:grpSpPr>
        <a:xfrm>
          <a:off x="0" y="0"/>
          <a:ext cx="0" cy="0"/>
          <a:chOff x="0" y="0"/>
          <a:chExt cx="0" cy="0"/>
        </a:xfrm>
      </p:grpSpPr>
      <p:sp>
        <p:nvSpPr>
          <p:cNvPr id="94" name="Google Shape;94;p58"/>
          <p:cNvSpPr/>
          <p:nvPr/>
        </p:nvSpPr>
        <p:spPr>
          <a:xfrm>
            <a:off x="0" y="-2"/>
            <a:ext cx="12192000" cy="6858001"/>
          </a:xfrm>
          <a:prstGeom prst="rect">
            <a:avLst/>
          </a:prstGeom>
          <a:solidFill>
            <a:srgbClr val="6ECEC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5" name="Google Shape;95;p58"/>
          <p:cNvSpPr/>
          <p:nvPr/>
        </p:nvSpPr>
        <p:spPr>
          <a:xfrm>
            <a:off x="424669" y="528535"/>
            <a:ext cx="6498645" cy="14465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GB" sz="4400" u="none" strike="noStrike">
                <a:solidFill>
                  <a:schemeClr val="dk1"/>
                </a:solidFill>
                <a:latin typeface="Calibri"/>
                <a:ea typeface="Calibri"/>
                <a:cs typeface="Calibri"/>
                <a:sym typeface="Calibri"/>
              </a:rPr>
              <a:t>DETOUR</a:t>
            </a:r>
            <a:endParaRPr/>
          </a:p>
          <a:p>
            <a:pPr indent="0" lvl="0" marL="0" marR="0" rtl="0" algn="l">
              <a:spcBef>
                <a:spcPts val="0"/>
              </a:spcBef>
              <a:spcAft>
                <a:spcPts val="0"/>
              </a:spcAft>
              <a:buNone/>
            </a:pPr>
            <a:r>
              <a:rPr b="0" i="0" lang="en-GB" sz="4400" u="none" strike="noStrike">
                <a:solidFill>
                  <a:schemeClr val="dk1"/>
                </a:solidFill>
                <a:latin typeface="Calibri"/>
                <a:ea typeface="Calibri"/>
                <a:cs typeface="Calibri"/>
                <a:sym typeface="Calibri"/>
              </a:rPr>
              <a:t>FONT TYPEFACE &amp; SIZE</a:t>
            </a:r>
            <a:endParaRPr sz="3600">
              <a:solidFill>
                <a:schemeClr val="dk1"/>
              </a:solidFill>
              <a:latin typeface="Calibri"/>
              <a:ea typeface="Calibri"/>
              <a:cs typeface="Calibri"/>
              <a:sym typeface="Calibri"/>
            </a:endParaRPr>
          </a:p>
        </p:txBody>
      </p:sp>
      <p:sp>
        <p:nvSpPr>
          <p:cNvPr id="96" name="Google Shape;96;p58"/>
          <p:cNvSpPr/>
          <p:nvPr/>
        </p:nvSpPr>
        <p:spPr>
          <a:xfrm>
            <a:off x="7347983" y="564843"/>
            <a:ext cx="4589207" cy="470898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GB" sz="3000" u="none" strike="noStrike">
                <a:solidFill>
                  <a:schemeClr val="dk1"/>
                </a:solidFill>
                <a:latin typeface="Calibri"/>
                <a:ea typeface="Calibri"/>
                <a:cs typeface="Calibri"/>
                <a:sym typeface="Calibri"/>
              </a:rPr>
              <a:t>PLEASE</a:t>
            </a:r>
            <a:r>
              <a:rPr b="0" i="0" lang="en-GB" sz="3000" u="none" strike="noStrike">
                <a:solidFill>
                  <a:schemeClr val="dk1"/>
                </a:solidFill>
                <a:latin typeface="Calibri"/>
                <a:ea typeface="Calibri"/>
                <a:cs typeface="Calibri"/>
                <a:sym typeface="Calibri"/>
              </a:rPr>
              <a:t> ENSURE TO KEEP FONTS AS PER THE LAYOUT</a:t>
            </a:r>
            <a:endParaRPr b="0" i="0" sz="3000" u="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3000" u="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100"/>
              <a:buFont typeface="Arial"/>
              <a:buNone/>
            </a:pPr>
            <a:r>
              <a:rPr b="0" i="0" lang="en-GB" sz="3000" u="none" strike="noStrike">
                <a:solidFill>
                  <a:schemeClr val="dk1"/>
                </a:solidFill>
                <a:latin typeface="Calibri"/>
                <a:ea typeface="Calibri"/>
                <a:cs typeface="Calibri"/>
                <a:sym typeface="Calibri"/>
              </a:rPr>
              <a:t>48 point </a:t>
            </a:r>
            <a:r>
              <a:rPr b="0" i="0" lang="en-GB" sz="3000" u="none" strike="noStrike">
                <a:solidFill>
                  <a:schemeClr val="dk1"/>
                </a:solidFill>
                <a:latin typeface="Calibri"/>
                <a:ea typeface="Calibri"/>
                <a:cs typeface="Calibri"/>
                <a:sym typeface="Calibri"/>
              </a:rPr>
              <a:t> -  </a:t>
            </a:r>
            <a:r>
              <a:rPr b="0" i="0" lang="en-GB" sz="3000" u="none" strike="noStrike">
                <a:solidFill>
                  <a:schemeClr val="dk1"/>
                </a:solidFill>
                <a:latin typeface="Calibri"/>
                <a:ea typeface="Calibri"/>
                <a:cs typeface="Calibri"/>
                <a:sym typeface="Calibri"/>
              </a:rPr>
              <a:t>Divider</a:t>
            </a:r>
            <a:r>
              <a:rPr b="0" i="0" lang="en-GB" sz="3000" u="none" strike="noStrike">
                <a:solidFill>
                  <a:schemeClr val="dk1"/>
                </a:solidFill>
                <a:latin typeface="Calibri"/>
                <a:ea typeface="Calibri"/>
                <a:cs typeface="Calibri"/>
                <a:sym typeface="Calibri"/>
              </a:rPr>
              <a:t> Slides</a:t>
            </a:r>
            <a:endParaRPr/>
          </a:p>
          <a:p>
            <a:pPr indent="0" lvl="0" marL="0" marR="0" rtl="0" algn="l">
              <a:spcBef>
                <a:spcPts val="0"/>
              </a:spcBef>
              <a:spcAft>
                <a:spcPts val="0"/>
              </a:spcAft>
              <a:buClr>
                <a:schemeClr val="dk1"/>
              </a:buClr>
              <a:buSzPts val="1100"/>
              <a:buFont typeface="Arial"/>
              <a:buNone/>
            </a:pPr>
            <a:r>
              <a:t/>
            </a:r>
            <a:endParaRPr b="1" sz="10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GB" sz="3000" u="none" strike="noStrike">
                <a:solidFill>
                  <a:schemeClr val="dk1"/>
                </a:solidFill>
                <a:latin typeface="Calibri"/>
                <a:ea typeface="Calibri"/>
                <a:cs typeface="Calibri"/>
                <a:sym typeface="Calibri"/>
              </a:rPr>
              <a:t>36 point</a:t>
            </a:r>
            <a:r>
              <a:rPr b="0" i="0" lang="en-GB" sz="3000" u="none" strike="noStrike">
                <a:solidFill>
                  <a:schemeClr val="dk1"/>
                </a:solidFill>
                <a:latin typeface="Calibri"/>
                <a:ea typeface="Calibri"/>
                <a:cs typeface="Calibri"/>
                <a:sym typeface="Calibri"/>
              </a:rPr>
              <a:t>  -  </a:t>
            </a:r>
            <a:r>
              <a:rPr b="0" i="0" lang="en-GB" sz="3000" u="none" strike="noStrike">
                <a:solidFill>
                  <a:schemeClr val="dk1"/>
                </a:solidFill>
                <a:latin typeface="Calibri"/>
                <a:ea typeface="Calibri"/>
                <a:cs typeface="Calibri"/>
                <a:sym typeface="Calibri"/>
              </a:rPr>
              <a:t>Title Heading</a:t>
            </a:r>
            <a:endParaRPr/>
          </a:p>
          <a:p>
            <a:pPr indent="0" lvl="0" marL="0" marR="0" rtl="0" algn="l">
              <a:lnSpc>
                <a:spcPct val="100000"/>
              </a:lnSpc>
              <a:spcBef>
                <a:spcPts val="0"/>
              </a:spcBef>
              <a:spcAft>
                <a:spcPts val="0"/>
              </a:spcAft>
              <a:buClr>
                <a:schemeClr val="dk1"/>
              </a:buClr>
              <a:buSzPts val="1100"/>
              <a:buFont typeface="Arial"/>
              <a:buNone/>
            </a:pPr>
            <a:r>
              <a:t/>
            </a:r>
            <a:endParaRPr b="0" i="0" sz="1000" u="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GB" sz="3000" u="none" strike="noStrike">
                <a:solidFill>
                  <a:schemeClr val="dk1"/>
                </a:solidFill>
                <a:latin typeface="Calibri"/>
                <a:ea typeface="Calibri"/>
                <a:cs typeface="Calibri"/>
                <a:sym typeface="Calibri"/>
              </a:rPr>
              <a:t>30 point</a:t>
            </a:r>
            <a:r>
              <a:rPr b="0" i="0" lang="en-GB" sz="3000" u="none" strike="noStrike">
                <a:solidFill>
                  <a:schemeClr val="dk1"/>
                </a:solidFill>
                <a:latin typeface="Calibri"/>
                <a:ea typeface="Calibri"/>
                <a:cs typeface="Calibri"/>
                <a:sym typeface="Calibri"/>
              </a:rPr>
              <a:t>  -  </a:t>
            </a:r>
            <a:r>
              <a:rPr b="0" i="0" lang="en-GB" sz="3000" u="none" strike="noStrike">
                <a:solidFill>
                  <a:schemeClr val="dk1"/>
                </a:solidFill>
                <a:latin typeface="Calibri"/>
                <a:ea typeface="Calibri"/>
                <a:cs typeface="Calibri"/>
                <a:sym typeface="Calibri"/>
              </a:rPr>
              <a:t>Sub-Titles</a:t>
            </a:r>
            <a:endParaRPr/>
          </a:p>
          <a:p>
            <a:pPr indent="0" lvl="0" marL="0" marR="0" rtl="0" algn="l">
              <a:lnSpc>
                <a:spcPct val="100000"/>
              </a:lnSpc>
              <a:spcBef>
                <a:spcPts val="0"/>
              </a:spcBef>
              <a:spcAft>
                <a:spcPts val="0"/>
              </a:spcAft>
              <a:buClr>
                <a:schemeClr val="dk1"/>
              </a:buClr>
              <a:buSzPts val="1100"/>
              <a:buFont typeface="Arial"/>
              <a:buNone/>
            </a:pPr>
            <a:r>
              <a:rPr b="0" i="0" lang="en-GB" sz="3000" u="none" strike="noStrike">
                <a:solidFill>
                  <a:schemeClr val="dk1"/>
                </a:solidFill>
                <a:latin typeface="Calibri"/>
                <a:ea typeface="Calibri"/>
                <a:cs typeface="Calibri"/>
                <a:sym typeface="Calibri"/>
              </a:rPr>
              <a:t>	</a:t>
            </a:r>
            <a:r>
              <a:rPr b="0" i="0" lang="en-GB" sz="3000" u="none" strike="noStrike">
                <a:solidFill>
                  <a:schemeClr val="dk1"/>
                </a:solidFill>
                <a:latin typeface="Calibri"/>
                <a:ea typeface="Calibri"/>
                <a:cs typeface="Calibri"/>
                <a:sym typeface="Calibri"/>
              </a:rPr>
              <a:t>       </a:t>
            </a:r>
            <a:r>
              <a:rPr b="0" i="0" lang="en-GB" sz="3000" u="none" strike="noStrike">
                <a:solidFill>
                  <a:schemeClr val="dk1"/>
                </a:solidFill>
                <a:latin typeface="Calibri"/>
                <a:ea typeface="Calibri"/>
                <a:cs typeface="Calibri"/>
                <a:sym typeface="Calibri"/>
              </a:rPr>
              <a:t>- Quotes	</a:t>
            </a:r>
            <a:endParaRPr/>
          </a:p>
          <a:p>
            <a:pPr indent="0" lvl="0" marL="0" marR="0" rtl="0" algn="l">
              <a:lnSpc>
                <a:spcPct val="100000"/>
              </a:lnSpc>
              <a:spcBef>
                <a:spcPts val="0"/>
              </a:spcBef>
              <a:spcAft>
                <a:spcPts val="0"/>
              </a:spcAft>
              <a:buClr>
                <a:schemeClr val="dk1"/>
              </a:buClr>
              <a:buSzPts val="1100"/>
              <a:buFont typeface="Arial"/>
              <a:buNone/>
            </a:pPr>
            <a:r>
              <a:t/>
            </a:r>
            <a:endParaRPr b="0" i="0" sz="1000" u="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GB" sz="3000" u="none" strike="noStrike">
                <a:solidFill>
                  <a:schemeClr val="dk1"/>
                </a:solidFill>
                <a:latin typeface="Calibri"/>
                <a:ea typeface="Calibri"/>
                <a:cs typeface="Calibri"/>
                <a:sym typeface="Calibri"/>
              </a:rPr>
              <a:t>24 point</a:t>
            </a:r>
            <a:r>
              <a:rPr b="0" i="0" lang="en-GB" sz="3000" u="none" strike="noStrike">
                <a:solidFill>
                  <a:schemeClr val="dk1"/>
                </a:solidFill>
                <a:latin typeface="Calibri"/>
                <a:ea typeface="Calibri"/>
                <a:cs typeface="Calibri"/>
                <a:sym typeface="Calibri"/>
              </a:rPr>
              <a:t>  -  Main </a:t>
            </a:r>
            <a:r>
              <a:rPr b="0" i="0" lang="en-GB" sz="3000" u="none" strike="noStrike">
                <a:solidFill>
                  <a:schemeClr val="dk1"/>
                </a:solidFill>
                <a:latin typeface="Calibri"/>
                <a:ea typeface="Calibri"/>
                <a:cs typeface="Calibri"/>
                <a:sym typeface="Calibri"/>
              </a:rPr>
              <a:t>Text Body </a:t>
            </a:r>
            <a:endParaRPr sz="3000">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3000" u="none" strike="noStrike">
              <a:solidFill>
                <a:schemeClr val="dk1"/>
              </a:solidFill>
              <a:latin typeface="Calibri"/>
              <a:ea typeface="Calibri"/>
              <a:cs typeface="Calibri"/>
              <a:sym typeface="Calibri"/>
            </a:endParaRPr>
          </a:p>
        </p:txBody>
      </p:sp>
      <p:sp>
        <p:nvSpPr>
          <p:cNvPr id="97" name="Google Shape;97;p58"/>
          <p:cNvSpPr/>
          <p:nvPr/>
        </p:nvSpPr>
        <p:spPr>
          <a:xfrm>
            <a:off x="424669" y="2883583"/>
            <a:ext cx="5489434" cy="212365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GB" sz="2400" u="none" strike="noStrike">
                <a:solidFill>
                  <a:schemeClr val="dk1"/>
                </a:solidFill>
                <a:latin typeface="Calibri"/>
                <a:ea typeface="Calibri"/>
                <a:cs typeface="Calibri"/>
                <a:sym typeface="Calibri"/>
              </a:rPr>
              <a:t>Please ensure to keep the font sizes set as per the slide layouts. The font used throughout the </a:t>
            </a:r>
            <a:r>
              <a:rPr b="1" i="0" lang="en-GB" sz="2400" u="none" strike="noStrike">
                <a:solidFill>
                  <a:schemeClr val="dk1"/>
                </a:solidFill>
                <a:latin typeface="Calibri"/>
                <a:ea typeface="Calibri"/>
                <a:cs typeface="Calibri"/>
                <a:sym typeface="Calibri"/>
              </a:rPr>
              <a:t>DETOUR </a:t>
            </a:r>
            <a:r>
              <a:rPr b="0" i="0" lang="en-GB" sz="2400" u="none" strike="noStrike">
                <a:solidFill>
                  <a:schemeClr val="dk1"/>
                </a:solidFill>
                <a:latin typeface="Calibri"/>
                <a:ea typeface="Calibri"/>
                <a:cs typeface="Calibri"/>
                <a:sym typeface="Calibri"/>
              </a:rPr>
              <a:t>PowerPoint is….</a:t>
            </a:r>
            <a:endParaRPr b="0" i="0" sz="2400" u="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2400" u="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1" i="1" lang="en-GB" sz="3600">
                <a:solidFill>
                  <a:schemeClr val="dk1"/>
                </a:solidFill>
                <a:latin typeface="Calibri"/>
                <a:ea typeface="Calibri"/>
                <a:cs typeface="Calibri"/>
                <a:sym typeface="Calibri"/>
              </a:rPr>
              <a:t>Calibri</a:t>
            </a:r>
            <a:endParaRPr sz="3600">
              <a:solidFill>
                <a:schemeClr val="dk1"/>
              </a:solidFill>
              <a:latin typeface="Calibri"/>
              <a:ea typeface="Calibri"/>
              <a:cs typeface="Calibri"/>
              <a:sym typeface="Calibri"/>
            </a:endParaRPr>
          </a:p>
        </p:txBody>
      </p:sp>
      <p:cxnSp>
        <p:nvCxnSpPr>
          <p:cNvPr id="98" name="Google Shape;98;p58"/>
          <p:cNvCxnSpPr/>
          <p:nvPr/>
        </p:nvCxnSpPr>
        <p:spPr>
          <a:xfrm>
            <a:off x="7098716" y="-1"/>
            <a:ext cx="0" cy="5540408"/>
          </a:xfrm>
          <a:prstGeom prst="straightConnector1">
            <a:avLst/>
          </a:prstGeom>
          <a:noFill/>
          <a:ln cap="flat" cmpd="sng" w="9525">
            <a:solidFill>
              <a:schemeClr val="dk1"/>
            </a:solidFill>
            <a:prstDash val="solid"/>
            <a:miter lim="800000"/>
            <a:headEnd len="sm" w="sm" type="none"/>
            <a:tailEnd len="sm" w="sm" type="none"/>
          </a:ln>
        </p:spPr>
      </p:cxnSp>
      <p:cxnSp>
        <p:nvCxnSpPr>
          <p:cNvPr id="99" name="Google Shape;99;p58"/>
          <p:cNvCxnSpPr/>
          <p:nvPr/>
        </p:nvCxnSpPr>
        <p:spPr>
          <a:xfrm rot="10800000">
            <a:off x="1" y="2503620"/>
            <a:ext cx="7098715" cy="0"/>
          </a:xfrm>
          <a:prstGeom prst="straightConnector1">
            <a:avLst/>
          </a:prstGeom>
          <a:noFill/>
          <a:ln cap="flat" cmpd="sng" w="9525">
            <a:solidFill>
              <a:schemeClr val="dk1"/>
            </a:solidFill>
            <a:prstDash val="solid"/>
            <a:miter lim="800000"/>
            <a:headEnd len="sm" w="sm" type="none"/>
            <a:tailEnd len="sm" w="sm" type="none"/>
          </a:ln>
        </p:spPr>
      </p:cxnSp>
      <p:sp>
        <p:nvSpPr>
          <p:cNvPr id="100" name="Google Shape;100;p58"/>
          <p:cNvSpPr/>
          <p:nvPr/>
        </p:nvSpPr>
        <p:spPr>
          <a:xfrm>
            <a:off x="0" y="5968370"/>
            <a:ext cx="12192000"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2400">
                <a:solidFill>
                  <a:schemeClr val="dk1"/>
                </a:solidFill>
                <a:latin typeface="Calibri"/>
                <a:ea typeface="Calibri"/>
                <a:cs typeface="Calibri"/>
                <a:sym typeface="Calibri"/>
              </a:rPr>
              <a:t>*** </a:t>
            </a:r>
            <a:r>
              <a:rPr b="1" lang="en-GB" sz="2400">
                <a:solidFill>
                  <a:schemeClr val="dk1"/>
                </a:solidFill>
                <a:latin typeface="Calibri"/>
                <a:ea typeface="Calibri"/>
                <a:cs typeface="Calibri"/>
                <a:sym typeface="Calibri"/>
              </a:rPr>
              <a:t>PLEASE DELETE THIS INSTRUCTION SLIDE BEFORE PRESENTING FINAL PRESENTATION </a:t>
            </a:r>
            <a:r>
              <a:rPr lang="en-GB" sz="2400">
                <a:solidFill>
                  <a:schemeClr val="dk1"/>
                </a:solidFill>
                <a:latin typeface="Calibri"/>
                <a:ea typeface="Calibri"/>
                <a:cs typeface="Calibri"/>
                <a:sym typeface="Calibri"/>
              </a:rPr>
              <a:t>*** </a:t>
            </a:r>
            <a:endParaRPr sz="2400">
              <a:solidFill>
                <a:schemeClr val="dk1"/>
              </a:solidFill>
              <a:latin typeface="Calibri"/>
              <a:ea typeface="Calibri"/>
              <a:cs typeface="Calibri"/>
              <a:sym typeface="Calibri"/>
            </a:endParaRPr>
          </a:p>
        </p:txBody>
      </p:sp>
      <p:cxnSp>
        <p:nvCxnSpPr>
          <p:cNvPr id="101" name="Google Shape;101;p58"/>
          <p:cNvCxnSpPr/>
          <p:nvPr/>
        </p:nvCxnSpPr>
        <p:spPr>
          <a:xfrm rot="10800000">
            <a:off x="2" y="5540407"/>
            <a:ext cx="12191998" cy="0"/>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2" name="Shape 102"/>
        <p:cNvGrpSpPr/>
        <p:nvPr/>
      </p:nvGrpSpPr>
      <p:grpSpPr>
        <a:xfrm>
          <a:off x="0" y="0"/>
          <a:ext cx="0" cy="0"/>
          <a:chOff x="0" y="0"/>
          <a:chExt cx="0" cy="0"/>
        </a:xfrm>
      </p:grpSpPr>
      <p:sp>
        <p:nvSpPr>
          <p:cNvPr id="103" name="Google Shape;103;p59"/>
          <p:cNvSpPr/>
          <p:nvPr/>
        </p:nvSpPr>
        <p:spPr>
          <a:xfrm>
            <a:off x="0" y="0"/>
            <a:ext cx="12192000" cy="6858001"/>
          </a:xfrm>
          <a:prstGeom prst="rect">
            <a:avLst/>
          </a:prstGeom>
          <a:solidFill>
            <a:srgbClr val="FDDE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4" name="Google Shape;104;p59"/>
          <p:cNvSpPr/>
          <p:nvPr/>
        </p:nvSpPr>
        <p:spPr>
          <a:xfrm>
            <a:off x="586901" y="491138"/>
            <a:ext cx="4309564" cy="470898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Arial"/>
              <a:buNone/>
            </a:pPr>
            <a:r>
              <a:rPr lang="en-GB" sz="3600">
                <a:solidFill>
                  <a:schemeClr val="dk1"/>
                </a:solidFill>
                <a:latin typeface="Calibri"/>
                <a:ea typeface="Calibri"/>
                <a:cs typeface="Calibri"/>
                <a:sym typeface="Calibri"/>
              </a:rPr>
              <a:t>ICONS</a:t>
            </a:r>
            <a:r>
              <a:rPr lang="en-GB" sz="3600">
                <a:solidFill>
                  <a:schemeClr val="dk1"/>
                </a:solidFill>
                <a:latin typeface="Calibri"/>
                <a:ea typeface="Calibri"/>
                <a:cs typeface="Calibri"/>
                <a:sym typeface="Calibri"/>
              </a:rPr>
              <a:t> WHICH CAN BE USED WITHIN THE </a:t>
            </a:r>
            <a:r>
              <a:rPr b="1" lang="en-GB" sz="3600">
                <a:solidFill>
                  <a:schemeClr val="dk1"/>
                </a:solidFill>
                <a:latin typeface="Calibri"/>
                <a:ea typeface="Calibri"/>
                <a:cs typeface="Calibri"/>
                <a:sym typeface="Calibri"/>
              </a:rPr>
              <a:t>DETOUR</a:t>
            </a:r>
            <a:endParaRPr/>
          </a:p>
          <a:p>
            <a:pPr indent="0" lvl="0" marL="0" marR="0" rtl="0" algn="l">
              <a:spcBef>
                <a:spcPts val="0"/>
              </a:spcBef>
              <a:spcAft>
                <a:spcPts val="0"/>
              </a:spcAft>
              <a:buClr>
                <a:schemeClr val="dk1"/>
              </a:buClr>
              <a:buSzPts val="1100"/>
              <a:buFont typeface="Arial"/>
              <a:buNone/>
            </a:pPr>
            <a:r>
              <a:rPr lang="en-GB" sz="3600">
                <a:solidFill>
                  <a:schemeClr val="dk1"/>
                </a:solidFill>
                <a:latin typeface="Calibri"/>
                <a:ea typeface="Calibri"/>
                <a:cs typeface="Calibri"/>
                <a:sym typeface="Calibri"/>
              </a:rPr>
              <a:t>POWERPOINT</a:t>
            </a:r>
            <a:endParaRPr/>
          </a:p>
          <a:p>
            <a:pPr indent="0" lvl="0" marL="0" marR="0" rtl="0" algn="l">
              <a:spcBef>
                <a:spcPts val="0"/>
              </a:spcBef>
              <a:spcAft>
                <a:spcPts val="0"/>
              </a:spcAft>
              <a:buClr>
                <a:schemeClr val="dk1"/>
              </a:buClr>
              <a:buSzPts val="1100"/>
              <a:buFont typeface="Arial"/>
              <a:buNone/>
            </a:pPr>
            <a:r>
              <a:t/>
            </a:r>
            <a:endParaRPr sz="3600">
              <a:solidFill>
                <a:schemeClr val="dk1"/>
              </a:solidFill>
              <a:latin typeface="Calibri"/>
              <a:ea typeface="Calibri"/>
              <a:cs typeface="Calibri"/>
              <a:sym typeface="Calibri"/>
            </a:endParaRPr>
          </a:p>
          <a:p>
            <a:pPr indent="0" lvl="0" marL="52388" marR="0" rtl="0" algn="l">
              <a:spcBef>
                <a:spcPts val="0"/>
              </a:spcBef>
              <a:spcAft>
                <a:spcPts val="0"/>
              </a:spcAft>
              <a:buClr>
                <a:schemeClr val="dk1"/>
              </a:buClr>
              <a:buSzPts val="900"/>
              <a:buFont typeface="Quattrocento Sans"/>
              <a:buNone/>
            </a:pPr>
            <a:r>
              <a:rPr i="1" lang="en-GB" sz="2400">
                <a:solidFill>
                  <a:schemeClr val="dk1"/>
                </a:solidFill>
                <a:latin typeface="Calibri"/>
                <a:ea typeface="Calibri"/>
                <a:cs typeface="Calibri"/>
                <a:sym typeface="Calibri"/>
              </a:rPr>
              <a:t>Resize them without losing quality.</a:t>
            </a:r>
            <a:r>
              <a:rPr i="1" lang="en-GB" sz="2400">
                <a:solidFill>
                  <a:schemeClr val="dk1"/>
                </a:solidFill>
                <a:latin typeface="Calibri"/>
                <a:ea typeface="Calibri"/>
                <a:cs typeface="Calibri"/>
                <a:sym typeface="Calibri"/>
              </a:rPr>
              <a:t> </a:t>
            </a:r>
            <a:r>
              <a:rPr i="1" lang="en-GB" sz="2400">
                <a:solidFill>
                  <a:schemeClr val="dk1"/>
                </a:solidFill>
                <a:latin typeface="Calibri"/>
                <a:ea typeface="Calibri"/>
                <a:cs typeface="Calibri"/>
                <a:sym typeface="Calibri"/>
              </a:rPr>
              <a:t> Change line colour, width and style.</a:t>
            </a:r>
            <a:r>
              <a:rPr i="1" lang="en-GB" sz="2400">
                <a:solidFill>
                  <a:schemeClr val="dk1"/>
                </a:solidFill>
                <a:latin typeface="Calibri"/>
                <a:ea typeface="Calibri"/>
                <a:cs typeface="Calibri"/>
                <a:sym typeface="Calibri"/>
              </a:rPr>
              <a:t>  </a:t>
            </a:r>
            <a:endParaRPr/>
          </a:p>
          <a:p>
            <a:pPr indent="0" lvl="0" marL="52388" marR="0" rtl="0" algn="l">
              <a:spcBef>
                <a:spcPts val="0"/>
              </a:spcBef>
              <a:spcAft>
                <a:spcPts val="0"/>
              </a:spcAft>
              <a:buClr>
                <a:schemeClr val="dk1"/>
              </a:buClr>
              <a:buSzPts val="900"/>
              <a:buFont typeface="Quattrocento Sans"/>
              <a:buNone/>
            </a:pPr>
            <a:r>
              <a:t/>
            </a:r>
            <a:endParaRPr i="1" sz="2400">
              <a:solidFill>
                <a:schemeClr val="dk1"/>
              </a:solidFill>
              <a:latin typeface="Calibri"/>
              <a:ea typeface="Calibri"/>
              <a:cs typeface="Calibri"/>
              <a:sym typeface="Calibri"/>
            </a:endParaRPr>
          </a:p>
          <a:p>
            <a:pPr indent="0" lvl="0" marL="52388" marR="0" rtl="0" algn="l">
              <a:spcBef>
                <a:spcPts val="0"/>
              </a:spcBef>
              <a:spcAft>
                <a:spcPts val="0"/>
              </a:spcAft>
              <a:buClr>
                <a:schemeClr val="dk1"/>
              </a:buClr>
              <a:buSzPts val="900"/>
              <a:buFont typeface="Quattrocento Sans"/>
              <a:buNone/>
            </a:pPr>
            <a:r>
              <a:rPr lang="en-GB" sz="2400">
                <a:solidFill>
                  <a:schemeClr val="dk1"/>
                </a:solidFill>
                <a:latin typeface="Calibri"/>
                <a:ea typeface="Calibri"/>
                <a:cs typeface="Calibri"/>
                <a:sym typeface="Calibri"/>
              </a:rPr>
              <a:t>Isn’t that nice? :)</a:t>
            </a:r>
            <a:endParaRPr/>
          </a:p>
        </p:txBody>
      </p:sp>
      <p:sp>
        <p:nvSpPr>
          <p:cNvPr id="105" name="Google Shape;105;p59"/>
          <p:cNvSpPr/>
          <p:nvPr/>
        </p:nvSpPr>
        <p:spPr>
          <a:xfrm>
            <a:off x="0" y="5968370"/>
            <a:ext cx="12192000"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2400">
                <a:solidFill>
                  <a:schemeClr val="dk1"/>
                </a:solidFill>
                <a:latin typeface="Calibri"/>
                <a:ea typeface="Calibri"/>
                <a:cs typeface="Calibri"/>
                <a:sym typeface="Calibri"/>
              </a:rPr>
              <a:t>*** </a:t>
            </a:r>
            <a:r>
              <a:rPr b="1" lang="en-GB" sz="2400">
                <a:solidFill>
                  <a:schemeClr val="dk1"/>
                </a:solidFill>
                <a:latin typeface="Calibri"/>
                <a:ea typeface="Calibri"/>
                <a:cs typeface="Calibri"/>
                <a:sym typeface="Calibri"/>
              </a:rPr>
              <a:t>PLEASE DELETE THIS INSTRUCTION SLIDE BEFORE PRESENTING FINAL PRESENTATION </a:t>
            </a:r>
            <a:r>
              <a:rPr lang="en-GB" sz="2400">
                <a:solidFill>
                  <a:schemeClr val="dk1"/>
                </a:solidFill>
                <a:latin typeface="Calibri"/>
                <a:ea typeface="Calibri"/>
                <a:cs typeface="Calibri"/>
                <a:sym typeface="Calibri"/>
              </a:rPr>
              <a:t>*** </a:t>
            </a:r>
            <a:endParaRPr sz="2400">
              <a:solidFill>
                <a:schemeClr val="dk1"/>
              </a:solidFill>
              <a:latin typeface="Calibri"/>
              <a:ea typeface="Calibri"/>
              <a:cs typeface="Calibri"/>
              <a:sym typeface="Calibri"/>
            </a:endParaRPr>
          </a:p>
        </p:txBody>
      </p:sp>
      <p:cxnSp>
        <p:nvCxnSpPr>
          <p:cNvPr id="106" name="Google Shape;106;p59"/>
          <p:cNvCxnSpPr/>
          <p:nvPr/>
        </p:nvCxnSpPr>
        <p:spPr>
          <a:xfrm rot="10800000">
            <a:off x="2" y="5540407"/>
            <a:ext cx="12191998" cy="0"/>
          </a:xfrm>
          <a:prstGeom prst="straightConnector1">
            <a:avLst/>
          </a:prstGeom>
          <a:noFill/>
          <a:ln cap="flat" cmpd="sng" w="9525">
            <a:solidFill>
              <a:schemeClr val="dk1"/>
            </a:solidFill>
            <a:prstDash val="solid"/>
            <a:miter lim="800000"/>
            <a:headEnd len="sm" w="sm" type="none"/>
            <a:tailEnd len="sm" w="sm" type="none"/>
          </a:ln>
        </p:spPr>
      </p:cxnSp>
      <p:cxnSp>
        <p:nvCxnSpPr>
          <p:cNvPr id="107" name="Google Shape;107;p59"/>
          <p:cNvCxnSpPr/>
          <p:nvPr/>
        </p:nvCxnSpPr>
        <p:spPr>
          <a:xfrm>
            <a:off x="5145818" y="0"/>
            <a:ext cx="0" cy="5540408"/>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 with solid header - Yellow">
  <p:cSld name="Text Slide - with solid header - Yellow">
    <p:spTree>
      <p:nvGrpSpPr>
        <p:cNvPr id="108" name="Shape 108"/>
        <p:cNvGrpSpPr/>
        <p:nvPr/>
      </p:nvGrpSpPr>
      <p:grpSpPr>
        <a:xfrm>
          <a:off x="0" y="0"/>
          <a:ext cx="0" cy="0"/>
          <a:chOff x="0" y="0"/>
          <a:chExt cx="0" cy="0"/>
        </a:xfrm>
      </p:grpSpPr>
      <p:sp>
        <p:nvSpPr>
          <p:cNvPr id="109" name="Google Shape;109;p60"/>
          <p:cNvSpPr/>
          <p:nvPr/>
        </p:nvSpPr>
        <p:spPr>
          <a:xfrm>
            <a:off x="0" y="0"/>
            <a:ext cx="12191999" cy="2161309"/>
          </a:xfrm>
          <a:prstGeom prst="rect">
            <a:avLst/>
          </a:prstGeom>
          <a:solidFill>
            <a:srgbClr val="FDDE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clock, light&#10;&#10;Description automatically generated" id="110" name="Google Shape;110;p60"/>
          <p:cNvPicPr preferRelativeResize="0"/>
          <p:nvPr/>
        </p:nvPicPr>
        <p:blipFill rotWithShape="1">
          <a:blip r:embed="rId2">
            <a:alphaModFix/>
          </a:blip>
          <a:srcRect b="0" l="0" r="0" t="29368"/>
          <a:stretch/>
        </p:blipFill>
        <p:spPr>
          <a:xfrm>
            <a:off x="0" y="6214057"/>
            <a:ext cx="1965601" cy="655817"/>
          </a:xfrm>
          <a:prstGeom prst="rect">
            <a:avLst/>
          </a:prstGeom>
          <a:noFill/>
          <a:ln>
            <a:noFill/>
          </a:ln>
        </p:spPr>
      </p:pic>
      <p:pic>
        <p:nvPicPr>
          <p:cNvPr descr="A picture containing clock, light&#10;&#10;Description automatically generated" id="111" name="Google Shape;111;p60"/>
          <p:cNvPicPr preferRelativeResize="0"/>
          <p:nvPr/>
        </p:nvPicPr>
        <p:blipFill rotWithShape="1">
          <a:blip r:embed="rId2">
            <a:alphaModFix/>
          </a:blip>
          <a:srcRect b="73889" l="0" r="0" t="0"/>
          <a:stretch/>
        </p:blipFill>
        <p:spPr>
          <a:xfrm>
            <a:off x="9782474" y="6420744"/>
            <a:ext cx="1965601" cy="242442"/>
          </a:xfrm>
          <a:prstGeom prst="rect">
            <a:avLst/>
          </a:prstGeom>
          <a:noFill/>
          <a:ln>
            <a:noFill/>
          </a:ln>
        </p:spPr>
      </p:pic>
      <p:sp>
        <p:nvSpPr>
          <p:cNvPr id="112" name="Google Shape;112;p60"/>
          <p:cNvSpPr txBox="1"/>
          <p:nvPr>
            <p:ph idx="1" type="body"/>
          </p:nvPr>
        </p:nvSpPr>
        <p:spPr>
          <a:xfrm>
            <a:off x="571313" y="875545"/>
            <a:ext cx="10978262" cy="108309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3" name="Google Shape;113;p60"/>
          <p:cNvSpPr txBox="1"/>
          <p:nvPr>
            <p:ph idx="2" type="body"/>
          </p:nvPr>
        </p:nvSpPr>
        <p:spPr>
          <a:xfrm>
            <a:off x="571313" y="2532849"/>
            <a:ext cx="10978262" cy="357250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s x 3 with header - Blue">
  <p:cSld name="photos x 3 with header - Blue">
    <p:spTree>
      <p:nvGrpSpPr>
        <p:cNvPr id="114" name="Shape 114"/>
        <p:cNvGrpSpPr/>
        <p:nvPr/>
      </p:nvGrpSpPr>
      <p:grpSpPr>
        <a:xfrm>
          <a:off x="0" y="0"/>
          <a:ext cx="0" cy="0"/>
          <a:chOff x="0" y="0"/>
          <a:chExt cx="0" cy="0"/>
        </a:xfrm>
      </p:grpSpPr>
      <p:sp>
        <p:nvSpPr>
          <p:cNvPr id="115" name="Google Shape;115;p61"/>
          <p:cNvSpPr/>
          <p:nvPr/>
        </p:nvSpPr>
        <p:spPr>
          <a:xfrm>
            <a:off x="0" y="0"/>
            <a:ext cx="3526971" cy="255371"/>
          </a:xfrm>
          <a:prstGeom prst="rect">
            <a:avLst/>
          </a:prstGeom>
          <a:solidFill>
            <a:srgbClr val="6ECEC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6" name="Google Shape;116;p61"/>
          <p:cNvSpPr txBox="1"/>
          <p:nvPr>
            <p:ph idx="1" type="body"/>
          </p:nvPr>
        </p:nvSpPr>
        <p:spPr>
          <a:xfrm>
            <a:off x="571313" y="875544"/>
            <a:ext cx="5252711" cy="145969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7" name="Google Shape;117;p61"/>
          <p:cNvSpPr txBox="1"/>
          <p:nvPr>
            <p:ph idx="2" type="body"/>
          </p:nvPr>
        </p:nvSpPr>
        <p:spPr>
          <a:xfrm>
            <a:off x="5950634" y="875544"/>
            <a:ext cx="5642758" cy="145969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8" name="Google Shape;118;p61"/>
          <p:cNvSpPr/>
          <p:nvPr>
            <p:ph idx="3" type="pic"/>
          </p:nvPr>
        </p:nvSpPr>
        <p:spPr>
          <a:xfrm>
            <a:off x="571500" y="2892425"/>
            <a:ext cx="3263900" cy="3079750"/>
          </a:xfrm>
          <a:prstGeom prst="rect">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rgbClr val="404040"/>
              </a:buClr>
              <a:buSzPts val="2000"/>
              <a:buFont typeface="Arial"/>
              <a:buNone/>
              <a:defRPr b="0" i="1" sz="2000" u="none" cap="none" strike="noStrike">
                <a:solidFill>
                  <a:srgbClr val="404040"/>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9" name="Google Shape;119;p61"/>
          <p:cNvSpPr/>
          <p:nvPr>
            <p:ph idx="4" type="pic"/>
          </p:nvPr>
        </p:nvSpPr>
        <p:spPr>
          <a:xfrm>
            <a:off x="4450119" y="2892425"/>
            <a:ext cx="3263900" cy="3079750"/>
          </a:xfrm>
          <a:prstGeom prst="rect">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rgbClr val="404040"/>
              </a:buClr>
              <a:buSzPts val="2000"/>
              <a:buFont typeface="Arial"/>
              <a:buNone/>
              <a:defRPr b="0" i="1" sz="2000" u="none" cap="none" strike="noStrike">
                <a:solidFill>
                  <a:srgbClr val="404040"/>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0" name="Google Shape;120;p61"/>
          <p:cNvSpPr/>
          <p:nvPr>
            <p:ph idx="5" type="pic"/>
          </p:nvPr>
        </p:nvSpPr>
        <p:spPr>
          <a:xfrm>
            <a:off x="8285775" y="2892425"/>
            <a:ext cx="3263900" cy="3079750"/>
          </a:xfrm>
          <a:prstGeom prst="rect">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rgbClr val="404040"/>
              </a:buClr>
              <a:buSzPts val="2000"/>
              <a:buFont typeface="Arial"/>
              <a:buNone/>
              <a:defRPr b="0" i="1" sz="2000" u="none" cap="none" strike="noStrike">
                <a:solidFill>
                  <a:srgbClr val="404040"/>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A picture containing clock, light&#10;&#10;Description automatically generated" id="121" name="Google Shape;121;p61"/>
          <p:cNvPicPr preferRelativeResize="0"/>
          <p:nvPr/>
        </p:nvPicPr>
        <p:blipFill rotWithShape="1">
          <a:blip r:embed="rId2">
            <a:alphaModFix/>
          </a:blip>
          <a:srcRect b="0" l="0" r="0" t="29368"/>
          <a:stretch/>
        </p:blipFill>
        <p:spPr>
          <a:xfrm>
            <a:off x="0" y="6214057"/>
            <a:ext cx="1965601" cy="655817"/>
          </a:xfrm>
          <a:prstGeom prst="rect">
            <a:avLst/>
          </a:prstGeom>
          <a:noFill/>
          <a:ln>
            <a:noFill/>
          </a:ln>
        </p:spPr>
      </p:pic>
      <p:pic>
        <p:nvPicPr>
          <p:cNvPr descr="A picture containing clock, light&#10;&#10;Description automatically generated" id="122" name="Google Shape;122;p61"/>
          <p:cNvPicPr preferRelativeResize="0"/>
          <p:nvPr/>
        </p:nvPicPr>
        <p:blipFill rotWithShape="1">
          <a:blip r:embed="rId2">
            <a:alphaModFix/>
          </a:blip>
          <a:srcRect b="73889" l="0" r="0" t="0"/>
          <a:stretch/>
        </p:blipFill>
        <p:spPr>
          <a:xfrm>
            <a:off x="9782474" y="6420744"/>
            <a:ext cx="1965601" cy="242442"/>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s x 3 with header - Yellow">
  <p:cSld name="photos x 3 with header - Yellow">
    <p:spTree>
      <p:nvGrpSpPr>
        <p:cNvPr id="123" name="Shape 123"/>
        <p:cNvGrpSpPr/>
        <p:nvPr/>
      </p:nvGrpSpPr>
      <p:grpSpPr>
        <a:xfrm>
          <a:off x="0" y="0"/>
          <a:ext cx="0" cy="0"/>
          <a:chOff x="0" y="0"/>
          <a:chExt cx="0" cy="0"/>
        </a:xfrm>
      </p:grpSpPr>
      <p:sp>
        <p:nvSpPr>
          <p:cNvPr id="124" name="Google Shape;124;p62"/>
          <p:cNvSpPr/>
          <p:nvPr/>
        </p:nvSpPr>
        <p:spPr>
          <a:xfrm>
            <a:off x="0" y="0"/>
            <a:ext cx="3526971" cy="255371"/>
          </a:xfrm>
          <a:prstGeom prst="rect">
            <a:avLst/>
          </a:prstGeom>
          <a:solidFill>
            <a:srgbClr val="FDDE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5" name="Google Shape;125;p62"/>
          <p:cNvSpPr txBox="1"/>
          <p:nvPr>
            <p:ph idx="1" type="body"/>
          </p:nvPr>
        </p:nvSpPr>
        <p:spPr>
          <a:xfrm>
            <a:off x="571313" y="875544"/>
            <a:ext cx="5252711" cy="145969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 name="Google Shape;126;p62"/>
          <p:cNvSpPr txBox="1"/>
          <p:nvPr>
            <p:ph idx="2" type="body"/>
          </p:nvPr>
        </p:nvSpPr>
        <p:spPr>
          <a:xfrm>
            <a:off x="5950634" y="875544"/>
            <a:ext cx="5642758" cy="145969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 name="Google Shape;127;p62"/>
          <p:cNvSpPr/>
          <p:nvPr>
            <p:ph idx="3" type="pic"/>
          </p:nvPr>
        </p:nvSpPr>
        <p:spPr>
          <a:xfrm>
            <a:off x="571500" y="2892425"/>
            <a:ext cx="3263900" cy="3079750"/>
          </a:xfrm>
          <a:prstGeom prst="rect">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rgbClr val="404040"/>
              </a:buClr>
              <a:buSzPts val="2000"/>
              <a:buFont typeface="Arial"/>
              <a:buNone/>
              <a:defRPr b="0" i="1" sz="2000" u="none" cap="none" strike="noStrike">
                <a:solidFill>
                  <a:srgbClr val="404040"/>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8" name="Google Shape;128;p62"/>
          <p:cNvSpPr/>
          <p:nvPr>
            <p:ph idx="4" type="pic"/>
          </p:nvPr>
        </p:nvSpPr>
        <p:spPr>
          <a:xfrm>
            <a:off x="4450119" y="2892425"/>
            <a:ext cx="3263900" cy="3079750"/>
          </a:xfrm>
          <a:prstGeom prst="rect">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rgbClr val="404040"/>
              </a:buClr>
              <a:buSzPts val="2000"/>
              <a:buFont typeface="Arial"/>
              <a:buNone/>
              <a:defRPr b="0" i="1" sz="2000" u="none" cap="none" strike="noStrike">
                <a:solidFill>
                  <a:srgbClr val="404040"/>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9" name="Google Shape;129;p62"/>
          <p:cNvSpPr/>
          <p:nvPr>
            <p:ph idx="5" type="pic"/>
          </p:nvPr>
        </p:nvSpPr>
        <p:spPr>
          <a:xfrm>
            <a:off x="8285775" y="2892425"/>
            <a:ext cx="3263900" cy="3079750"/>
          </a:xfrm>
          <a:prstGeom prst="rect">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rgbClr val="404040"/>
              </a:buClr>
              <a:buSzPts val="2000"/>
              <a:buFont typeface="Arial"/>
              <a:buNone/>
              <a:defRPr b="0" i="1" sz="2000" u="none" cap="none" strike="noStrike">
                <a:solidFill>
                  <a:srgbClr val="404040"/>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A picture containing clock, light&#10;&#10;Description automatically generated" id="130" name="Google Shape;130;p62"/>
          <p:cNvPicPr preferRelativeResize="0"/>
          <p:nvPr/>
        </p:nvPicPr>
        <p:blipFill rotWithShape="1">
          <a:blip r:embed="rId2">
            <a:alphaModFix/>
          </a:blip>
          <a:srcRect b="0" l="0" r="0" t="29368"/>
          <a:stretch/>
        </p:blipFill>
        <p:spPr>
          <a:xfrm>
            <a:off x="0" y="6214057"/>
            <a:ext cx="1965601" cy="655817"/>
          </a:xfrm>
          <a:prstGeom prst="rect">
            <a:avLst/>
          </a:prstGeom>
          <a:noFill/>
          <a:ln>
            <a:noFill/>
          </a:ln>
        </p:spPr>
      </p:pic>
      <p:pic>
        <p:nvPicPr>
          <p:cNvPr descr="A picture containing clock, light&#10;&#10;Description automatically generated" id="131" name="Google Shape;131;p62"/>
          <p:cNvPicPr preferRelativeResize="0"/>
          <p:nvPr/>
        </p:nvPicPr>
        <p:blipFill rotWithShape="1">
          <a:blip r:embed="rId2">
            <a:alphaModFix/>
          </a:blip>
          <a:srcRect b="73889" l="0" r="0" t="0"/>
          <a:stretch/>
        </p:blipFill>
        <p:spPr>
          <a:xfrm>
            <a:off x="9782474" y="6420744"/>
            <a:ext cx="1965601" cy="242442"/>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with Quote - Yellow">
  <p:cSld name="Photo with Quote - Yellow">
    <p:spTree>
      <p:nvGrpSpPr>
        <p:cNvPr id="132" name="Shape 132"/>
        <p:cNvGrpSpPr/>
        <p:nvPr/>
      </p:nvGrpSpPr>
      <p:grpSpPr>
        <a:xfrm>
          <a:off x="0" y="0"/>
          <a:ext cx="0" cy="0"/>
          <a:chOff x="0" y="0"/>
          <a:chExt cx="0" cy="0"/>
        </a:xfrm>
      </p:grpSpPr>
      <p:sp>
        <p:nvSpPr>
          <p:cNvPr id="133" name="Google Shape;133;p63"/>
          <p:cNvSpPr/>
          <p:nvPr/>
        </p:nvSpPr>
        <p:spPr>
          <a:xfrm>
            <a:off x="405433" y="370011"/>
            <a:ext cx="11381134" cy="6117978"/>
          </a:xfrm>
          <a:prstGeom prst="rect">
            <a:avLst/>
          </a:prstGeom>
          <a:solidFill>
            <a:srgbClr val="FDDE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4" name="Google Shape;134;p63"/>
          <p:cNvSpPr txBox="1"/>
          <p:nvPr>
            <p:ph idx="1" type="body"/>
          </p:nvPr>
        </p:nvSpPr>
        <p:spPr>
          <a:xfrm>
            <a:off x="4296157" y="4534649"/>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9600"/>
              <a:buNone/>
              <a:defRPr b="1" i="0" sz="9600">
                <a:solidFill>
                  <a:schemeClr val="dk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 name="Google Shape;135;p63"/>
          <p:cNvSpPr txBox="1"/>
          <p:nvPr>
            <p:ph idx="2" type="body"/>
          </p:nvPr>
        </p:nvSpPr>
        <p:spPr>
          <a:xfrm>
            <a:off x="712093" y="857244"/>
            <a:ext cx="4369392" cy="4493975"/>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3000"/>
              <a:buNone/>
              <a:defRPr i="1" sz="30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 name="Google Shape;136;p63"/>
          <p:cNvSpPr txBox="1"/>
          <p:nvPr>
            <p:ph idx="3" type="body"/>
          </p:nvPr>
        </p:nvSpPr>
        <p:spPr>
          <a:xfrm>
            <a:off x="623677" y="659926"/>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9600"/>
              <a:buNone/>
              <a:defRPr b="1" i="0" sz="9600">
                <a:solidFill>
                  <a:schemeClr val="dk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 name="Google Shape;137;p63"/>
          <p:cNvSpPr/>
          <p:nvPr>
            <p:ph idx="4" type="pic"/>
          </p:nvPr>
        </p:nvSpPr>
        <p:spPr>
          <a:xfrm>
            <a:off x="5299729" y="-1"/>
            <a:ext cx="4369392" cy="6858001"/>
          </a:xfrm>
          <a:prstGeom prst="rect">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rgbClr val="404040"/>
              </a:buClr>
              <a:buSzPts val="2000"/>
              <a:buFont typeface="Arial"/>
              <a:buNone/>
              <a:defRPr b="0" i="1" sz="2000" u="none" cap="none" strike="noStrike">
                <a:solidFill>
                  <a:srgbClr val="404040"/>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A picture containing clock, light&#10;&#10;Description automatically generated" id="138" name="Google Shape;138;p63"/>
          <p:cNvPicPr preferRelativeResize="0"/>
          <p:nvPr/>
        </p:nvPicPr>
        <p:blipFill rotWithShape="1">
          <a:blip r:embed="rId2">
            <a:alphaModFix/>
          </a:blip>
          <a:srcRect b="0" l="0" r="0" t="29368"/>
          <a:stretch/>
        </p:blipFill>
        <p:spPr>
          <a:xfrm>
            <a:off x="0" y="5881549"/>
            <a:ext cx="1965601" cy="655817"/>
          </a:xfrm>
          <a:prstGeom prst="rect">
            <a:avLst/>
          </a:prstGeom>
          <a:noFill/>
          <a:ln>
            <a:noFill/>
          </a:ln>
        </p:spPr>
      </p:pic>
      <p:pic>
        <p:nvPicPr>
          <p:cNvPr descr="A picture containing clock, light&#10;&#10;Description automatically generated" id="139" name="Google Shape;139;p63"/>
          <p:cNvPicPr preferRelativeResize="0"/>
          <p:nvPr/>
        </p:nvPicPr>
        <p:blipFill rotWithShape="1">
          <a:blip r:embed="rId2">
            <a:alphaModFix/>
          </a:blip>
          <a:srcRect b="73889" l="0" r="0" t="0"/>
          <a:stretch/>
        </p:blipFill>
        <p:spPr>
          <a:xfrm>
            <a:off x="9782474" y="6076358"/>
            <a:ext cx="1965601" cy="242442"/>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 Blue">
  <p:cSld name="Divider Slide - Blue">
    <p:spTree>
      <p:nvGrpSpPr>
        <p:cNvPr id="140" name="Shape 140"/>
        <p:cNvGrpSpPr/>
        <p:nvPr/>
      </p:nvGrpSpPr>
      <p:grpSpPr>
        <a:xfrm>
          <a:off x="0" y="0"/>
          <a:ext cx="0" cy="0"/>
          <a:chOff x="0" y="0"/>
          <a:chExt cx="0" cy="0"/>
        </a:xfrm>
      </p:grpSpPr>
      <p:sp>
        <p:nvSpPr>
          <p:cNvPr id="141" name="Google Shape;141;p64"/>
          <p:cNvSpPr/>
          <p:nvPr/>
        </p:nvSpPr>
        <p:spPr>
          <a:xfrm>
            <a:off x="332509" y="301336"/>
            <a:ext cx="11513127" cy="6213764"/>
          </a:xfrm>
          <a:prstGeom prst="rect">
            <a:avLst/>
          </a:prstGeom>
          <a:solidFill>
            <a:srgbClr val="6ECEC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2" name="Google Shape;142;p64"/>
          <p:cNvSpPr txBox="1"/>
          <p:nvPr>
            <p:ph idx="1" type="body"/>
          </p:nvPr>
        </p:nvSpPr>
        <p:spPr>
          <a:xfrm>
            <a:off x="6639339" y="695930"/>
            <a:ext cx="4709155" cy="3664001"/>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3600"/>
              <a:buNone/>
              <a:defRPr b="1"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picture containing clock, light&#10;&#10;Description automatically generated" id="143" name="Google Shape;143;p64"/>
          <p:cNvPicPr preferRelativeResize="0"/>
          <p:nvPr/>
        </p:nvPicPr>
        <p:blipFill rotWithShape="1">
          <a:blip r:embed="rId2">
            <a:alphaModFix/>
          </a:blip>
          <a:srcRect b="0" l="0" r="0" t="29368"/>
          <a:stretch/>
        </p:blipFill>
        <p:spPr>
          <a:xfrm>
            <a:off x="0" y="5881549"/>
            <a:ext cx="1965601" cy="655817"/>
          </a:xfrm>
          <a:prstGeom prst="rect">
            <a:avLst/>
          </a:prstGeom>
          <a:noFill/>
          <a:ln>
            <a:noFill/>
          </a:ln>
        </p:spPr>
      </p:pic>
      <p:pic>
        <p:nvPicPr>
          <p:cNvPr descr="A picture containing clock, light&#10;&#10;Description automatically generated" id="144" name="Google Shape;144;p64"/>
          <p:cNvPicPr preferRelativeResize="0"/>
          <p:nvPr/>
        </p:nvPicPr>
        <p:blipFill rotWithShape="1">
          <a:blip r:embed="rId2">
            <a:alphaModFix/>
          </a:blip>
          <a:srcRect b="73889" l="0" r="0" t="0"/>
          <a:stretch/>
        </p:blipFill>
        <p:spPr>
          <a:xfrm>
            <a:off x="9782474" y="6076358"/>
            <a:ext cx="1965601" cy="242442"/>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 Yellow">
  <p:cSld name="Divider Slide - Yellow">
    <p:spTree>
      <p:nvGrpSpPr>
        <p:cNvPr id="145" name="Shape 145"/>
        <p:cNvGrpSpPr/>
        <p:nvPr/>
      </p:nvGrpSpPr>
      <p:grpSpPr>
        <a:xfrm>
          <a:off x="0" y="0"/>
          <a:ext cx="0" cy="0"/>
          <a:chOff x="0" y="0"/>
          <a:chExt cx="0" cy="0"/>
        </a:xfrm>
      </p:grpSpPr>
      <p:sp>
        <p:nvSpPr>
          <p:cNvPr id="146" name="Google Shape;146;p65"/>
          <p:cNvSpPr/>
          <p:nvPr/>
        </p:nvSpPr>
        <p:spPr>
          <a:xfrm>
            <a:off x="332509" y="301336"/>
            <a:ext cx="11513127" cy="6213764"/>
          </a:xfrm>
          <a:prstGeom prst="rect">
            <a:avLst/>
          </a:prstGeom>
          <a:solidFill>
            <a:srgbClr val="FDDE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7" name="Google Shape;147;p65"/>
          <p:cNvSpPr txBox="1"/>
          <p:nvPr>
            <p:ph idx="1" type="body"/>
          </p:nvPr>
        </p:nvSpPr>
        <p:spPr>
          <a:xfrm>
            <a:off x="6639339" y="695930"/>
            <a:ext cx="4709155" cy="3664001"/>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3600"/>
              <a:buNone/>
              <a:defRPr b="1"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picture containing clock, light&#10;&#10;Description automatically generated" id="148" name="Google Shape;148;p65"/>
          <p:cNvPicPr preferRelativeResize="0"/>
          <p:nvPr/>
        </p:nvPicPr>
        <p:blipFill rotWithShape="1">
          <a:blip r:embed="rId2">
            <a:alphaModFix/>
          </a:blip>
          <a:srcRect b="0" l="0" r="0" t="29368"/>
          <a:stretch/>
        </p:blipFill>
        <p:spPr>
          <a:xfrm>
            <a:off x="0" y="5881549"/>
            <a:ext cx="1965601" cy="655817"/>
          </a:xfrm>
          <a:prstGeom prst="rect">
            <a:avLst/>
          </a:prstGeom>
          <a:noFill/>
          <a:ln>
            <a:noFill/>
          </a:ln>
        </p:spPr>
      </p:pic>
      <p:pic>
        <p:nvPicPr>
          <p:cNvPr descr="A picture containing clock, light&#10;&#10;Description automatically generated" id="149" name="Google Shape;149;p65"/>
          <p:cNvPicPr preferRelativeResize="0"/>
          <p:nvPr/>
        </p:nvPicPr>
        <p:blipFill rotWithShape="1">
          <a:blip r:embed="rId2">
            <a:alphaModFix/>
          </a:blip>
          <a:srcRect b="73889" l="0" r="0" t="0"/>
          <a:stretch/>
        </p:blipFill>
        <p:spPr>
          <a:xfrm>
            <a:off x="9782474" y="6076358"/>
            <a:ext cx="1965601" cy="242442"/>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with Quote - Blue">
  <p:cSld name="Photo with Quote - Blue">
    <p:spTree>
      <p:nvGrpSpPr>
        <p:cNvPr id="22" name="Shape 22"/>
        <p:cNvGrpSpPr/>
        <p:nvPr/>
      </p:nvGrpSpPr>
      <p:grpSpPr>
        <a:xfrm>
          <a:off x="0" y="0"/>
          <a:ext cx="0" cy="0"/>
          <a:chOff x="0" y="0"/>
          <a:chExt cx="0" cy="0"/>
        </a:xfrm>
      </p:grpSpPr>
      <p:sp>
        <p:nvSpPr>
          <p:cNvPr id="23" name="Google Shape;23;p48"/>
          <p:cNvSpPr/>
          <p:nvPr/>
        </p:nvSpPr>
        <p:spPr>
          <a:xfrm>
            <a:off x="405433" y="370011"/>
            <a:ext cx="11381134" cy="6117978"/>
          </a:xfrm>
          <a:prstGeom prst="rect">
            <a:avLst/>
          </a:prstGeom>
          <a:solidFill>
            <a:srgbClr val="6ECEC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4" name="Google Shape;24;p48"/>
          <p:cNvSpPr txBox="1"/>
          <p:nvPr>
            <p:ph idx="1" type="body"/>
          </p:nvPr>
        </p:nvSpPr>
        <p:spPr>
          <a:xfrm>
            <a:off x="4296157" y="4534649"/>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9600"/>
              <a:buNone/>
              <a:defRPr b="1" i="0" sz="9600">
                <a:solidFill>
                  <a:schemeClr val="dk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48"/>
          <p:cNvSpPr txBox="1"/>
          <p:nvPr>
            <p:ph idx="2" type="body"/>
          </p:nvPr>
        </p:nvSpPr>
        <p:spPr>
          <a:xfrm>
            <a:off x="712093" y="857244"/>
            <a:ext cx="4369392" cy="4493975"/>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3000"/>
              <a:buNone/>
              <a:defRPr i="1" sz="30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 name="Google Shape;26;p48"/>
          <p:cNvSpPr txBox="1"/>
          <p:nvPr>
            <p:ph idx="3" type="body"/>
          </p:nvPr>
        </p:nvSpPr>
        <p:spPr>
          <a:xfrm>
            <a:off x="623677" y="659926"/>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9600"/>
              <a:buNone/>
              <a:defRPr b="1" i="0" sz="9600">
                <a:solidFill>
                  <a:schemeClr val="dk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 name="Google Shape;27;p48"/>
          <p:cNvSpPr/>
          <p:nvPr>
            <p:ph idx="4" type="pic"/>
          </p:nvPr>
        </p:nvSpPr>
        <p:spPr>
          <a:xfrm>
            <a:off x="5299729" y="-1"/>
            <a:ext cx="4369392" cy="6858001"/>
          </a:xfrm>
          <a:prstGeom prst="rect">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rgbClr val="404040"/>
              </a:buClr>
              <a:buSzPts val="2000"/>
              <a:buFont typeface="Arial"/>
              <a:buNone/>
              <a:defRPr b="0" i="1" sz="2000" u="none" cap="none" strike="noStrike">
                <a:solidFill>
                  <a:srgbClr val="404040"/>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A picture containing clock, light&#10;&#10;Description automatically generated" id="28" name="Google Shape;28;p48"/>
          <p:cNvPicPr preferRelativeResize="0"/>
          <p:nvPr/>
        </p:nvPicPr>
        <p:blipFill rotWithShape="1">
          <a:blip r:embed="rId2">
            <a:alphaModFix/>
          </a:blip>
          <a:srcRect b="0" l="0" r="0" t="29368"/>
          <a:stretch/>
        </p:blipFill>
        <p:spPr>
          <a:xfrm>
            <a:off x="0" y="5881549"/>
            <a:ext cx="1965601" cy="655817"/>
          </a:xfrm>
          <a:prstGeom prst="rect">
            <a:avLst/>
          </a:prstGeom>
          <a:noFill/>
          <a:ln>
            <a:noFill/>
          </a:ln>
        </p:spPr>
      </p:pic>
      <p:pic>
        <p:nvPicPr>
          <p:cNvPr descr="A picture containing clock, light&#10;&#10;Description automatically generated" id="29" name="Google Shape;29;p48"/>
          <p:cNvPicPr preferRelativeResize="0"/>
          <p:nvPr/>
        </p:nvPicPr>
        <p:blipFill rotWithShape="1">
          <a:blip r:embed="rId2">
            <a:alphaModFix/>
          </a:blip>
          <a:srcRect b="73889" l="0" r="0" t="0"/>
          <a:stretch/>
        </p:blipFill>
        <p:spPr>
          <a:xfrm>
            <a:off x="9782474" y="6076358"/>
            <a:ext cx="1965601" cy="242442"/>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 solid with text - blue">
  <p:cSld name="Title on solid with text - blue">
    <p:spTree>
      <p:nvGrpSpPr>
        <p:cNvPr id="150" name="Shape 150"/>
        <p:cNvGrpSpPr/>
        <p:nvPr/>
      </p:nvGrpSpPr>
      <p:grpSpPr>
        <a:xfrm>
          <a:off x="0" y="0"/>
          <a:ext cx="0" cy="0"/>
          <a:chOff x="0" y="0"/>
          <a:chExt cx="0" cy="0"/>
        </a:xfrm>
      </p:grpSpPr>
      <p:sp>
        <p:nvSpPr>
          <p:cNvPr id="151" name="Google Shape;151;p66"/>
          <p:cNvSpPr/>
          <p:nvPr/>
        </p:nvSpPr>
        <p:spPr>
          <a:xfrm>
            <a:off x="332509" y="301336"/>
            <a:ext cx="5118265" cy="6213764"/>
          </a:xfrm>
          <a:prstGeom prst="rect">
            <a:avLst/>
          </a:prstGeom>
          <a:solidFill>
            <a:srgbClr val="6ECEC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clock, light&#10;&#10;Description automatically generated" id="152" name="Google Shape;152;p66"/>
          <p:cNvPicPr preferRelativeResize="0"/>
          <p:nvPr/>
        </p:nvPicPr>
        <p:blipFill rotWithShape="1">
          <a:blip r:embed="rId2">
            <a:alphaModFix/>
          </a:blip>
          <a:srcRect b="0" l="0" r="0" t="29368"/>
          <a:stretch/>
        </p:blipFill>
        <p:spPr>
          <a:xfrm>
            <a:off x="0" y="5881549"/>
            <a:ext cx="1965601" cy="655817"/>
          </a:xfrm>
          <a:prstGeom prst="rect">
            <a:avLst/>
          </a:prstGeom>
          <a:noFill/>
          <a:ln>
            <a:noFill/>
          </a:ln>
        </p:spPr>
      </p:pic>
      <p:pic>
        <p:nvPicPr>
          <p:cNvPr descr="A picture containing clock, light&#10;&#10;Description automatically generated" id="153" name="Google Shape;153;p66"/>
          <p:cNvPicPr preferRelativeResize="0"/>
          <p:nvPr/>
        </p:nvPicPr>
        <p:blipFill rotWithShape="1">
          <a:blip r:embed="rId2">
            <a:alphaModFix/>
          </a:blip>
          <a:srcRect b="73889" l="0" r="0" t="0"/>
          <a:stretch/>
        </p:blipFill>
        <p:spPr>
          <a:xfrm>
            <a:off x="9782474" y="6076358"/>
            <a:ext cx="1965601" cy="242442"/>
          </a:xfrm>
          <a:prstGeom prst="rect">
            <a:avLst/>
          </a:prstGeom>
          <a:noFill/>
          <a:ln>
            <a:noFill/>
          </a:ln>
        </p:spPr>
      </p:pic>
      <p:sp>
        <p:nvSpPr>
          <p:cNvPr id="154" name="Google Shape;154;p66"/>
          <p:cNvSpPr txBox="1"/>
          <p:nvPr>
            <p:ph idx="1" type="body"/>
          </p:nvPr>
        </p:nvSpPr>
        <p:spPr>
          <a:xfrm>
            <a:off x="571313" y="875544"/>
            <a:ext cx="4677581" cy="48839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 name="Google Shape;155;p66"/>
          <p:cNvSpPr txBox="1"/>
          <p:nvPr>
            <p:ph idx="2" type="body"/>
          </p:nvPr>
        </p:nvSpPr>
        <p:spPr>
          <a:xfrm>
            <a:off x="5973287" y="875545"/>
            <a:ext cx="5576287" cy="4883986"/>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 solid with text - yellow">
  <p:cSld name="Title on solid with text - yellow">
    <p:spTree>
      <p:nvGrpSpPr>
        <p:cNvPr id="156" name="Shape 156"/>
        <p:cNvGrpSpPr/>
        <p:nvPr/>
      </p:nvGrpSpPr>
      <p:grpSpPr>
        <a:xfrm>
          <a:off x="0" y="0"/>
          <a:ext cx="0" cy="0"/>
          <a:chOff x="0" y="0"/>
          <a:chExt cx="0" cy="0"/>
        </a:xfrm>
      </p:grpSpPr>
      <p:sp>
        <p:nvSpPr>
          <p:cNvPr id="157" name="Google Shape;157;p67"/>
          <p:cNvSpPr/>
          <p:nvPr/>
        </p:nvSpPr>
        <p:spPr>
          <a:xfrm>
            <a:off x="332509" y="301336"/>
            <a:ext cx="5118265" cy="6213764"/>
          </a:xfrm>
          <a:prstGeom prst="rect">
            <a:avLst/>
          </a:prstGeom>
          <a:solidFill>
            <a:srgbClr val="FDDE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clock, light&#10;&#10;Description automatically generated" id="158" name="Google Shape;158;p67"/>
          <p:cNvPicPr preferRelativeResize="0"/>
          <p:nvPr/>
        </p:nvPicPr>
        <p:blipFill rotWithShape="1">
          <a:blip r:embed="rId2">
            <a:alphaModFix/>
          </a:blip>
          <a:srcRect b="0" l="0" r="0" t="29368"/>
          <a:stretch/>
        </p:blipFill>
        <p:spPr>
          <a:xfrm>
            <a:off x="0" y="5881549"/>
            <a:ext cx="1965601" cy="655817"/>
          </a:xfrm>
          <a:prstGeom prst="rect">
            <a:avLst/>
          </a:prstGeom>
          <a:noFill/>
          <a:ln>
            <a:noFill/>
          </a:ln>
        </p:spPr>
      </p:pic>
      <p:pic>
        <p:nvPicPr>
          <p:cNvPr descr="A picture containing clock, light&#10;&#10;Description automatically generated" id="159" name="Google Shape;159;p67"/>
          <p:cNvPicPr preferRelativeResize="0"/>
          <p:nvPr/>
        </p:nvPicPr>
        <p:blipFill rotWithShape="1">
          <a:blip r:embed="rId2">
            <a:alphaModFix/>
          </a:blip>
          <a:srcRect b="73889" l="0" r="0" t="0"/>
          <a:stretch/>
        </p:blipFill>
        <p:spPr>
          <a:xfrm>
            <a:off x="9782474" y="6076358"/>
            <a:ext cx="1965601" cy="242442"/>
          </a:xfrm>
          <a:prstGeom prst="rect">
            <a:avLst/>
          </a:prstGeom>
          <a:noFill/>
          <a:ln>
            <a:noFill/>
          </a:ln>
        </p:spPr>
      </p:pic>
      <p:sp>
        <p:nvSpPr>
          <p:cNvPr id="160" name="Google Shape;160;p67"/>
          <p:cNvSpPr txBox="1"/>
          <p:nvPr>
            <p:ph idx="1" type="body"/>
          </p:nvPr>
        </p:nvSpPr>
        <p:spPr>
          <a:xfrm>
            <a:off x="571313" y="875544"/>
            <a:ext cx="4677581" cy="48839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1" name="Google Shape;161;p67"/>
          <p:cNvSpPr txBox="1"/>
          <p:nvPr>
            <p:ph idx="2" type="body"/>
          </p:nvPr>
        </p:nvSpPr>
        <p:spPr>
          <a:xfrm>
            <a:off x="5973287" y="875545"/>
            <a:ext cx="5576287" cy="4883986"/>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bullet point slide">
  <p:cSld name="4 bullet point slide">
    <p:spTree>
      <p:nvGrpSpPr>
        <p:cNvPr id="162" name="Shape 162"/>
        <p:cNvGrpSpPr/>
        <p:nvPr/>
      </p:nvGrpSpPr>
      <p:grpSpPr>
        <a:xfrm>
          <a:off x="0" y="0"/>
          <a:ext cx="0" cy="0"/>
          <a:chOff x="0" y="0"/>
          <a:chExt cx="0" cy="0"/>
        </a:xfrm>
      </p:grpSpPr>
      <p:sp>
        <p:nvSpPr>
          <p:cNvPr id="163" name="Google Shape;163;p68"/>
          <p:cNvSpPr/>
          <p:nvPr/>
        </p:nvSpPr>
        <p:spPr>
          <a:xfrm>
            <a:off x="447066" y="1313696"/>
            <a:ext cx="2659582" cy="3745771"/>
          </a:xfrm>
          <a:prstGeom prst="rect">
            <a:avLst/>
          </a:prstGeom>
          <a:noFill/>
          <a:ln cap="flat" cmpd="sng" w="19050">
            <a:solidFill>
              <a:srgbClr val="6ECEC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4" name="Google Shape;164;p68"/>
          <p:cNvSpPr/>
          <p:nvPr/>
        </p:nvSpPr>
        <p:spPr>
          <a:xfrm>
            <a:off x="3306311" y="1313696"/>
            <a:ext cx="2659582" cy="3745771"/>
          </a:xfrm>
          <a:prstGeom prst="rect">
            <a:avLst/>
          </a:prstGeom>
          <a:noFill/>
          <a:ln cap="flat" cmpd="sng" w="19050">
            <a:solidFill>
              <a:srgbClr val="6ECEC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5" name="Google Shape;165;p68"/>
          <p:cNvSpPr/>
          <p:nvPr/>
        </p:nvSpPr>
        <p:spPr>
          <a:xfrm>
            <a:off x="6165555" y="1313696"/>
            <a:ext cx="2659582" cy="3745771"/>
          </a:xfrm>
          <a:prstGeom prst="rect">
            <a:avLst/>
          </a:prstGeom>
          <a:noFill/>
          <a:ln cap="flat" cmpd="sng" w="19050">
            <a:solidFill>
              <a:srgbClr val="6ECEC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6" name="Google Shape;166;p68"/>
          <p:cNvSpPr/>
          <p:nvPr/>
        </p:nvSpPr>
        <p:spPr>
          <a:xfrm>
            <a:off x="9024798" y="1313696"/>
            <a:ext cx="2659582" cy="3745771"/>
          </a:xfrm>
          <a:prstGeom prst="rect">
            <a:avLst/>
          </a:prstGeom>
          <a:noFill/>
          <a:ln cap="flat" cmpd="sng" w="19050">
            <a:solidFill>
              <a:srgbClr val="6ECEC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7" name="Google Shape;167;p68"/>
          <p:cNvSpPr/>
          <p:nvPr/>
        </p:nvSpPr>
        <p:spPr>
          <a:xfrm>
            <a:off x="892881" y="4771846"/>
            <a:ext cx="1811454" cy="432170"/>
          </a:xfrm>
          <a:prstGeom prst="roundRect">
            <a:avLst>
              <a:gd fmla="val 16667" name="adj"/>
            </a:avLst>
          </a:prstGeom>
          <a:solidFill>
            <a:srgbClr val="6ECECB"/>
          </a:solidFill>
          <a:ln>
            <a:noFill/>
          </a:ln>
          <a:effectLst>
            <a:outerShdw blurRad="101600" sx="103000" rotWithShape="0" algn="tl" dir="2700000" dist="38100" sy="103000">
              <a:srgbClr val="000000">
                <a:alpha val="2392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8" name="Google Shape;168;p68"/>
          <p:cNvSpPr txBox="1"/>
          <p:nvPr>
            <p:ph idx="1" type="body"/>
          </p:nvPr>
        </p:nvSpPr>
        <p:spPr>
          <a:xfrm>
            <a:off x="447066" y="309492"/>
            <a:ext cx="11222614" cy="74089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3600"/>
              <a:buNone/>
              <a:defRPr b="1"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 name="Google Shape;169;p68"/>
          <p:cNvSpPr txBox="1"/>
          <p:nvPr>
            <p:ph idx="2" type="body"/>
          </p:nvPr>
        </p:nvSpPr>
        <p:spPr>
          <a:xfrm>
            <a:off x="461765" y="4780881"/>
            <a:ext cx="2644883" cy="27858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1"/>
              </a:buClr>
              <a:buSzPts val="1800"/>
              <a:buNone/>
              <a:defRPr sz="18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 name="Google Shape;170;p68"/>
          <p:cNvSpPr txBox="1"/>
          <p:nvPr>
            <p:ph idx="3" type="body"/>
          </p:nvPr>
        </p:nvSpPr>
        <p:spPr>
          <a:xfrm>
            <a:off x="447066" y="2962123"/>
            <a:ext cx="2659582" cy="716489"/>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1"/>
              </a:buClr>
              <a:buSzPts val="1800"/>
              <a:buNone/>
              <a:defRPr sz="18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 name="Google Shape;171;p68"/>
          <p:cNvSpPr/>
          <p:nvPr/>
        </p:nvSpPr>
        <p:spPr>
          <a:xfrm>
            <a:off x="3733731" y="4771846"/>
            <a:ext cx="1811454" cy="432170"/>
          </a:xfrm>
          <a:prstGeom prst="roundRect">
            <a:avLst>
              <a:gd fmla="val 16667" name="adj"/>
            </a:avLst>
          </a:prstGeom>
          <a:solidFill>
            <a:srgbClr val="6ECECB"/>
          </a:solidFill>
          <a:ln>
            <a:noFill/>
          </a:ln>
          <a:effectLst>
            <a:outerShdw blurRad="101600" sx="103000" rotWithShape="0" algn="tl" dir="2700000" dist="38100" sy="103000">
              <a:srgbClr val="000000">
                <a:alpha val="2392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2" name="Google Shape;172;p68"/>
          <p:cNvSpPr txBox="1"/>
          <p:nvPr>
            <p:ph idx="4" type="body"/>
          </p:nvPr>
        </p:nvSpPr>
        <p:spPr>
          <a:xfrm>
            <a:off x="3302615" y="4780881"/>
            <a:ext cx="2644883" cy="27858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1"/>
              </a:buClr>
              <a:buSzPts val="1800"/>
              <a:buNone/>
              <a:defRPr sz="18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 name="Google Shape;173;p68"/>
          <p:cNvSpPr txBox="1"/>
          <p:nvPr>
            <p:ph idx="5" type="body"/>
          </p:nvPr>
        </p:nvSpPr>
        <p:spPr>
          <a:xfrm>
            <a:off x="3287916" y="2962123"/>
            <a:ext cx="2659582" cy="716489"/>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1"/>
              </a:buClr>
              <a:buSzPts val="1800"/>
              <a:buNone/>
              <a:defRPr sz="18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4" name="Google Shape;174;p68"/>
          <p:cNvSpPr/>
          <p:nvPr/>
        </p:nvSpPr>
        <p:spPr>
          <a:xfrm>
            <a:off x="6630703" y="4771846"/>
            <a:ext cx="1811454" cy="432170"/>
          </a:xfrm>
          <a:prstGeom prst="roundRect">
            <a:avLst>
              <a:gd fmla="val 16667" name="adj"/>
            </a:avLst>
          </a:prstGeom>
          <a:solidFill>
            <a:srgbClr val="6ECECB"/>
          </a:solidFill>
          <a:ln>
            <a:noFill/>
          </a:ln>
          <a:effectLst>
            <a:outerShdw blurRad="101600" sx="103000" rotWithShape="0" algn="tl" dir="2700000" dist="38100" sy="103000">
              <a:srgbClr val="000000">
                <a:alpha val="2392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5" name="Google Shape;175;p68"/>
          <p:cNvSpPr txBox="1"/>
          <p:nvPr>
            <p:ph idx="6" type="body"/>
          </p:nvPr>
        </p:nvSpPr>
        <p:spPr>
          <a:xfrm>
            <a:off x="6199587" y="4780881"/>
            <a:ext cx="2644883" cy="27858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1"/>
              </a:buClr>
              <a:buSzPts val="1800"/>
              <a:buNone/>
              <a:defRPr sz="18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6" name="Google Shape;176;p68"/>
          <p:cNvSpPr txBox="1"/>
          <p:nvPr>
            <p:ph idx="7" type="body"/>
          </p:nvPr>
        </p:nvSpPr>
        <p:spPr>
          <a:xfrm>
            <a:off x="6184888" y="2962123"/>
            <a:ext cx="2659582" cy="716489"/>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1"/>
              </a:buClr>
              <a:buSzPts val="1800"/>
              <a:buNone/>
              <a:defRPr sz="18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7" name="Google Shape;177;p68"/>
          <p:cNvSpPr/>
          <p:nvPr/>
        </p:nvSpPr>
        <p:spPr>
          <a:xfrm>
            <a:off x="9467167" y="4771846"/>
            <a:ext cx="1811454" cy="432170"/>
          </a:xfrm>
          <a:prstGeom prst="roundRect">
            <a:avLst>
              <a:gd fmla="val 16667" name="adj"/>
            </a:avLst>
          </a:prstGeom>
          <a:solidFill>
            <a:srgbClr val="6ECECB"/>
          </a:solidFill>
          <a:ln>
            <a:noFill/>
          </a:ln>
          <a:effectLst>
            <a:outerShdw blurRad="101600" sx="103000" rotWithShape="0" algn="tl" dir="2700000" dist="38100" sy="103000">
              <a:srgbClr val="000000">
                <a:alpha val="2392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8" name="Google Shape;178;p68"/>
          <p:cNvSpPr txBox="1"/>
          <p:nvPr>
            <p:ph idx="8" type="body"/>
          </p:nvPr>
        </p:nvSpPr>
        <p:spPr>
          <a:xfrm>
            <a:off x="9036051" y="4780881"/>
            <a:ext cx="2644883" cy="27858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1"/>
              </a:buClr>
              <a:buSzPts val="1800"/>
              <a:buNone/>
              <a:defRPr sz="18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9" name="Google Shape;179;p68"/>
          <p:cNvSpPr txBox="1"/>
          <p:nvPr>
            <p:ph idx="9" type="body"/>
          </p:nvPr>
        </p:nvSpPr>
        <p:spPr>
          <a:xfrm>
            <a:off x="9021352" y="2962123"/>
            <a:ext cx="2659582" cy="716489"/>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1"/>
              </a:buClr>
              <a:buSzPts val="1800"/>
              <a:buNone/>
              <a:defRPr sz="18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picture containing clock, light&#10;&#10;Description automatically generated" id="180" name="Google Shape;180;p68"/>
          <p:cNvPicPr preferRelativeResize="0"/>
          <p:nvPr/>
        </p:nvPicPr>
        <p:blipFill rotWithShape="1">
          <a:blip r:embed="rId2">
            <a:alphaModFix/>
          </a:blip>
          <a:srcRect b="0" l="0" r="0" t="29368"/>
          <a:stretch/>
        </p:blipFill>
        <p:spPr>
          <a:xfrm>
            <a:off x="0" y="6214057"/>
            <a:ext cx="1965601" cy="655817"/>
          </a:xfrm>
          <a:prstGeom prst="rect">
            <a:avLst/>
          </a:prstGeom>
          <a:noFill/>
          <a:ln>
            <a:noFill/>
          </a:ln>
        </p:spPr>
      </p:pic>
      <p:pic>
        <p:nvPicPr>
          <p:cNvPr descr="A picture containing clock, light&#10;&#10;Description automatically generated" id="181" name="Google Shape;181;p68"/>
          <p:cNvPicPr preferRelativeResize="0"/>
          <p:nvPr/>
        </p:nvPicPr>
        <p:blipFill rotWithShape="1">
          <a:blip r:embed="rId2">
            <a:alphaModFix/>
          </a:blip>
          <a:srcRect b="73889" l="0" r="0" t="0"/>
          <a:stretch/>
        </p:blipFill>
        <p:spPr>
          <a:xfrm>
            <a:off x="9782474" y="6420744"/>
            <a:ext cx="1965601" cy="242442"/>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with Title">
  <p:cSld name="Phone with Title">
    <p:spTree>
      <p:nvGrpSpPr>
        <p:cNvPr id="182" name="Shape 182"/>
        <p:cNvGrpSpPr/>
        <p:nvPr/>
      </p:nvGrpSpPr>
      <p:grpSpPr>
        <a:xfrm>
          <a:off x="0" y="0"/>
          <a:ext cx="0" cy="0"/>
          <a:chOff x="0" y="0"/>
          <a:chExt cx="0" cy="0"/>
        </a:xfrm>
      </p:grpSpPr>
      <p:pic>
        <p:nvPicPr>
          <p:cNvPr id="183" name="Google Shape;183;p69"/>
          <p:cNvPicPr preferRelativeResize="0"/>
          <p:nvPr/>
        </p:nvPicPr>
        <p:blipFill rotWithShape="1">
          <a:blip r:embed="rId2">
            <a:alphaModFix/>
          </a:blip>
          <a:srcRect b="12393" l="-3424" r="6562" t="-1173"/>
          <a:stretch/>
        </p:blipFill>
        <p:spPr>
          <a:xfrm>
            <a:off x="2449287" y="1355271"/>
            <a:ext cx="9742714" cy="5502729"/>
          </a:xfrm>
          <a:prstGeom prst="rect">
            <a:avLst/>
          </a:prstGeom>
          <a:noFill/>
          <a:ln>
            <a:noFill/>
          </a:ln>
        </p:spPr>
      </p:pic>
      <p:sp>
        <p:nvSpPr>
          <p:cNvPr id="184" name="Google Shape;184;p69"/>
          <p:cNvSpPr/>
          <p:nvPr>
            <p:ph idx="2" type="pic"/>
          </p:nvPr>
        </p:nvSpPr>
        <p:spPr>
          <a:xfrm>
            <a:off x="3731480" y="2335213"/>
            <a:ext cx="4098925" cy="2628900"/>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1000"/>
              </a:spcBef>
              <a:spcAft>
                <a:spcPts val="0"/>
              </a:spcAft>
              <a:buClr>
                <a:srgbClr val="7F7F7F"/>
              </a:buClr>
              <a:buSzPts val="2400"/>
              <a:buFont typeface="Arial"/>
              <a:buNone/>
              <a:defRPr b="0" i="0" sz="2400" u="none" cap="none" strike="noStrike">
                <a:solidFill>
                  <a:srgbClr val="7F7F7F"/>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5" name="Google Shape;185;p69"/>
          <p:cNvSpPr txBox="1"/>
          <p:nvPr>
            <p:ph idx="1" type="body"/>
          </p:nvPr>
        </p:nvSpPr>
        <p:spPr>
          <a:xfrm>
            <a:off x="447066" y="430522"/>
            <a:ext cx="11222614" cy="135848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3600"/>
              <a:buNone/>
              <a:defRPr b="1"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6" name="Google Shape;186;p69"/>
          <p:cNvSpPr/>
          <p:nvPr/>
        </p:nvSpPr>
        <p:spPr>
          <a:xfrm>
            <a:off x="4332514" y="0"/>
            <a:ext cx="3526971" cy="255371"/>
          </a:xfrm>
          <a:prstGeom prst="rect">
            <a:avLst/>
          </a:prstGeom>
          <a:solidFill>
            <a:srgbClr val="6ECEC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clock, light&#10;&#10;Description automatically generated" id="187" name="Google Shape;187;p69"/>
          <p:cNvPicPr preferRelativeResize="0"/>
          <p:nvPr/>
        </p:nvPicPr>
        <p:blipFill rotWithShape="1">
          <a:blip r:embed="rId3">
            <a:alphaModFix/>
          </a:blip>
          <a:srcRect b="0" l="0" r="0" t="29368"/>
          <a:stretch/>
        </p:blipFill>
        <p:spPr>
          <a:xfrm>
            <a:off x="0" y="6214057"/>
            <a:ext cx="1965601" cy="655817"/>
          </a:xfrm>
          <a:prstGeom prst="rect">
            <a:avLst/>
          </a:prstGeom>
          <a:noFill/>
          <a:ln>
            <a:noFill/>
          </a:ln>
        </p:spPr>
      </p:pic>
      <p:pic>
        <p:nvPicPr>
          <p:cNvPr descr="A picture containing clock, light&#10;&#10;Description automatically generated" id="188" name="Google Shape;188;p69"/>
          <p:cNvPicPr preferRelativeResize="0"/>
          <p:nvPr/>
        </p:nvPicPr>
        <p:blipFill rotWithShape="1">
          <a:blip r:embed="rId3">
            <a:alphaModFix/>
          </a:blip>
          <a:srcRect b="73889" l="0" r="0" t="0"/>
          <a:stretch/>
        </p:blipFill>
        <p:spPr>
          <a:xfrm>
            <a:off x="9782474" y="6420744"/>
            <a:ext cx="1965601" cy="242442"/>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89" name="Shape 189"/>
        <p:cNvGrpSpPr/>
        <p:nvPr/>
      </p:nvGrpSpPr>
      <p:grpSpPr>
        <a:xfrm>
          <a:off x="0" y="0"/>
          <a:ext cx="0" cy="0"/>
          <a:chOff x="0" y="0"/>
          <a:chExt cx="0" cy="0"/>
        </a:xfrm>
      </p:grpSpPr>
      <p:sp>
        <p:nvSpPr>
          <p:cNvPr id="190" name="Google Shape;190;p7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1" name="Google Shape;191;p70"/>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92" name="Google Shape;192;p70"/>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93" name="Google Shape;193;p7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4" name="Google Shape;194;p7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5" name="Google Shape;195;p7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96" name="Shape 196"/>
        <p:cNvGrpSpPr/>
        <p:nvPr/>
      </p:nvGrpSpPr>
      <p:grpSpPr>
        <a:xfrm>
          <a:off x="0" y="0"/>
          <a:ext cx="0" cy="0"/>
          <a:chOff x="0" y="0"/>
          <a:chExt cx="0" cy="0"/>
        </a:xfrm>
      </p:grpSpPr>
      <p:sp>
        <p:nvSpPr>
          <p:cNvPr id="197" name="Google Shape;197;p7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8" name="Google Shape;198;p71"/>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99" name="Google Shape;199;p71"/>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00" name="Google Shape;200;p7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1" name="Google Shape;201;p7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2" name="Google Shape;202;p7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03" name="Shape 203"/>
        <p:cNvGrpSpPr/>
        <p:nvPr/>
      </p:nvGrpSpPr>
      <p:grpSpPr>
        <a:xfrm>
          <a:off x="0" y="0"/>
          <a:ext cx="0" cy="0"/>
          <a:chOff x="0" y="0"/>
          <a:chExt cx="0" cy="0"/>
        </a:xfrm>
      </p:grpSpPr>
      <p:sp>
        <p:nvSpPr>
          <p:cNvPr id="204" name="Google Shape;204;p7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5" name="Google Shape;205;p72"/>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6" name="Google Shape;206;p7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7" name="Google Shape;207;p7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8" name="Google Shape;208;p7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ptop with Title 2">
  <p:cSld name="Laptop with Title 2">
    <p:spTree>
      <p:nvGrpSpPr>
        <p:cNvPr id="30" name="Shape 30"/>
        <p:cNvGrpSpPr/>
        <p:nvPr/>
      </p:nvGrpSpPr>
      <p:grpSpPr>
        <a:xfrm>
          <a:off x="0" y="0"/>
          <a:ext cx="0" cy="0"/>
          <a:chOff x="0" y="0"/>
          <a:chExt cx="0" cy="0"/>
        </a:xfrm>
      </p:grpSpPr>
      <p:pic>
        <p:nvPicPr>
          <p:cNvPr id="31" name="Google Shape;31;p49"/>
          <p:cNvPicPr preferRelativeResize="0"/>
          <p:nvPr/>
        </p:nvPicPr>
        <p:blipFill rotWithShape="1">
          <a:blip r:embed="rId2">
            <a:alphaModFix/>
          </a:blip>
          <a:srcRect b="5573" l="8387" r="49049" t="10823"/>
          <a:stretch/>
        </p:blipFill>
        <p:spPr>
          <a:xfrm>
            <a:off x="7429500" y="740153"/>
            <a:ext cx="4762500" cy="5612853"/>
          </a:xfrm>
          <a:prstGeom prst="rect">
            <a:avLst/>
          </a:prstGeom>
          <a:noFill/>
          <a:ln>
            <a:noFill/>
          </a:ln>
        </p:spPr>
      </p:pic>
      <p:sp>
        <p:nvSpPr>
          <p:cNvPr id="32" name="Google Shape;32;p49"/>
          <p:cNvSpPr/>
          <p:nvPr>
            <p:ph idx="2" type="pic"/>
          </p:nvPr>
        </p:nvSpPr>
        <p:spPr>
          <a:xfrm>
            <a:off x="8802435" y="1223694"/>
            <a:ext cx="3389565" cy="4033653"/>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1000"/>
              </a:spcBef>
              <a:spcAft>
                <a:spcPts val="0"/>
              </a:spcAft>
              <a:buClr>
                <a:srgbClr val="7F7F7F"/>
              </a:buClr>
              <a:buSzPts val="2400"/>
              <a:buFont typeface="Arial"/>
              <a:buNone/>
              <a:defRPr b="0" i="0" sz="2400" u="none" cap="none" strike="noStrike">
                <a:solidFill>
                  <a:srgbClr val="7F7F7F"/>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 name="Google Shape;33;p49"/>
          <p:cNvSpPr txBox="1"/>
          <p:nvPr>
            <p:ph idx="1" type="body"/>
          </p:nvPr>
        </p:nvSpPr>
        <p:spPr>
          <a:xfrm>
            <a:off x="643223" y="780027"/>
            <a:ext cx="6361734"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p49"/>
          <p:cNvSpPr txBox="1"/>
          <p:nvPr>
            <p:ph idx="3" type="body"/>
          </p:nvPr>
        </p:nvSpPr>
        <p:spPr>
          <a:xfrm>
            <a:off x="643223" y="2087287"/>
            <a:ext cx="6361734" cy="3642009"/>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3000"/>
              <a:buNone/>
              <a:defRPr sz="30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 name="Google Shape;35;p49"/>
          <p:cNvSpPr/>
          <p:nvPr/>
        </p:nvSpPr>
        <p:spPr>
          <a:xfrm>
            <a:off x="0" y="0"/>
            <a:ext cx="3526971" cy="255371"/>
          </a:xfrm>
          <a:prstGeom prst="rect">
            <a:avLst/>
          </a:prstGeom>
          <a:solidFill>
            <a:srgbClr val="6ECEC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picture containing clock, light&#10;&#10;Description automatically generated" id="36" name="Google Shape;36;p49"/>
          <p:cNvPicPr preferRelativeResize="0"/>
          <p:nvPr/>
        </p:nvPicPr>
        <p:blipFill rotWithShape="1">
          <a:blip r:embed="rId3">
            <a:alphaModFix/>
          </a:blip>
          <a:srcRect b="0" l="0" r="0" t="29368"/>
          <a:stretch/>
        </p:blipFill>
        <p:spPr>
          <a:xfrm>
            <a:off x="0" y="6214057"/>
            <a:ext cx="1965601" cy="655817"/>
          </a:xfrm>
          <a:prstGeom prst="rect">
            <a:avLst/>
          </a:prstGeom>
          <a:noFill/>
          <a:ln>
            <a:noFill/>
          </a:ln>
        </p:spPr>
      </p:pic>
      <p:pic>
        <p:nvPicPr>
          <p:cNvPr descr="A picture containing clock, light&#10;&#10;Description automatically generated" id="37" name="Google Shape;37;p49"/>
          <p:cNvPicPr preferRelativeResize="0"/>
          <p:nvPr/>
        </p:nvPicPr>
        <p:blipFill rotWithShape="1">
          <a:blip r:embed="rId3">
            <a:alphaModFix/>
          </a:blip>
          <a:srcRect b="73889" l="0" r="0" t="0"/>
          <a:stretch/>
        </p:blipFill>
        <p:spPr>
          <a:xfrm>
            <a:off x="9782474" y="6420744"/>
            <a:ext cx="1965601" cy="242442"/>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 Blue">
  <p:cSld name="Text Slide - Blue">
    <p:spTree>
      <p:nvGrpSpPr>
        <p:cNvPr id="38" name="Shape 38"/>
        <p:cNvGrpSpPr/>
        <p:nvPr/>
      </p:nvGrpSpPr>
      <p:grpSpPr>
        <a:xfrm>
          <a:off x="0" y="0"/>
          <a:ext cx="0" cy="0"/>
          <a:chOff x="0" y="0"/>
          <a:chExt cx="0" cy="0"/>
        </a:xfrm>
      </p:grpSpPr>
      <p:sp>
        <p:nvSpPr>
          <p:cNvPr id="39" name="Google Shape;39;p50"/>
          <p:cNvSpPr/>
          <p:nvPr/>
        </p:nvSpPr>
        <p:spPr>
          <a:xfrm>
            <a:off x="0" y="0"/>
            <a:ext cx="3526971" cy="255371"/>
          </a:xfrm>
          <a:prstGeom prst="rect">
            <a:avLst/>
          </a:prstGeom>
          <a:solidFill>
            <a:srgbClr val="6ECEC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 name="Google Shape;40;p50"/>
          <p:cNvSpPr txBox="1"/>
          <p:nvPr>
            <p:ph idx="1" type="body"/>
          </p:nvPr>
        </p:nvSpPr>
        <p:spPr>
          <a:xfrm>
            <a:off x="571313" y="590538"/>
            <a:ext cx="10978262" cy="108309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50"/>
          <p:cNvSpPr txBox="1"/>
          <p:nvPr>
            <p:ph idx="2" type="body"/>
          </p:nvPr>
        </p:nvSpPr>
        <p:spPr>
          <a:xfrm>
            <a:off x="571313" y="2067342"/>
            <a:ext cx="10978262" cy="403801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picture containing clock, light&#10;&#10;Description automatically generated" id="42" name="Google Shape;42;p50"/>
          <p:cNvPicPr preferRelativeResize="0"/>
          <p:nvPr/>
        </p:nvPicPr>
        <p:blipFill rotWithShape="1">
          <a:blip r:embed="rId2">
            <a:alphaModFix/>
          </a:blip>
          <a:srcRect b="0" l="0" r="0" t="29368"/>
          <a:stretch/>
        </p:blipFill>
        <p:spPr>
          <a:xfrm>
            <a:off x="0" y="6214057"/>
            <a:ext cx="1965601" cy="655817"/>
          </a:xfrm>
          <a:prstGeom prst="rect">
            <a:avLst/>
          </a:prstGeom>
          <a:noFill/>
          <a:ln>
            <a:noFill/>
          </a:ln>
        </p:spPr>
      </p:pic>
      <p:pic>
        <p:nvPicPr>
          <p:cNvPr descr="A picture containing clock, light&#10;&#10;Description automatically generated" id="43" name="Google Shape;43;p50"/>
          <p:cNvPicPr preferRelativeResize="0"/>
          <p:nvPr/>
        </p:nvPicPr>
        <p:blipFill rotWithShape="1">
          <a:blip r:embed="rId2">
            <a:alphaModFix/>
          </a:blip>
          <a:srcRect b="73889" l="0" r="0" t="0"/>
          <a:stretch/>
        </p:blipFill>
        <p:spPr>
          <a:xfrm>
            <a:off x="9782474" y="6420744"/>
            <a:ext cx="1965601" cy="242442"/>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 with solid header - Blue">
  <p:cSld name="Text Slide - with solid header - Blue">
    <p:spTree>
      <p:nvGrpSpPr>
        <p:cNvPr id="44" name="Shape 44"/>
        <p:cNvGrpSpPr/>
        <p:nvPr/>
      </p:nvGrpSpPr>
      <p:grpSpPr>
        <a:xfrm>
          <a:off x="0" y="0"/>
          <a:ext cx="0" cy="0"/>
          <a:chOff x="0" y="0"/>
          <a:chExt cx="0" cy="0"/>
        </a:xfrm>
      </p:grpSpPr>
      <p:sp>
        <p:nvSpPr>
          <p:cNvPr id="45" name="Google Shape;45;p51"/>
          <p:cNvSpPr/>
          <p:nvPr/>
        </p:nvSpPr>
        <p:spPr>
          <a:xfrm>
            <a:off x="0" y="0"/>
            <a:ext cx="12191999" cy="2161309"/>
          </a:xfrm>
          <a:prstGeom prst="rect">
            <a:avLst/>
          </a:prstGeom>
          <a:solidFill>
            <a:srgbClr val="6ECEC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clock, light&#10;&#10;Description automatically generated" id="46" name="Google Shape;46;p51"/>
          <p:cNvPicPr preferRelativeResize="0"/>
          <p:nvPr/>
        </p:nvPicPr>
        <p:blipFill rotWithShape="1">
          <a:blip r:embed="rId2">
            <a:alphaModFix/>
          </a:blip>
          <a:srcRect b="0" l="0" r="0" t="29368"/>
          <a:stretch/>
        </p:blipFill>
        <p:spPr>
          <a:xfrm>
            <a:off x="0" y="6214057"/>
            <a:ext cx="1965601" cy="655817"/>
          </a:xfrm>
          <a:prstGeom prst="rect">
            <a:avLst/>
          </a:prstGeom>
          <a:noFill/>
          <a:ln>
            <a:noFill/>
          </a:ln>
        </p:spPr>
      </p:pic>
      <p:pic>
        <p:nvPicPr>
          <p:cNvPr descr="A picture containing clock, light&#10;&#10;Description automatically generated" id="47" name="Google Shape;47;p51"/>
          <p:cNvPicPr preferRelativeResize="0"/>
          <p:nvPr/>
        </p:nvPicPr>
        <p:blipFill rotWithShape="1">
          <a:blip r:embed="rId2">
            <a:alphaModFix/>
          </a:blip>
          <a:srcRect b="73889" l="0" r="0" t="0"/>
          <a:stretch/>
        </p:blipFill>
        <p:spPr>
          <a:xfrm>
            <a:off x="9782474" y="6420744"/>
            <a:ext cx="1965601" cy="242442"/>
          </a:xfrm>
          <a:prstGeom prst="rect">
            <a:avLst/>
          </a:prstGeom>
          <a:noFill/>
          <a:ln>
            <a:noFill/>
          </a:ln>
        </p:spPr>
      </p:pic>
      <p:sp>
        <p:nvSpPr>
          <p:cNvPr id="48" name="Google Shape;48;p51"/>
          <p:cNvSpPr txBox="1"/>
          <p:nvPr>
            <p:ph idx="1" type="body"/>
          </p:nvPr>
        </p:nvSpPr>
        <p:spPr>
          <a:xfrm>
            <a:off x="571313" y="875545"/>
            <a:ext cx="10978262" cy="108309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p51"/>
          <p:cNvSpPr txBox="1"/>
          <p:nvPr>
            <p:ph idx="2" type="body"/>
          </p:nvPr>
        </p:nvSpPr>
        <p:spPr>
          <a:xfrm>
            <a:off x="571313" y="2532849"/>
            <a:ext cx="10978262" cy="357250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with Title - Yellow">
  <p:cSld name="Photo with Title - Yellow">
    <p:spTree>
      <p:nvGrpSpPr>
        <p:cNvPr id="50" name="Shape 50"/>
        <p:cNvGrpSpPr/>
        <p:nvPr/>
      </p:nvGrpSpPr>
      <p:grpSpPr>
        <a:xfrm>
          <a:off x="0" y="0"/>
          <a:ext cx="0" cy="0"/>
          <a:chOff x="0" y="0"/>
          <a:chExt cx="0" cy="0"/>
        </a:xfrm>
      </p:grpSpPr>
      <p:sp>
        <p:nvSpPr>
          <p:cNvPr id="51" name="Google Shape;51;p52"/>
          <p:cNvSpPr/>
          <p:nvPr/>
        </p:nvSpPr>
        <p:spPr>
          <a:xfrm>
            <a:off x="1" y="573972"/>
            <a:ext cx="3657600" cy="3966192"/>
          </a:xfrm>
          <a:prstGeom prst="rect">
            <a:avLst/>
          </a:prstGeom>
          <a:solidFill>
            <a:srgbClr val="FDDE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A726"/>
              </a:solidFill>
              <a:latin typeface="Calibri"/>
              <a:ea typeface="Calibri"/>
              <a:cs typeface="Calibri"/>
              <a:sym typeface="Calibri"/>
            </a:endParaRPr>
          </a:p>
        </p:txBody>
      </p:sp>
      <p:sp>
        <p:nvSpPr>
          <p:cNvPr id="52" name="Google Shape;52;p52"/>
          <p:cNvSpPr/>
          <p:nvPr/>
        </p:nvSpPr>
        <p:spPr>
          <a:xfrm>
            <a:off x="10798629" y="4540164"/>
            <a:ext cx="1393371" cy="814718"/>
          </a:xfrm>
          <a:prstGeom prst="rect">
            <a:avLst/>
          </a:prstGeom>
          <a:solidFill>
            <a:srgbClr val="FDDE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A726"/>
              </a:solidFill>
              <a:latin typeface="Calibri"/>
              <a:ea typeface="Calibri"/>
              <a:cs typeface="Calibri"/>
              <a:sym typeface="Calibri"/>
            </a:endParaRPr>
          </a:p>
        </p:txBody>
      </p:sp>
      <p:sp>
        <p:nvSpPr>
          <p:cNvPr id="53" name="Google Shape;53;p52"/>
          <p:cNvSpPr txBox="1"/>
          <p:nvPr>
            <p:ph idx="1" type="body"/>
          </p:nvPr>
        </p:nvSpPr>
        <p:spPr>
          <a:xfrm>
            <a:off x="388093" y="936395"/>
            <a:ext cx="3058492" cy="329798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52"/>
          <p:cNvSpPr txBox="1"/>
          <p:nvPr>
            <p:ph idx="2" type="body"/>
          </p:nvPr>
        </p:nvSpPr>
        <p:spPr>
          <a:xfrm>
            <a:off x="497155" y="5114135"/>
            <a:ext cx="9000157" cy="46918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0"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52"/>
          <p:cNvSpPr/>
          <p:nvPr>
            <p:ph idx="3" type="pic"/>
          </p:nvPr>
        </p:nvSpPr>
        <p:spPr>
          <a:xfrm>
            <a:off x="3564835" y="-1"/>
            <a:ext cx="8627164" cy="4540151"/>
          </a:xfrm>
          <a:prstGeom prst="rect">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rgbClr val="404040"/>
              </a:buClr>
              <a:buSzPts val="2000"/>
              <a:buFont typeface="Arial"/>
              <a:buNone/>
              <a:defRPr b="0" i="1" sz="2000" u="none" cap="none" strike="noStrike">
                <a:solidFill>
                  <a:srgbClr val="404040"/>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A picture containing clock, light&#10;&#10;Description automatically generated" id="56" name="Google Shape;56;p52"/>
          <p:cNvPicPr preferRelativeResize="0"/>
          <p:nvPr/>
        </p:nvPicPr>
        <p:blipFill rotWithShape="1">
          <a:blip r:embed="rId2">
            <a:alphaModFix/>
          </a:blip>
          <a:srcRect b="0" l="0" r="0" t="29368"/>
          <a:stretch/>
        </p:blipFill>
        <p:spPr>
          <a:xfrm>
            <a:off x="0" y="6214057"/>
            <a:ext cx="1965601" cy="655817"/>
          </a:xfrm>
          <a:prstGeom prst="rect">
            <a:avLst/>
          </a:prstGeom>
          <a:noFill/>
          <a:ln>
            <a:noFill/>
          </a:ln>
        </p:spPr>
      </p:pic>
      <p:pic>
        <p:nvPicPr>
          <p:cNvPr descr="A picture containing clock, light&#10;&#10;Description automatically generated" id="57" name="Google Shape;57;p52"/>
          <p:cNvPicPr preferRelativeResize="0"/>
          <p:nvPr/>
        </p:nvPicPr>
        <p:blipFill rotWithShape="1">
          <a:blip r:embed="rId2">
            <a:alphaModFix/>
          </a:blip>
          <a:srcRect b="73889" l="0" r="0" t="0"/>
          <a:stretch/>
        </p:blipFill>
        <p:spPr>
          <a:xfrm>
            <a:off x="9782474" y="6420744"/>
            <a:ext cx="1965601" cy="242442"/>
          </a:xfrm>
          <a:prstGeom prst="rect">
            <a:avLst/>
          </a:prstGeom>
          <a:noFill/>
          <a:ln>
            <a:noFill/>
          </a:ln>
        </p:spPr>
      </p:pic>
      <p:sp>
        <p:nvSpPr>
          <p:cNvPr id="58" name="Google Shape;58;p52"/>
          <p:cNvSpPr txBox="1"/>
          <p:nvPr/>
        </p:nvSpPr>
        <p:spPr>
          <a:xfrm>
            <a:off x="2529444" y="5332021"/>
            <a:ext cx="1847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 Yellow">
  <p:cSld name="Text Slide - Yellow">
    <p:spTree>
      <p:nvGrpSpPr>
        <p:cNvPr id="59" name="Shape 59"/>
        <p:cNvGrpSpPr/>
        <p:nvPr/>
      </p:nvGrpSpPr>
      <p:grpSpPr>
        <a:xfrm>
          <a:off x="0" y="0"/>
          <a:ext cx="0" cy="0"/>
          <a:chOff x="0" y="0"/>
          <a:chExt cx="0" cy="0"/>
        </a:xfrm>
      </p:grpSpPr>
      <p:sp>
        <p:nvSpPr>
          <p:cNvPr id="60" name="Google Shape;60;p53"/>
          <p:cNvSpPr/>
          <p:nvPr/>
        </p:nvSpPr>
        <p:spPr>
          <a:xfrm>
            <a:off x="0" y="0"/>
            <a:ext cx="3526971" cy="255371"/>
          </a:xfrm>
          <a:prstGeom prst="rect">
            <a:avLst/>
          </a:prstGeom>
          <a:solidFill>
            <a:srgbClr val="FDDE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clock, light&#10;&#10;Description automatically generated" id="61" name="Google Shape;61;p53"/>
          <p:cNvPicPr preferRelativeResize="0"/>
          <p:nvPr/>
        </p:nvPicPr>
        <p:blipFill rotWithShape="1">
          <a:blip r:embed="rId2">
            <a:alphaModFix/>
          </a:blip>
          <a:srcRect b="0" l="0" r="0" t="29368"/>
          <a:stretch/>
        </p:blipFill>
        <p:spPr>
          <a:xfrm>
            <a:off x="0" y="6214057"/>
            <a:ext cx="1965601" cy="655817"/>
          </a:xfrm>
          <a:prstGeom prst="rect">
            <a:avLst/>
          </a:prstGeom>
          <a:noFill/>
          <a:ln>
            <a:noFill/>
          </a:ln>
        </p:spPr>
      </p:pic>
      <p:pic>
        <p:nvPicPr>
          <p:cNvPr descr="A picture containing clock, light&#10;&#10;Description automatically generated" id="62" name="Google Shape;62;p53"/>
          <p:cNvPicPr preferRelativeResize="0"/>
          <p:nvPr/>
        </p:nvPicPr>
        <p:blipFill rotWithShape="1">
          <a:blip r:embed="rId2">
            <a:alphaModFix/>
          </a:blip>
          <a:srcRect b="73889" l="0" r="0" t="0"/>
          <a:stretch/>
        </p:blipFill>
        <p:spPr>
          <a:xfrm>
            <a:off x="9782474" y="6420744"/>
            <a:ext cx="1965601" cy="242442"/>
          </a:xfrm>
          <a:prstGeom prst="rect">
            <a:avLst/>
          </a:prstGeom>
          <a:noFill/>
          <a:ln>
            <a:noFill/>
          </a:ln>
        </p:spPr>
      </p:pic>
      <p:sp>
        <p:nvSpPr>
          <p:cNvPr id="63" name="Google Shape;63;p53"/>
          <p:cNvSpPr txBox="1"/>
          <p:nvPr>
            <p:ph idx="1" type="body"/>
          </p:nvPr>
        </p:nvSpPr>
        <p:spPr>
          <a:xfrm>
            <a:off x="571313" y="590538"/>
            <a:ext cx="10978262" cy="108309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 name="Google Shape;64;p53"/>
          <p:cNvSpPr txBox="1"/>
          <p:nvPr>
            <p:ph idx="2" type="body"/>
          </p:nvPr>
        </p:nvSpPr>
        <p:spPr>
          <a:xfrm>
            <a:off x="571313" y="2067342"/>
            <a:ext cx="10978262" cy="403801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ptop with Title 1">
  <p:cSld name="Laptop with Title 1">
    <p:spTree>
      <p:nvGrpSpPr>
        <p:cNvPr id="65" name="Shape 65"/>
        <p:cNvGrpSpPr/>
        <p:nvPr/>
      </p:nvGrpSpPr>
      <p:grpSpPr>
        <a:xfrm>
          <a:off x="0" y="0"/>
          <a:ext cx="0" cy="0"/>
          <a:chOff x="0" y="0"/>
          <a:chExt cx="0" cy="0"/>
        </a:xfrm>
      </p:grpSpPr>
      <p:pic>
        <p:nvPicPr>
          <p:cNvPr id="66" name="Google Shape;66;p54"/>
          <p:cNvPicPr preferRelativeResize="0"/>
          <p:nvPr/>
        </p:nvPicPr>
        <p:blipFill rotWithShape="1">
          <a:blip r:embed="rId2">
            <a:alphaModFix/>
          </a:blip>
          <a:srcRect b="5573" l="8386" r="9307" t="10823"/>
          <a:stretch/>
        </p:blipFill>
        <p:spPr>
          <a:xfrm>
            <a:off x="1216396" y="753365"/>
            <a:ext cx="9759208" cy="5947921"/>
          </a:xfrm>
          <a:prstGeom prst="rect">
            <a:avLst/>
          </a:prstGeom>
          <a:noFill/>
          <a:ln>
            <a:noFill/>
          </a:ln>
        </p:spPr>
      </p:pic>
      <p:sp>
        <p:nvSpPr>
          <p:cNvPr id="67" name="Google Shape;67;p54"/>
          <p:cNvSpPr/>
          <p:nvPr/>
        </p:nvSpPr>
        <p:spPr>
          <a:xfrm>
            <a:off x="4332514" y="6083"/>
            <a:ext cx="3526971" cy="255371"/>
          </a:xfrm>
          <a:prstGeom prst="rect">
            <a:avLst/>
          </a:prstGeom>
          <a:solidFill>
            <a:srgbClr val="6ECEC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clock, light&#10;&#10;Description automatically generated" id="68" name="Google Shape;68;p54"/>
          <p:cNvPicPr preferRelativeResize="0"/>
          <p:nvPr/>
        </p:nvPicPr>
        <p:blipFill rotWithShape="1">
          <a:blip r:embed="rId3">
            <a:alphaModFix/>
          </a:blip>
          <a:srcRect b="0" l="0" r="0" t="29368"/>
          <a:stretch/>
        </p:blipFill>
        <p:spPr>
          <a:xfrm>
            <a:off x="0" y="6214057"/>
            <a:ext cx="1965601" cy="655817"/>
          </a:xfrm>
          <a:prstGeom prst="rect">
            <a:avLst/>
          </a:prstGeom>
          <a:noFill/>
          <a:ln>
            <a:noFill/>
          </a:ln>
        </p:spPr>
      </p:pic>
      <p:pic>
        <p:nvPicPr>
          <p:cNvPr descr="A picture containing clock, light&#10;&#10;Description automatically generated" id="69" name="Google Shape;69;p54"/>
          <p:cNvPicPr preferRelativeResize="0"/>
          <p:nvPr/>
        </p:nvPicPr>
        <p:blipFill rotWithShape="1">
          <a:blip r:embed="rId3">
            <a:alphaModFix/>
          </a:blip>
          <a:srcRect b="73889" l="0" r="0" t="0"/>
          <a:stretch/>
        </p:blipFill>
        <p:spPr>
          <a:xfrm>
            <a:off x="9782474" y="6420744"/>
            <a:ext cx="1965601" cy="242442"/>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with Title - Blue">
  <p:cSld name="Photo with Title - Blue">
    <p:spTree>
      <p:nvGrpSpPr>
        <p:cNvPr id="70" name="Shape 70"/>
        <p:cNvGrpSpPr/>
        <p:nvPr/>
      </p:nvGrpSpPr>
      <p:grpSpPr>
        <a:xfrm>
          <a:off x="0" y="0"/>
          <a:ext cx="0" cy="0"/>
          <a:chOff x="0" y="0"/>
          <a:chExt cx="0" cy="0"/>
        </a:xfrm>
      </p:grpSpPr>
      <p:sp>
        <p:nvSpPr>
          <p:cNvPr id="71" name="Google Shape;71;p55"/>
          <p:cNvSpPr/>
          <p:nvPr/>
        </p:nvSpPr>
        <p:spPr>
          <a:xfrm>
            <a:off x="1" y="573972"/>
            <a:ext cx="3657600" cy="3966192"/>
          </a:xfrm>
          <a:prstGeom prst="rect">
            <a:avLst/>
          </a:prstGeom>
          <a:solidFill>
            <a:srgbClr val="6ECEC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A726"/>
              </a:solidFill>
              <a:latin typeface="Calibri"/>
              <a:ea typeface="Calibri"/>
              <a:cs typeface="Calibri"/>
              <a:sym typeface="Calibri"/>
            </a:endParaRPr>
          </a:p>
        </p:txBody>
      </p:sp>
      <p:sp>
        <p:nvSpPr>
          <p:cNvPr id="72" name="Google Shape;72;p55"/>
          <p:cNvSpPr/>
          <p:nvPr/>
        </p:nvSpPr>
        <p:spPr>
          <a:xfrm>
            <a:off x="10798629" y="4540164"/>
            <a:ext cx="1393371" cy="814718"/>
          </a:xfrm>
          <a:prstGeom prst="rect">
            <a:avLst/>
          </a:prstGeom>
          <a:solidFill>
            <a:srgbClr val="6ECEC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A726"/>
              </a:solidFill>
              <a:latin typeface="Calibri"/>
              <a:ea typeface="Calibri"/>
              <a:cs typeface="Calibri"/>
              <a:sym typeface="Calibri"/>
            </a:endParaRPr>
          </a:p>
        </p:txBody>
      </p:sp>
      <p:sp>
        <p:nvSpPr>
          <p:cNvPr id="73" name="Google Shape;73;p55"/>
          <p:cNvSpPr txBox="1"/>
          <p:nvPr>
            <p:ph idx="1" type="body"/>
          </p:nvPr>
        </p:nvSpPr>
        <p:spPr>
          <a:xfrm>
            <a:off x="388093" y="936395"/>
            <a:ext cx="3058492" cy="329798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 name="Google Shape;74;p55"/>
          <p:cNvSpPr txBox="1"/>
          <p:nvPr>
            <p:ph idx="2" type="body"/>
          </p:nvPr>
        </p:nvSpPr>
        <p:spPr>
          <a:xfrm>
            <a:off x="497155" y="5114135"/>
            <a:ext cx="9000157" cy="46918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0"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55"/>
          <p:cNvSpPr/>
          <p:nvPr>
            <p:ph idx="3" type="pic"/>
          </p:nvPr>
        </p:nvSpPr>
        <p:spPr>
          <a:xfrm>
            <a:off x="3564835" y="-1"/>
            <a:ext cx="8627164" cy="4540151"/>
          </a:xfrm>
          <a:prstGeom prst="rect">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rgbClr val="404040"/>
              </a:buClr>
              <a:buSzPts val="2000"/>
              <a:buFont typeface="Arial"/>
              <a:buNone/>
              <a:defRPr b="0" i="1" sz="2000" u="none" cap="none" strike="noStrike">
                <a:solidFill>
                  <a:srgbClr val="404040"/>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A picture containing clock, light&#10;&#10;Description automatically generated" id="76" name="Google Shape;76;p55"/>
          <p:cNvPicPr preferRelativeResize="0"/>
          <p:nvPr/>
        </p:nvPicPr>
        <p:blipFill rotWithShape="1">
          <a:blip r:embed="rId2">
            <a:alphaModFix/>
          </a:blip>
          <a:srcRect b="0" l="0" r="0" t="29368"/>
          <a:stretch/>
        </p:blipFill>
        <p:spPr>
          <a:xfrm>
            <a:off x="0" y="6214057"/>
            <a:ext cx="1965601" cy="655817"/>
          </a:xfrm>
          <a:prstGeom prst="rect">
            <a:avLst/>
          </a:prstGeom>
          <a:noFill/>
          <a:ln>
            <a:noFill/>
          </a:ln>
        </p:spPr>
      </p:pic>
      <p:pic>
        <p:nvPicPr>
          <p:cNvPr descr="A picture containing clock, light&#10;&#10;Description automatically generated" id="77" name="Google Shape;77;p55"/>
          <p:cNvPicPr preferRelativeResize="0"/>
          <p:nvPr/>
        </p:nvPicPr>
        <p:blipFill rotWithShape="1">
          <a:blip r:embed="rId2">
            <a:alphaModFix/>
          </a:blip>
          <a:srcRect b="73889" l="0" r="0" t="0"/>
          <a:stretch/>
        </p:blipFill>
        <p:spPr>
          <a:xfrm>
            <a:off x="9782474" y="6420744"/>
            <a:ext cx="1965601" cy="242442"/>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7"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4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chart" Target="../charts/chart1.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2.jpg"/><Relationship Id="rId4" Type="http://schemas.openxmlformats.org/officeDocument/2006/relationships/image" Target="../media/image17.jpg"/><Relationship Id="rId5" Type="http://schemas.openxmlformats.org/officeDocument/2006/relationships/hyperlink" Target="https://trendwatching.com/quarterly/2019-11/5-trends-2020/"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6.jpg"/><Relationship Id="rId4" Type="http://schemas.openxmlformats.org/officeDocument/2006/relationships/image" Target="../media/image19.png"/><Relationship Id="rId5" Type="http://schemas.openxmlformats.org/officeDocument/2006/relationships/hyperlink" Target="https://info.trendwatching.com/21-trends-for-2021"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25.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hyperlink" Target="https://www.tripadvisor.com/Covid19WhitepaperMay2020" TargetMode="Externa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hyperlink" Target="https://youtu.be/xaO3SoJkXSc" TargetMode="External"/><Relationship Id="rId4" Type="http://schemas.openxmlformats.org/officeDocument/2006/relationships/image" Target="../media/image24.png"/><Relationship Id="rId5" Type="http://schemas.openxmlformats.org/officeDocument/2006/relationships/image" Target="../media/image2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5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hyperlink" Target="https://youtu.be/PPbjK3MmjL0" TargetMode="External"/><Relationship Id="rId4" Type="http://schemas.openxmlformats.org/officeDocument/2006/relationships/image" Target="../media/image24.png"/><Relationship Id="rId5" Type="http://schemas.openxmlformats.org/officeDocument/2006/relationships/image" Target="../media/image1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0.png"/><Relationship Id="rId4" Type="http://schemas.openxmlformats.org/officeDocument/2006/relationships/hyperlink" Target="http://hedonometer.org/timeseries/en_all/"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png"/><Relationship Id="rId4" Type="http://schemas.openxmlformats.org/officeDocument/2006/relationships/image" Target="../media/image27.png"/><Relationship Id="rId9" Type="http://schemas.openxmlformats.org/officeDocument/2006/relationships/image" Target="../media/image26.jpg"/><Relationship Id="rId5" Type="http://schemas.openxmlformats.org/officeDocument/2006/relationships/hyperlink" Target="https://youtu.be/mOa6cIwMa8A" TargetMode="External"/><Relationship Id="rId6" Type="http://schemas.openxmlformats.org/officeDocument/2006/relationships/hyperlink" Target="https://youtu.be/g3bBBrI2A2w" TargetMode="External"/><Relationship Id="rId7" Type="http://schemas.openxmlformats.org/officeDocument/2006/relationships/hyperlink" Target="https://youtu.be/gdLGZQnhLRs" TargetMode="External"/><Relationship Id="rId8" Type="http://schemas.openxmlformats.org/officeDocument/2006/relationships/image" Target="../media/image22.jpg"/><Relationship Id="rId10" Type="http://schemas.openxmlformats.org/officeDocument/2006/relationships/image" Target="../media/image3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 Id="rId3" Type="http://schemas.openxmlformats.org/officeDocument/2006/relationships/hyperlink" Target="https://youtu.be/scJifQA2rjw" TargetMode="External"/><Relationship Id="rId4" Type="http://schemas.openxmlformats.org/officeDocument/2006/relationships/image" Target="../media/image27.png"/><Relationship Id="rId5" Type="http://schemas.openxmlformats.org/officeDocument/2006/relationships/image" Target="../media/image2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4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2.jpg"/><Relationship Id="rId4" Type="http://schemas.openxmlformats.org/officeDocument/2006/relationships/image" Target="../media/image5.png"/><Relationship Id="rId5"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0.xml"/><Relationship Id="rId3" Type="http://schemas.openxmlformats.org/officeDocument/2006/relationships/hyperlink" Target="https://youtu.be/zVDu0tJHTnY" TargetMode="External"/><Relationship Id="rId4" Type="http://schemas.openxmlformats.org/officeDocument/2006/relationships/image" Target="../media/image24.png"/><Relationship Id="rId5" Type="http://schemas.openxmlformats.org/officeDocument/2006/relationships/image" Target="../media/image3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41.png"/><Relationship Id="rId4" Type="http://schemas.openxmlformats.org/officeDocument/2006/relationships/image" Target="../media/image36.png"/><Relationship Id="rId5" Type="http://schemas.openxmlformats.org/officeDocument/2006/relationships/image" Target="../media/image5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48.jpg"/><Relationship Id="rId4" Type="http://schemas.openxmlformats.org/officeDocument/2006/relationships/image" Target="../media/image38.png"/><Relationship Id="rId5" Type="http://schemas.openxmlformats.org/officeDocument/2006/relationships/image" Target="../media/image33.png"/><Relationship Id="rId6" Type="http://schemas.openxmlformats.org/officeDocument/2006/relationships/image" Target="../media/image3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3.xml"/><Relationship Id="rId3" Type="http://schemas.openxmlformats.org/officeDocument/2006/relationships/hyperlink" Target="https://youtu.be/xmyOSfzv4-0" TargetMode="External"/><Relationship Id="rId4" Type="http://schemas.openxmlformats.org/officeDocument/2006/relationships/image" Target="../media/image24.png"/><Relationship Id="rId5" Type="http://schemas.openxmlformats.org/officeDocument/2006/relationships/image" Target="../media/image4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6.xml"/><Relationship Id="rId3" Type="http://schemas.openxmlformats.org/officeDocument/2006/relationships/hyperlink" Target="https://youtu.be/Atf_Af1q_5w" TargetMode="External"/><Relationship Id="rId4" Type="http://schemas.openxmlformats.org/officeDocument/2006/relationships/image" Target="../media/image27.png"/><Relationship Id="rId5" Type="http://schemas.openxmlformats.org/officeDocument/2006/relationships/image" Target="../media/image4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7.xml"/><Relationship Id="rId3" Type="http://schemas.openxmlformats.org/officeDocument/2006/relationships/image" Target="../media/image52.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46.png"/><Relationship Id="rId4" Type="http://schemas.openxmlformats.org/officeDocument/2006/relationships/hyperlink" Target="https://insights.ehotelier.com/insights/2016/05/06/the-importance-of-a-welcome/" TargetMode="External"/><Relationship Id="rId9" Type="http://schemas.openxmlformats.org/officeDocument/2006/relationships/hyperlink" Target="https://happiness-report.s3.amazonaws.com/2021/WHR+21.pdf" TargetMode="External"/><Relationship Id="rId5" Type="http://schemas.openxmlformats.org/officeDocument/2006/relationships/hyperlink" Target="https://www.globalwellnesssummit.com/trends-2021/" TargetMode="External"/><Relationship Id="rId6" Type="http://schemas.openxmlformats.org/officeDocument/2006/relationships/hyperlink" Target="https://insights.ehotelier.com/insights/2019/08/08/how-to-integrate-wellness-into-hospitality-for-guest-satisfaction-and-owner-return/" TargetMode="External"/><Relationship Id="rId7" Type="http://schemas.openxmlformats.org/officeDocument/2006/relationships/hyperlink" Target="https://www.mindtools.com/pages/article/Body_Language.htm" TargetMode="External"/><Relationship Id="rId8" Type="http://schemas.openxmlformats.org/officeDocument/2006/relationships/hyperlink" Target="https://www.hospitalitynet.org/opinion/4053586.html" TargetMode="External"/><Relationship Id="rId11" Type="http://schemas.openxmlformats.org/officeDocument/2006/relationships/hyperlink" Target="http://www.the-authentic-luxury.com/en/the-art-of-welcome/" TargetMode="External"/><Relationship Id="rId10" Type="http://schemas.openxmlformats.org/officeDocument/2006/relationships/hyperlink" Target="http://www.the-authentic-luxury.com/en/the-art-of-welcome/"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42.png"/><Relationship Id="rId4" Type="http://schemas.openxmlformats.org/officeDocument/2006/relationships/image" Target="../media/image4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0.xml"/><Relationship Id="rId3" Type="http://schemas.openxmlformats.org/officeDocument/2006/relationships/image" Target="../media/image49.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5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51.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5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32.jpg"/><Relationship Id="rId4" Type="http://schemas.openxmlformats.org/officeDocument/2006/relationships/image" Target="../media/image5.png"/><Relationship Id="rId5" Type="http://schemas.openxmlformats.org/officeDocument/2006/relationships/image" Target="../media/image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5.xml"/><Relationship Id="rId3" Type="http://schemas.openxmlformats.org/officeDocument/2006/relationships/hyperlink" Target="https://www.detourproject.eu/?fbclid=IwAR06crheSo70LajtvZYtCpH4cadOEmrGYt_-nBoeVJhgVbS3AGZ2pyPkXfY" TargetMode="External"/><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5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4.jpg"/><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pic>
        <p:nvPicPr>
          <p:cNvPr descr="A person in a pool of water in front of a rocky mountain&#10;&#10;Description automatically generated" id="213" name="Google Shape;213;p1"/>
          <p:cNvPicPr preferRelativeResize="0"/>
          <p:nvPr>
            <p:ph idx="3" type="pic"/>
          </p:nvPr>
        </p:nvPicPr>
        <p:blipFill rotWithShape="1">
          <a:blip r:embed="rId3">
            <a:alphaModFix/>
          </a:blip>
          <a:srcRect b="30609" l="0" r="0" t="26385"/>
          <a:stretch/>
        </p:blipFill>
        <p:spPr>
          <a:xfrm>
            <a:off x="0" y="-38063"/>
            <a:ext cx="12192000" cy="3933169"/>
          </a:xfrm>
          <a:prstGeom prst="rect">
            <a:avLst/>
          </a:prstGeom>
          <a:noFill/>
          <a:ln>
            <a:noFill/>
          </a:ln>
        </p:spPr>
      </p:pic>
      <p:sp>
        <p:nvSpPr>
          <p:cNvPr id="214" name="Google Shape;214;p1"/>
          <p:cNvSpPr txBox="1"/>
          <p:nvPr>
            <p:ph idx="1" type="body"/>
          </p:nvPr>
        </p:nvSpPr>
        <p:spPr>
          <a:xfrm>
            <a:off x="4261607" y="4347596"/>
            <a:ext cx="7587377" cy="697353"/>
          </a:xfrm>
          <a:prstGeom prst="rect">
            <a:avLst/>
          </a:prstGeom>
          <a:noFill/>
          <a:ln>
            <a:noFill/>
          </a:ln>
        </p:spPr>
        <p:txBody>
          <a:bodyPr anchorCtr="0" anchor="t" bIns="45700" lIns="91425" spcFirstLastPara="1" rIns="91425" wrap="square" tIns="45700">
            <a:noAutofit/>
          </a:bodyPr>
          <a:lstStyle/>
          <a:p>
            <a:pPr indent="0" lvl="0" marL="0" rtl="0" algn="r">
              <a:lnSpc>
                <a:spcPct val="90000"/>
              </a:lnSpc>
              <a:spcBef>
                <a:spcPts val="0"/>
              </a:spcBef>
              <a:spcAft>
                <a:spcPts val="0"/>
              </a:spcAft>
              <a:buClr>
                <a:schemeClr val="lt1"/>
              </a:buClr>
              <a:buSzPts val="4400"/>
              <a:buNone/>
            </a:pPr>
            <a:r>
              <a:rPr lang="en-GB" sz="4400">
                <a:solidFill>
                  <a:schemeClr val="lt1"/>
                </a:solidFill>
              </a:rPr>
              <a:t>Wellbeing in a New Era</a:t>
            </a:r>
            <a:endParaRPr/>
          </a:p>
        </p:txBody>
      </p:sp>
      <p:sp>
        <p:nvSpPr>
          <p:cNvPr id="215" name="Google Shape;215;p1"/>
          <p:cNvSpPr txBox="1"/>
          <p:nvPr>
            <p:ph idx="2" type="body"/>
          </p:nvPr>
        </p:nvSpPr>
        <p:spPr>
          <a:xfrm>
            <a:off x="6570333" y="5044949"/>
            <a:ext cx="5278651" cy="697353"/>
          </a:xfrm>
          <a:prstGeom prst="rect">
            <a:avLst/>
          </a:prstGeom>
          <a:noFill/>
          <a:ln>
            <a:noFill/>
          </a:ln>
        </p:spPr>
        <p:txBody>
          <a:bodyPr anchorCtr="0" anchor="t" bIns="45700" lIns="91425" spcFirstLastPara="1" rIns="91425" wrap="square" tIns="45700">
            <a:normAutofit/>
          </a:bodyPr>
          <a:lstStyle/>
          <a:p>
            <a:pPr indent="0" lvl="0" marL="0" rtl="0" algn="r">
              <a:lnSpc>
                <a:spcPct val="90000"/>
              </a:lnSpc>
              <a:spcBef>
                <a:spcPts val="0"/>
              </a:spcBef>
              <a:spcAft>
                <a:spcPts val="0"/>
              </a:spcAft>
              <a:buClr>
                <a:schemeClr val="dk1"/>
              </a:buClr>
              <a:buSzPts val="3600"/>
              <a:buNone/>
            </a:pPr>
            <a:r>
              <a:rPr b="1" lang="en-GB"/>
              <a:t>Module 2</a:t>
            </a:r>
            <a:endParaRPr/>
          </a:p>
        </p:txBody>
      </p:sp>
      <p:sp>
        <p:nvSpPr>
          <p:cNvPr id="216" name="Google Shape;216;p1"/>
          <p:cNvSpPr/>
          <p:nvPr/>
        </p:nvSpPr>
        <p:spPr>
          <a:xfrm>
            <a:off x="0" y="3087584"/>
            <a:ext cx="12192000" cy="807522"/>
          </a:xfrm>
          <a:prstGeom prst="rect">
            <a:avLst/>
          </a:prstGeom>
          <a:solidFill>
            <a:srgbClr val="6ECECB">
              <a:alpha val="4196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10"/>
          <p:cNvSpPr/>
          <p:nvPr/>
        </p:nvSpPr>
        <p:spPr>
          <a:xfrm>
            <a:off x="0" y="1061801"/>
            <a:ext cx="4876800" cy="3240000"/>
          </a:xfrm>
          <a:prstGeom prst="rightArrow">
            <a:avLst>
              <a:gd fmla="val 50000" name="adj1"/>
              <a:gd fmla="val 50000" name="adj2"/>
            </a:avLst>
          </a:prstGeom>
          <a:solidFill>
            <a:srgbClr val="6ECEC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8" name="Google Shape;308;p10"/>
          <p:cNvSpPr txBox="1"/>
          <p:nvPr/>
        </p:nvSpPr>
        <p:spPr>
          <a:xfrm>
            <a:off x="643223" y="349104"/>
            <a:ext cx="6361734" cy="69735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600"/>
              <a:buFont typeface="Arial"/>
              <a:buNone/>
            </a:pPr>
            <a:r>
              <a:rPr b="1" lang="en-GB" sz="3600">
                <a:solidFill>
                  <a:schemeClr val="dk1"/>
                </a:solidFill>
                <a:latin typeface="Calibri"/>
                <a:ea typeface="Calibri"/>
                <a:cs typeface="Calibri"/>
                <a:sym typeface="Calibri"/>
              </a:rPr>
              <a:t>Wellbeing Trends</a:t>
            </a:r>
            <a:endParaRPr/>
          </a:p>
        </p:txBody>
      </p:sp>
      <p:graphicFrame>
        <p:nvGraphicFramePr>
          <p:cNvPr id="309" name="Google Shape;309;p10"/>
          <p:cNvGraphicFramePr/>
          <p:nvPr/>
        </p:nvGraphicFramePr>
        <p:xfrm>
          <a:off x="5143500" y="771423"/>
          <a:ext cx="6836062" cy="3657702"/>
        </p:xfrm>
        <a:graphic>
          <a:graphicData uri="http://schemas.openxmlformats.org/drawingml/2006/chart">
            <c:chart r:id="rId3"/>
          </a:graphicData>
        </a:graphic>
      </p:graphicFrame>
      <p:sp>
        <p:nvSpPr>
          <p:cNvPr id="310" name="Google Shape;310;p10"/>
          <p:cNvSpPr txBox="1"/>
          <p:nvPr/>
        </p:nvSpPr>
        <p:spPr>
          <a:xfrm>
            <a:off x="342901" y="4082330"/>
            <a:ext cx="8798940" cy="209288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800">
                <a:solidFill>
                  <a:srgbClr val="F7981D"/>
                </a:solidFill>
                <a:latin typeface="Calibri"/>
                <a:ea typeface="Calibri"/>
                <a:cs typeface="Calibri"/>
                <a:sym typeface="Calibri"/>
              </a:rPr>
              <a:t>Insights</a:t>
            </a:r>
            <a:endParaRPr/>
          </a:p>
          <a:p>
            <a:pPr indent="-342900" lvl="0" marL="342900" marR="0" rtl="0" algn="l">
              <a:spcBef>
                <a:spcPts val="1200"/>
              </a:spcBef>
              <a:spcAft>
                <a:spcPts val="0"/>
              </a:spcAft>
              <a:buClr>
                <a:srgbClr val="6ECECB"/>
              </a:buClr>
              <a:buSzPts val="2400"/>
              <a:buFont typeface="Calibri"/>
              <a:buChar char="↘"/>
            </a:pPr>
            <a:r>
              <a:rPr lang="en-GB" sz="2400">
                <a:solidFill>
                  <a:schemeClr val="dk1"/>
                </a:solidFill>
                <a:latin typeface="Calibri"/>
                <a:ea typeface="Calibri"/>
                <a:cs typeface="Calibri"/>
                <a:sym typeface="Calibri"/>
              </a:rPr>
              <a:t>Search has increased from 2011 on (financial crisis).</a:t>
            </a:r>
            <a:endParaRPr/>
          </a:p>
          <a:p>
            <a:pPr indent="-342900" lvl="0" marL="342900" marR="0" rtl="0" algn="l">
              <a:spcBef>
                <a:spcPts val="1200"/>
              </a:spcBef>
              <a:spcAft>
                <a:spcPts val="0"/>
              </a:spcAft>
              <a:buClr>
                <a:srgbClr val="6ECECB"/>
              </a:buClr>
              <a:buSzPts val="2400"/>
              <a:buFont typeface="Calibri"/>
              <a:buChar char="↘"/>
            </a:pPr>
            <a:r>
              <a:rPr lang="en-GB" sz="2400">
                <a:solidFill>
                  <a:schemeClr val="dk1"/>
                </a:solidFill>
                <a:latin typeface="Calibri"/>
                <a:ea typeface="Calibri"/>
                <a:cs typeface="Calibri"/>
                <a:sym typeface="Calibri"/>
              </a:rPr>
              <a:t>Low peaks are on Christmas weeks.</a:t>
            </a:r>
            <a:endParaRPr/>
          </a:p>
          <a:p>
            <a:pPr indent="-342900" lvl="0" marL="342900" marR="0" rtl="0" algn="l">
              <a:spcBef>
                <a:spcPts val="1200"/>
              </a:spcBef>
              <a:spcAft>
                <a:spcPts val="0"/>
              </a:spcAft>
              <a:buClr>
                <a:srgbClr val="6ECECB"/>
              </a:buClr>
              <a:buSzPts val="2400"/>
              <a:buFont typeface="Calibri"/>
              <a:buChar char="↘"/>
            </a:pPr>
            <a:r>
              <a:rPr lang="en-GB" sz="2400">
                <a:solidFill>
                  <a:schemeClr val="dk1"/>
                </a:solidFill>
                <a:latin typeface="Calibri"/>
                <a:ea typeface="Calibri"/>
                <a:cs typeface="Calibri"/>
                <a:sym typeface="Calibri"/>
              </a:rPr>
              <a:t>Highest peak during the coronavirus global lockdown  (May 2020).</a:t>
            </a:r>
            <a:endParaRPr/>
          </a:p>
        </p:txBody>
      </p:sp>
      <p:pic>
        <p:nvPicPr>
          <p:cNvPr descr="Google Trends: Best Kept SEO Secret | G.P.S. by Greta Rose" id="311" name="Google Shape;311;p10"/>
          <p:cNvPicPr preferRelativeResize="0"/>
          <p:nvPr/>
        </p:nvPicPr>
        <p:blipFill rotWithShape="1">
          <a:blip r:embed="rId4">
            <a:alphaModFix/>
          </a:blip>
          <a:srcRect b="0" l="0" r="0" t="0"/>
          <a:stretch/>
        </p:blipFill>
        <p:spPr>
          <a:xfrm>
            <a:off x="5450073" y="771423"/>
            <a:ext cx="1754909" cy="986222"/>
          </a:xfrm>
          <a:prstGeom prst="rect">
            <a:avLst/>
          </a:prstGeom>
          <a:noFill/>
          <a:ln>
            <a:noFill/>
          </a:ln>
        </p:spPr>
      </p:pic>
      <p:sp>
        <p:nvSpPr>
          <p:cNvPr id="312" name="Google Shape;312;p10"/>
          <p:cNvSpPr txBox="1"/>
          <p:nvPr/>
        </p:nvSpPr>
        <p:spPr>
          <a:xfrm>
            <a:off x="342901" y="1824853"/>
            <a:ext cx="3638549" cy="1717393"/>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None/>
            </a:pPr>
            <a:r>
              <a:rPr lang="en-GB" sz="3000">
                <a:solidFill>
                  <a:schemeClr val="dk1"/>
                </a:solidFill>
                <a:latin typeface="Calibri"/>
                <a:ea typeface="Calibri"/>
                <a:cs typeface="Calibri"/>
                <a:sym typeface="Calibri"/>
              </a:rPr>
              <a:t>Searching the word </a:t>
            </a:r>
            <a:r>
              <a:rPr b="1" lang="en-GB" sz="3000">
                <a:solidFill>
                  <a:srgbClr val="FDDE00"/>
                </a:solidFill>
                <a:latin typeface="Calibri"/>
                <a:ea typeface="Calibri"/>
                <a:cs typeface="Calibri"/>
                <a:sym typeface="Calibri"/>
              </a:rPr>
              <a:t>“wellbeing” </a:t>
            </a:r>
            <a:endParaRPr/>
          </a:p>
          <a:p>
            <a:pPr indent="0" lvl="0" marL="0" marR="0" rtl="0" algn="ctr">
              <a:lnSpc>
                <a:spcPct val="120000"/>
              </a:lnSpc>
              <a:spcBef>
                <a:spcPts val="0"/>
              </a:spcBef>
              <a:spcAft>
                <a:spcPts val="0"/>
              </a:spcAft>
              <a:buNone/>
            </a:pPr>
            <a:r>
              <a:rPr lang="en-GB" sz="3000">
                <a:solidFill>
                  <a:schemeClr val="dk1"/>
                </a:solidFill>
                <a:latin typeface="Calibri"/>
                <a:ea typeface="Calibri"/>
                <a:cs typeface="Calibri"/>
                <a:sym typeface="Calibri"/>
              </a:rPr>
              <a:t>on Google 2004-2021</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11"/>
          <p:cNvSpPr/>
          <p:nvPr/>
        </p:nvSpPr>
        <p:spPr>
          <a:xfrm>
            <a:off x="0" y="3550011"/>
            <a:ext cx="6096000" cy="2787400"/>
          </a:xfrm>
          <a:prstGeom prst="rightArrow">
            <a:avLst>
              <a:gd fmla="val 50000" name="adj1"/>
              <a:gd fmla="val 50000" name="adj2"/>
            </a:avLst>
          </a:prstGeom>
          <a:solidFill>
            <a:srgbClr val="6ECEC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9" name="Google Shape;319;p11"/>
          <p:cNvSpPr/>
          <p:nvPr/>
        </p:nvSpPr>
        <p:spPr>
          <a:xfrm>
            <a:off x="300134" y="4162425"/>
            <a:ext cx="3057525" cy="152810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0" name="Google Shape;320;p11"/>
          <p:cNvSpPr/>
          <p:nvPr/>
        </p:nvSpPr>
        <p:spPr>
          <a:xfrm>
            <a:off x="0" y="1046457"/>
            <a:ext cx="5981700" cy="2382543"/>
          </a:xfrm>
          <a:prstGeom prst="rect">
            <a:avLst/>
          </a:prstGeom>
          <a:solidFill>
            <a:srgbClr val="FDDE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Nenhuma descrição de foto disponível." id="321" name="Google Shape;321;p11"/>
          <p:cNvPicPr preferRelativeResize="0"/>
          <p:nvPr/>
        </p:nvPicPr>
        <p:blipFill rotWithShape="1">
          <a:blip r:embed="rId3">
            <a:alphaModFix/>
          </a:blip>
          <a:srcRect b="43333" l="7562" r="5771" t="0"/>
          <a:stretch/>
        </p:blipFill>
        <p:spPr>
          <a:xfrm rot="5400000">
            <a:off x="1101893" y="3537481"/>
            <a:ext cx="1454009" cy="2852095"/>
          </a:xfrm>
          <a:prstGeom prst="rect">
            <a:avLst/>
          </a:prstGeom>
          <a:noFill/>
          <a:ln>
            <a:noFill/>
          </a:ln>
        </p:spPr>
      </p:pic>
      <p:sp>
        <p:nvSpPr>
          <p:cNvPr id="322" name="Google Shape;322;p11"/>
          <p:cNvSpPr txBox="1"/>
          <p:nvPr/>
        </p:nvSpPr>
        <p:spPr>
          <a:xfrm>
            <a:off x="643223" y="349104"/>
            <a:ext cx="6361734" cy="69735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600"/>
              <a:buFont typeface="Arial"/>
              <a:buNone/>
            </a:pPr>
            <a:r>
              <a:rPr b="1" lang="en-GB" sz="3600">
                <a:solidFill>
                  <a:schemeClr val="dk1"/>
                </a:solidFill>
                <a:latin typeface="Calibri"/>
                <a:ea typeface="Calibri"/>
                <a:cs typeface="Calibri"/>
                <a:sym typeface="Calibri"/>
              </a:rPr>
              <a:t>Wellbeing Trends</a:t>
            </a:r>
            <a:endParaRPr/>
          </a:p>
        </p:txBody>
      </p:sp>
      <p:pic>
        <p:nvPicPr>
          <p:cNvPr descr="Understand the WHO Guidance on Children and Masks: Q&amp;A With Dr. April  Baller | Every Woman Every Child" id="323" name="Google Shape;323;p11"/>
          <p:cNvPicPr preferRelativeResize="0"/>
          <p:nvPr/>
        </p:nvPicPr>
        <p:blipFill rotWithShape="1">
          <a:blip r:embed="rId4">
            <a:alphaModFix/>
          </a:blip>
          <a:srcRect b="0" l="0" r="0" t="0"/>
          <a:stretch/>
        </p:blipFill>
        <p:spPr>
          <a:xfrm>
            <a:off x="215507" y="1167467"/>
            <a:ext cx="1508616" cy="1581849"/>
          </a:xfrm>
          <a:prstGeom prst="rect">
            <a:avLst/>
          </a:prstGeom>
          <a:noFill/>
          <a:ln>
            <a:noFill/>
          </a:ln>
        </p:spPr>
      </p:pic>
      <p:sp>
        <p:nvSpPr>
          <p:cNvPr id="324" name="Google Shape;324;p11"/>
          <p:cNvSpPr txBox="1"/>
          <p:nvPr/>
        </p:nvSpPr>
        <p:spPr>
          <a:xfrm>
            <a:off x="1657529" y="1255952"/>
            <a:ext cx="4303237" cy="192360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2400">
                <a:solidFill>
                  <a:schemeClr val="dk1"/>
                </a:solidFill>
                <a:latin typeface="Calibri"/>
                <a:ea typeface="Calibri"/>
                <a:cs typeface="Calibri"/>
                <a:sym typeface="Calibri"/>
              </a:rPr>
              <a:t>2019</a:t>
            </a:r>
            <a:endParaRPr/>
          </a:p>
          <a:p>
            <a:pPr indent="0" lvl="0" marL="0" marR="0" rtl="0" algn="ctr">
              <a:spcBef>
                <a:spcPts val="600"/>
              </a:spcBef>
              <a:spcAft>
                <a:spcPts val="0"/>
              </a:spcAft>
              <a:buNone/>
            </a:pPr>
            <a:r>
              <a:rPr b="1" lang="en-GB" sz="3600">
                <a:solidFill>
                  <a:srgbClr val="F7981D"/>
                </a:solidFill>
                <a:latin typeface="Calibri"/>
                <a:ea typeface="Calibri"/>
                <a:cs typeface="Calibri"/>
                <a:sym typeface="Calibri"/>
              </a:rPr>
              <a:t>BURNOUT</a:t>
            </a:r>
            <a:r>
              <a:rPr b="1" lang="en-GB" sz="3600">
                <a:solidFill>
                  <a:schemeClr val="dk1"/>
                </a:solidFill>
                <a:latin typeface="Calibri"/>
                <a:ea typeface="Calibri"/>
                <a:cs typeface="Calibri"/>
                <a:sym typeface="Calibri"/>
              </a:rPr>
              <a:t> </a:t>
            </a:r>
            <a:endParaRPr/>
          </a:p>
          <a:p>
            <a:pPr indent="0" lvl="0" marL="0" marR="0" rtl="0" algn="ctr">
              <a:spcBef>
                <a:spcPts val="600"/>
              </a:spcBef>
              <a:spcAft>
                <a:spcPts val="0"/>
              </a:spcAft>
              <a:buNone/>
            </a:pPr>
            <a:r>
              <a:rPr b="1" lang="en-GB" sz="2400">
                <a:solidFill>
                  <a:schemeClr val="dk1"/>
                </a:solidFill>
                <a:latin typeface="Calibri"/>
                <a:ea typeface="Calibri"/>
                <a:cs typeface="Calibri"/>
                <a:sym typeface="Calibri"/>
              </a:rPr>
              <a:t>occupational phenomenon</a:t>
            </a:r>
            <a:endParaRPr/>
          </a:p>
          <a:p>
            <a:pPr indent="0" lvl="0" marL="0" marR="0" rtl="0" algn="ctr">
              <a:spcBef>
                <a:spcPts val="600"/>
              </a:spcBef>
              <a:spcAft>
                <a:spcPts val="0"/>
              </a:spcAft>
              <a:buNone/>
            </a:pPr>
            <a:r>
              <a:rPr lang="en-GB" sz="2000">
                <a:solidFill>
                  <a:schemeClr val="dk1"/>
                </a:solidFill>
                <a:latin typeface="Calibri"/>
                <a:ea typeface="Calibri"/>
                <a:cs typeface="Calibri"/>
                <a:sym typeface="Calibri"/>
              </a:rPr>
              <a:t>(International Classification of Diseases)</a:t>
            </a:r>
            <a:endParaRPr sz="2400">
              <a:solidFill>
                <a:schemeClr val="dk1"/>
              </a:solidFill>
              <a:latin typeface="Calibri"/>
              <a:ea typeface="Calibri"/>
              <a:cs typeface="Calibri"/>
              <a:sym typeface="Calibri"/>
            </a:endParaRPr>
          </a:p>
        </p:txBody>
      </p:sp>
      <p:sp>
        <p:nvSpPr>
          <p:cNvPr id="325" name="Google Shape;325;p11"/>
          <p:cNvSpPr txBox="1"/>
          <p:nvPr/>
        </p:nvSpPr>
        <p:spPr>
          <a:xfrm>
            <a:off x="3216844" y="4347882"/>
            <a:ext cx="2879155" cy="116955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3000">
                <a:solidFill>
                  <a:schemeClr val="dk1"/>
                </a:solidFill>
                <a:latin typeface="Calibri"/>
                <a:ea typeface="Calibri"/>
                <a:cs typeface="Calibri"/>
                <a:sym typeface="Calibri"/>
              </a:rPr>
              <a:t>5 Trends to </a:t>
            </a:r>
            <a:endParaRPr/>
          </a:p>
          <a:p>
            <a:pPr indent="0" lvl="0" marL="0" marR="0" rtl="0" algn="ctr">
              <a:spcBef>
                <a:spcPts val="1200"/>
              </a:spcBef>
              <a:spcAft>
                <a:spcPts val="0"/>
              </a:spcAft>
              <a:buNone/>
            </a:pPr>
            <a:r>
              <a:rPr b="1" lang="en-GB" sz="3000">
                <a:solidFill>
                  <a:schemeClr val="dk1"/>
                </a:solidFill>
                <a:latin typeface="Calibri"/>
                <a:ea typeface="Calibri"/>
                <a:cs typeface="Calibri"/>
                <a:sym typeface="Calibri"/>
              </a:rPr>
              <a:t>watch in 2020</a:t>
            </a:r>
            <a:endParaRPr/>
          </a:p>
        </p:txBody>
      </p:sp>
      <p:sp>
        <p:nvSpPr>
          <p:cNvPr id="326" name="Google Shape;326;p11"/>
          <p:cNvSpPr txBox="1"/>
          <p:nvPr/>
        </p:nvSpPr>
        <p:spPr>
          <a:xfrm>
            <a:off x="730446" y="5976987"/>
            <a:ext cx="3968357"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GB" sz="1000">
                <a:solidFill>
                  <a:schemeClr val="dk1"/>
                </a:solidFill>
                <a:latin typeface="Calibri"/>
                <a:ea typeface="Calibri"/>
                <a:cs typeface="Calibri"/>
                <a:sym typeface="Calibri"/>
              </a:rPr>
              <a:t>Source: </a:t>
            </a:r>
            <a:r>
              <a:rPr lang="en-GB" sz="1000" u="sng">
                <a:solidFill>
                  <a:schemeClr val="dk1"/>
                </a:solidFill>
                <a:latin typeface="Calibri"/>
                <a:ea typeface="Calibri"/>
                <a:cs typeface="Calibri"/>
                <a:sym typeface="Calibri"/>
                <a:hlinkClick r:id="rId5">
                  <a:extLst>
                    <a:ext uri="{A12FA001-AC4F-418D-AE19-62706E023703}">
                      <ahyp:hlinkClr val="tx"/>
                    </a:ext>
                  </a:extLst>
                </a:hlinkClick>
              </a:rPr>
              <a:t>https://trendwatching.com/quarterly/2019-11/5-trends-2020/</a:t>
            </a:r>
            <a:r>
              <a:rPr lang="en-GB" sz="1000">
                <a:solidFill>
                  <a:schemeClr val="dk1"/>
                </a:solidFill>
                <a:latin typeface="Calibri"/>
                <a:ea typeface="Calibri"/>
                <a:cs typeface="Calibri"/>
                <a:sym typeface="Calibri"/>
              </a:rPr>
              <a:t> </a:t>
            </a:r>
            <a:endParaRPr/>
          </a:p>
        </p:txBody>
      </p:sp>
      <p:sp>
        <p:nvSpPr>
          <p:cNvPr id="327" name="Google Shape;327;p11"/>
          <p:cNvSpPr txBox="1"/>
          <p:nvPr/>
        </p:nvSpPr>
        <p:spPr>
          <a:xfrm>
            <a:off x="6442468" y="520433"/>
            <a:ext cx="5534025" cy="58169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GB" sz="2400">
                <a:solidFill>
                  <a:srgbClr val="000000"/>
                </a:solidFill>
                <a:latin typeface="Calibri"/>
                <a:ea typeface="Calibri"/>
                <a:cs typeface="Calibri"/>
                <a:sym typeface="Calibri"/>
              </a:rPr>
              <a:t>1. </a:t>
            </a:r>
            <a:r>
              <a:rPr b="1" i="0" lang="en-GB" sz="2400" u="none" strike="noStrike">
                <a:solidFill>
                  <a:srgbClr val="6ECECB"/>
                </a:solidFill>
                <a:latin typeface="Calibri"/>
                <a:ea typeface="Calibri"/>
                <a:cs typeface="Calibri"/>
                <a:sym typeface="Calibri"/>
              </a:rPr>
              <a:t>GREEN PRESSURE</a:t>
            </a:r>
            <a:br>
              <a:rPr b="0" i="0" lang="en-GB" sz="2400">
                <a:solidFill>
                  <a:srgbClr val="000000"/>
                </a:solidFill>
                <a:latin typeface="Calibri"/>
                <a:ea typeface="Calibri"/>
                <a:cs typeface="Calibri"/>
                <a:sym typeface="Calibri"/>
              </a:rPr>
            </a:br>
            <a:r>
              <a:rPr b="0" i="0" lang="en-GB" sz="2400">
                <a:solidFill>
                  <a:srgbClr val="7F7F7F"/>
                </a:solidFill>
                <a:latin typeface="Calibri"/>
                <a:ea typeface="Calibri"/>
                <a:cs typeface="Calibri"/>
                <a:sym typeface="Calibri"/>
              </a:rPr>
              <a:t>In 2020, consumers move from eco-status to eco-</a:t>
            </a:r>
            <a:r>
              <a:rPr b="0" i="1" lang="en-GB" sz="2400">
                <a:solidFill>
                  <a:srgbClr val="7F7F7F"/>
                </a:solidFill>
                <a:latin typeface="Calibri"/>
                <a:ea typeface="Calibri"/>
                <a:cs typeface="Calibri"/>
                <a:sym typeface="Calibri"/>
              </a:rPr>
              <a:t>shame</a:t>
            </a:r>
            <a:r>
              <a:rPr b="0" i="0" lang="en-GB" sz="2400">
                <a:solidFill>
                  <a:srgbClr val="7F7F7F"/>
                </a:solidFill>
                <a:latin typeface="Calibri"/>
                <a:ea typeface="Calibri"/>
                <a:cs typeface="Calibri"/>
                <a:sym typeface="Calibri"/>
              </a:rPr>
              <a:t>.</a:t>
            </a:r>
            <a:endParaRPr/>
          </a:p>
          <a:p>
            <a:pPr indent="0" lvl="0" marL="0" marR="0" rtl="0" algn="l">
              <a:spcBef>
                <a:spcPts val="1800"/>
              </a:spcBef>
              <a:spcAft>
                <a:spcPts val="0"/>
              </a:spcAft>
              <a:buNone/>
            </a:pPr>
            <a:r>
              <a:rPr b="1" i="0" lang="en-GB" sz="2400">
                <a:solidFill>
                  <a:srgbClr val="000000"/>
                </a:solidFill>
                <a:latin typeface="Calibri"/>
                <a:ea typeface="Calibri"/>
                <a:cs typeface="Calibri"/>
                <a:sym typeface="Calibri"/>
              </a:rPr>
              <a:t>2. </a:t>
            </a:r>
            <a:r>
              <a:rPr b="1" lang="en-GB" sz="2400" u="none" strike="noStrike">
                <a:solidFill>
                  <a:srgbClr val="6ECECB"/>
                </a:solidFill>
                <a:latin typeface="Calibri"/>
                <a:ea typeface="Calibri"/>
                <a:cs typeface="Calibri"/>
                <a:sym typeface="Calibri"/>
              </a:rPr>
              <a:t>BRAND AVATARS</a:t>
            </a:r>
            <a:br>
              <a:rPr b="0" i="0" lang="en-GB" sz="2400">
                <a:solidFill>
                  <a:srgbClr val="000000"/>
                </a:solidFill>
                <a:latin typeface="Calibri"/>
                <a:ea typeface="Calibri"/>
                <a:cs typeface="Calibri"/>
                <a:sym typeface="Calibri"/>
              </a:rPr>
            </a:br>
            <a:r>
              <a:rPr b="0" i="0" lang="en-GB" sz="2400">
                <a:solidFill>
                  <a:srgbClr val="7F7F7F"/>
                </a:solidFill>
                <a:latin typeface="Calibri"/>
                <a:ea typeface="Calibri"/>
                <a:cs typeface="Calibri"/>
                <a:sym typeface="Calibri"/>
              </a:rPr>
              <a:t>Human brands take powerful new form.</a:t>
            </a:r>
            <a:endParaRPr/>
          </a:p>
          <a:p>
            <a:pPr indent="0" lvl="0" marL="0" marR="0" rtl="0" algn="l">
              <a:spcBef>
                <a:spcPts val="1800"/>
              </a:spcBef>
              <a:spcAft>
                <a:spcPts val="0"/>
              </a:spcAft>
              <a:buNone/>
            </a:pPr>
            <a:r>
              <a:rPr b="1" i="0" lang="en-GB" sz="2400">
                <a:solidFill>
                  <a:srgbClr val="000000"/>
                </a:solidFill>
                <a:latin typeface="Calibri"/>
                <a:ea typeface="Calibri"/>
                <a:cs typeface="Calibri"/>
                <a:sym typeface="Calibri"/>
              </a:rPr>
              <a:t>3. </a:t>
            </a:r>
            <a:r>
              <a:rPr b="1" lang="en-GB" sz="2400">
                <a:solidFill>
                  <a:srgbClr val="6ECECB"/>
                </a:solidFill>
                <a:latin typeface="Calibri"/>
                <a:ea typeface="Calibri"/>
                <a:cs typeface="Calibri"/>
                <a:sym typeface="Calibri"/>
              </a:rPr>
              <a:t>METAMORPHIC DESIGN</a:t>
            </a:r>
            <a:br>
              <a:rPr b="0" i="0" lang="en-GB" sz="2400">
                <a:solidFill>
                  <a:srgbClr val="000000"/>
                </a:solidFill>
                <a:latin typeface="Calibri"/>
                <a:ea typeface="Calibri"/>
                <a:cs typeface="Calibri"/>
                <a:sym typeface="Calibri"/>
              </a:rPr>
            </a:br>
            <a:r>
              <a:rPr b="0" i="0" lang="en-GB" sz="2400">
                <a:solidFill>
                  <a:srgbClr val="7F7F7F"/>
                </a:solidFill>
                <a:latin typeface="Calibri"/>
                <a:ea typeface="Calibri"/>
                <a:cs typeface="Calibri"/>
                <a:sym typeface="Calibri"/>
              </a:rPr>
              <a:t>Consumers demand relevance as a service.</a:t>
            </a:r>
            <a:endParaRPr/>
          </a:p>
          <a:p>
            <a:pPr indent="0" lvl="0" marL="0" marR="0" rtl="0" algn="l">
              <a:spcBef>
                <a:spcPts val="1800"/>
              </a:spcBef>
              <a:spcAft>
                <a:spcPts val="0"/>
              </a:spcAft>
              <a:buNone/>
            </a:pPr>
            <a:r>
              <a:rPr b="1" i="0" lang="en-GB" sz="2400">
                <a:solidFill>
                  <a:srgbClr val="000000"/>
                </a:solidFill>
                <a:latin typeface="Calibri"/>
                <a:ea typeface="Calibri"/>
                <a:cs typeface="Calibri"/>
                <a:sym typeface="Calibri"/>
              </a:rPr>
              <a:t>4. </a:t>
            </a:r>
            <a:r>
              <a:rPr b="1" lang="en-GB" sz="2400">
                <a:solidFill>
                  <a:srgbClr val="F7981D"/>
                </a:solidFill>
                <a:latin typeface="Calibri"/>
                <a:ea typeface="Calibri"/>
                <a:cs typeface="Calibri"/>
                <a:sym typeface="Calibri"/>
              </a:rPr>
              <a:t>THE BURNOUT</a:t>
            </a:r>
            <a:br>
              <a:rPr b="0" i="0" lang="en-GB" sz="2400">
                <a:solidFill>
                  <a:srgbClr val="000000"/>
                </a:solidFill>
                <a:latin typeface="Calibri"/>
                <a:ea typeface="Calibri"/>
                <a:cs typeface="Calibri"/>
                <a:sym typeface="Calibri"/>
              </a:rPr>
            </a:br>
            <a:r>
              <a:rPr b="0" i="0" lang="en-GB" sz="2400">
                <a:solidFill>
                  <a:srgbClr val="7F7F7F"/>
                </a:solidFill>
                <a:latin typeface="Calibri"/>
                <a:ea typeface="Calibri"/>
                <a:cs typeface="Calibri"/>
                <a:sym typeface="Calibri"/>
              </a:rPr>
              <a:t>Smart brands rush to help those burned by the pressures of modern life.</a:t>
            </a:r>
            <a:endParaRPr/>
          </a:p>
          <a:p>
            <a:pPr indent="0" lvl="0" marL="0" marR="0" rtl="0" algn="l">
              <a:spcBef>
                <a:spcPts val="1800"/>
              </a:spcBef>
              <a:spcAft>
                <a:spcPts val="0"/>
              </a:spcAft>
              <a:buNone/>
            </a:pPr>
            <a:r>
              <a:rPr b="1" i="0" lang="en-GB" sz="2400">
                <a:solidFill>
                  <a:srgbClr val="000000"/>
                </a:solidFill>
                <a:latin typeface="Calibri"/>
                <a:ea typeface="Calibri"/>
                <a:cs typeface="Calibri"/>
                <a:sym typeface="Calibri"/>
              </a:rPr>
              <a:t>5. </a:t>
            </a:r>
            <a:r>
              <a:rPr b="1" lang="en-GB" sz="2400">
                <a:solidFill>
                  <a:srgbClr val="6ECECB"/>
                </a:solidFill>
                <a:latin typeface="Calibri"/>
                <a:ea typeface="Calibri"/>
                <a:cs typeface="Calibri"/>
                <a:sym typeface="Calibri"/>
              </a:rPr>
              <a:t>CIVIL MEDIA</a:t>
            </a:r>
            <a:br>
              <a:rPr b="0" i="0" lang="en-GB" sz="2400">
                <a:solidFill>
                  <a:srgbClr val="000000"/>
                </a:solidFill>
                <a:latin typeface="Calibri"/>
                <a:ea typeface="Calibri"/>
                <a:cs typeface="Calibri"/>
                <a:sym typeface="Calibri"/>
              </a:rPr>
            </a:br>
            <a:r>
              <a:rPr b="0" i="0" lang="en-GB" sz="2400">
                <a:solidFill>
                  <a:srgbClr val="7F7F7F"/>
                </a:solidFill>
                <a:latin typeface="Calibri"/>
                <a:ea typeface="Calibri"/>
                <a:cs typeface="Calibri"/>
                <a:sym typeface="Calibri"/>
              </a:rPr>
              <a:t>Why the future of social is </a:t>
            </a:r>
            <a:r>
              <a:rPr b="0" i="1" lang="en-GB" sz="2400">
                <a:solidFill>
                  <a:srgbClr val="7F7F7F"/>
                </a:solidFill>
                <a:latin typeface="Calibri"/>
                <a:ea typeface="Calibri"/>
                <a:cs typeface="Calibri"/>
                <a:sym typeface="Calibri"/>
              </a:rPr>
              <a:t>meaningful </a:t>
            </a:r>
            <a:r>
              <a:rPr b="0" i="0" lang="en-GB" sz="2400">
                <a:solidFill>
                  <a:srgbClr val="7F7F7F"/>
                </a:solidFill>
                <a:latin typeface="Calibri"/>
                <a:ea typeface="Calibri"/>
                <a:cs typeface="Calibri"/>
                <a:sym typeface="Calibri"/>
              </a:rPr>
              <a:t>connections.</a:t>
            </a:r>
            <a:endParaRPr/>
          </a:p>
        </p:txBody>
      </p:sp>
      <p:sp>
        <p:nvSpPr>
          <p:cNvPr id="328" name="Google Shape;328;p11"/>
          <p:cNvSpPr/>
          <p:nvPr/>
        </p:nvSpPr>
        <p:spPr>
          <a:xfrm>
            <a:off x="6219825" y="3676650"/>
            <a:ext cx="5775718" cy="1362075"/>
          </a:xfrm>
          <a:prstGeom prst="roundRect">
            <a:avLst>
              <a:gd fmla="val 50000" name="adj"/>
            </a:avLst>
          </a:prstGeom>
          <a:noFill/>
          <a:ln cap="rnd" cmpd="sng" w="3492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pic>
        <p:nvPicPr>
          <p:cNvPr descr="Nenhuma descrição de foto disponível." id="334" name="Google Shape;334;p12"/>
          <p:cNvPicPr preferRelativeResize="0"/>
          <p:nvPr/>
        </p:nvPicPr>
        <p:blipFill rotWithShape="1">
          <a:blip r:embed="rId3">
            <a:alphaModFix/>
          </a:blip>
          <a:srcRect b="43333" l="7562" r="5771" t="0"/>
          <a:stretch/>
        </p:blipFill>
        <p:spPr>
          <a:xfrm rot="5400000">
            <a:off x="1238321" y="629251"/>
            <a:ext cx="1317052" cy="2583448"/>
          </a:xfrm>
          <a:prstGeom prst="rect">
            <a:avLst/>
          </a:prstGeom>
          <a:noFill/>
          <a:ln>
            <a:noFill/>
          </a:ln>
        </p:spPr>
      </p:pic>
      <p:sp>
        <p:nvSpPr>
          <p:cNvPr id="335" name="Google Shape;335;p12"/>
          <p:cNvSpPr txBox="1"/>
          <p:nvPr/>
        </p:nvSpPr>
        <p:spPr>
          <a:xfrm>
            <a:off x="643223" y="349104"/>
            <a:ext cx="6361734" cy="69735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600"/>
              <a:buFont typeface="Arial"/>
              <a:buNone/>
            </a:pPr>
            <a:r>
              <a:rPr b="1" lang="en-GB" sz="3600">
                <a:solidFill>
                  <a:schemeClr val="dk1"/>
                </a:solidFill>
                <a:latin typeface="Calibri"/>
                <a:ea typeface="Calibri"/>
                <a:cs typeface="Calibri"/>
                <a:sym typeface="Calibri"/>
              </a:rPr>
              <a:t>Wellbeing Trends</a:t>
            </a:r>
            <a:endParaRPr/>
          </a:p>
        </p:txBody>
      </p:sp>
      <p:pic>
        <p:nvPicPr>
          <p:cNvPr id="336" name="Google Shape;336;p12"/>
          <p:cNvPicPr preferRelativeResize="0"/>
          <p:nvPr/>
        </p:nvPicPr>
        <p:blipFill rotWithShape="1">
          <a:blip r:embed="rId4">
            <a:alphaModFix/>
          </a:blip>
          <a:srcRect b="58843" l="18864" r="19696" t="12256"/>
          <a:stretch/>
        </p:blipFill>
        <p:spPr>
          <a:xfrm>
            <a:off x="333375" y="2893533"/>
            <a:ext cx="11527251" cy="3050068"/>
          </a:xfrm>
          <a:prstGeom prst="rect">
            <a:avLst/>
          </a:prstGeom>
          <a:noFill/>
          <a:ln>
            <a:noFill/>
          </a:ln>
        </p:spPr>
      </p:pic>
      <p:sp>
        <p:nvSpPr>
          <p:cNvPr id="337" name="Google Shape;337;p12"/>
          <p:cNvSpPr txBox="1"/>
          <p:nvPr/>
        </p:nvSpPr>
        <p:spPr>
          <a:xfrm>
            <a:off x="6814457" y="6051338"/>
            <a:ext cx="5072743"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900">
                <a:solidFill>
                  <a:schemeClr val="dk1"/>
                </a:solidFill>
                <a:latin typeface="Calibri"/>
                <a:ea typeface="Calibri"/>
                <a:cs typeface="Calibri"/>
                <a:sym typeface="Calibri"/>
              </a:rPr>
              <a:t>Source: </a:t>
            </a:r>
            <a:r>
              <a:rPr lang="en-GB" sz="900" u="sng">
                <a:solidFill>
                  <a:schemeClr val="dk1"/>
                </a:solidFill>
                <a:latin typeface="Calibri"/>
                <a:ea typeface="Calibri"/>
                <a:cs typeface="Calibri"/>
                <a:sym typeface="Calibri"/>
                <a:hlinkClick r:id="rId5">
                  <a:extLst>
                    <a:ext uri="{A12FA001-AC4F-418D-AE19-62706E023703}">
                      <ahyp:hlinkClr val="tx"/>
                    </a:ext>
                  </a:extLst>
                </a:hlinkClick>
              </a:rPr>
              <a:t>https://info.trendwatching.com/21-trends-for-2021</a:t>
            </a:r>
            <a:r>
              <a:rPr lang="en-GB" sz="900">
                <a:solidFill>
                  <a:schemeClr val="dk1"/>
                </a:solidFill>
                <a:latin typeface="Calibri"/>
                <a:ea typeface="Calibri"/>
                <a:cs typeface="Calibri"/>
                <a:sym typeface="Calibri"/>
              </a:rPr>
              <a:t> </a:t>
            </a:r>
            <a:endParaRPr/>
          </a:p>
        </p:txBody>
      </p:sp>
      <p:sp>
        <p:nvSpPr>
          <p:cNvPr id="338" name="Google Shape;338;p12"/>
          <p:cNvSpPr txBox="1"/>
          <p:nvPr/>
        </p:nvSpPr>
        <p:spPr>
          <a:xfrm>
            <a:off x="3217450" y="1059201"/>
            <a:ext cx="8641176" cy="172354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GB" sz="3600">
                <a:solidFill>
                  <a:srgbClr val="F7981D"/>
                </a:solidFill>
                <a:latin typeface="Calibri"/>
                <a:ea typeface="Calibri"/>
                <a:cs typeface="Calibri"/>
                <a:sym typeface="Calibri"/>
              </a:rPr>
              <a:t>“21 meaningful, trend-driven innovation opportunities for 2021”</a:t>
            </a:r>
            <a:endParaRPr/>
          </a:p>
          <a:p>
            <a:pPr indent="0" lvl="0" marL="0" marR="0" rtl="0" algn="ctr">
              <a:spcBef>
                <a:spcPts val="1200"/>
              </a:spcBef>
              <a:spcAft>
                <a:spcPts val="0"/>
              </a:spcAft>
              <a:buNone/>
            </a:pPr>
            <a:r>
              <a:rPr b="1" lang="en-GB" sz="2400">
                <a:solidFill>
                  <a:srgbClr val="7F7F7F"/>
                </a:solidFill>
                <a:latin typeface="Calibri"/>
                <a:ea typeface="Calibri"/>
                <a:cs typeface="Calibri"/>
                <a:sym typeface="Calibri"/>
              </a:rPr>
              <a:t>(3 mention wellbeing and personal transformation)</a:t>
            </a:r>
            <a:endParaRPr b="1" i="0" sz="3000">
              <a:solidFill>
                <a:srgbClr val="7F7F7F"/>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13"/>
          <p:cNvSpPr/>
          <p:nvPr/>
        </p:nvSpPr>
        <p:spPr>
          <a:xfrm>
            <a:off x="6286500" y="542925"/>
            <a:ext cx="5895976" cy="5792316"/>
          </a:xfrm>
          <a:prstGeom prst="rect">
            <a:avLst/>
          </a:prstGeom>
          <a:solidFill>
            <a:srgbClr val="6ECEC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45" name="Google Shape;345;p13"/>
          <p:cNvPicPr preferRelativeResize="0"/>
          <p:nvPr/>
        </p:nvPicPr>
        <p:blipFill rotWithShape="1">
          <a:blip r:embed="rId3">
            <a:alphaModFix/>
          </a:blip>
          <a:srcRect b="0" l="0" r="0" t="0"/>
          <a:stretch/>
        </p:blipFill>
        <p:spPr>
          <a:xfrm flipH="1" rot="-8691132">
            <a:off x="613485" y="2778276"/>
            <a:ext cx="1343117" cy="1343117"/>
          </a:xfrm>
          <a:prstGeom prst="rect">
            <a:avLst/>
          </a:prstGeom>
          <a:noFill/>
          <a:ln>
            <a:noFill/>
          </a:ln>
        </p:spPr>
      </p:pic>
      <p:sp>
        <p:nvSpPr>
          <p:cNvPr id="346" name="Google Shape;346;p13"/>
          <p:cNvSpPr/>
          <p:nvPr/>
        </p:nvSpPr>
        <p:spPr>
          <a:xfrm>
            <a:off x="6296025" y="533400"/>
            <a:ext cx="5895976" cy="578167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47" name="Google Shape;347;p13"/>
          <p:cNvSpPr txBox="1"/>
          <p:nvPr/>
        </p:nvSpPr>
        <p:spPr>
          <a:xfrm>
            <a:off x="643223" y="349104"/>
            <a:ext cx="6361734" cy="69735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600"/>
              <a:buFont typeface="Arial"/>
              <a:buNone/>
            </a:pPr>
            <a:r>
              <a:rPr b="1" lang="en-GB" sz="3600">
                <a:solidFill>
                  <a:schemeClr val="dk1"/>
                </a:solidFill>
                <a:latin typeface="Calibri"/>
                <a:ea typeface="Calibri"/>
                <a:cs typeface="Calibri"/>
                <a:sym typeface="Calibri"/>
              </a:rPr>
              <a:t>Wellbeing &amp; Travel Trends</a:t>
            </a:r>
            <a:endParaRPr/>
          </a:p>
        </p:txBody>
      </p:sp>
      <p:sp>
        <p:nvSpPr>
          <p:cNvPr id="348" name="Google Shape;348;p13"/>
          <p:cNvSpPr txBox="1"/>
          <p:nvPr/>
        </p:nvSpPr>
        <p:spPr>
          <a:xfrm>
            <a:off x="1495428" y="1219726"/>
            <a:ext cx="4676772"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3600">
                <a:solidFill>
                  <a:schemeClr val="dk1"/>
                </a:solidFill>
                <a:latin typeface="Calibri"/>
                <a:ea typeface="Calibri"/>
                <a:cs typeface="Calibri"/>
                <a:sym typeface="Calibri"/>
              </a:rPr>
              <a:t>Skift Megatrends:</a:t>
            </a:r>
            <a:endParaRPr/>
          </a:p>
          <a:p>
            <a:pPr indent="0" lvl="0" marL="0" marR="0" rtl="0" algn="l">
              <a:spcBef>
                <a:spcPts val="0"/>
              </a:spcBef>
              <a:spcAft>
                <a:spcPts val="0"/>
              </a:spcAft>
              <a:buNone/>
            </a:pPr>
            <a:r>
              <a:rPr b="1" lang="en-GB" sz="3600">
                <a:solidFill>
                  <a:schemeClr val="dk1"/>
                </a:solidFill>
                <a:latin typeface="Calibri"/>
                <a:ea typeface="Calibri"/>
                <a:cs typeface="Calibri"/>
                <a:sym typeface="Calibri"/>
              </a:rPr>
              <a:t>Looking Ahead to 2025</a:t>
            </a:r>
            <a:endParaRPr/>
          </a:p>
        </p:txBody>
      </p:sp>
      <p:sp>
        <p:nvSpPr>
          <p:cNvPr id="349" name="Google Shape;349;p13"/>
          <p:cNvSpPr txBox="1"/>
          <p:nvPr/>
        </p:nvSpPr>
        <p:spPr>
          <a:xfrm>
            <a:off x="6543679" y="564430"/>
            <a:ext cx="5648322" cy="5770811"/>
          </a:xfrm>
          <a:prstGeom prst="rect">
            <a:avLst/>
          </a:prstGeom>
          <a:noFill/>
          <a:ln>
            <a:noFill/>
          </a:ln>
        </p:spPr>
        <p:txBody>
          <a:bodyPr anchorCtr="0" anchor="t" bIns="45700" lIns="91425" spcFirstLastPara="1" rIns="91425" wrap="square" tIns="45700">
            <a:spAutoFit/>
          </a:bodyPr>
          <a:lstStyle/>
          <a:p>
            <a:pPr indent="-180000" lvl="0" marL="180000" marR="0" rtl="0" algn="l">
              <a:spcBef>
                <a:spcPts val="0"/>
              </a:spcBef>
              <a:spcAft>
                <a:spcPts val="0"/>
              </a:spcAft>
              <a:buClr>
                <a:srgbClr val="FDDE00"/>
              </a:buClr>
              <a:buSzPts val="2400"/>
              <a:buFont typeface="Calibri"/>
              <a:buChar char="↘"/>
            </a:pPr>
            <a:r>
              <a:rPr i="0" lang="en-GB" sz="2400">
                <a:solidFill>
                  <a:schemeClr val="dk1"/>
                </a:solidFill>
                <a:latin typeface="Calibri"/>
                <a:ea typeface="Calibri"/>
                <a:cs typeface="Calibri"/>
                <a:sym typeface="Calibri"/>
              </a:rPr>
              <a:t> More conscious-decision.</a:t>
            </a:r>
            <a:endParaRPr/>
          </a:p>
          <a:p>
            <a:pPr indent="-180000" lvl="0" marL="180000" marR="0" rtl="0" algn="l">
              <a:spcBef>
                <a:spcPts val="1400"/>
              </a:spcBef>
              <a:spcAft>
                <a:spcPts val="0"/>
              </a:spcAft>
              <a:buClr>
                <a:srgbClr val="FDDE00"/>
              </a:buClr>
              <a:buSzPts val="2400"/>
              <a:buFont typeface="Calibri"/>
              <a:buChar char="↘"/>
            </a:pPr>
            <a:r>
              <a:rPr lang="en-GB" sz="2400">
                <a:solidFill>
                  <a:schemeClr val="dk1"/>
                </a:solidFill>
                <a:latin typeface="Calibri"/>
                <a:ea typeface="Calibri"/>
                <a:cs typeface="Calibri"/>
                <a:sym typeface="Calibri"/>
              </a:rPr>
              <a:t> Positive impact on locals.</a:t>
            </a:r>
            <a:endParaRPr/>
          </a:p>
          <a:p>
            <a:pPr indent="-180000" lvl="0" marL="180000" marR="0" rtl="0" algn="l">
              <a:spcBef>
                <a:spcPts val="1400"/>
              </a:spcBef>
              <a:spcAft>
                <a:spcPts val="0"/>
              </a:spcAft>
              <a:buClr>
                <a:srgbClr val="FDDE00"/>
              </a:buClr>
              <a:buSzPts val="2400"/>
              <a:buFont typeface="Calibri"/>
              <a:buChar char="↘"/>
            </a:pPr>
            <a:r>
              <a:rPr lang="en-GB" sz="2400">
                <a:solidFill>
                  <a:schemeClr val="dk1"/>
                </a:solidFill>
                <a:latin typeface="Calibri"/>
                <a:ea typeface="Calibri"/>
                <a:cs typeface="Calibri"/>
                <a:sym typeface="Calibri"/>
              </a:rPr>
              <a:t> Reduced</a:t>
            </a:r>
            <a:r>
              <a:rPr i="0" lang="en-GB" sz="2400">
                <a:solidFill>
                  <a:schemeClr val="dk1"/>
                </a:solidFill>
                <a:latin typeface="Calibri"/>
                <a:ea typeface="Calibri"/>
                <a:cs typeface="Calibri"/>
                <a:sym typeface="Calibri"/>
              </a:rPr>
              <a:t> environmental impact.</a:t>
            </a:r>
            <a:endParaRPr/>
          </a:p>
          <a:p>
            <a:pPr indent="-180000" lvl="0" marL="180000" marR="0" rtl="0" algn="l">
              <a:spcBef>
                <a:spcPts val="1400"/>
              </a:spcBef>
              <a:spcAft>
                <a:spcPts val="0"/>
              </a:spcAft>
              <a:buClr>
                <a:srgbClr val="FDDE00"/>
              </a:buClr>
              <a:buSzPts val="2400"/>
              <a:buFont typeface="Calibri"/>
              <a:buChar char="↘"/>
            </a:pPr>
            <a:r>
              <a:rPr i="0" lang="en-GB" sz="2400">
                <a:solidFill>
                  <a:schemeClr val="dk1"/>
                </a:solidFill>
                <a:latin typeface="Calibri"/>
                <a:ea typeface="Calibri"/>
                <a:cs typeface="Calibri"/>
                <a:sym typeface="Calibri"/>
              </a:rPr>
              <a:t> Embracing slow travel.</a:t>
            </a:r>
            <a:endParaRPr/>
          </a:p>
          <a:p>
            <a:pPr indent="-180000" lvl="0" marL="180000" marR="0" rtl="0" algn="l">
              <a:spcBef>
                <a:spcPts val="1400"/>
              </a:spcBef>
              <a:spcAft>
                <a:spcPts val="0"/>
              </a:spcAft>
              <a:buClr>
                <a:srgbClr val="FDDE00"/>
              </a:buClr>
              <a:buSzPts val="2400"/>
              <a:buFont typeface="Calibri"/>
              <a:buChar char="↘"/>
            </a:pPr>
            <a:r>
              <a:rPr lang="en-GB" sz="2400">
                <a:solidFill>
                  <a:schemeClr val="dk1"/>
                </a:solidFill>
                <a:latin typeface="Calibri"/>
                <a:ea typeface="Calibri"/>
                <a:cs typeface="Calibri"/>
                <a:sym typeface="Calibri"/>
              </a:rPr>
              <a:t> Voluntourism (1 or 2 days during travel).</a:t>
            </a:r>
            <a:endParaRPr/>
          </a:p>
          <a:p>
            <a:pPr indent="-180000" lvl="0" marL="180000" marR="0" rtl="0" algn="l">
              <a:spcBef>
                <a:spcPts val="1400"/>
              </a:spcBef>
              <a:spcAft>
                <a:spcPts val="0"/>
              </a:spcAft>
              <a:buClr>
                <a:srgbClr val="FDDE00"/>
              </a:buClr>
              <a:buSzPts val="2400"/>
              <a:buFont typeface="Calibri"/>
              <a:buChar char="↘"/>
            </a:pPr>
            <a:r>
              <a:rPr i="0" lang="en-GB" sz="2400">
                <a:solidFill>
                  <a:schemeClr val="dk1"/>
                </a:solidFill>
                <a:latin typeface="Calibri"/>
                <a:ea typeface="Calibri"/>
                <a:cs typeface="Calibri"/>
                <a:sym typeface="Calibri"/>
              </a:rPr>
              <a:t> Selective restrictions to travelling</a:t>
            </a:r>
            <a:r>
              <a:rPr lang="en-GB" sz="2400">
                <a:solidFill>
                  <a:schemeClr val="dk1"/>
                </a:solidFill>
                <a:latin typeface="Calibri"/>
                <a:ea typeface="Calibri"/>
                <a:cs typeface="Calibri"/>
                <a:sym typeface="Calibri"/>
              </a:rPr>
              <a:t>.</a:t>
            </a:r>
            <a:endParaRPr/>
          </a:p>
          <a:p>
            <a:pPr indent="-180000" lvl="0" marL="180000" marR="0" rtl="0" algn="l">
              <a:spcBef>
                <a:spcPts val="1400"/>
              </a:spcBef>
              <a:spcAft>
                <a:spcPts val="0"/>
              </a:spcAft>
              <a:buClr>
                <a:srgbClr val="FDDE00"/>
              </a:buClr>
              <a:buSzPts val="2400"/>
              <a:buFont typeface="Calibri"/>
              <a:buChar char="↘"/>
            </a:pPr>
            <a:r>
              <a:rPr lang="en-GB" sz="2400">
                <a:solidFill>
                  <a:schemeClr val="dk1"/>
                </a:solidFill>
                <a:latin typeface="Calibri"/>
                <a:ea typeface="Calibri"/>
                <a:cs typeface="Calibri"/>
                <a:sym typeface="Calibri"/>
              </a:rPr>
              <a:t> Limits on mass tourism destinations.</a:t>
            </a:r>
            <a:endParaRPr/>
          </a:p>
          <a:p>
            <a:pPr indent="-180000" lvl="0" marL="180000" marR="0" rtl="0" algn="l">
              <a:spcBef>
                <a:spcPts val="1400"/>
              </a:spcBef>
              <a:spcAft>
                <a:spcPts val="0"/>
              </a:spcAft>
              <a:buClr>
                <a:srgbClr val="FDDE00"/>
              </a:buClr>
              <a:buSzPts val="2400"/>
              <a:buFont typeface="Calibri"/>
              <a:buChar char="↘"/>
            </a:pPr>
            <a:r>
              <a:rPr lang="en-GB" sz="2400">
                <a:solidFill>
                  <a:schemeClr val="dk1"/>
                </a:solidFill>
                <a:latin typeface="Calibri"/>
                <a:ea typeface="Calibri"/>
                <a:cs typeface="Calibri"/>
                <a:sym typeface="Calibri"/>
              </a:rPr>
              <a:t> Hotels will be back.</a:t>
            </a:r>
            <a:endParaRPr/>
          </a:p>
          <a:p>
            <a:pPr indent="-180000" lvl="0" marL="180000" marR="0" rtl="0" algn="l">
              <a:spcBef>
                <a:spcPts val="1400"/>
              </a:spcBef>
              <a:spcAft>
                <a:spcPts val="0"/>
              </a:spcAft>
              <a:buClr>
                <a:srgbClr val="FDDE00"/>
              </a:buClr>
              <a:buSzPts val="2400"/>
              <a:buFont typeface="Calibri"/>
              <a:buChar char="↘"/>
            </a:pPr>
            <a:r>
              <a:rPr i="0" lang="en-GB" sz="2400">
                <a:solidFill>
                  <a:schemeClr val="dk1"/>
                </a:solidFill>
                <a:latin typeface="Calibri"/>
                <a:ea typeface="Calibri"/>
                <a:cs typeface="Calibri"/>
                <a:sym typeface="Calibri"/>
              </a:rPr>
              <a:t> More intimate, meaningful, and soulful trip experience.</a:t>
            </a:r>
            <a:endParaRPr/>
          </a:p>
          <a:p>
            <a:pPr indent="-180000" lvl="0" marL="180000" marR="0" rtl="0" algn="l">
              <a:spcBef>
                <a:spcPts val="1400"/>
              </a:spcBef>
              <a:spcAft>
                <a:spcPts val="0"/>
              </a:spcAft>
              <a:buClr>
                <a:srgbClr val="FDDE00"/>
              </a:buClr>
              <a:buSzPts val="2400"/>
              <a:buFont typeface="Calibri"/>
              <a:buChar char="↘"/>
            </a:pPr>
            <a:r>
              <a:rPr i="0" lang="en-GB" sz="2400">
                <a:solidFill>
                  <a:schemeClr val="dk1"/>
                </a:solidFill>
                <a:latin typeface="Calibri"/>
                <a:ea typeface="Calibri"/>
                <a:cs typeface="Calibri"/>
                <a:sym typeface="Calibri"/>
              </a:rPr>
              <a:t> Fear of travelling is “forgotten”. </a:t>
            </a:r>
            <a:endParaRPr/>
          </a:p>
        </p:txBody>
      </p:sp>
      <p:pic>
        <p:nvPicPr>
          <p:cNvPr descr="Megatrends 2025" id="350" name="Google Shape;350;p13"/>
          <p:cNvPicPr preferRelativeResize="0"/>
          <p:nvPr/>
        </p:nvPicPr>
        <p:blipFill rotWithShape="1">
          <a:blip r:embed="rId4">
            <a:alphaModFix/>
          </a:blip>
          <a:srcRect b="0" l="0" r="0" t="0"/>
          <a:stretch/>
        </p:blipFill>
        <p:spPr>
          <a:xfrm>
            <a:off x="190501" y="1219726"/>
            <a:ext cx="1200150" cy="1200150"/>
          </a:xfrm>
          <a:prstGeom prst="rect">
            <a:avLst/>
          </a:prstGeom>
          <a:noFill/>
          <a:ln>
            <a:noFill/>
          </a:ln>
        </p:spPr>
      </p:pic>
      <p:sp>
        <p:nvSpPr>
          <p:cNvPr id="351" name="Google Shape;351;p13"/>
          <p:cNvSpPr txBox="1"/>
          <p:nvPr/>
        </p:nvSpPr>
        <p:spPr>
          <a:xfrm>
            <a:off x="1728795" y="2748398"/>
            <a:ext cx="3686172"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2400">
                <a:solidFill>
                  <a:schemeClr val="dk1"/>
                </a:solidFill>
                <a:latin typeface="Calibri"/>
                <a:ea typeface="Calibri"/>
                <a:cs typeface="Calibri"/>
                <a:sym typeface="Calibri"/>
              </a:rPr>
              <a:t>14 megatrends are listed. </a:t>
            </a:r>
            <a:endParaRPr/>
          </a:p>
          <a:p>
            <a:pPr indent="0" lvl="0" marL="0" marR="0" rtl="0" algn="l">
              <a:spcBef>
                <a:spcPts val="0"/>
              </a:spcBef>
              <a:spcAft>
                <a:spcPts val="0"/>
              </a:spcAft>
              <a:buNone/>
            </a:pPr>
            <a:r>
              <a:rPr lang="en-GB" sz="2400">
                <a:solidFill>
                  <a:schemeClr val="dk1"/>
                </a:solidFill>
                <a:latin typeface="Calibri"/>
                <a:ea typeface="Calibri"/>
                <a:cs typeface="Calibri"/>
                <a:sym typeface="Calibri"/>
              </a:rPr>
              <a:t>One of them is:</a:t>
            </a:r>
            <a:endParaRPr/>
          </a:p>
        </p:txBody>
      </p:sp>
      <p:sp>
        <p:nvSpPr>
          <p:cNvPr id="352" name="Google Shape;352;p13"/>
          <p:cNvSpPr/>
          <p:nvPr/>
        </p:nvSpPr>
        <p:spPr>
          <a:xfrm>
            <a:off x="-1" y="3550010"/>
            <a:ext cx="6276975" cy="3115723"/>
          </a:xfrm>
          <a:prstGeom prst="rightArrow">
            <a:avLst>
              <a:gd fmla="val 50000" name="adj1"/>
              <a:gd fmla="val 50000" name="adj2"/>
            </a:avLst>
          </a:prstGeom>
          <a:solidFill>
            <a:srgbClr val="FDDE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3" name="Google Shape;353;p13"/>
          <p:cNvSpPr txBox="1"/>
          <p:nvPr/>
        </p:nvSpPr>
        <p:spPr>
          <a:xfrm>
            <a:off x="176410" y="4369207"/>
            <a:ext cx="5529065" cy="147732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GB" sz="3000">
                <a:solidFill>
                  <a:schemeClr val="dk1"/>
                </a:solidFill>
                <a:latin typeface="Calibri"/>
                <a:ea typeface="Calibri"/>
                <a:cs typeface="Calibri"/>
                <a:sym typeface="Calibri"/>
              </a:rPr>
              <a:t>Travel’s New Cadence Is More Deliberate, Introspective and Soulful</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14"/>
          <p:cNvSpPr txBox="1"/>
          <p:nvPr/>
        </p:nvSpPr>
        <p:spPr>
          <a:xfrm>
            <a:off x="643223" y="349104"/>
            <a:ext cx="6361734" cy="69735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600"/>
              <a:buFont typeface="Arial"/>
              <a:buNone/>
            </a:pPr>
            <a:r>
              <a:rPr b="1" lang="en-GB" sz="3600">
                <a:solidFill>
                  <a:schemeClr val="dk1"/>
                </a:solidFill>
                <a:latin typeface="Calibri"/>
                <a:ea typeface="Calibri"/>
                <a:cs typeface="Calibri"/>
                <a:sym typeface="Calibri"/>
              </a:rPr>
              <a:t>Wellbeing &amp; Travel Trends</a:t>
            </a:r>
            <a:endParaRPr/>
          </a:p>
        </p:txBody>
      </p:sp>
      <p:sp>
        <p:nvSpPr>
          <p:cNvPr id="360" name="Google Shape;360;p14"/>
          <p:cNvSpPr txBox="1"/>
          <p:nvPr/>
        </p:nvSpPr>
        <p:spPr>
          <a:xfrm>
            <a:off x="8372474" y="717945"/>
            <a:ext cx="3819525"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000">
                <a:solidFill>
                  <a:schemeClr val="dk1"/>
                </a:solidFill>
                <a:latin typeface="Calibri"/>
                <a:ea typeface="Calibri"/>
                <a:cs typeface="Calibri"/>
                <a:sym typeface="Calibri"/>
              </a:rPr>
              <a:t>Adapted: </a:t>
            </a:r>
            <a:r>
              <a:rPr lang="en-GB" sz="1000" u="sng">
                <a:solidFill>
                  <a:schemeClr val="dk1"/>
                </a:solidFill>
                <a:latin typeface="Calibri"/>
                <a:ea typeface="Calibri"/>
                <a:cs typeface="Calibri"/>
                <a:sym typeface="Calibri"/>
                <a:hlinkClick r:id="rId3">
                  <a:extLst>
                    <a:ext uri="{A12FA001-AC4F-418D-AE19-62706E023703}">
                      <ahyp:hlinkClr val="tx"/>
                    </a:ext>
                  </a:extLst>
                </a:hlinkClick>
              </a:rPr>
              <a:t>https://www.tripadvisor.com/Covid19WhitepaperMay2020</a:t>
            </a:r>
            <a:r>
              <a:rPr lang="en-GB" sz="1000">
                <a:solidFill>
                  <a:schemeClr val="dk1"/>
                </a:solidFill>
                <a:latin typeface="Calibri"/>
                <a:ea typeface="Calibri"/>
                <a:cs typeface="Calibri"/>
                <a:sym typeface="Calibri"/>
              </a:rPr>
              <a:t> </a:t>
            </a:r>
            <a:endParaRPr/>
          </a:p>
        </p:txBody>
      </p:sp>
      <p:pic>
        <p:nvPicPr>
          <p:cNvPr descr="BAR HINTZE RIBEIRO, Ponta Delgada - Comentários de restaurantes -  Tripadvisor" id="361" name="Google Shape;361;p14"/>
          <p:cNvPicPr preferRelativeResize="0"/>
          <p:nvPr/>
        </p:nvPicPr>
        <p:blipFill rotWithShape="1">
          <a:blip r:embed="rId4">
            <a:alphaModFix/>
          </a:blip>
          <a:srcRect b="0" l="0" r="0" t="0"/>
          <a:stretch/>
        </p:blipFill>
        <p:spPr>
          <a:xfrm>
            <a:off x="4311994" y="2419350"/>
            <a:ext cx="3568012" cy="2400300"/>
          </a:xfrm>
          <a:prstGeom prst="rect">
            <a:avLst/>
          </a:prstGeom>
          <a:noFill/>
          <a:ln>
            <a:noFill/>
          </a:ln>
        </p:spPr>
      </p:pic>
      <p:sp>
        <p:nvSpPr>
          <p:cNvPr id="362" name="Google Shape;362;p14"/>
          <p:cNvSpPr/>
          <p:nvPr/>
        </p:nvSpPr>
        <p:spPr>
          <a:xfrm>
            <a:off x="3285795" y="1828800"/>
            <a:ext cx="5620080" cy="3683347"/>
          </a:xfrm>
          <a:prstGeom prst="ellipse">
            <a:avLst/>
          </a:prstGeom>
          <a:noFill/>
          <a:ln cap="flat" cmpd="sng" w="57150">
            <a:solidFill>
              <a:srgbClr val="FDDE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3" name="Google Shape;363;p14"/>
          <p:cNvSpPr txBox="1"/>
          <p:nvPr/>
        </p:nvSpPr>
        <p:spPr>
          <a:xfrm>
            <a:off x="5010150" y="1501423"/>
            <a:ext cx="2171700" cy="553998"/>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3000">
                <a:solidFill>
                  <a:srgbClr val="7F7F7F"/>
                </a:solidFill>
                <a:latin typeface="Calibri"/>
                <a:ea typeface="Calibri"/>
                <a:cs typeface="Calibri"/>
                <a:sym typeface="Calibri"/>
              </a:rPr>
              <a:t>Destinations</a:t>
            </a:r>
            <a:endParaRPr/>
          </a:p>
        </p:txBody>
      </p:sp>
      <p:sp>
        <p:nvSpPr>
          <p:cNvPr id="364" name="Google Shape;364;p14"/>
          <p:cNvSpPr txBox="1"/>
          <p:nvPr/>
        </p:nvSpPr>
        <p:spPr>
          <a:xfrm>
            <a:off x="7437149" y="2539700"/>
            <a:ext cx="2937452" cy="553998"/>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3000">
                <a:solidFill>
                  <a:srgbClr val="7F7F7F"/>
                </a:solidFill>
                <a:latin typeface="Calibri"/>
                <a:ea typeface="Calibri"/>
                <a:cs typeface="Calibri"/>
                <a:sym typeface="Calibri"/>
              </a:rPr>
              <a:t>Accommodations</a:t>
            </a:r>
            <a:endParaRPr/>
          </a:p>
        </p:txBody>
      </p:sp>
      <p:sp>
        <p:nvSpPr>
          <p:cNvPr id="365" name="Google Shape;365;p14"/>
          <p:cNvSpPr txBox="1"/>
          <p:nvPr/>
        </p:nvSpPr>
        <p:spPr>
          <a:xfrm>
            <a:off x="7294274" y="4629581"/>
            <a:ext cx="3223202" cy="553998"/>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3000">
                <a:solidFill>
                  <a:srgbClr val="7F7F7F"/>
                </a:solidFill>
                <a:latin typeface="Calibri"/>
                <a:ea typeface="Calibri"/>
                <a:cs typeface="Calibri"/>
                <a:sym typeface="Calibri"/>
              </a:rPr>
              <a:t>Tours &amp; Attractions</a:t>
            </a:r>
            <a:endParaRPr/>
          </a:p>
        </p:txBody>
      </p:sp>
      <p:sp>
        <p:nvSpPr>
          <p:cNvPr id="366" name="Google Shape;366;p14"/>
          <p:cNvSpPr txBox="1"/>
          <p:nvPr/>
        </p:nvSpPr>
        <p:spPr>
          <a:xfrm>
            <a:off x="2979581" y="4629581"/>
            <a:ext cx="2057729" cy="553998"/>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3000">
                <a:solidFill>
                  <a:srgbClr val="7F7F7F"/>
                </a:solidFill>
                <a:latin typeface="Calibri"/>
                <a:ea typeface="Calibri"/>
                <a:cs typeface="Calibri"/>
                <a:sym typeface="Calibri"/>
              </a:rPr>
              <a:t>Restaurants</a:t>
            </a:r>
            <a:endParaRPr/>
          </a:p>
        </p:txBody>
      </p:sp>
      <p:sp>
        <p:nvSpPr>
          <p:cNvPr id="367" name="Google Shape;367;p14"/>
          <p:cNvSpPr txBox="1"/>
          <p:nvPr/>
        </p:nvSpPr>
        <p:spPr>
          <a:xfrm>
            <a:off x="3093880" y="2539700"/>
            <a:ext cx="1410030" cy="553998"/>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3000">
                <a:solidFill>
                  <a:srgbClr val="7F7F7F"/>
                </a:solidFill>
                <a:latin typeface="Calibri"/>
                <a:ea typeface="Calibri"/>
                <a:cs typeface="Calibri"/>
                <a:sym typeface="Calibri"/>
              </a:rPr>
              <a:t>Brands</a:t>
            </a:r>
            <a:endParaRPr/>
          </a:p>
        </p:txBody>
      </p:sp>
      <p:sp>
        <p:nvSpPr>
          <p:cNvPr id="368" name="Google Shape;368;p14"/>
          <p:cNvSpPr txBox="1"/>
          <p:nvPr/>
        </p:nvSpPr>
        <p:spPr>
          <a:xfrm>
            <a:off x="7647963" y="1189331"/>
            <a:ext cx="1781787"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400">
                <a:solidFill>
                  <a:srgbClr val="37A3A0"/>
                </a:solidFill>
                <a:latin typeface="Calibri"/>
                <a:ea typeface="Calibri"/>
                <a:cs typeface="Calibri"/>
                <a:sym typeface="Calibri"/>
              </a:rPr>
              <a:t>Cleanliness</a:t>
            </a:r>
            <a:endParaRPr/>
          </a:p>
        </p:txBody>
      </p:sp>
      <p:sp>
        <p:nvSpPr>
          <p:cNvPr id="369" name="Google Shape;369;p14"/>
          <p:cNvSpPr txBox="1"/>
          <p:nvPr/>
        </p:nvSpPr>
        <p:spPr>
          <a:xfrm>
            <a:off x="9694628" y="1698861"/>
            <a:ext cx="1871203"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400">
                <a:solidFill>
                  <a:srgbClr val="37A3A0"/>
                </a:solidFill>
                <a:latin typeface="Calibri"/>
                <a:ea typeface="Calibri"/>
                <a:cs typeface="Calibri"/>
                <a:sym typeface="Calibri"/>
              </a:rPr>
              <a:t>Relaxation</a:t>
            </a:r>
            <a:endParaRPr/>
          </a:p>
        </p:txBody>
      </p:sp>
      <p:sp>
        <p:nvSpPr>
          <p:cNvPr id="370" name="Google Shape;370;p14"/>
          <p:cNvSpPr txBox="1"/>
          <p:nvPr/>
        </p:nvSpPr>
        <p:spPr>
          <a:xfrm>
            <a:off x="10813245" y="2629725"/>
            <a:ext cx="1008601"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400">
                <a:solidFill>
                  <a:srgbClr val="37A3A0"/>
                </a:solidFill>
                <a:latin typeface="Calibri"/>
                <a:ea typeface="Calibri"/>
                <a:cs typeface="Calibri"/>
                <a:sym typeface="Calibri"/>
              </a:rPr>
              <a:t>Safety</a:t>
            </a:r>
            <a:endParaRPr/>
          </a:p>
        </p:txBody>
      </p:sp>
      <p:sp>
        <p:nvSpPr>
          <p:cNvPr id="371" name="Google Shape;371;p14"/>
          <p:cNvSpPr txBox="1"/>
          <p:nvPr/>
        </p:nvSpPr>
        <p:spPr>
          <a:xfrm>
            <a:off x="9950643" y="3704526"/>
            <a:ext cx="1479357"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400">
                <a:solidFill>
                  <a:srgbClr val="37A3A0"/>
                </a:solidFill>
                <a:latin typeface="Calibri"/>
                <a:ea typeface="Calibri"/>
                <a:cs typeface="Calibri"/>
                <a:sym typeface="Calibri"/>
              </a:rPr>
              <a:t>Flexibility</a:t>
            </a:r>
            <a:endParaRPr/>
          </a:p>
        </p:txBody>
      </p:sp>
      <p:sp>
        <p:nvSpPr>
          <p:cNvPr id="372" name="Google Shape;372;p14"/>
          <p:cNvSpPr txBox="1"/>
          <p:nvPr/>
        </p:nvSpPr>
        <p:spPr>
          <a:xfrm>
            <a:off x="10005718" y="5252855"/>
            <a:ext cx="2003817"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400">
                <a:solidFill>
                  <a:srgbClr val="37A3A0"/>
                </a:solidFill>
                <a:latin typeface="Calibri"/>
                <a:ea typeface="Calibri"/>
                <a:cs typeface="Calibri"/>
                <a:sym typeface="Calibri"/>
              </a:rPr>
              <a:t>Transparency</a:t>
            </a:r>
            <a:endParaRPr/>
          </a:p>
        </p:txBody>
      </p:sp>
      <p:sp>
        <p:nvSpPr>
          <p:cNvPr id="373" name="Google Shape;373;p14"/>
          <p:cNvSpPr txBox="1"/>
          <p:nvPr/>
        </p:nvSpPr>
        <p:spPr>
          <a:xfrm>
            <a:off x="7115175" y="5800828"/>
            <a:ext cx="2647951"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400">
                <a:solidFill>
                  <a:srgbClr val="37A3A0"/>
                </a:solidFill>
                <a:latin typeface="Calibri"/>
                <a:ea typeface="Calibri"/>
                <a:cs typeface="Calibri"/>
                <a:sym typeface="Calibri"/>
              </a:rPr>
              <a:t>Trust &amp; Confidence</a:t>
            </a:r>
            <a:endParaRPr/>
          </a:p>
        </p:txBody>
      </p:sp>
      <p:sp>
        <p:nvSpPr>
          <p:cNvPr id="374" name="Google Shape;374;p14"/>
          <p:cNvSpPr txBox="1"/>
          <p:nvPr/>
        </p:nvSpPr>
        <p:spPr>
          <a:xfrm>
            <a:off x="3703646" y="5814978"/>
            <a:ext cx="211613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400">
                <a:solidFill>
                  <a:srgbClr val="37A3A0"/>
                </a:solidFill>
                <a:latin typeface="Calibri"/>
                <a:ea typeface="Calibri"/>
                <a:cs typeface="Calibri"/>
                <a:sym typeface="Calibri"/>
              </a:rPr>
              <a:t>Differentiation</a:t>
            </a:r>
            <a:endParaRPr/>
          </a:p>
        </p:txBody>
      </p:sp>
      <p:sp>
        <p:nvSpPr>
          <p:cNvPr id="375" name="Google Shape;375;p14"/>
          <p:cNvSpPr txBox="1"/>
          <p:nvPr/>
        </p:nvSpPr>
        <p:spPr>
          <a:xfrm>
            <a:off x="1037644" y="5607685"/>
            <a:ext cx="1941937"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400">
                <a:solidFill>
                  <a:srgbClr val="37A3A0"/>
                </a:solidFill>
                <a:latin typeface="Calibri"/>
                <a:ea typeface="Calibri"/>
                <a:cs typeface="Calibri"/>
                <a:sym typeface="Calibri"/>
              </a:rPr>
              <a:t>Small groups</a:t>
            </a:r>
            <a:endParaRPr/>
          </a:p>
        </p:txBody>
      </p:sp>
      <p:sp>
        <p:nvSpPr>
          <p:cNvPr id="376" name="Google Shape;376;p14"/>
          <p:cNvSpPr txBox="1"/>
          <p:nvPr/>
        </p:nvSpPr>
        <p:spPr>
          <a:xfrm>
            <a:off x="436103" y="4557133"/>
            <a:ext cx="1526919"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400">
                <a:solidFill>
                  <a:srgbClr val="37A3A0"/>
                </a:solidFill>
                <a:latin typeface="Calibri"/>
                <a:ea typeface="Calibri"/>
                <a:cs typeface="Calibri"/>
                <a:sym typeface="Calibri"/>
              </a:rPr>
              <a:t>Marketing</a:t>
            </a:r>
            <a:endParaRPr/>
          </a:p>
        </p:txBody>
      </p:sp>
      <p:sp>
        <p:nvSpPr>
          <p:cNvPr id="377" name="Google Shape;377;p14"/>
          <p:cNvSpPr txBox="1"/>
          <p:nvPr/>
        </p:nvSpPr>
        <p:spPr>
          <a:xfrm>
            <a:off x="967218" y="3402318"/>
            <a:ext cx="222262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400">
                <a:solidFill>
                  <a:srgbClr val="37A3A0"/>
                </a:solidFill>
                <a:latin typeface="Calibri"/>
                <a:ea typeface="Calibri"/>
                <a:cs typeface="Calibri"/>
                <a:sym typeface="Calibri"/>
              </a:rPr>
              <a:t>Word-of-Mouth</a:t>
            </a:r>
            <a:endParaRPr/>
          </a:p>
        </p:txBody>
      </p:sp>
      <p:sp>
        <p:nvSpPr>
          <p:cNvPr id="378" name="Google Shape;378;p14"/>
          <p:cNvSpPr txBox="1"/>
          <p:nvPr/>
        </p:nvSpPr>
        <p:spPr>
          <a:xfrm>
            <a:off x="276647" y="2149010"/>
            <a:ext cx="296439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400">
                <a:solidFill>
                  <a:srgbClr val="37A3A0"/>
                </a:solidFill>
                <a:latin typeface="Calibri"/>
                <a:ea typeface="Calibri"/>
                <a:cs typeface="Calibri"/>
                <a:sym typeface="Calibri"/>
              </a:rPr>
              <a:t>Keep up-to-date</a:t>
            </a:r>
            <a:endParaRPr/>
          </a:p>
        </p:txBody>
      </p:sp>
      <p:sp>
        <p:nvSpPr>
          <p:cNvPr id="379" name="Google Shape;379;p14"/>
          <p:cNvSpPr txBox="1"/>
          <p:nvPr/>
        </p:nvSpPr>
        <p:spPr>
          <a:xfrm>
            <a:off x="1490869" y="1184179"/>
            <a:ext cx="2821125"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400">
                <a:solidFill>
                  <a:srgbClr val="37A3A0"/>
                </a:solidFill>
                <a:latin typeface="Calibri"/>
                <a:ea typeface="Calibri"/>
                <a:cs typeface="Calibri"/>
                <a:sym typeface="Calibri"/>
              </a:rPr>
              <a:t>Help the community</a:t>
            </a:r>
            <a:endParaRPr/>
          </a:p>
        </p:txBody>
      </p:sp>
      <p:sp>
        <p:nvSpPr>
          <p:cNvPr id="380" name="Google Shape;380;p14"/>
          <p:cNvSpPr txBox="1"/>
          <p:nvPr/>
        </p:nvSpPr>
        <p:spPr>
          <a:xfrm>
            <a:off x="4963513" y="904854"/>
            <a:ext cx="2264644"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2400">
                <a:solidFill>
                  <a:srgbClr val="37A3A0"/>
                </a:solidFill>
                <a:latin typeface="Calibri"/>
                <a:ea typeface="Calibri"/>
                <a:cs typeface="Calibri"/>
                <a:sym typeface="Calibri"/>
              </a:rPr>
              <a:t>Value for money</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15"/>
          <p:cNvSpPr txBox="1"/>
          <p:nvPr/>
        </p:nvSpPr>
        <p:spPr>
          <a:xfrm>
            <a:off x="9853898" y="5554863"/>
            <a:ext cx="2119027"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50" u="sng">
                <a:solidFill>
                  <a:schemeClr val="dk1"/>
                </a:solidFill>
                <a:latin typeface="Calibri"/>
                <a:ea typeface="Calibri"/>
                <a:cs typeface="Calibri"/>
                <a:sym typeface="Calibri"/>
                <a:hlinkClick r:id="rId3">
                  <a:extLst>
                    <a:ext uri="{A12FA001-AC4F-418D-AE19-62706E023703}">
                      <ahyp:hlinkClr val="tx"/>
                    </a:ext>
                  </a:extLst>
                </a:hlinkClick>
              </a:rPr>
              <a:t>https://youtu.be/xaO3SoJkXSc</a:t>
            </a:r>
            <a:r>
              <a:rPr lang="en-GB" sz="1050">
                <a:solidFill>
                  <a:schemeClr val="dk1"/>
                </a:solidFill>
                <a:latin typeface="Calibri"/>
                <a:ea typeface="Calibri"/>
                <a:cs typeface="Calibri"/>
                <a:sym typeface="Calibri"/>
              </a:rPr>
              <a:t> </a:t>
            </a:r>
            <a:endParaRPr/>
          </a:p>
        </p:txBody>
      </p:sp>
      <p:sp>
        <p:nvSpPr>
          <p:cNvPr id="386" name="Google Shape;386;p15"/>
          <p:cNvSpPr txBox="1"/>
          <p:nvPr/>
        </p:nvSpPr>
        <p:spPr>
          <a:xfrm>
            <a:off x="1188654" y="349104"/>
            <a:ext cx="7772465" cy="69735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600"/>
              <a:buFont typeface="Arial"/>
              <a:buNone/>
            </a:pPr>
            <a:r>
              <a:rPr b="1" lang="en-GB" sz="3600">
                <a:solidFill>
                  <a:schemeClr val="dk1"/>
                </a:solidFill>
                <a:latin typeface="Calibri"/>
                <a:ea typeface="Calibri"/>
                <a:cs typeface="Calibri"/>
                <a:sym typeface="Calibri"/>
              </a:rPr>
              <a:t>Support Video #1</a:t>
            </a:r>
            <a:endParaRPr/>
          </a:p>
        </p:txBody>
      </p:sp>
      <p:pic>
        <p:nvPicPr>
          <p:cNvPr id="387" name="Google Shape;387;p15"/>
          <p:cNvPicPr preferRelativeResize="0"/>
          <p:nvPr/>
        </p:nvPicPr>
        <p:blipFill rotWithShape="1">
          <a:blip r:embed="rId4">
            <a:alphaModFix/>
          </a:blip>
          <a:srcRect b="0" l="0" r="0" t="0"/>
          <a:stretch/>
        </p:blipFill>
        <p:spPr>
          <a:xfrm>
            <a:off x="367039" y="337780"/>
            <a:ext cx="720000" cy="720000"/>
          </a:xfrm>
          <a:prstGeom prst="rect">
            <a:avLst/>
          </a:prstGeom>
          <a:noFill/>
          <a:ln>
            <a:noFill/>
          </a:ln>
        </p:spPr>
      </p:pic>
      <p:pic>
        <p:nvPicPr>
          <p:cNvPr id="388" name="Google Shape;388;p15" title="Travel Trends after Coronavirus"/>
          <p:cNvPicPr preferRelativeResize="0"/>
          <p:nvPr/>
        </p:nvPicPr>
        <p:blipFill rotWithShape="1">
          <a:blip r:embed="rId5">
            <a:alphaModFix/>
          </a:blip>
          <a:srcRect b="0" l="0" r="0" t="0"/>
          <a:stretch/>
        </p:blipFill>
        <p:spPr>
          <a:xfrm>
            <a:off x="2673350" y="1287000"/>
            <a:ext cx="6948000" cy="4284000"/>
          </a:xfrm>
          <a:prstGeom prst="rect">
            <a:avLst/>
          </a:prstGeom>
          <a:noFill/>
          <a:ln>
            <a:noFill/>
          </a:ln>
        </p:spPr>
      </p:pic>
      <p:sp>
        <p:nvSpPr>
          <p:cNvPr id="389" name="Google Shape;389;p15"/>
          <p:cNvSpPr txBox="1"/>
          <p:nvPr/>
        </p:nvSpPr>
        <p:spPr>
          <a:xfrm>
            <a:off x="9843516" y="1228725"/>
            <a:ext cx="2293620"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GB" sz="2400">
                <a:solidFill>
                  <a:srgbClr val="A5A5A5"/>
                </a:solidFill>
                <a:latin typeface="Calibri"/>
                <a:ea typeface="Calibri"/>
                <a:cs typeface="Calibri"/>
                <a:sym typeface="Calibri"/>
              </a:rPr>
              <a:t>Travel Trends after Coronavirus</a:t>
            </a:r>
            <a:endParaRPr b="1" i="1" sz="2400">
              <a:solidFill>
                <a:srgbClr val="A5A5A5"/>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8"/>
                                        </p:tgtEl>
                                        <p:attrNameLst>
                                          <p:attrName>style.visibility</p:attrName>
                                        </p:attrNameLst>
                                      </p:cBhvr>
                                      <p:to>
                                        <p:strVal val="visible"/>
                                      </p:to>
                                    </p:set>
                                    <p:animEffect filter="fade" transition="in">
                                      <p:cBhvr>
                                        <p:cTn dur="1"/>
                                        <p:tgtEl>
                                          <p:spTgt spid="3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pic>
        <p:nvPicPr>
          <p:cNvPr id="394" name="Google Shape;394;p16"/>
          <p:cNvPicPr preferRelativeResize="0"/>
          <p:nvPr>
            <p:ph idx="3" type="pic"/>
          </p:nvPr>
        </p:nvPicPr>
        <p:blipFill rotWithShape="1">
          <a:blip r:embed="rId3">
            <a:alphaModFix/>
          </a:blip>
          <a:srcRect b="10522" l="0" r="0" t="10523"/>
          <a:stretch/>
        </p:blipFill>
        <p:spPr>
          <a:xfrm>
            <a:off x="3564835" y="-1"/>
            <a:ext cx="8627164" cy="4540151"/>
          </a:xfrm>
          <a:prstGeom prst="rect">
            <a:avLst/>
          </a:prstGeom>
          <a:noFill/>
          <a:ln>
            <a:noFill/>
          </a:ln>
        </p:spPr>
      </p:pic>
      <p:sp>
        <p:nvSpPr>
          <p:cNvPr id="395" name="Google Shape;395;p16"/>
          <p:cNvSpPr txBox="1"/>
          <p:nvPr>
            <p:ph idx="1" type="body"/>
          </p:nvPr>
        </p:nvSpPr>
        <p:spPr>
          <a:xfrm>
            <a:off x="205213" y="936395"/>
            <a:ext cx="3058492" cy="3297980"/>
          </a:xfrm>
          <a:prstGeom prst="rect">
            <a:avLst/>
          </a:prstGeom>
          <a:noFill/>
          <a:ln>
            <a:noFill/>
          </a:ln>
        </p:spPr>
        <p:txBody>
          <a:bodyPr anchorCtr="0" anchor="t" bIns="45700" lIns="0" spcFirstLastPara="1" rIns="0" wrap="square" tIns="45700">
            <a:noAutofit/>
          </a:bodyPr>
          <a:lstStyle/>
          <a:p>
            <a:pPr indent="0" lvl="0" marL="0" rtl="0" algn="l">
              <a:lnSpc>
                <a:spcPct val="90000"/>
              </a:lnSpc>
              <a:spcBef>
                <a:spcPts val="0"/>
              </a:spcBef>
              <a:spcAft>
                <a:spcPts val="0"/>
              </a:spcAft>
              <a:buClr>
                <a:schemeClr val="lt1"/>
              </a:buClr>
              <a:buSzPts val="9600"/>
              <a:buNone/>
            </a:pPr>
            <a:r>
              <a:rPr lang="en-GB" sz="9600">
                <a:solidFill>
                  <a:schemeClr val="lt1"/>
                </a:solidFill>
              </a:rPr>
              <a:t>2.2.</a:t>
            </a:r>
            <a:endParaRPr/>
          </a:p>
          <a:p>
            <a:pPr indent="0" lvl="0" marL="0" rtl="0" algn="l">
              <a:lnSpc>
                <a:spcPct val="90000"/>
              </a:lnSpc>
              <a:spcBef>
                <a:spcPts val="1000"/>
              </a:spcBef>
              <a:spcAft>
                <a:spcPts val="0"/>
              </a:spcAft>
              <a:buClr>
                <a:schemeClr val="lt1"/>
              </a:buClr>
              <a:buSzPts val="4400"/>
              <a:buNone/>
            </a:pPr>
            <a:r>
              <a:rPr lang="en-GB" sz="4400">
                <a:solidFill>
                  <a:schemeClr val="lt1"/>
                </a:solidFill>
              </a:rPr>
              <a:t>Happiness</a:t>
            </a:r>
            <a:endParaRPr/>
          </a:p>
          <a:p>
            <a:pPr indent="0" lvl="0" marL="0" rtl="0" algn="l">
              <a:lnSpc>
                <a:spcPct val="90000"/>
              </a:lnSpc>
              <a:spcBef>
                <a:spcPts val="1000"/>
              </a:spcBef>
              <a:spcAft>
                <a:spcPts val="0"/>
              </a:spcAft>
              <a:buClr>
                <a:schemeClr val="lt1"/>
              </a:buClr>
              <a:buSzPts val="4400"/>
              <a:buNone/>
            </a:pPr>
            <a:r>
              <a:rPr lang="en-GB" sz="4400">
                <a:solidFill>
                  <a:schemeClr val="lt1"/>
                </a:solidFill>
              </a:rPr>
              <a:t>and </a:t>
            </a:r>
            <a:endParaRPr/>
          </a:p>
          <a:p>
            <a:pPr indent="0" lvl="0" marL="0" rtl="0" algn="l">
              <a:lnSpc>
                <a:spcPct val="90000"/>
              </a:lnSpc>
              <a:spcBef>
                <a:spcPts val="1000"/>
              </a:spcBef>
              <a:spcAft>
                <a:spcPts val="0"/>
              </a:spcAft>
              <a:buClr>
                <a:schemeClr val="lt1"/>
              </a:buClr>
              <a:buSzPts val="4400"/>
              <a:buNone/>
            </a:pPr>
            <a:r>
              <a:rPr lang="en-GB" sz="4400">
                <a:solidFill>
                  <a:schemeClr val="lt1"/>
                </a:solidFill>
              </a:rPr>
              <a:t>Wellbeing</a:t>
            </a:r>
            <a:endParaRPr sz="4400">
              <a:solidFill>
                <a:schemeClr val="lt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17"/>
          <p:cNvSpPr txBox="1"/>
          <p:nvPr/>
        </p:nvSpPr>
        <p:spPr>
          <a:xfrm>
            <a:off x="643223" y="349104"/>
            <a:ext cx="6361734" cy="69735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600"/>
              <a:buFont typeface="Arial"/>
              <a:buNone/>
            </a:pPr>
            <a:r>
              <a:rPr b="1" lang="en-GB" sz="3600">
                <a:solidFill>
                  <a:schemeClr val="dk1"/>
                </a:solidFill>
                <a:latin typeface="Calibri"/>
                <a:ea typeface="Calibri"/>
                <a:cs typeface="Calibri"/>
                <a:sym typeface="Calibri"/>
              </a:rPr>
              <a:t>Happiness and Wellbeing</a:t>
            </a:r>
            <a:endParaRPr/>
          </a:p>
        </p:txBody>
      </p:sp>
      <p:sp>
        <p:nvSpPr>
          <p:cNvPr id="402" name="Google Shape;402;p17"/>
          <p:cNvSpPr txBox="1"/>
          <p:nvPr/>
        </p:nvSpPr>
        <p:spPr>
          <a:xfrm>
            <a:off x="4684999" y="2147862"/>
            <a:ext cx="2834733"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3600">
                <a:solidFill>
                  <a:schemeClr val="dk1"/>
                </a:solidFill>
                <a:latin typeface="Calibri"/>
                <a:ea typeface="Calibri"/>
                <a:cs typeface="Calibri"/>
                <a:sym typeface="Calibri"/>
              </a:rPr>
              <a:t>Subjective Wellbeing</a:t>
            </a:r>
            <a:endParaRPr/>
          </a:p>
        </p:txBody>
      </p:sp>
      <p:sp>
        <p:nvSpPr>
          <p:cNvPr id="403" name="Google Shape;403;p17"/>
          <p:cNvSpPr txBox="1"/>
          <p:nvPr/>
        </p:nvSpPr>
        <p:spPr>
          <a:xfrm>
            <a:off x="1967202" y="5515753"/>
            <a:ext cx="1856888"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2400">
                <a:solidFill>
                  <a:srgbClr val="7F7F7F"/>
                </a:solidFill>
                <a:latin typeface="Calibri"/>
                <a:ea typeface="Calibri"/>
                <a:cs typeface="Calibri"/>
                <a:sym typeface="Calibri"/>
              </a:rPr>
              <a:t>What factors lead to it?</a:t>
            </a:r>
            <a:endParaRPr/>
          </a:p>
        </p:txBody>
      </p:sp>
      <p:sp>
        <p:nvSpPr>
          <p:cNvPr id="404" name="Google Shape;404;p17"/>
          <p:cNvSpPr txBox="1"/>
          <p:nvPr/>
        </p:nvSpPr>
        <p:spPr>
          <a:xfrm>
            <a:off x="262190" y="4980546"/>
            <a:ext cx="1520952"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2400">
                <a:solidFill>
                  <a:srgbClr val="7F7F7F"/>
                </a:solidFill>
                <a:latin typeface="Calibri"/>
                <a:ea typeface="Calibri"/>
                <a:cs typeface="Calibri"/>
                <a:sym typeface="Calibri"/>
              </a:rPr>
              <a:t>How is it achieved?</a:t>
            </a:r>
            <a:endParaRPr/>
          </a:p>
        </p:txBody>
      </p:sp>
      <p:sp>
        <p:nvSpPr>
          <p:cNvPr id="405" name="Google Shape;405;p17"/>
          <p:cNvSpPr/>
          <p:nvPr/>
        </p:nvSpPr>
        <p:spPr>
          <a:xfrm>
            <a:off x="337800" y="2079000"/>
            <a:ext cx="2930183" cy="2700000"/>
          </a:xfrm>
          <a:prstGeom prst="ellipse">
            <a:avLst/>
          </a:prstGeom>
          <a:solidFill>
            <a:srgbClr val="FDDE00"/>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3200">
                <a:solidFill>
                  <a:schemeClr val="lt1"/>
                </a:solidFill>
                <a:latin typeface="Calibri"/>
                <a:ea typeface="Calibri"/>
                <a:cs typeface="Calibri"/>
                <a:sym typeface="Calibri"/>
              </a:rPr>
              <a:t>What is Happiness</a:t>
            </a:r>
            <a:endParaRPr/>
          </a:p>
        </p:txBody>
      </p:sp>
      <p:sp>
        <p:nvSpPr>
          <p:cNvPr id="406" name="Google Shape;406;p17"/>
          <p:cNvSpPr/>
          <p:nvPr/>
        </p:nvSpPr>
        <p:spPr>
          <a:xfrm>
            <a:off x="8924018" y="2079000"/>
            <a:ext cx="2930400" cy="2700000"/>
          </a:xfrm>
          <a:prstGeom prst="ellipse">
            <a:avLst/>
          </a:prstGeom>
          <a:solidFill>
            <a:srgbClr val="6ECECB"/>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3200">
                <a:solidFill>
                  <a:schemeClr val="lt1"/>
                </a:solidFill>
                <a:latin typeface="Calibri"/>
                <a:ea typeface="Calibri"/>
                <a:cs typeface="Calibri"/>
                <a:sym typeface="Calibri"/>
              </a:rPr>
              <a:t>What is Wellbeing?</a:t>
            </a:r>
            <a:endParaRPr/>
          </a:p>
        </p:txBody>
      </p:sp>
      <p:sp>
        <p:nvSpPr>
          <p:cNvPr id="407" name="Google Shape;407;p17"/>
          <p:cNvSpPr txBox="1"/>
          <p:nvPr/>
        </p:nvSpPr>
        <p:spPr>
          <a:xfrm>
            <a:off x="6494540" y="5515752"/>
            <a:ext cx="1856888"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2400">
                <a:solidFill>
                  <a:srgbClr val="7F7F7F"/>
                </a:solidFill>
                <a:latin typeface="Calibri"/>
                <a:ea typeface="Calibri"/>
                <a:cs typeface="Calibri"/>
                <a:sym typeface="Calibri"/>
              </a:rPr>
              <a:t>Individual vs. Community?</a:t>
            </a:r>
            <a:endParaRPr/>
          </a:p>
        </p:txBody>
      </p:sp>
      <p:sp>
        <p:nvSpPr>
          <p:cNvPr id="408" name="Google Shape;408;p17"/>
          <p:cNvSpPr txBox="1"/>
          <p:nvPr/>
        </p:nvSpPr>
        <p:spPr>
          <a:xfrm>
            <a:off x="8459775" y="5026712"/>
            <a:ext cx="2174904"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2400">
                <a:solidFill>
                  <a:srgbClr val="7F7F7F"/>
                </a:solidFill>
                <a:latin typeface="Calibri"/>
                <a:ea typeface="Calibri"/>
                <a:cs typeface="Calibri"/>
                <a:sym typeface="Calibri"/>
              </a:rPr>
              <a:t>Consequences </a:t>
            </a:r>
            <a:endParaRPr/>
          </a:p>
          <a:p>
            <a:pPr indent="0" lvl="0" marL="0" marR="0" rtl="0" algn="ctr">
              <a:spcBef>
                <a:spcPts val="0"/>
              </a:spcBef>
              <a:spcAft>
                <a:spcPts val="0"/>
              </a:spcAft>
              <a:buNone/>
            </a:pPr>
            <a:r>
              <a:rPr b="1" lang="en-GB" sz="2400">
                <a:solidFill>
                  <a:srgbClr val="7F7F7F"/>
                </a:solidFill>
                <a:latin typeface="Calibri"/>
                <a:ea typeface="Calibri"/>
                <a:cs typeface="Calibri"/>
                <a:sym typeface="Calibri"/>
              </a:rPr>
              <a:t>and Benefits?</a:t>
            </a:r>
            <a:endParaRPr/>
          </a:p>
        </p:txBody>
      </p:sp>
      <p:sp>
        <p:nvSpPr>
          <p:cNvPr id="409" name="Google Shape;409;p17"/>
          <p:cNvSpPr txBox="1"/>
          <p:nvPr/>
        </p:nvSpPr>
        <p:spPr>
          <a:xfrm>
            <a:off x="4161779" y="5145642"/>
            <a:ext cx="1995072"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2400">
                <a:solidFill>
                  <a:srgbClr val="7F7F7F"/>
                </a:solidFill>
                <a:latin typeface="Calibri"/>
                <a:ea typeface="Calibri"/>
                <a:cs typeface="Calibri"/>
                <a:sym typeface="Calibri"/>
              </a:rPr>
              <a:t>Past, Present, Future?</a:t>
            </a:r>
            <a:endParaRPr/>
          </a:p>
        </p:txBody>
      </p:sp>
      <p:sp>
        <p:nvSpPr>
          <p:cNvPr id="410" name="Google Shape;410;p17"/>
          <p:cNvSpPr txBox="1"/>
          <p:nvPr/>
        </p:nvSpPr>
        <p:spPr>
          <a:xfrm>
            <a:off x="10634679" y="5886650"/>
            <a:ext cx="1295131"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2400">
                <a:solidFill>
                  <a:srgbClr val="7F7F7F"/>
                </a:solidFill>
                <a:latin typeface="Calibri"/>
                <a:ea typeface="Calibri"/>
                <a:cs typeface="Calibri"/>
                <a:sym typeface="Calibri"/>
              </a:rPr>
              <a:t>Health?</a:t>
            </a:r>
            <a:endParaRPr/>
          </a:p>
        </p:txBody>
      </p:sp>
      <p:cxnSp>
        <p:nvCxnSpPr>
          <p:cNvPr id="411" name="Google Shape;411;p17"/>
          <p:cNvCxnSpPr>
            <a:stCxn id="406" idx="1"/>
            <a:endCxn id="405" idx="7"/>
          </p:cNvCxnSpPr>
          <p:nvPr/>
        </p:nvCxnSpPr>
        <p:spPr>
          <a:xfrm rot="5400000">
            <a:off x="6095765" y="-782394"/>
            <a:ext cx="600" cy="6514200"/>
          </a:xfrm>
          <a:prstGeom prst="curvedConnector3">
            <a:avLst>
              <a:gd fmla="val -102942723" name="adj1"/>
            </a:avLst>
          </a:prstGeom>
          <a:noFill/>
          <a:ln cap="flat" cmpd="sng" w="76200">
            <a:solidFill>
              <a:srgbClr val="F7981D"/>
            </a:solidFill>
            <a:prstDash val="solid"/>
            <a:miter lim="800000"/>
            <a:headEnd len="sm" w="sm" type="none"/>
            <a:tailEnd len="med" w="med" type="triangle"/>
          </a:ln>
        </p:spPr>
      </p:cxnSp>
      <p:cxnSp>
        <p:nvCxnSpPr>
          <p:cNvPr id="412" name="Google Shape;412;p17"/>
          <p:cNvCxnSpPr>
            <a:stCxn id="405" idx="5"/>
            <a:endCxn id="406" idx="3"/>
          </p:cNvCxnSpPr>
          <p:nvPr/>
        </p:nvCxnSpPr>
        <p:spPr>
          <a:xfrm flipH="1" rot="-5400000">
            <a:off x="6095668" y="1126794"/>
            <a:ext cx="600" cy="6514200"/>
          </a:xfrm>
          <a:prstGeom prst="curvedConnector3">
            <a:avLst>
              <a:gd fmla="val 102942556" name="adj1"/>
            </a:avLst>
          </a:prstGeom>
          <a:noFill/>
          <a:ln cap="flat" cmpd="sng" w="76200">
            <a:solidFill>
              <a:srgbClr val="F7981D"/>
            </a:solidFill>
            <a:prstDash val="solid"/>
            <a:miter lim="800000"/>
            <a:headEnd len="sm" w="sm" type="none"/>
            <a:tailEnd len="med" w="med" type="triangle"/>
          </a:ln>
        </p:spPr>
      </p:cxnSp>
      <p:sp>
        <p:nvSpPr>
          <p:cNvPr id="413" name="Google Shape;413;p17"/>
          <p:cNvSpPr txBox="1"/>
          <p:nvPr/>
        </p:nvSpPr>
        <p:spPr>
          <a:xfrm>
            <a:off x="162084" y="1536335"/>
            <a:ext cx="1295131"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2400">
                <a:solidFill>
                  <a:srgbClr val="7F7F7F"/>
                </a:solidFill>
                <a:latin typeface="Calibri"/>
                <a:ea typeface="Calibri"/>
                <a:cs typeface="Calibri"/>
                <a:sym typeface="Calibri"/>
              </a:rPr>
              <a:t>Values</a:t>
            </a:r>
            <a:endParaRPr/>
          </a:p>
        </p:txBody>
      </p:sp>
      <p:sp>
        <p:nvSpPr>
          <p:cNvPr id="414" name="Google Shape;414;p17"/>
          <p:cNvSpPr txBox="1"/>
          <p:nvPr/>
        </p:nvSpPr>
        <p:spPr>
          <a:xfrm>
            <a:off x="1689333" y="1280088"/>
            <a:ext cx="1295131"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2400">
                <a:solidFill>
                  <a:srgbClr val="7F7F7F"/>
                </a:solidFill>
                <a:latin typeface="Calibri"/>
                <a:ea typeface="Calibri"/>
                <a:cs typeface="Calibri"/>
                <a:sym typeface="Calibri"/>
              </a:rPr>
              <a:t>Ethics</a:t>
            </a:r>
            <a:endParaRPr/>
          </a:p>
        </p:txBody>
      </p:sp>
      <p:sp>
        <p:nvSpPr>
          <p:cNvPr id="415" name="Google Shape;415;p17"/>
          <p:cNvSpPr txBox="1"/>
          <p:nvPr/>
        </p:nvSpPr>
        <p:spPr>
          <a:xfrm>
            <a:off x="3267983" y="1488863"/>
            <a:ext cx="1295131"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2400">
                <a:solidFill>
                  <a:srgbClr val="7F7F7F"/>
                </a:solidFill>
                <a:latin typeface="Calibri"/>
                <a:ea typeface="Calibri"/>
                <a:cs typeface="Calibri"/>
                <a:sym typeface="Calibri"/>
              </a:rPr>
              <a:t>Religion</a:t>
            </a:r>
            <a:endParaRPr/>
          </a:p>
        </p:txBody>
      </p:sp>
      <p:sp>
        <p:nvSpPr>
          <p:cNvPr id="416" name="Google Shape;416;p17"/>
          <p:cNvSpPr txBox="1"/>
          <p:nvPr/>
        </p:nvSpPr>
        <p:spPr>
          <a:xfrm>
            <a:off x="4999622" y="1179938"/>
            <a:ext cx="1295131"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2400">
                <a:solidFill>
                  <a:srgbClr val="7F7F7F"/>
                </a:solidFill>
                <a:latin typeface="Calibri"/>
                <a:ea typeface="Calibri"/>
                <a:cs typeface="Calibri"/>
                <a:sym typeface="Calibri"/>
              </a:rPr>
              <a:t>Beliefs</a:t>
            </a:r>
            <a:endParaRPr/>
          </a:p>
        </p:txBody>
      </p:sp>
      <p:sp>
        <p:nvSpPr>
          <p:cNvPr id="417" name="Google Shape;417;p17"/>
          <p:cNvSpPr txBox="1"/>
          <p:nvPr/>
        </p:nvSpPr>
        <p:spPr>
          <a:xfrm>
            <a:off x="6860558" y="1280087"/>
            <a:ext cx="1449353"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2400">
                <a:solidFill>
                  <a:srgbClr val="7F7F7F"/>
                </a:solidFill>
                <a:latin typeface="Calibri"/>
                <a:ea typeface="Calibri"/>
                <a:cs typeface="Calibri"/>
                <a:sym typeface="Calibri"/>
              </a:rPr>
              <a:t>Meanings</a:t>
            </a:r>
            <a:endParaRPr/>
          </a:p>
        </p:txBody>
      </p:sp>
      <p:sp>
        <p:nvSpPr>
          <p:cNvPr id="418" name="Google Shape;418;p17"/>
          <p:cNvSpPr txBox="1"/>
          <p:nvPr/>
        </p:nvSpPr>
        <p:spPr>
          <a:xfrm>
            <a:off x="8703732" y="1516794"/>
            <a:ext cx="1903623"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2400">
                <a:solidFill>
                  <a:srgbClr val="7F7F7F"/>
                </a:solidFill>
                <a:latin typeface="Calibri"/>
                <a:ea typeface="Calibri"/>
                <a:cs typeface="Calibri"/>
                <a:sym typeface="Calibri"/>
              </a:rPr>
              <a:t>Expectations</a:t>
            </a:r>
            <a:endParaRPr/>
          </a:p>
        </p:txBody>
      </p:sp>
      <p:sp>
        <p:nvSpPr>
          <p:cNvPr id="419" name="Google Shape;419;p17"/>
          <p:cNvSpPr txBox="1"/>
          <p:nvPr/>
        </p:nvSpPr>
        <p:spPr>
          <a:xfrm>
            <a:off x="10547488" y="1162106"/>
            <a:ext cx="1295131"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2400">
                <a:solidFill>
                  <a:srgbClr val="7F7F7F"/>
                </a:solidFill>
                <a:latin typeface="Calibri"/>
                <a:ea typeface="Calibri"/>
                <a:cs typeface="Calibri"/>
                <a:sym typeface="Calibri"/>
              </a:rPr>
              <a:t>Culture</a:t>
            </a:r>
            <a:endParaRPr/>
          </a:p>
        </p:txBody>
      </p:sp>
      <p:sp>
        <p:nvSpPr>
          <p:cNvPr id="420" name="Google Shape;420;p17"/>
          <p:cNvSpPr txBox="1"/>
          <p:nvPr/>
        </p:nvSpPr>
        <p:spPr>
          <a:xfrm>
            <a:off x="3567491" y="3514161"/>
            <a:ext cx="5083078"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2400">
                <a:solidFill>
                  <a:schemeClr val="dk1"/>
                </a:solidFill>
                <a:latin typeface="Calibri"/>
                <a:ea typeface="Calibri"/>
                <a:cs typeface="Calibri"/>
                <a:sym typeface="Calibri"/>
              </a:rPr>
              <a:t>The way people experience the quality of their lives, including happiness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18"/>
          <p:cNvSpPr txBox="1"/>
          <p:nvPr/>
        </p:nvSpPr>
        <p:spPr>
          <a:xfrm>
            <a:off x="9853898" y="5554863"/>
            <a:ext cx="2119027"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50" u="sng">
                <a:solidFill>
                  <a:schemeClr val="dk1"/>
                </a:solidFill>
                <a:latin typeface="Calibri"/>
                <a:ea typeface="Calibri"/>
                <a:cs typeface="Calibri"/>
                <a:sym typeface="Calibri"/>
                <a:hlinkClick r:id="rId3">
                  <a:extLst>
                    <a:ext uri="{A12FA001-AC4F-418D-AE19-62706E023703}">
                      <ahyp:hlinkClr val="tx"/>
                    </a:ext>
                  </a:extLst>
                </a:hlinkClick>
              </a:rPr>
              <a:t>https://youtu.be/PPbjK3MmjL0</a:t>
            </a:r>
            <a:r>
              <a:rPr lang="en-GB" sz="1050">
                <a:solidFill>
                  <a:schemeClr val="dk1"/>
                </a:solidFill>
                <a:latin typeface="Calibri"/>
                <a:ea typeface="Calibri"/>
                <a:cs typeface="Calibri"/>
                <a:sym typeface="Calibri"/>
              </a:rPr>
              <a:t> </a:t>
            </a:r>
            <a:endParaRPr/>
          </a:p>
        </p:txBody>
      </p:sp>
      <p:sp>
        <p:nvSpPr>
          <p:cNvPr id="426" name="Google Shape;426;p18"/>
          <p:cNvSpPr txBox="1"/>
          <p:nvPr/>
        </p:nvSpPr>
        <p:spPr>
          <a:xfrm>
            <a:off x="1188654" y="349104"/>
            <a:ext cx="7772465" cy="69735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600"/>
              <a:buFont typeface="Arial"/>
              <a:buNone/>
            </a:pPr>
            <a:r>
              <a:rPr b="1" lang="en-GB" sz="3600">
                <a:solidFill>
                  <a:schemeClr val="dk1"/>
                </a:solidFill>
                <a:latin typeface="Calibri"/>
                <a:ea typeface="Calibri"/>
                <a:cs typeface="Calibri"/>
                <a:sym typeface="Calibri"/>
              </a:rPr>
              <a:t>Support Video #2</a:t>
            </a:r>
            <a:endParaRPr/>
          </a:p>
        </p:txBody>
      </p:sp>
      <p:pic>
        <p:nvPicPr>
          <p:cNvPr id="427" name="Google Shape;427;p18"/>
          <p:cNvPicPr preferRelativeResize="0"/>
          <p:nvPr/>
        </p:nvPicPr>
        <p:blipFill rotWithShape="1">
          <a:blip r:embed="rId4">
            <a:alphaModFix/>
          </a:blip>
          <a:srcRect b="0" l="0" r="0" t="0"/>
          <a:stretch/>
        </p:blipFill>
        <p:spPr>
          <a:xfrm>
            <a:off x="367039" y="337780"/>
            <a:ext cx="720000" cy="720000"/>
          </a:xfrm>
          <a:prstGeom prst="rect">
            <a:avLst/>
          </a:prstGeom>
          <a:noFill/>
          <a:ln>
            <a:noFill/>
          </a:ln>
        </p:spPr>
      </p:pic>
      <p:pic>
        <p:nvPicPr>
          <p:cNvPr id="428" name="Google Shape;428;p18" title="The science of Subjective Well Being, a.k.a Happiness."/>
          <p:cNvPicPr preferRelativeResize="0"/>
          <p:nvPr/>
        </p:nvPicPr>
        <p:blipFill rotWithShape="1">
          <a:blip r:embed="rId5">
            <a:alphaModFix/>
          </a:blip>
          <a:srcRect b="0" l="0" r="0" t="0"/>
          <a:stretch/>
        </p:blipFill>
        <p:spPr>
          <a:xfrm>
            <a:off x="2658941" y="1287000"/>
            <a:ext cx="6948000" cy="4284000"/>
          </a:xfrm>
          <a:prstGeom prst="rect">
            <a:avLst/>
          </a:prstGeom>
          <a:noFill/>
          <a:ln>
            <a:noFill/>
          </a:ln>
        </p:spPr>
      </p:pic>
      <p:sp>
        <p:nvSpPr>
          <p:cNvPr id="429" name="Google Shape;429;p18"/>
          <p:cNvSpPr txBox="1"/>
          <p:nvPr/>
        </p:nvSpPr>
        <p:spPr>
          <a:xfrm>
            <a:off x="9843516" y="1228725"/>
            <a:ext cx="2293620"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GB" sz="2400">
                <a:solidFill>
                  <a:srgbClr val="A5A5A5"/>
                </a:solidFill>
                <a:latin typeface="Calibri"/>
                <a:ea typeface="Calibri"/>
                <a:cs typeface="Calibri"/>
                <a:sym typeface="Calibri"/>
              </a:rPr>
              <a:t>The science of Subjective Well Being, a.k.a Happiness.</a:t>
            </a:r>
            <a:endParaRPr b="1" i="1" sz="2400">
              <a:solidFill>
                <a:srgbClr val="A5A5A5"/>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8"/>
                                        </p:tgtEl>
                                        <p:attrNameLst>
                                          <p:attrName>style.visibility</p:attrName>
                                        </p:attrNameLst>
                                      </p:cBhvr>
                                      <p:to>
                                        <p:strVal val="visible"/>
                                      </p:to>
                                    </p:set>
                                    <p:animEffect filter="fade" transition="in">
                                      <p:cBhvr>
                                        <p:cTn dur="1"/>
                                        <p:tgtEl>
                                          <p:spTgt spid="4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19"/>
          <p:cNvSpPr/>
          <p:nvPr/>
        </p:nvSpPr>
        <p:spPr>
          <a:xfrm>
            <a:off x="192023" y="1764793"/>
            <a:ext cx="5756239" cy="2910934"/>
          </a:xfrm>
          <a:prstGeom prst="rect">
            <a:avLst/>
          </a:prstGeom>
          <a:solidFill>
            <a:srgbClr val="FDDE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5" name="Google Shape;435;p19"/>
          <p:cNvSpPr/>
          <p:nvPr/>
        </p:nvSpPr>
        <p:spPr>
          <a:xfrm>
            <a:off x="347075" y="1265337"/>
            <a:ext cx="2743200" cy="697353"/>
          </a:xfrm>
          <a:prstGeom prst="rect">
            <a:avLst/>
          </a:prstGeom>
          <a:solidFill>
            <a:srgbClr val="6ECECB"/>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3000">
                <a:solidFill>
                  <a:schemeClr val="lt1"/>
                </a:solidFill>
                <a:latin typeface="Calibri"/>
                <a:ea typeface="Calibri"/>
                <a:cs typeface="Calibri"/>
                <a:sym typeface="Calibri"/>
              </a:rPr>
              <a:t>Hedonism</a:t>
            </a:r>
            <a:endParaRPr/>
          </a:p>
        </p:txBody>
      </p:sp>
      <p:sp>
        <p:nvSpPr>
          <p:cNvPr id="436" name="Google Shape;436;p19"/>
          <p:cNvSpPr/>
          <p:nvPr/>
        </p:nvSpPr>
        <p:spPr>
          <a:xfrm flipH="1">
            <a:off x="3090274" y="1092176"/>
            <a:ext cx="3012225" cy="1200329"/>
          </a:xfrm>
          <a:prstGeom prst="rightArrow">
            <a:avLst>
              <a:gd fmla="val 50000" name="adj1"/>
              <a:gd fmla="val 50000" name="adj2"/>
            </a:avLst>
          </a:prstGeom>
          <a:solidFill>
            <a:schemeClr val="lt1"/>
          </a:solidFill>
          <a:ln cap="flat" cmpd="sng" w="12700">
            <a:solidFill>
              <a:srgbClr val="6ECECB"/>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7" name="Google Shape;437;p19"/>
          <p:cNvSpPr/>
          <p:nvPr/>
        </p:nvSpPr>
        <p:spPr>
          <a:xfrm>
            <a:off x="6243735" y="1764792"/>
            <a:ext cx="5756239" cy="2910935"/>
          </a:xfrm>
          <a:prstGeom prst="rect">
            <a:avLst/>
          </a:prstGeom>
          <a:solidFill>
            <a:srgbClr val="F7981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8" name="Google Shape;438;p19"/>
          <p:cNvSpPr txBox="1"/>
          <p:nvPr/>
        </p:nvSpPr>
        <p:spPr>
          <a:xfrm>
            <a:off x="643223" y="349104"/>
            <a:ext cx="6361734" cy="69735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600"/>
              <a:buFont typeface="Arial"/>
              <a:buNone/>
            </a:pPr>
            <a:r>
              <a:rPr b="1" lang="en-GB" sz="3600">
                <a:solidFill>
                  <a:schemeClr val="dk1"/>
                </a:solidFill>
                <a:latin typeface="Calibri"/>
                <a:ea typeface="Calibri"/>
                <a:cs typeface="Calibri"/>
                <a:sym typeface="Calibri"/>
              </a:rPr>
              <a:t>The Pursuit of Happiness</a:t>
            </a:r>
            <a:endParaRPr/>
          </a:p>
        </p:txBody>
      </p:sp>
      <p:sp>
        <p:nvSpPr>
          <p:cNvPr id="439" name="Google Shape;439;p19"/>
          <p:cNvSpPr/>
          <p:nvPr/>
        </p:nvSpPr>
        <p:spPr>
          <a:xfrm>
            <a:off x="9120015" y="1265337"/>
            <a:ext cx="2743200" cy="697353"/>
          </a:xfrm>
          <a:prstGeom prst="rect">
            <a:avLst/>
          </a:prstGeom>
          <a:solidFill>
            <a:srgbClr val="6ECECB"/>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3000">
                <a:solidFill>
                  <a:schemeClr val="lt1"/>
                </a:solidFill>
                <a:latin typeface="Calibri"/>
                <a:ea typeface="Calibri"/>
                <a:cs typeface="Calibri"/>
                <a:sym typeface="Calibri"/>
              </a:rPr>
              <a:t>Eudaimonism</a:t>
            </a:r>
            <a:endParaRPr/>
          </a:p>
        </p:txBody>
      </p:sp>
      <p:sp>
        <p:nvSpPr>
          <p:cNvPr id="440" name="Google Shape;440;p19"/>
          <p:cNvSpPr txBox="1"/>
          <p:nvPr/>
        </p:nvSpPr>
        <p:spPr>
          <a:xfrm>
            <a:off x="201168" y="2460564"/>
            <a:ext cx="5747094" cy="461665"/>
          </a:xfrm>
          <a:prstGeom prst="rect">
            <a:avLst/>
          </a:prstGeom>
          <a:noFill/>
          <a:ln>
            <a:noFill/>
          </a:ln>
        </p:spPr>
        <p:txBody>
          <a:bodyPr anchorCtr="0" anchor="t" bIns="45700" lIns="91425" spcFirstLastPara="1" rIns="91425" wrap="square" tIns="45700">
            <a:spAutoFit/>
          </a:bodyPr>
          <a:lstStyle/>
          <a:p>
            <a:pPr indent="-152400" lvl="0" marL="0" marR="0" rtl="0" algn="l">
              <a:spcBef>
                <a:spcPts val="0"/>
              </a:spcBef>
              <a:spcAft>
                <a:spcPts val="0"/>
              </a:spcAft>
              <a:buClr>
                <a:srgbClr val="6ECECB"/>
              </a:buClr>
              <a:buSzPts val="2400"/>
              <a:buFont typeface="Calibri"/>
              <a:buChar char="↘"/>
            </a:pPr>
            <a:r>
              <a:rPr lang="en-GB" sz="2400">
                <a:solidFill>
                  <a:schemeClr val="dk1"/>
                </a:solidFill>
                <a:latin typeface="Calibri"/>
                <a:ea typeface="Calibri"/>
                <a:cs typeface="Calibri"/>
                <a:sym typeface="Calibri"/>
              </a:rPr>
              <a:t> Pleasure, comfort and enjoyment.</a:t>
            </a:r>
            <a:endParaRPr/>
          </a:p>
        </p:txBody>
      </p:sp>
      <p:sp>
        <p:nvSpPr>
          <p:cNvPr id="441" name="Google Shape;441;p19"/>
          <p:cNvSpPr txBox="1"/>
          <p:nvPr/>
        </p:nvSpPr>
        <p:spPr>
          <a:xfrm>
            <a:off x="6243735" y="2460564"/>
            <a:ext cx="5756241" cy="830997"/>
          </a:xfrm>
          <a:prstGeom prst="rect">
            <a:avLst/>
          </a:prstGeom>
          <a:noFill/>
          <a:ln>
            <a:noFill/>
          </a:ln>
        </p:spPr>
        <p:txBody>
          <a:bodyPr anchorCtr="0" anchor="t" bIns="45700" lIns="91425" spcFirstLastPara="1" rIns="91425" wrap="square" tIns="45700">
            <a:spAutoFit/>
          </a:bodyPr>
          <a:lstStyle/>
          <a:p>
            <a:pPr indent="-152400" lvl="0" marL="0" marR="0" rtl="0" algn="l">
              <a:spcBef>
                <a:spcPts val="0"/>
              </a:spcBef>
              <a:spcAft>
                <a:spcPts val="0"/>
              </a:spcAft>
              <a:buClr>
                <a:srgbClr val="FDDE00"/>
              </a:buClr>
              <a:buSzPts val="2400"/>
              <a:buFont typeface="Calibri"/>
              <a:buChar char="↘"/>
            </a:pPr>
            <a:r>
              <a:rPr lang="en-GB" sz="2400">
                <a:solidFill>
                  <a:schemeClr val="dk1"/>
                </a:solidFill>
                <a:latin typeface="Calibri"/>
                <a:ea typeface="Calibri"/>
                <a:cs typeface="Calibri"/>
                <a:sym typeface="Calibri"/>
              </a:rPr>
              <a:t>Pursuing complex goals which are meaningful to the individual and society.</a:t>
            </a:r>
            <a:endParaRPr sz="2400">
              <a:solidFill>
                <a:schemeClr val="dk1"/>
              </a:solidFill>
              <a:latin typeface="Calibri"/>
              <a:ea typeface="Calibri"/>
              <a:cs typeface="Calibri"/>
              <a:sym typeface="Calibri"/>
            </a:endParaRPr>
          </a:p>
        </p:txBody>
      </p:sp>
      <p:sp>
        <p:nvSpPr>
          <p:cNvPr id="442" name="Google Shape;442;p19"/>
          <p:cNvSpPr txBox="1"/>
          <p:nvPr/>
        </p:nvSpPr>
        <p:spPr>
          <a:xfrm>
            <a:off x="201005" y="5318932"/>
            <a:ext cx="5742439" cy="830997"/>
          </a:xfrm>
          <a:prstGeom prst="rect">
            <a:avLst/>
          </a:prstGeom>
          <a:solidFill>
            <a:srgbClr val="FDDE00">
              <a:alpha val="29803"/>
            </a:srgb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GB" sz="2400">
                <a:solidFill>
                  <a:srgbClr val="7F7F7F"/>
                </a:solidFill>
                <a:latin typeface="Calibri"/>
                <a:ea typeface="Calibri"/>
                <a:cs typeface="Calibri"/>
                <a:sym typeface="Calibri"/>
              </a:rPr>
              <a:t>A day at a paradise-like beach, with nice sunny weather.</a:t>
            </a:r>
            <a:endParaRPr/>
          </a:p>
        </p:txBody>
      </p:sp>
      <p:sp>
        <p:nvSpPr>
          <p:cNvPr id="443" name="Google Shape;443;p19"/>
          <p:cNvSpPr txBox="1"/>
          <p:nvPr/>
        </p:nvSpPr>
        <p:spPr>
          <a:xfrm>
            <a:off x="6243735" y="5318932"/>
            <a:ext cx="5756241" cy="830997"/>
          </a:xfrm>
          <a:prstGeom prst="rect">
            <a:avLst/>
          </a:prstGeom>
          <a:solidFill>
            <a:srgbClr val="F7981D">
              <a:alpha val="29803"/>
            </a:srgb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GB" sz="2400">
                <a:solidFill>
                  <a:srgbClr val="7F7F7F"/>
                </a:solidFill>
                <a:latin typeface="Calibri"/>
                <a:ea typeface="Calibri"/>
                <a:cs typeface="Calibri"/>
                <a:sym typeface="Calibri"/>
              </a:rPr>
              <a:t>Dedicating some days (or the whole travel) to plant tree or teach in remote rural villages</a:t>
            </a:r>
            <a:endParaRPr/>
          </a:p>
        </p:txBody>
      </p:sp>
      <p:sp>
        <p:nvSpPr>
          <p:cNvPr id="444" name="Google Shape;444;p19"/>
          <p:cNvSpPr txBox="1"/>
          <p:nvPr/>
        </p:nvSpPr>
        <p:spPr>
          <a:xfrm>
            <a:off x="201005" y="3359411"/>
            <a:ext cx="5742439" cy="830997"/>
          </a:xfrm>
          <a:prstGeom prst="rect">
            <a:avLst/>
          </a:prstGeom>
          <a:noFill/>
          <a:ln>
            <a:noFill/>
          </a:ln>
        </p:spPr>
        <p:txBody>
          <a:bodyPr anchorCtr="0" anchor="t" bIns="45700" lIns="91425" spcFirstLastPara="1" rIns="91425" wrap="square" tIns="45700">
            <a:spAutoFit/>
          </a:bodyPr>
          <a:lstStyle/>
          <a:p>
            <a:pPr indent="-152400" lvl="0" marL="0" marR="0" rtl="0" algn="l">
              <a:spcBef>
                <a:spcPts val="0"/>
              </a:spcBef>
              <a:spcAft>
                <a:spcPts val="0"/>
              </a:spcAft>
              <a:buClr>
                <a:srgbClr val="6ECECB"/>
              </a:buClr>
              <a:buSzPts val="2400"/>
              <a:buFont typeface="Calibri"/>
              <a:buChar char="↘"/>
            </a:pPr>
            <a:r>
              <a:rPr lang="en-GB" sz="2400">
                <a:solidFill>
                  <a:schemeClr val="dk1"/>
                </a:solidFill>
                <a:latin typeface="Calibri"/>
                <a:ea typeface="Calibri"/>
                <a:cs typeface="Calibri"/>
                <a:sym typeface="Calibri"/>
              </a:rPr>
              <a:t> Presence of positive effect, absence of negative effect.</a:t>
            </a:r>
            <a:endParaRPr/>
          </a:p>
        </p:txBody>
      </p:sp>
      <p:sp>
        <p:nvSpPr>
          <p:cNvPr id="445" name="Google Shape;445;p19"/>
          <p:cNvSpPr txBox="1"/>
          <p:nvPr/>
        </p:nvSpPr>
        <p:spPr>
          <a:xfrm>
            <a:off x="6243735" y="3359411"/>
            <a:ext cx="5756241" cy="1200329"/>
          </a:xfrm>
          <a:prstGeom prst="rect">
            <a:avLst/>
          </a:prstGeom>
          <a:noFill/>
          <a:ln>
            <a:noFill/>
          </a:ln>
        </p:spPr>
        <p:txBody>
          <a:bodyPr anchorCtr="0" anchor="t" bIns="45700" lIns="91425" spcFirstLastPara="1" rIns="91425" wrap="square" tIns="45700">
            <a:spAutoFit/>
          </a:bodyPr>
          <a:lstStyle/>
          <a:p>
            <a:pPr indent="-152400" lvl="0" marL="0" marR="0" rtl="0" algn="l">
              <a:spcBef>
                <a:spcPts val="0"/>
              </a:spcBef>
              <a:spcAft>
                <a:spcPts val="0"/>
              </a:spcAft>
              <a:buClr>
                <a:srgbClr val="FDDE00"/>
              </a:buClr>
              <a:buSzPts val="2400"/>
              <a:buFont typeface="Calibri"/>
              <a:buChar char="↘"/>
            </a:pPr>
            <a:r>
              <a:rPr lang="en-GB" sz="2400">
                <a:solidFill>
                  <a:schemeClr val="dk1"/>
                </a:solidFill>
                <a:latin typeface="Calibri"/>
                <a:ea typeface="Calibri"/>
                <a:cs typeface="Calibri"/>
                <a:sym typeface="Calibri"/>
              </a:rPr>
              <a:t>The positive effect may be absent, at least temporarily, while effort is applied to pursue fulfilling goals.</a:t>
            </a:r>
            <a:endParaRPr/>
          </a:p>
        </p:txBody>
      </p:sp>
      <p:sp>
        <p:nvSpPr>
          <p:cNvPr id="446" name="Google Shape;446;p19"/>
          <p:cNvSpPr txBox="1"/>
          <p:nvPr/>
        </p:nvSpPr>
        <p:spPr>
          <a:xfrm>
            <a:off x="4591815" y="4806697"/>
            <a:ext cx="3008369" cy="46166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2400">
                <a:solidFill>
                  <a:schemeClr val="dk1"/>
                </a:solidFill>
                <a:latin typeface="Calibri"/>
                <a:ea typeface="Calibri"/>
                <a:cs typeface="Calibri"/>
                <a:sym typeface="Calibri"/>
              </a:rPr>
              <a:t>Examples in Tourism</a:t>
            </a:r>
            <a:endParaRPr/>
          </a:p>
        </p:txBody>
      </p:sp>
      <p:sp>
        <p:nvSpPr>
          <p:cNvPr id="447" name="Google Shape;447;p19"/>
          <p:cNvSpPr/>
          <p:nvPr/>
        </p:nvSpPr>
        <p:spPr>
          <a:xfrm>
            <a:off x="6111645" y="1092177"/>
            <a:ext cx="3008367" cy="1200329"/>
          </a:xfrm>
          <a:prstGeom prst="rightArrow">
            <a:avLst>
              <a:gd fmla="val 50000" name="adj1"/>
              <a:gd fmla="val 50000" name="adj2"/>
            </a:avLst>
          </a:prstGeom>
          <a:solidFill>
            <a:schemeClr val="lt1"/>
          </a:solidFill>
          <a:ln cap="flat" cmpd="sng" w="12700">
            <a:solidFill>
              <a:srgbClr val="6ECECB"/>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8" name="Google Shape;448;p19"/>
          <p:cNvSpPr txBox="1"/>
          <p:nvPr/>
        </p:nvSpPr>
        <p:spPr>
          <a:xfrm>
            <a:off x="4600959" y="1280950"/>
            <a:ext cx="3008369" cy="830997"/>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b="1" lang="en-GB" sz="2400">
                <a:solidFill>
                  <a:srgbClr val="7F7F7F"/>
                </a:solidFill>
                <a:latin typeface="Calibri"/>
                <a:ea typeface="Calibri"/>
                <a:cs typeface="Calibri"/>
                <a:sym typeface="Calibri"/>
              </a:rPr>
              <a:t>Two philosophical perspectives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2"/>
          <p:cNvSpPr txBox="1"/>
          <p:nvPr>
            <p:ph idx="1" type="body"/>
          </p:nvPr>
        </p:nvSpPr>
        <p:spPr>
          <a:xfrm>
            <a:off x="4296157" y="4859417"/>
            <a:ext cx="785328" cy="1056986"/>
          </a:xfrm>
          <a:prstGeom prst="rect">
            <a:avLst/>
          </a:prstGeom>
          <a:noFill/>
          <a:ln>
            <a:noFill/>
          </a:ln>
        </p:spPr>
        <p:txBody>
          <a:bodyPr anchorCtr="0" anchor="t" bIns="45700" lIns="91425" spcFirstLastPara="1" rIns="91425" wrap="square" tIns="45700">
            <a:normAutofit fontScale="85000" lnSpcReduction="20000"/>
          </a:bodyPr>
          <a:lstStyle/>
          <a:p>
            <a:pPr indent="0" lvl="0" marL="0" rtl="0" algn="r">
              <a:lnSpc>
                <a:spcPct val="90000"/>
              </a:lnSpc>
              <a:spcBef>
                <a:spcPts val="0"/>
              </a:spcBef>
              <a:spcAft>
                <a:spcPts val="0"/>
              </a:spcAft>
              <a:buClr>
                <a:schemeClr val="dk1"/>
              </a:buClr>
              <a:buSzPct val="100000"/>
              <a:buNone/>
            </a:pPr>
            <a:r>
              <a:rPr lang="en-GB"/>
              <a:t>”</a:t>
            </a:r>
            <a:endParaRPr/>
          </a:p>
        </p:txBody>
      </p:sp>
      <p:sp>
        <p:nvSpPr>
          <p:cNvPr id="222" name="Google Shape;222;p2"/>
          <p:cNvSpPr txBox="1"/>
          <p:nvPr>
            <p:ph idx="2" type="body"/>
          </p:nvPr>
        </p:nvSpPr>
        <p:spPr>
          <a:xfrm>
            <a:off x="712093" y="1182012"/>
            <a:ext cx="4369392" cy="4493975"/>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None/>
            </a:pPr>
            <a:r>
              <a:rPr lang="en-GB" sz="4400"/>
              <a:t>Welcome to DETOUR’s Wellbeing Tourism online training course.</a:t>
            </a:r>
            <a:endParaRPr/>
          </a:p>
        </p:txBody>
      </p:sp>
      <p:sp>
        <p:nvSpPr>
          <p:cNvPr id="223" name="Google Shape;223;p2"/>
          <p:cNvSpPr txBox="1"/>
          <p:nvPr>
            <p:ph idx="3" type="body"/>
          </p:nvPr>
        </p:nvSpPr>
        <p:spPr>
          <a:xfrm>
            <a:off x="623677" y="984694"/>
            <a:ext cx="2613204" cy="1221666"/>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00000"/>
              <a:buNone/>
            </a:pPr>
            <a:r>
              <a:rPr lang="en-GB"/>
              <a:t>“</a:t>
            </a:r>
            <a:endParaRPr/>
          </a:p>
        </p:txBody>
      </p:sp>
      <p:pic>
        <p:nvPicPr>
          <p:cNvPr descr="A person holding a sign&#10;&#10;Description automatically generated" id="224" name="Google Shape;224;p2"/>
          <p:cNvPicPr preferRelativeResize="0"/>
          <p:nvPr>
            <p:ph idx="4" type="pic"/>
          </p:nvPr>
        </p:nvPicPr>
        <p:blipFill rotWithShape="1">
          <a:blip r:embed="rId3">
            <a:alphaModFix/>
          </a:blip>
          <a:srcRect b="0" l="32986" r="24529" t="0"/>
          <a:stretch/>
        </p:blipFill>
        <p:spPr>
          <a:xfrm>
            <a:off x="5299729" y="-1"/>
            <a:ext cx="4369392" cy="68580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20"/>
          <p:cNvSpPr txBox="1"/>
          <p:nvPr/>
        </p:nvSpPr>
        <p:spPr>
          <a:xfrm>
            <a:off x="643223" y="349104"/>
            <a:ext cx="6361734" cy="69735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600"/>
              <a:buFont typeface="Arial"/>
              <a:buNone/>
            </a:pPr>
            <a:r>
              <a:rPr b="1" lang="en-GB" sz="3600">
                <a:solidFill>
                  <a:schemeClr val="dk1"/>
                </a:solidFill>
                <a:latin typeface="Calibri"/>
                <a:ea typeface="Calibri"/>
                <a:cs typeface="Calibri"/>
                <a:sym typeface="Calibri"/>
              </a:rPr>
              <a:t>The Hedonometer</a:t>
            </a:r>
            <a:endParaRPr/>
          </a:p>
        </p:txBody>
      </p:sp>
      <p:pic>
        <p:nvPicPr>
          <p:cNvPr id="455" name="Google Shape;455;p20"/>
          <p:cNvPicPr preferRelativeResize="0"/>
          <p:nvPr/>
        </p:nvPicPr>
        <p:blipFill rotWithShape="1">
          <a:blip r:embed="rId3">
            <a:alphaModFix/>
          </a:blip>
          <a:srcRect b="0" l="0" r="0" t="8237"/>
          <a:stretch/>
        </p:blipFill>
        <p:spPr>
          <a:xfrm>
            <a:off x="2525187" y="1428750"/>
            <a:ext cx="9542986" cy="4747002"/>
          </a:xfrm>
          <a:prstGeom prst="rect">
            <a:avLst/>
          </a:prstGeom>
          <a:noFill/>
          <a:ln>
            <a:noFill/>
          </a:ln>
        </p:spPr>
      </p:pic>
      <p:sp>
        <p:nvSpPr>
          <p:cNvPr id="456" name="Google Shape;456;p20"/>
          <p:cNvSpPr txBox="1"/>
          <p:nvPr/>
        </p:nvSpPr>
        <p:spPr>
          <a:xfrm>
            <a:off x="304799" y="1043989"/>
            <a:ext cx="5324476" cy="1143070"/>
          </a:xfrm>
          <a:prstGeom prst="rect">
            <a:avLst/>
          </a:prstGeom>
          <a:solidFill>
            <a:srgbClr val="FDDE00"/>
          </a:solid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i="0" lang="en-GB" sz="2400">
                <a:solidFill>
                  <a:srgbClr val="333333"/>
                </a:solidFill>
                <a:latin typeface="Calibri"/>
                <a:ea typeface="Calibri"/>
                <a:cs typeface="Calibri"/>
                <a:sym typeface="Calibri"/>
              </a:rPr>
              <a:t>Measuring happiness of large populations based on social media data.</a:t>
            </a:r>
            <a:endParaRPr b="1" sz="2400">
              <a:solidFill>
                <a:schemeClr val="dk1"/>
              </a:solidFill>
              <a:latin typeface="Calibri"/>
              <a:ea typeface="Calibri"/>
              <a:cs typeface="Calibri"/>
              <a:sym typeface="Calibri"/>
            </a:endParaRPr>
          </a:p>
        </p:txBody>
      </p:sp>
      <p:sp>
        <p:nvSpPr>
          <p:cNvPr id="457" name="Google Shape;457;p20"/>
          <p:cNvSpPr txBox="1"/>
          <p:nvPr/>
        </p:nvSpPr>
        <p:spPr>
          <a:xfrm>
            <a:off x="9096375" y="920878"/>
            <a:ext cx="2876550"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00">
                <a:solidFill>
                  <a:schemeClr val="dk1"/>
                </a:solidFill>
                <a:latin typeface="Calibri"/>
                <a:ea typeface="Calibri"/>
                <a:cs typeface="Calibri"/>
                <a:sym typeface="Calibri"/>
              </a:rPr>
              <a:t>Source: </a:t>
            </a:r>
            <a:r>
              <a:rPr lang="en-GB" sz="1000" u="sng">
                <a:solidFill>
                  <a:schemeClr val="dk1"/>
                </a:solidFill>
                <a:latin typeface="Calibri"/>
                <a:ea typeface="Calibri"/>
                <a:cs typeface="Calibri"/>
                <a:sym typeface="Calibri"/>
                <a:hlinkClick r:id="rId4">
                  <a:extLst>
                    <a:ext uri="{A12FA001-AC4F-418D-AE19-62706E023703}">
                      <ahyp:hlinkClr val="tx"/>
                    </a:ext>
                  </a:extLst>
                </a:hlinkClick>
              </a:rPr>
              <a:t>http://hedonometer.org/timeseries/en_all/</a:t>
            </a:r>
            <a:r>
              <a:rPr lang="en-GB" sz="1000">
                <a:solidFill>
                  <a:schemeClr val="dk1"/>
                </a:solidFill>
                <a:latin typeface="Calibri"/>
                <a:ea typeface="Calibri"/>
                <a:cs typeface="Calibri"/>
                <a:sym typeface="Calibri"/>
              </a:rPr>
              <a:t> </a:t>
            </a:r>
            <a:endParaRPr/>
          </a:p>
        </p:txBody>
      </p:sp>
      <p:sp>
        <p:nvSpPr>
          <p:cNvPr id="458" name="Google Shape;458;p20"/>
          <p:cNvSpPr txBox="1"/>
          <p:nvPr/>
        </p:nvSpPr>
        <p:spPr>
          <a:xfrm>
            <a:off x="304797" y="2857321"/>
            <a:ext cx="2266951" cy="1200329"/>
          </a:xfrm>
          <a:prstGeom prst="rect">
            <a:avLst/>
          </a:prstGeom>
          <a:solidFill>
            <a:srgbClr val="6ECECB"/>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2400">
                <a:solidFill>
                  <a:schemeClr val="dk1"/>
                </a:solidFill>
                <a:latin typeface="Calibri"/>
                <a:ea typeface="Calibri"/>
                <a:cs typeface="Calibri"/>
                <a:sym typeface="Calibri"/>
              </a:rPr>
              <a:t>Features</a:t>
            </a:r>
            <a:endParaRPr/>
          </a:p>
          <a:p>
            <a:pPr indent="0" lvl="0" marL="0" marR="0" rtl="0" algn="ctr">
              <a:spcBef>
                <a:spcPts val="0"/>
              </a:spcBef>
              <a:spcAft>
                <a:spcPts val="0"/>
              </a:spcAft>
              <a:buNone/>
            </a:pPr>
            <a:r>
              <a:rPr lang="en-GB" sz="2400">
                <a:solidFill>
                  <a:schemeClr val="dk1"/>
                </a:solidFill>
                <a:latin typeface="Calibri"/>
                <a:ea typeface="Calibri"/>
                <a:cs typeface="Calibri"/>
                <a:sym typeface="Calibri"/>
              </a:rPr>
              <a:t>Events</a:t>
            </a:r>
            <a:endParaRPr/>
          </a:p>
          <a:p>
            <a:pPr indent="0" lvl="0" marL="0" marR="0" rtl="0" algn="ctr">
              <a:spcBef>
                <a:spcPts val="0"/>
              </a:spcBef>
              <a:spcAft>
                <a:spcPts val="0"/>
              </a:spcAft>
              <a:buNone/>
            </a:pPr>
            <a:r>
              <a:rPr lang="en-GB" sz="2400">
                <a:solidFill>
                  <a:schemeClr val="dk1"/>
                </a:solidFill>
                <a:latin typeface="Calibri"/>
                <a:ea typeface="Calibri"/>
                <a:cs typeface="Calibri"/>
                <a:sym typeface="Calibri"/>
              </a:rPr>
              <a:t>Words</a:t>
            </a:r>
            <a:endParaRPr/>
          </a:p>
        </p:txBody>
      </p:sp>
      <p:sp>
        <p:nvSpPr>
          <p:cNvPr id="459" name="Google Shape;459;p20"/>
          <p:cNvSpPr txBox="1"/>
          <p:nvPr/>
        </p:nvSpPr>
        <p:spPr>
          <a:xfrm>
            <a:off x="304798" y="4670942"/>
            <a:ext cx="2266951" cy="1200329"/>
          </a:xfrm>
          <a:prstGeom prst="rect">
            <a:avLst/>
          </a:prstGeom>
          <a:solidFill>
            <a:srgbClr val="FDDE00"/>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2400">
                <a:solidFill>
                  <a:schemeClr val="dk1"/>
                </a:solidFill>
                <a:latin typeface="Calibri"/>
                <a:ea typeface="Calibri"/>
                <a:cs typeface="Calibri"/>
                <a:sym typeface="Calibri"/>
              </a:rPr>
              <a:t>Inspiration</a:t>
            </a:r>
            <a:endParaRPr/>
          </a:p>
          <a:p>
            <a:pPr indent="0" lvl="0" marL="0" marR="0" rtl="0" algn="ctr">
              <a:spcBef>
                <a:spcPts val="0"/>
              </a:spcBef>
              <a:spcAft>
                <a:spcPts val="0"/>
              </a:spcAft>
              <a:buNone/>
            </a:pPr>
            <a:r>
              <a:rPr lang="en-GB" sz="2400">
                <a:solidFill>
                  <a:schemeClr val="dk1"/>
                </a:solidFill>
                <a:latin typeface="Calibri"/>
                <a:ea typeface="Calibri"/>
                <a:cs typeface="Calibri"/>
                <a:sym typeface="Calibri"/>
              </a:rPr>
              <a:t>Trends</a:t>
            </a:r>
            <a:endParaRPr/>
          </a:p>
          <a:p>
            <a:pPr indent="0" lvl="0" marL="0" marR="0" rtl="0" algn="ctr">
              <a:spcBef>
                <a:spcPts val="0"/>
              </a:spcBef>
              <a:spcAft>
                <a:spcPts val="0"/>
              </a:spcAft>
              <a:buNone/>
            </a:pPr>
            <a:r>
              <a:rPr lang="en-GB" sz="2400">
                <a:solidFill>
                  <a:schemeClr val="dk1"/>
                </a:solidFill>
                <a:latin typeface="Calibri"/>
                <a:ea typeface="Calibri"/>
                <a:cs typeface="Calibri"/>
                <a:sym typeface="Calibri"/>
              </a:rPr>
              <a:t>Key-moments</a:t>
            </a:r>
            <a:endParaRPr/>
          </a:p>
        </p:txBody>
      </p:sp>
      <p:cxnSp>
        <p:nvCxnSpPr>
          <p:cNvPr id="460" name="Google Shape;460;p20"/>
          <p:cNvCxnSpPr>
            <a:stCxn id="458" idx="0"/>
          </p:cNvCxnSpPr>
          <p:nvPr/>
        </p:nvCxnSpPr>
        <p:spPr>
          <a:xfrm rot="10800000">
            <a:off x="1438273" y="2187121"/>
            <a:ext cx="0" cy="670200"/>
          </a:xfrm>
          <a:prstGeom prst="straightConnector1">
            <a:avLst/>
          </a:prstGeom>
          <a:noFill/>
          <a:ln cap="flat" cmpd="sng" w="57150">
            <a:solidFill>
              <a:srgbClr val="F7981D"/>
            </a:solidFill>
            <a:prstDash val="solid"/>
            <a:miter lim="800000"/>
            <a:headEnd len="med" w="med" type="oval"/>
            <a:tailEnd len="med" w="med" type="oval"/>
          </a:ln>
        </p:spPr>
      </p:cxnSp>
      <p:cxnSp>
        <p:nvCxnSpPr>
          <p:cNvPr id="461" name="Google Shape;461;p20"/>
          <p:cNvCxnSpPr>
            <a:stCxn id="458" idx="2"/>
            <a:endCxn id="459" idx="0"/>
          </p:cNvCxnSpPr>
          <p:nvPr/>
        </p:nvCxnSpPr>
        <p:spPr>
          <a:xfrm>
            <a:off x="1438273" y="4057650"/>
            <a:ext cx="0" cy="613200"/>
          </a:xfrm>
          <a:prstGeom prst="straightConnector1">
            <a:avLst/>
          </a:prstGeom>
          <a:noFill/>
          <a:ln cap="flat" cmpd="sng" w="57150">
            <a:solidFill>
              <a:srgbClr val="F7981D"/>
            </a:solidFill>
            <a:prstDash val="solid"/>
            <a:miter lim="800000"/>
            <a:headEnd len="med" w="med" type="oval"/>
            <a:tailEnd len="med" w="med" type="oval"/>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21"/>
          <p:cNvSpPr txBox="1"/>
          <p:nvPr/>
        </p:nvSpPr>
        <p:spPr>
          <a:xfrm>
            <a:off x="643222" y="349104"/>
            <a:ext cx="9049417" cy="69735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600"/>
              <a:buFont typeface="Arial"/>
              <a:buNone/>
            </a:pPr>
            <a:r>
              <a:rPr b="1" lang="en-GB" sz="3600">
                <a:solidFill>
                  <a:schemeClr val="dk1"/>
                </a:solidFill>
                <a:latin typeface="Calibri"/>
                <a:ea typeface="Calibri"/>
                <a:cs typeface="Calibri"/>
                <a:sym typeface="Calibri"/>
              </a:rPr>
              <a:t>Tourists’ happiness</a:t>
            </a:r>
            <a:endParaRPr/>
          </a:p>
        </p:txBody>
      </p:sp>
      <p:sp>
        <p:nvSpPr>
          <p:cNvPr id="468" name="Google Shape;468;p21"/>
          <p:cNvSpPr/>
          <p:nvPr/>
        </p:nvSpPr>
        <p:spPr>
          <a:xfrm>
            <a:off x="2513107" y="1078417"/>
            <a:ext cx="7193278" cy="953582"/>
          </a:xfrm>
          <a:prstGeom prst="rect">
            <a:avLst/>
          </a:prstGeom>
          <a:solidFill>
            <a:srgbClr val="D6EDF2"/>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2400">
                <a:solidFill>
                  <a:schemeClr val="dk1"/>
                </a:solidFill>
                <a:latin typeface="Calibri"/>
                <a:ea typeface="Calibri"/>
                <a:cs typeface="Calibri"/>
                <a:sym typeface="Calibri"/>
              </a:rPr>
              <a:t>Tourists’ happiness is about having:</a:t>
            </a:r>
            <a:endParaRPr/>
          </a:p>
          <a:p>
            <a:pPr indent="0" lvl="0" marL="0" marR="0" rtl="0" algn="ctr">
              <a:spcBef>
                <a:spcPts val="1200"/>
              </a:spcBef>
              <a:spcAft>
                <a:spcPts val="0"/>
              </a:spcAft>
              <a:buNone/>
            </a:pPr>
            <a:r>
              <a:rPr b="1" lang="en-GB" sz="2400">
                <a:solidFill>
                  <a:schemeClr val="dk1"/>
                </a:solidFill>
                <a:latin typeface="Calibri"/>
                <a:ea typeface="Calibri"/>
                <a:cs typeface="Calibri"/>
                <a:sym typeface="Calibri"/>
              </a:rPr>
              <a:t>Positive emotions + Engagement + Meaning</a:t>
            </a:r>
            <a:endParaRPr/>
          </a:p>
        </p:txBody>
      </p:sp>
      <p:sp>
        <p:nvSpPr>
          <p:cNvPr id="469" name="Google Shape;469;p21"/>
          <p:cNvSpPr/>
          <p:nvPr/>
        </p:nvSpPr>
        <p:spPr>
          <a:xfrm>
            <a:off x="220105" y="2528378"/>
            <a:ext cx="3816000" cy="852906"/>
          </a:xfrm>
          <a:prstGeom prst="rect">
            <a:avLst/>
          </a:prstGeom>
          <a:solidFill>
            <a:srgbClr val="6ECEC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2400">
                <a:solidFill>
                  <a:schemeClr val="lt1"/>
                </a:solidFill>
                <a:latin typeface="Calibri"/>
                <a:ea typeface="Calibri"/>
                <a:cs typeface="Calibri"/>
                <a:sym typeface="Calibri"/>
              </a:rPr>
              <a:t>Anticipation</a:t>
            </a:r>
            <a:endParaRPr/>
          </a:p>
          <a:p>
            <a:pPr indent="0" lvl="0" marL="0" marR="0" rtl="0" algn="ctr">
              <a:spcBef>
                <a:spcPts val="0"/>
              </a:spcBef>
              <a:spcAft>
                <a:spcPts val="0"/>
              </a:spcAft>
              <a:buNone/>
            </a:pPr>
            <a:r>
              <a:rPr b="1" lang="en-GB" sz="2400">
                <a:solidFill>
                  <a:schemeClr val="lt1"/>
                </a:solidFill>
                <a:latin typeface="Calibri"/>
                <a:ea typeface="Calibri"/>
                <a:cs typeface="Calibri"/>
                <a:sym typeface="Calibri"/>
              </a:rPr>
              <a:t>Positive emotions</a:t>
            </a:r>
            <a:endParaRPr/>
          </a:p>
        </p:txBody>
      </p:sp>
      <p:sp>
        <p:nvSpPr>
          <p:cNvPr id="470" name="Google Shape;470;p21"/>
          <p:cNvSpPr/>
          <p:nvPr/>
        </p:nvSpPr>
        <p:spPr>
          <a:xfrm>
            <a:off x="4201531" y="2528379"/>
            <a:ext cx="3816000" cy="852906"/>
          </a:xfrm>
          <a:prstGeom prst="rect">
            <a:avLst/>
          </a:prstGeom>
          <a:solidFill>
            <a:srgbClr val="F7981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2400">
                <a:solidFill>
                  <a:schemeClr val="lt1"/>
                </a:solidFill>
                <a:latin typeface="Calibri"/>
                <a:ea typeface="Calibri"/>
                <a:cs typeface="Calibri"/>
                <a:sym typeface="Calibri"/>
              </a:rPr>
              <a:t>On-site experiences</a:t>
            </a:r>
            <a:endParaRPr/>
          </a:p>
          <a:p>
            <a:pPr indent="0" lvl="0" marL="0" marR="0" rtl="0" algn="ctr">
              <a:spcBef>
                <a:spcPts val="0"/>
              </a:spcBef>
              <a:spcAft>
                <a:spcPts val="0"/>
              </a:spcAft>
              <a:buNone/>
            </a:pPr>
            <a:r>
              <a:rPr b="1" lang="en-GB" sz="2400">
                <a:solidFill>
                  <a:schemeClr val="lt1"/>
                </a:solidFill>
                <a:latin typeface="Calibri"/>
                <a:ea typeface="Calibri"/>
                <a:cs typeface="Calibri"/>
                <a:sym typeface="Calibri"/>
              </a:rPr>
              <a:t>Engagement</a:t>
            </a:r>
            <a:endParaRPr/>
          </a:p>
        </p:txBody>
      </p:sp>
      <p:sp>
        <p:nvSpPr>
          <p:cNvPr id="471" name="Google Shape;471;p21"/>
          <p:cNvSpPr/>
          <p:nvPr/>
        </p:nvSpPr>
        <p:spPr>
          <a:xfrm>
            <a:off x="8164573" y="2528379"/>
            <a:ext cx="3816000" cy="852906"/>
          </a:xfrm>
          <a:prstGeom prst="rect">
            <a:avLst/>
          </a:prstGeom>
          <a:solidFill>
            <a:srgbClr val="FDDE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2400">
                <a:solidFill>
                  <a:schemeClr val="lt1"/>
                </a:solidFill>
                <a:latin typeface="Calibri"/>
                <a:ea typeface="Calibri"/>
                <a:cs typeface="Calibri"/>
                <a:sym typeface="Calibri"/>
              </a:rPr>
              <a:t>Reflections</a:t>
            </a:r>
            <a:endParaRPr/>
          </a:p>
          <a:p>
            <a:pPr indent="0" lvl="0" marL="0" marR="0" rtl="0" algn="ctr">
              <a:spcBef>
                <a:spcPts val="0"/>
              </a:spcBef>
              <a:spcAft>
                <a:spcPts val="0"/>
              </a:spcAft>
              <a:buNone/>
            </a:pPr>
            <a:r>
              <a:rPr b="1" lang="en-GB" sz="2400">
                <a:solidFill>
                  <a:schemeClr val="lt1"/>
                </a:solidFill>
                <a:latin typeface="Calibri"/>
                <a:ea typeface="Calibri"/>
                <a:cs typeface="Calibri"/>
                <a:sym typeface="Calibri"/>
              </a:rPr>
              <a:t>Meaning</a:t>
            </a:r>
            <a:endParaRPr/>
          </a:p>
        </p:txBody>
      </p:sp>
      <p:sp>
        <p:nvSpPr>
          <p:cNvPr id="472" name="Google Shape;472;p21"/>
          <p:cNvSpPr/>
          <p:nvPr/>
        </p:nvSpPr>
        <p:spPr>
          <a:xfrm>
            <a:off x="220105" y="3716850"/>
            <a:ext cx="3816000" cy="2228984"/>
          </a:xfrm>
          <a:prstGeom prst="rect">
            <a:avLst/>
          </a:prstGeom>
          <a:solidFill>
            <a:srgbClr val="F2F2F2"/>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152400" lvl="0" marL="0" marR="0" rtl="0" algn="l">
              <a:spcBef>
                <a:spcPts val="0"/>
              </a:spcBef>
              <a:spcAft>
                <a:spcPts val="0"/>
              </a:spcAft>
              <a:buClr>
                <a:srgbClr val="6ECECB"/>
              </a:buClr>
              <a:buSzPts val="2400"/>
              <a:buFont typeface="Calibri"/>
              <a:buChar char="→"/>
            </a:pPr>
            <a:r>
              <a:rPr lang="en-GB" sz="2400">
                <a:solidFill>
                  <a:schemeClr val="dk1"/>
                </a:solidFill>
                <a:latin typeface="Calibri"/>
                <a:ea typeface="Calibri"/>
                <a:cs typeface="Calibri"/>
                <a:sym typeface="Calibri"/>
              </a:rPr>
              <a:t> Joy</a:t>
            </a:r>
            <a:endParaRPr/>
          </a:p>
          <a:p>
            <a:pPr indent="-152400" lvl="0" marL="0" marR="0" rtl="0" algn="l">
              <a:spcBef>
                <a:spcPts val="1200"/>
              </a:spcBef>
              <a:spcAft>
                <a:spcPts val="0"/>
              </a:spcAft>
              <a:buClr>
                <a:srgbClr val="6ECECB"/>
              </a:buClr>
              <a:buSzPts val="2400"/>
              <a:buFont typeface="Calibri"/>
              <a:buChar char="→"/>
            </a:pPr>
            <a:r>
              <a:rPr lang="en-GB" sz="2400">
                <a:solidFill>
                  <a:schemeClr val="dk1"/>
                </a:solidFill>
                <a:latin typeface="Calibri"/>
                <a:ea typeface="Calibri"/>
                <a:cs typeface="Calibri"/>
                <a:sym typeface="Calibri"/>
              </a:rPr>
              <a:t> Interest</a:t>
            </a:r>
            <a:endParaRPr/>
          </a:p>
          <a:p>
            <a:pPr indent="-152400" lvl="0" marL="0" marR="0" rtl="0" algn="l">
              <a:spcBef>
                <a:spcPts val="1200"/>
              </a:spcBef>
              <a:spcAft>
                <a:spcPts val="0"/>
              </a:spcAft>
              <a:buClr>
                <a:srgbClr val="6ECECB"/>
              </a:buClr>
              <a:buSzPts val="2400"/>
              <a:buFont typeface="Calibri"/>
              <a:buChar char="→"/>
            </a:pPr>
            <a:r>
              <a:rPr lang="en-GB" sz="2400">
                <a:solidFill>
                  <a:schemeClr val="dk1"/>
                </a:solidFill>
                <a:latin typeface="Calibri"/>
                <a:ea typeface="Calibri"/>
                <a:cs typeface="Calibri"/>
                <a:sym typeface="Calibri"/>
              </a:rPr>
              <a:t> Contentment</a:t>
            </a:r>
            <a:endParaRPr/>
          </a:p>
          <a:p>
            <a:pPr indent="-152400" lvl="0" marL="0" marR="0" rtl="0" algn="l">
              <a:spcBef>
                <a:spcPts val="1200"/>
              </a:spcBef>
              <a:spcAft>
                <a:spcPts val="0"/>
              </a:spcAft>
              <a:buClr>
                <a:srgbClr val="6ECECB"/>
              </a:buClr>
              <a:buSzPts val="2400"/>
              <a:buFont typeface="Calibri"/>
              <a:buChar char="→"/>
            </a:pPr>
            <a:r>
              <a:rPr lang="en-GB" sz="2400">
                <a:solidFill>
                  <a:schemeClr val="dk1"/>
                </a:solidFill>
                <a:latin typeface="Calibri"/>
                <a:ea typeface="Calibri"/>
                <a:cs typeface="Calibri"/>
                <a:sym typeface="Calibri"/>
              </a:rPr>
              <a:t> Love</a:t>
            </a:r>
            <a:endParaRPr/>
          </a:p>
        </p:txBody>
      </p:sp>
      <p:sp>
        <p:nvSpPr>
          <p:cNvPr id="473" name="Google Shape;473;p21"/>
          <p:cNvSpPr/>
          <p:nvPr/>
        </p:nvSpPr>
        <p:spPr>
          <a:xfrm>
            <a:off x="4201746" y="3716854"/>
            <a:ext cx="3816000" cy="2228980"/>
          </a:xfrm>
          <a:prstGeom prst="rect">
            <a:avLst/>
          </a:prstGeom>
          <a:solidFill>
            <a:srgbClr val="F2F2F2"/>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152400" lvl="0" marL="0" marR="0" rtl="0" algn="l">
              <a:spcBef>
                <a:spcPts val="0"/>
              </a:spcBef>
              <a:spcAft>
                <a:spcPts val="0"/>
              </a:spcAft>
              <a:buClr>
                <a:srgbClr val="6ECECB"/>
              </a:buClr>
              <a:buSzPts val="2400"/>
              <a:buFont typeface="Calibri"/>
              <a:buChar char="→"/>
            </a:pPr>
            <a:r>
              <a:rPr lang="en-GB" sz="2400">
                <a:solidFill>
                  <a:schemeClr val="dk1"/>
                </a:solidFill>
                <a:latin typeface="Calibri"/>
                <a:ea typeface="Calibri"/>
                <a:cs typeface="Calibri"/>
                <a:sym typeface="Calibri"/>
              </a:rPr>
              <a:t> Fulfilment</a:t>
            </a:r>
            <a:endParaRPr/>
          </a:p>
          <a:p>
            <a:pPr indent="-152400" lvl="0" marL="0" marR="0" rtl="0" algn="l">
              <a:spcBef>
                <a:spcPts val="1200"/>
              </a:spcBef>
              <a:spcAft>
                <a:spcPts val="0"/>
              </a:spcAft>
              <a:buClr>
                <a:srgbClr val="6ECECB"/>
              </a:buClr>
              <a:buSzPts val="2400"/>
              <a:buFont typeface="Calibri"/>
              <a:buChar char="→"/>
            </a:pPr>
            <a:r>
              <a:rPr lang="en-GB" sz="2400">
                <a:solidFill>
                  <a:schemeClr val="dk1"/>
                </a:solidFill>
                <a:latin typeface="Calibri"/>
                <a:ea typeface="Calibri"/>
                <a:cs typeface="Calibri"/>
                <a:sym typeface="Calibri"/>
              </a:rPr>
              <a:t> Flow</a:t>
            </a:r>
            <a:endParaRPr/>
          </a:p>
          <a:p>
            <a:pPr indent="-152400" lvl="0" marL="0" marR="0" rtl="0" algn="l">
              <a:spcBef>
                <a:spcPts val="1200"/>
              </a:spcBef>
              <a:spcAft>
                <a:spcPts val="0"/>
              </a:spcAft>
              <a:buClr>
                <a:srgbClr val="6ECECB"/>
              </a:buClr>
              <a:buSzPts val="2400"/>
              <a:buFont typeface="Calibri"/>
              <a:buChar char="→"/>
            </a:pPr>
            <a:r>
              <a:rPr lang="en-GB" sz="2400">
                <a:solidFill>
                  <a:schemeClr val="dk1"/>
                </a:solidFill>
                <a:latin typeface="Calibri"/>
                <a:ea typeface="Calibri"/>
                <a:cs typeface="Calibri"/>
                <a:sym typeface="Calibri"/>
              </a:rPr>
              <a:t> Mindfulness</a:t>
            </a:r>
            <a:endParaRPr/>
          </a:p>
          <a:p>
            <a:pPr indent="-152400" lvl="0" marL="0" marR="0" rtl="0" algn="l">
              <a:spcBef>
                <a:spcPts val="1200"/>
              </a:spcBef>
              <a:spcAft>
                <a:spcPts val="0"/>
              </a:spcAft>
              <a:buClr>
                <a:srgbClr val="6ECECB"/>
              </a:buClr>
              <a:buSzPts val="2400"/>
              <a:buFont typeface="Calibri"/>
              <a:buChar char="→"/>
            </a:pPr>
            <a:r>
              <a:rPr lang="en-GB" sz="2400">
                <a:solidFill>
                  <a:schemeClr val="dk1"/>
                </a:solidFill>
                <a:latin typeface="Calibri"/>
                <a:ea typeface="Calibri"/>
                <a:cs typeface="Calibri"/>
                <a:sym typeface="Calibri"/>
              </a:rPr>
              <a:t> Authenticity</a:t>
            </a:r>
            <a:endParaRPr/>
          </a:p>
        </p:txBody>
      </p:sp>
      <p:sp>
        <p:nvSpPr>
          <p:cNvPr id="474" name="Google Shape;474;p21"/>
          <p:cNvSpPr txBox="1"/>
          <p:nvPr/>
        </p:nvSpPr>
        <p:spPr>
          <a:xfrm>
            <a:off x="9620594" y="6062967"/>
            <a:ext cx="2359152"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GB" sz="1000">
                <a:solidFill>
                  <a:schemeClr val="dk1"/>
                </a:solidFill>
                <a:latin typeface="Calibri"/>
                <a:ea typeface="Calibri"/>
                <a:cs typeface="Calibri"/>
                <a:sym typeface="Calibri"/>
              </a:rPr>
              <a:t>Adapted: </a:t>
            </a:r>
            <a:r>
              <a:rPr lang="en-GB" sz="1000">
                <a:solidFill>
                  <a:schemeClr val="dk1"/>
                </a:solidFill>
                <a:latin typeface="Calibri"/>
                <a:ea typeface="Calibri"/>
                <a:cs typeface="Calibri"/>
                <a:sym typeface="Calibri"/>
              </a:rPr>
              <a:t>Filep and Deery (2010)</a:t>
            </a:r>
            <a:endParaRPr/>
          </a:p>
        </p:txBody>
      </p:sp>
      <p:sp>
        <p:nvSpPr>
          <p:cNvPr id="475" name="Google Shape;475;p21"/>
          <p:cNvSpPr/>
          <p:nvPr/>
        </p:nvSpPr>
        <p:spPr>
          <a:xfrm>
            <a:off x="8164575" y="3716854"/>
            <a:ext cx="3816000" cy="2228980"/>
          </a:xfrm>
          <a:prstGeom prst="rect">
            <a:avLst/>
          </a:prstGeom>
          <a:solidFill>
            <a:srgbClr val="F2F2F2"/>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152400" lvl="0" marL="0" marR="0" rtl="0" algn="l">
              <a:spcBef>
                <a:spcPts val="0"/>
              </a:spcBef>
              <a:spcAft>
                <a:spcPts val="0"/>
              </a:spcAft>
              <a:buClr>
                <a:srgbClr val="6ECECB"/>
              </a:buClr>
              <a:buSzPts val="2400"/>
              <a:buFont typeface="Calibri"/>
              <a:buChar char="→"/>
            </a:pPr>
            <a:r>
              <a:rPr lang="en-GB" sz="2400">
                <a:solidFill>
                  <a:schemeClr val="dk1"/>
                </a:solidFill>
                <a:latin typeface="Calibri"/>
                <a:ea typeface="Calibri"/>
                <a:cs typeface="Calibri"/>
                <a:sym typeface="Calibri"/>
              </a:rPr>
              <a:t> Significant travel events</a:t>
            </a:r>
            <a:endParaRPr/>
          </a:p>
          <a:p>
            <a:pPr indent="-152400" lvl="0" marL="0" marR="0" rtl="0" algn="l">
              <a:spcBef>
                <a:spcPts val="1200"/>
              </a:spcBef>
              <a:spcAft>
                <a:spcPts val="0"/>
              </a:spcAft>
              <a:buClr>
                <a:srgbClr val="6ECECB"/>
              </a:buClr>
              <a:buSzPts val="2400"/>
              <a:buFont typeface="Calibri"/>
              <a:buChar char="→"/>
            </a:pPr>
            <a:r>
              <a:rPr lang="en-GB" sz="2400">
                <a:solidFill>
                  <a:schemeClr val="dk1"/>
                </a:solidFill>
                <a:latin typeface="Calibri"/>
                <a:ea typeface="Calibri"/>
                <a:cs typeface="Calibri"/>
                <a:sym typeface="Calibri"/>
              </a:rPr>
              <a:t> Periods of struggle during the holidays</a:t>
            </a:r>
            <a:endParaRPr/>
          </a:p>
          <a:p>
            <a:pPr indent="-152400" lvl="0" marL="0" marR="0" rtl="0" algn="l">
              <a:spcBef>
                <a:spcPts val="1200"/>
              </a:spcBef>
              <a:spcAft>
                <a:spcPts val="0"/>
              </a:spcAft>
              <a:buClr>
                <a:srgbClr val="6ECECB"/>
              </a:buClr>
              <a:buSzPts val="2400"/>
              <a:buFont typeface="Calibri"/>
              <a:buChar char="→"/>
            </a:pPr>
            <a:r>
              <a:rPr lang="en-GB" sz="2400">
                <a:solidFill>
                  <a:schemeClr val="dk1"/>
                </a:solidFill>
                <a:latin typeface="Calibri"/>
                <a:ea typeface="Calibri"/>
                <a:cs typeface="Calibri"/>
                <a:sym typeface="Calibri"/>
              </a:rPr>
              <a:t> Personal meaning derived from holiday experiences</a:t>
            </a:r>
            <a:endParaRPr/>
          </a:p>
        </p:txBody>
      </p:sp>
      <p:cxnSp>
        <p:nvCxnSpPr>
          <p:cNvPr id="476" name="Google Shape;476;p21"/>
          <p:cNvCxnSpPr>
            <a:stCxn id="468" idx="2"/>
            <a:endCxn id="469" idx="0"/>
          </p:cNvCxnSpPr>
          <p:nvPr/>
        </p:nvCxnSpPr>
        <p:spPr>
          <a:xfrm rot="5400000">
            <a:off x="3870696" y="289449"/>
            <a:ext cx="496500" cy="3981600"/>
          </a:xfrm>
          <a:prstGeom prst="bentConnector3">
            <a:avLst>
              <a:gd fmla="val 50000" name="adj1"/>
            </a:avLst>
          </a:prstGeom>
          <a:noFill/>
          <a:ln cap="flat" cmpd="sng" w="44450">
            <a:solidFill>
              <a:srgbClr val="7F7F7F"/>
            </a:solidFill>
            <a:prstDash val="solid"/>
            <a:miter lim="800000"/>
            <a:headEnd len="sm" w="sm" type="none"/>
            <a:tailEnd len="med" w="med" type="triangle"/>
          </a:ln>
        </p:spPr>
      </p:cxnSp>
      <p:cxnSp>
        <p:nvCxnSpPr>
          <p:cNvPr id="477" name="Google Shape;477;p21"/>
          <p:cNvCxnSpPr>
            <a:stCxn id="468" idx="2"/>
            <a:endCxn id="471" idx="0"/>
          </p:cNvCxnSpPr>
          <p:nvPr/>
        </p:nvCxnSpPr>
        <p:spPr>
          <a:xfrm flipH="1" rot="-5400000">
            <a:off x="7842846" y="298899"/>
            <a:ext cx="496500" cy="3962700"/>
          </a:xfrm>
          <a:prstGeom prst="bentConnector3">
            <a:avLst>
              <a:gd fmla="val 50000" name="adj1"/>
            </a:avLst>
          </a:prstGeom>
          <a:noFill/>
          <a:ln cap="flat" cmpd="sng" w="44450">
            <a:solidFill>
              <a:srgbClr val="7F7F7F"/>
            </a:solidFill>
            <a:prstDash val="solid"/>
            <a:miter lim="800000"/>
            <a:headEnd len="sm" w="sm" type="none"/>
            <a:tailEnd len="med" w="med" type="triangle"/>
          </a:ln>
        </p:spPr>
      </p:cxnSp>
      <p:cxnSp>
        <p:nvCxnSpPr>
          <p:cNvPr id="478" name="Google Shape;478;p21"/>
          <p:cNvCxnSpPr>
            <a:stCxn id="468" idx="2"/>
            <a:endCxn id="470" idx="0"/>
          </p:cNvCxnSpPr>
          <p:nvPr/>
        </p:nvCxnSpPr>
        <p:spPr>
          <a:xfrm flipH="1">
            <a:off x="6109446" y="2031999"/>
            <a:ext cx="300" cy="496500"/>
          </a:xfrm>
          <a:prstGeom prst="straightConnector1">
            <a:avLst/>
          </a:prstGeom>
          <a:noFill/>
          <a:ln cap="flat" cmpd="sng" w="44450">
            <a:solidFill>
              <a:srgbClr val="7F7F7F"/>
            </a:solidFill>
            <a:prstDash val="solid"/>
            <a:miter lim="800000"/>
            <a:headEnd len="sm" w="sm" type="none"/>
            <a:tailEnd len="med" w="med" type="triangle"/>
          </a:ln>
        </p:spPr>
      </p:cxnSp>
      <p:cxnSp>
        <p:nvCxnSpPr>
          <p:cNvPr id="479" name="Google Shape;479;p21"/>
          <p:cNvCxnSpPr>
            <a:stCxn id="469" idx="2"/>
            <a:endCxn id="472" idx="0"/>
          </p:cNvCxnSpPr>
          <p:nvPr/>
        </p:nvCxnSpPr>
        <p:spPr>
          <a:xfrm>
            <a:off x="2128105" y="3381284"/>
            <a:ext cx="0" cy="335700"/>
          </a:xfrm>
          <a:prstGeom prst="straightConnector1">
            <a:avLst/>
          </a:prstGeom>
          <a:noFill/>
          <a:ln cap="flat" cmpd="sng" w="44450">
            <a:solidFill>
              <a:srgbClr val="7F7F7F"/>
            </a:solidFill>
            <a:prstDash val="solid"/>
            <a:miter lim="800000"/>
            <a:headEnd len="sm" w="sm" type="none"/>
            <a:tailEnd len="med" w="med" type="triangle"/>
          </a:ln>
        </p:spPr>
      </p:cxnSp>
      <p:cxnSp>
        <p:nvCxnSpPr>
          <p:cNvPr id="480" name="Google Shape;480;p21"/>
          <p:cNvCxnSpPr>
            <a:stCxn id="470" idx="2"/>
            <a:endCxn id="473" idx="0"/>
          </p:cNvCxnSpPr>
          <p:nvPr/>
        </p:nvCxnSpPr>
        <p:spPr>
          <a:xfrm>
            <a:off x="6109531" y="3381285"/>
            <a:ext cx="300" cy="335700"/>
          </a:xfrm>
          <a:prstGeom prst="straightConnector1">
            <a:avLst/>
          </a:prstGeom>
          <a:noFill/>
          <a:ln cap="flat" cmpd="sng" w="44450">
            <a:solidFill>
              <a:srgbClr val="7F7F7F"/>
            </a:solidFill>
            <a:prstDash val="solid"/>
            <a:miter lim="800000"/>
            <a:headEnd len="sm" w="sm" type="none"/>
            <a:tailEnd len="med" w="med" type="triangle"/>
          </a:ln>
        </p:spPr>
      </p:cxnSp>
      <p:cxnSp>
        <p:nvCxnSpPr>
          <p:cNvPr id="481" name="Google Shape;481;p21"/>
          <p:cNvCxnSpPr>
            <a:stCxn id="471" idx="2"/>
            <a:endCxn id="475" idx="0"/>
          </p:cNvCxnSpPr>
          <p:nvPr/>
        </p:nvCxnSpPr>
        <p:spPr>
          <a:xfrm>
            <a:off x="10072573" y="3381285"/>
            <a:ext cx="0" cy="335700"/>
          </a:xfrm>
          <a:prstGeom prst="straightConnector1">
            <a:avLst/>
          </a:prstGeom>
          <a:noFill/>
          <a:ln cap="flat" cmpd="sng" w="44450">
            <a:solidFill>
              <a:srgbClr val="7F7F7F"/>
            </a:solidFill>
            <a:prstDash val="solid"/>
            <a:miter lim="800000"/>
            <a:headEnd len="sm" w="sm" type="none"/>
            <a:tailEnd len="med" w="med" type="triangle"/>
          </a:ln>
        </p:spPr>
      </p:cxn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pic>
        <p:nvPicPr>
          <p:cNvPr id="486" name="Google Shape;486;p22"/>
          <p:cNvPicPr preferRelativeResize="0"/>
          <p:nvPr/>
        </p:nvPicPr>
        <p:blipFill rotWithShape="1">
          <a:blip r:embed="rId3">
            <a:alphaModFix/>
          </a:blip>
          <a:srcRect b="5573" l="8386" r="9307" t="10823"/>
          <a:stretch/>
        </p:blipFill>
        <p:spPr>
          <a:xfrm>
            <a:off x="7084359" y="624446"/>
            <a:ext cx="4722491" cy="2878205"/>
          </a:xfrm>
          <a:prstGeom prst="rect">
            <a:avLst/>
          </a:prstGeom>
          <a:noFill/>
          <a:ln>
            <a:noFill/>
          </a:ln>
        </p:spPr>
      </p:pic>
      <p:pic>
        <p:nvPicPr>
          <p:cNvPr id="487" name="Google Shape;487;p22"/>
          <p:cNvPicPr preferRelativeResize="0"/>
          <p:nvPr/>
        </p:nvPicPr>
        <p:blipFill rotWithShape="1">
          <a:blip r:embed="rId3">
            <a:alphaModFix/>
          </a:blip>
          <a:srcRect b="5573" l="10058" r="10768" t="10823"/>
          <a:stretch/>
        </p:blipFill>
        <p:spPr>
          <a:xfrm>
            <a:off x="4456540" y="3511950"/>
            <a:ext cx="4542679" cy="2878205"/>
          </a:xfrm>
          <a:prstGeom prst="rect">
            <a:avLst/>
          </a:prstGeom>
          <a:noFill/>
          <a:ln>
            <a:noFill/>
          </a:ln>
        </p:spPr>
      </p:pic>
      <p:pic>
        <p:nvPicPr>
          <p:cNvPr id="488" name="Google Shape;488;p22"/>
          <p:cNvPicPr preferRelativeResize="0"/>
          <p:nvPr/>
        </p:nvPicPr>
        <p:blipFill rotWithShape="1">
          <a:blip r:embed="rId3">
            <a:alphaModFix/>
          </a:blip>
          <a:srcRect b="5573" l="11179" r="11159" t="10823"/>
          <a:stretch/>
        </p:blipFill>
        <p:spPr>
          <a:xfrm>
            <a:off x="121193" y="2024536"/>
            <a:ext cx="4456066" cy="2878205"/>
          </a:xfrm>
          <a:prstGeom prst="rect">
            <a:avLst/>
          </a:prstGeom>
          <a:noFill/>
          <a:ln>
            <a:noFill/>
          </a:ln>
        </p:spPr>
      </p:pic>
      <p:sp>
        <p:nvSpPr>
          <p:cNvPr id="489" name="Google Shape;489;p22"/>
          <p:cNvSpPr txBox="1"/>
          <p:nvPr/>
        </p:nvSpPr>
        <p:spPr>
          <a:xfrm>
            <a:off x="1188654" y="349104"/>
            <a:ext cx="7772465" cy="69735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600"/>
              <a:buFont typeface="Arial"/>
              <a:buNone/>
            </a:pPr>
            <a:r>
              <a:rPr b="1" lang="en-GB" sz="3600">
                <a:solidFill>
                  <a:schemeClr val="dk1"/>
                </a:solidFill>
                <a:latin typeface="Calibri"/>
                <a:ea typeface="Calibri"/>
                <a:cs typeface="Calibri"/>
                <a:sym typeface="Calibri"/>
              </a:rPr>
              <a:t>Case Study – Tourism Fiji</a:t>
            </a:r>
            <a:endParaRPr/>
          </a:p>
        </p:txBody>
      </p:sp>
      <p:pic>
        <p:nvPicPr>
          <p:cNvPr id="490" name="Google Shape;490;p22"/>
          <p:cNvPicPr preferRelativeResize="0"/>
          <p:nvPr/>
        </p:nvPicPr>
        <p:blipFill rotWithShape="1">
          <a:blip r:embed="rId4">
            <a:alphaModFix/>
          </a:blip>
          <a:srcRect b="0" l="0" r="0" t="0"/>
          <a:stretch/>
        </p:blipFill>
        <p:spPr>
          <a:xfrm>
            <a:off x="367039" y="337780"/>
            <a:ext cx="720000" cy="720000"/>
          </a:xfrm>
          <a:prstGeom prst="rect">
            <a:avLst/>
          </a:prstGeom>
          <a:noFill/>
          <a:ln>
            <a:noFill/>
          </a:ln>
        </p:spPr>
      </p:pic>
      <p:sp>
        <p:nvSpPr>
          <p:cNvPr id="491" name="Google Shape;491;p22"/>
          <p:cNvSpPr txBox="1"/>
          <p:nvPr/>
        </p:nvSpPr>
        <p:spPr>
          <a:xfrm>
            <a:off x="540850" y="1271752"/>
            <a:ext cx="3800241"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GB" sz="2400">
                <a:solidFill>
                  <a:srgbClr val="A5A5A5"/>
                </a:solidFill>
                <a:latin typeface="Calibri"/>
                <a:ea typeface="Calibri"/>
                <a:cs typeface="Calibri"/>
                <a:sym typeface="Calibri"/>
              </a:rPr>
              <a:t>Bringing real Fiji happiness to the world.</a:t>
            </a:r>
            <a:endParaRPr b="1" i="1" sz="1600">
              <a:solidFill>
                <a:srgbClr val="A5A5A5"/>
              </a:solidFill>
              <a:latin typeface="Calibri"/>
              <a:ea typeface="Calibri"/>
              <a:cs typeface="Calibri"/>
              <a:sym typeface="Calibri"/>
            </a:endParaRPr>
          </a:p>
        </p:txBody>
      </p:sp>
      <p:sp>
        <p:nvSpPr>
          <p:cNvPr id="492" name="Google Shape;492;p22"/>
          <p:cNvSpPr txBox="1"/>
          <p:nvPr/>
        </p:nvSpPr>
        <p:spPr>
          <a:xfrm>
            <a:off x="1350846" y="4686695"/>
            <a:ext cx="3227066" cy="253916"/>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1050" u="sng">
                <a:solidFill>
                  <a:schemeClr val="dk1"/>
                </a:solidFill>
                <a:latin typeface="Calibri"/>
                <a:ea typeface="Calibri"/>
                <a:cs typeface="Calibri"/>
                <a:sym typeface="Calibri"/>
                <a:hlinkClick r:id="rId5">
                  <a:extLst>
                    <a:ext uri="{A12FA001-AC4F-418D-AE19-62706E023703}">
                      <ahyp:hlinkClr val="tx"/>
                    </a:ext>
                  </a:extLst>
                </a:hlinkClick>
              </a:rPr>
              <a:t>https://youtu.be/mOa6cIwMa8A</a:t>
            </a:r>
            <a:r>
              <a:rPr lang="en-GB" sz="1050">
                <a:solidFill>
                  <a:schemeClr val="dk1"/>
                </a:solidFill>
                <a:latin typeface="Calibri"/>
                <a:ea typeface="Calibri"/>
                <a:cs typeface="Calibri"/>
                <a:sym typeface="Calibri"/>
              </a:rPr>
              <a:t> </a:t>
            </a:r>
            <a:endParaRPr/>
          </a:p>
        </p:txBody>
      </p:sp>
      <p:sp>
        <p:nvSpPr>
          <p:cNvPr id="493" name="Google Shape;493;p22"/>
          <p:cNvSpPr txBox="1"/>
          <p:nvPr/>
        </p:nvSpPr>
        <p:spPr>
          <a:xfrm>
            <a:off x="4236383" y="1177319"/>
            <a:ext cx="3451780" cy="83099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i="1" lang="en-GB" sz="2400">
                <a:solidFill>
                  <a:srgbClr val="A5A5A5"/>
                </a:solidFill>
                <a:latin typeface="Calibri"/>
                <a:ea typeface="Calibri"/>
                <a:cs typeface="Calibri"/>
                <a:sym typeface="Calibri"/>
              </a:rPr>
              <a:t>Tourism Fiji - Where Happiness Finds You</a:t>
            </a:r>
            <a:endParaRPr b="1" i="1" sz="2400">
              <a:solidFill>
                <a:srgbClr val="A5A5A5"/>
              </a:solidFill>
              <a:latin typeface="Calibri"/>
              <a:ea typeface="Calibri"/>
              <a:cs typeface="Calibri"/>
              <a:sym typeface="Calibri"/>
            </a:endParaRPr>
          </a:p>
        </p:txBody>
      </p:sp>
      <p:sp>
        <p:nvSpPr>
          <p:cNvPr id="494" name="Google Shape;494;p22"/>
          <p:cNvSpPr txBox="1"/>
          <p:nvPr/>
        </p:nvSpPr>
        <p:spPr>
          <a:xfrm>
            <a:off x="6880192" y="6171158"/>
            <a:ext cx="2119027" cy="26161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1050" u="sng">
                <a:solidFill>
                  <a:schemeClr val="dk1"/>
                </a:solidFill>
                <a:latin typeface="Calibri"/>
                <a:ea typeface="Calibri"/>
                <a:cs typeface="Calibri"/>
                <a:sym typeface="Calibri"/>
                <a:hlinkClick r:id="rId6">
                  <a:extLst>
                    <a:ext uri="{A12FA001-AC4F-418D-AE19-62706E023703}">
                      <ahyp:hlinkClr val="tx"/>
                    </a:ext>
                  </a:extLst>
                </a:hlinkClick>
              </a:rPr>
              <a:t>https://youtu.be/g3bBBrI2A2w</a:t>
            </a:r>
            <a:r>
              <a:rPr lang="en-GB" sz="1050">
                <a:solidFill>
                  <a:schemeClr val="dk1"/>
                </a:solidFill>
                <a:latin typeface="Calibri"/>
                <a:ea typeface="Calibri"/>
                <a:cs typeface="Calibri"/>
                <a:sym typeface="Calibri"/>
              </a:rPr>
              <a:t>  </a:t>
            </a:r>
            <a:endParaRPr/>
          </a:p>
        </p:txBody>
      </p:sp>
      <p:sp>
        <p:nvSpPr>
          <p:cNvPr id="495" name="Google Shape;495;p22"/>
          <p:cNvSpPr txBox="1"/>
          <p:nvPr/>
        </p:nvSpPr>
        <p:spPr>
          <a:xfrm>
            <a:off x="8589643" y="3771187"/>
            <a:ext cx="3129195"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GB" sz="2400">
                <a:solidFill>
                  <a:srgbClr val="A5A5A5"/>
                </a:solidFill>
                <a:latin typeface="Calibri"/>
                <a:ea typeface="Calibri"/>
                <a:cs typeface="Calibri"/>
                <a:sym typeface="Calibri"/>
              </a:rPr>
              <a:t>Ever felt so happy you wanted to burst into song? You will when you visit Fiji.</a:t>
            </a:r>
            <a:endParaRPr b="1" i="1" sz="2400">
              <a:solidFill>
                <a:srgbClr val="A5A5A5"/>
              </a:solidFill>
              <a:latin typeface="Calibri"/>
              <a:ea typeface="Calibri"/>
              <a:cs typeface="Calibri"/>
              <a:sym typeface="Calibri"/>
            </a:endParaRPr>
          </a:p>
        </p:txBody>
      </p:sp>
      <p:sp>
        <p:nvSpPr>
          <p:cNvPr id="496" name="Google Shape;496;p22"/>
          <p:cNvSpPr txBox="1"/>
          <p:nvPr/>
        </p:nvSpPr>
        <p:spPr>
          <a:xfrm>
            <a:off x="8277500" y="3243498"/>
            <a:ext cx="3529350" cy="253916"/>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1050" u="sng">
                <a:solidFill>
                  <a:schemeClr val="dk1"/>
                </a:solidFill>
                <a:latin typeface="Calibri"/>
                <a:ea typeface="Calibri"/>
                <a:cs typeface="Calibri"/>
                <a:sym typeface="Calibri"/>
                <a:hlinkClick r:id="rId7">
                  <a:extLst>
                    <a:ext uri="{A12FA001-AC4F-418D-AE19-62706E023703}">
                      <ahyp:hlinkClr val="tx"/>
                    </a:ext>
                  </a:extLst>
                </a:hlinkClick>
              </a:rPr>
              <a:t>https://youtu.be/gdLGZQnhLRs</a:t>
            </a:r>
            <a:r>
              <a:rPr lang="en-GB" sz="1050">
                <a:solidFill>
                  <a:schemeClr val="dk1"/>
                </a:solidFill>
                <a:latin typeface="Calibri"/>
                <a:ea typeface="Calibri"/>
                <a:cs typeface="Calibri"/>
                <a:sym typeface="Calibri"/>
              </a:rPr>
              <a:t> </a:t>
            </a:r>
            <a:endParaRPr/>
          </a:p>
        </p:txBody>
      </p:sp>
      <p:pic>
        <p:nvPicPr>
          <p:cNvPr id="497" name="Google Shape;497;p22" title="Bringing real Fiji happiness to the world."/>
          <p:cNvPicPr preferRelativeResize="0"/>
          <p:nvPr/>
        </p:nvPicPr>
        <p:blipFill rotWithShape="1">
          <a:blip r:embed="rId8">
            <a:alphaModFix/>
          </a:blip>
          <a:srcRect b="0" l="0" r="0" t="0"/>
          <a:stretch/>
        </p:blipFill>
        <p:spPr>
          <a:xfrm>
            <a:off x="666226" y="2269469"/>
            <a:ext cx="3366000" cy="2088000"/>
          </a:xfrm>
          <a:prstGeom prst="rect">
            <a:avLst/>
          </a:prstGeom>
          <a:noFill/>
          <a:ln>
            <a:noFill/>
          </a:ln>
        </p:spPr>
      </p:pic>
      <p:pic>
        <p:nvPicPr>
          <p:cNvPr id="498" name="Google Shape;498;p22" title="Tourism Fiji - Where Happiness Finds You"/>
          <p:cNvPicPr preferRelativeResize="0"/>
          <p:nvPr/>
        </p:nvPicPr>
        <p:blipFill rotWithShape="1">
          <a:blip r:embed="rId9">
            <a:alphaModFix/>
          </a:blip>
          <a:srcRect b="0" l="0" r="0" t="0"/>
          <a:stretch/>
        </p:blipFill>
        <p:spPr>
          <a:xfrm>
            <a:off x="7782005" y="876833"/>
            <a:ext cx="3366000" cy="2088000"/>
          </a:xfrm>
          <a:prstGeom prst="rect">
            <a:avLst/>
          </a:prstGeom>
          <a:noFill/>
          <a:ln>
            <a:noFill/>
          </a:ln>
        </p:spPr>
      </p:pic>
      <p:pic>
        <p:nvPicPr>
          <p:cNvPr id="499" name="Google Shape;499;p22" title="Ever felt so happy you wanted to burst into song? You will when you visit Fiji."/>
          <p:cNvPicPr preferRelativeResize="0"/>
          <p:nvPr/>
        </p:nvPicPr>
        <p:blipFill rotWithShape="1">
          <a:blip r:embed="rId10">
            <a:alphaModFix/>
          </a:blip>
          <a:srcRect b="0" l="0" r="0" t="0"/>
          <a:stretch/>
        </p:blipFill>
        <p:spPr>
          <a:xfrm>
            <a:off x="5054115" y="3761951"/>
            <a:ext cx="3366000" cy="2088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7"/>
                                        </p:tgtEl>
                                        <p:attrNameLst>
                                          <p:attrName>style.visibility</p:attrName>
                                        </p:attrNameLst>
                                      </p:cBhvr>
                                      <p:to>
                                        <p:strVal val="visible"/>
                                      </p:to>
                                    </p:set>
                                    <p:animEffect filter="fade" transition="in">
                                      <p:cBhvr>
                                        <p:cTn dur="1"/>
                                        <p:tgtEl>
                                          <p:spTgt spid="4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8"/>
                                        </p:tgtEl>
                                        <p:attrNameLst>
                                          <p:attrName>style.visibility</p:attrName>
                                        </p:attrNameLst>
                                      </p:cBhvr>
                                      <p:to>
                                        <p:strVal val="visible"/>
                                      </p:to>
                                    </p:set>
                                    <p:animEffect filter="fade" transition="in">
                                      <p:cBhvr>
                                        <p:cTn dur="1"/>
                                        <p:tgtEl>
                                          <p:spTgt spid="4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9"/>
                                        </p:tgtEl>
                                        <p:attrNameLst>
                                          <p:attrName>style.visibility</p:attrName>
                                        </p:attrNameLst>
                                      </p:cBhvr>
                                      <p:to>
                                        <p:strVal val="visible"/>
                                      </p:to>
                                    </p:set>
                                    <p:animEffect filter="fade" transition="in">
                                      <p:cBhvr>
                                        <p:cTn dur="1"/>
                                        <p:tgtEl>
                                          <p:spTgt spid="4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23"/>
          <p:cNvSpPr txBox="1"/>
          <p:nvPr/>
        </p:nvSpPr>
        <p:spPr>
          <a:xfrm>
            <a:off x="643223" y="349104"/>
            <a:ext cx="6361734" cy="69735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600"/>
              <a:buFont typeface="Arial"/>
              <a:buNone/>
            </a:pPr>
            <a:r>
              <a:rPr b="1" lang="en-GB" sz="3600">
                <a:solidFill>
                  <a:schemeClr val="dk1"/>
                </a:solidFill>
                <a:latin typeface="Calibri"/>
                <a:ea typeface="Calibri"/>
                <a:cs typeface="Calibri"/>
                <a:sym typeface="Calibri"/>
              </a:rPr>
              <a:t>Wellbeing in Tourism</a:t>
            </a:r>
            <a:endParaRPr/>
          </a:p>
        </p:txBody>
      </p:sp>
      <p:grpSp>
        <p:nvGrpSpPr>
          <p:cNvPr id="506" name="Google Shape;506;p23"/>
          <p:cNvGrpSpPr/>
          <p:nvPr/>
        </p:nvGrpSpPr>
        <p:grpSpPr>
          <a:xfrm>
            <a:off x="89735" y="637033"/>
            <a:ext cx="12019142" cy="5299605"/>
            <a:chOff x="172859" y="1118781"/>
            <a:chExt cx="9056739" cy="3877345"/>
          </a:xfrm>
        </p:grpSpPr>
        <p:sp>
          <p:nvSpPr>
            <p:cNvPr id="507" name="Google Shape;507;p23"/>
            <p:cNvSpPr/>
            <p:nvPr/>
          </p:nvSpPr>
          <p:spPr>
            <a:xfrm>
              <a:off x="172859" y="1118781"/>
              <a:ext cx="9056739" cy="1797519"/>
            </a:xfrm>
            <a:prstGeom prst="rightArrow">
              <a:avLst>
                <a:gd fmla="val 50000" name="adj1"/>
                <a:gd fmla="val 50000" name="adj2"/>
              </a:avLst>
            </a:prstGeom>
            <a:solidFill>
              <a:srgbClr val="D1EFE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8" name="Google Shape;508;p23"/>
            <p:cNvSpPr/>
            <p:nvPr/>
          </p:nvSpPr>
          <p:spPr>
            <a:xfrm>
              <a:off x="289053" y="2117874"/>
              <a:ext cx="2088000" cy="1151894"/>
            </a:xfrm>
            <a:prstGeom prst="rect">
              <a:avLst/>
            </a:prstGeom>
            <a:solidFill>
              <a:srgbClr val="F7981D"/>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2400">
                  <a:solidFill>
                    <a:schemeClr val="lt1"/>
                  </a:solidFill>
                  <a:latin typeface="Calibri"/>
                  <a:ea typeface="Calibri"/>
                  <a:cs typeface="Calibri"/>
                  <a:sym typeface="Calibri"/>
                </a:rPr>
                <a:t>Hedonic wellbeing, Subjective list</a:t>
              </a:r>
              <a:endParaRPr/>
            </a:p>
          </p:txBody>
        </p:sp>
        <p:sp>
          <p:nvSpPr>
            <p:cNvPr id="509" name="Google Shape;509;p23"/>
            <p:cNvSpPr/>
            <p:nvPr/>
          </p:nvSpPr>
          <p:spPr>
            <a:xfrm>
              <a:off x="289053" y="3319164"/>
              <a:ext cx="2088000" cy="1676962"/>
            </a:xfrm>
            <a:prstGeom prst="rect">
              <a:avLst/>
            </a:prstGeom>
            <a:solidFill>
              <a:srgbClr val="F2F2F2"/>
            </a:solidFill>
            <a:ln>
              <a:noFill/>
            </a:ln>
          </p:spPr>
          <p:txBody>
            <a:bodyPr anchorCtr="0" anchor="t" bIns="45700" lIns="91425" spcFirstLastPara="1" rIns="91425" wrap="square" tIns="45700">
              <a:noAutofit/>
            </a:bodyPr>
            <a:lstStyle/>
            <a:p>
              <a:pPr indent="-152400" lvl="0" marL="0" marR="0" rtl="0" algn="l">
                <a:spcBef>
                  <a:spcPts val="0"/>
                </a:spcBef>
                <a:spcAft>
                  <a:spcPts val="0"/>
                </a:spcAft>
                <a:buClr>
                  <a:srgbClr val="F7981D"/>
                </a:buClr>
                <a:buSzPts val="2400"/>
                <a:buFont typeface="Arial"/>
                <a:buChar char="•"/>
              </a:pPr>
              <a:r>
                <a:rPr lang="en-GB" sz="2400">
                  <a:solidFill>
                    <a:schemeClr val="dk1"/>
                  </a:solidFill>
                  <a:latin typeface="Calibri"/>
                  <a:ea typeface="Calibri"/>
                  <a:cs typeface="Calibri"/>
                  <a:sym typeface="Calibri"/>
                </a:rPr>
                <a:t> Sun, sea &amp; sand tourism</a:t>
              </a:r>
              <a:endParaRPr/>
            </a:p>
            <a:p>
              <a:pPr indent="-152400" lvl="0" marL="0" marR="0" rtl="0" algn="l">
                <a:spcBef>
                  <a:spcPts val="1800"/>
                </a:spcBef>
                <a:spcAft>
                  <a:spcPts val="0"/>
                </a:spcAft>
                <a:buClr>
                  <a:srgbClr val="F7981D"/>
                </a:buClr>
                <a:buSzPts val="2400"/>
                <a:buFont typeface="Arial"/>
                <a:buChar char="•"/>
              </a:pPr>
              <a:r>
                <a:rPr lang="en-GB" sz="2400">
                  <a:solidFill>
                    <a:schemeClr val="dk1"/>
                  </a:solidFill>
                  <a:latin typeface="Calibri"/>
                  <a:ea typeface="Calibri"/>
                  <a:cs typeface="Calibri"/>
                  <a:sym typeface="Calibri"/>
                </a:rPr>
                <a:t> Stag &amp; Hen parties</a:t>
              </a:r>
              <a:endParaRPr/>
            </a:p>
          </p:txBody>
        </p:sp>
        <p:sp>
          <p:nvSpPr>
            <p:cNvPr id="510" name="Google Shape;510;p23"/>
            <p:cNvSpPr/>
            <p:nvPr/>
          </p:nvSpPr>
          <p:spPr>
            <a:xfrm>
              <a:off x="298959" y="1463424"/>
              <a:ext cx="2078094" cy="592441"/>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2400">
                  <a:solidFill>
                    <a:schemeClr val="dk1"/>
                  </a:solidFill>
                  <a:latin typeface="Calibri"/>
                  <a:ea typeface="Calibri"/>
                  <a:cs typeface="Calibri"/>
                  <a:sym typeface="Calibri"/>
                </a:rPr>
                <a:t>Short-term</a:t>
              </a:r>
              <a:endParaRPr/>
            </a:p>
          </p:txBody>
        </p:sp>
        <p:sp>
          <p:nvSpPr>
            <p:cNvPr id="511" name="Google Shape;511;p23"/>
            <p:cNvSpPr/>
            <p:nvPr/>
          </p:nvSpPr>
          <p:spPr>
            <a:xfrm>
              <a:off x="2470228" y="2116275"/>
              <a:ext cx="2088000" cy="1151894"/>
            </a:xfrm>
            <a:prstGeom prst="rect">
              <a:avLst/>
            </a:prstGeom>
            <a:solidFill>
              <a:srgbClr val="FDDE00"/>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2400">
                  <a:solidFill>
                    <a:schemeClr val="lt1"/>
                  </a:solidFill>
                  <a:latin typeface="Calibri"/>
                  <a:ea typeface="Calibri"/>
                  <a:cs typeface="Calibri"/>
                  <a:sym typeface="Calibri"/>
                </a:rPr>
                <a:t>Eudaimonic + </a:t>
              </a:r>
              <a:endParaRPr/>
            </a:p>
            <a:p>
              <a:pPr indent="0" lvl="0" marL="0" marR="0" rtl="0" algn="ctr">
                <a:spcBef>
                  <a:spcPts val="0"/>
                </a:spcBef>
                <a:spcAft>
                  <a:spcPts val="0"/>
                </a:spcAft>
                <a:buNone/>
              </a:pPr>
              <a:r>
                <a:rPr b="1" lang="en-GB" sz="2400">
                  <a:solidFill>
                    <a:schemeClr val="lt1"/>
                  </a:solidFill>
                  <a:latin typeface="Calibri"/>
                  <a:ea typeface="Calibri"/>
                  <a:cs typeface="Calibri"/>
                  <a:sym typeface="Calibri"/>
                </a:rPr>
                <a:t>Hedonic wellbeing</a:t>
              </a:r>
              <a:endParaRPr/>
            </a:p>
          </p:txBody>
        </p:sp>
        <p:sp>
          <p:nvSpPr>
            <p:cNvPr id="512" name="Google Shape;512;p23"/>
            <p:cNvSpPr/>
            <p:nvPr/>
          </p:nvSpPr>
          <p:spPr>
            <a:xfrm>
              <a:off x="2470228" y="3317568"/>
              <a:ext cx="2088000" cy="1676962"/>
            </a:xfrm>
            <a:prstGeom prst="rect">
              <a:avLst/>
            </a:prstGeom>
            <a:solidFill>
              <a:srgbClr val="F2F2F2"/>
            </a:solidFill>
            <a:ln>
              <a:noFill/>
            </a:ln>
          </p:spPr>
          <p:txBody>
            <a:bodyPr anchorCtr="0" anchor="t" bIns="45700" lIns="91425" spcFirstLastPara="1" rIns="91425" wrap="square" tIns="45700">
              <a:noAutofit/>
            </a:bodyPr>
            <a:lstStyle/>
            <a:p>
              <a:pPr indent="-152400" lvl="0" marL="0" marR="0" rtl="0" algn="l">
                <a:spcBef>
                  <a:spcPts val="0"/>
                </a:spcBef>
                <a:spcAft>
                  <a:spcPts val="0"/>
                </a:spcAft>
                <a:buClr>
                  <a:srgbClr val="FDDE00"/>
                </a:buClr>
                <a:buSzPts val="2400"/>
                <a:buFont typeface="Arial"/>
                <a:buChar char="•"/>
              </a:pPr>
              <a:r>
                <a:rPr lang="en-GB" sz="2400">
                  <a:solidFill>
                    <a:schemeClr val="dk1"/>
                  </a:solidFill>
                  <a:latin typeface="Calibri"/>
                  <a:ea typeface="Calibri"/>
                  <a:cs typeface="Calibri"/>
                  <a:sym typeface="Calibri"/>
                </a:rPr>
                <a:t> Cultural tourism + nightlife</a:t>
              </a:r>
              <a:endParaRPr/>
            </a:p>
            <a:p>
              <a:pPr indent="-152400" lvl="0" marL="0" marR="0" rtl="0" algn="l">
                <a:spcBef>
                  <a:spcPts val="1800"/>
                </a:spcBef>
                <a:spcAft>
                  <a:spcPts val="0"/>
                </a:spcAft>
                <a:buClr>
                  <a:srgbClr val="FDDE00"/>
                </a:buClr>
                <a:buSzPts val="2400"/>
                <a:buFont typeface="Arial"/>
                <a:buChar char="•"/>
              </a:pPr>
              <a:r>
                <a:rPr lang="en-GB" sz="2400">
                  <a:solidFill>
                    <a:schemeClr val="dk1"/>
                  </a:solidFill>
                  <a:latin typeface="Calibri"/>
                  <a:ea typeface="Calibri"/>
                  <a:cs typeface="Calibri"/>
                  <a:sym typeface="Calibri"/>
                </a:rPr>
                <a:t> Volunteer tourism + beach relaxations</a:t>
              </a:r>
              <a:endParaRPr/>
            </a:p>
          </p:txBody>
        </p:sp>
        <p:sp>
          <p:nvSpPr>
            <p:cNvPr id="513" name="Google Shape;513;p23"/>
            <p:cNvSpPr/>
            <p:nvPr/>
          </p:nvSpPr>
          <p:spPr>
            <a:xfrm>
              <a:off x="2480133" y="1463424"/>
              <a:ext cx="2078093" cy="590847"/>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2400">
                  <a:solidFill>
                    <a:schemeClr val="dk1"/>
                  </a:solidFill>
                  <a:latin typeface="Calibri"/>
                  <a:ea typeface="Calibri"/>
                  <a:cs typeface="Calibri"/>
                  <a:sym typeface="Calibri"/>
                </a:rPr>
                <a:t>Medium-term</a:t>
              </a:r>
              <a:endParaRPr/>
            </a:p>
          </p:txBody>
        </p:sp>
        <p:sp>
          <p:nvSpPr>
            <p:cNvPr id="514" name="Google Shape;514;p23"/>
            <p:cNvSpPr/>
            <p:nvPr/>
          </p:nvSpPr>
          <p:spPr>
            <a:xfrm>
              <a:off x="4650313" y="2116275"/>
              <a:ext cx="2088000" cy="1151894"/>
            </a:xfrm>
            <a:prstGeom prst="rect">
              <a:avLst/>
            </a:prstGeom>
            <a:solidFill>
              <a:srgbClr val="76C6D2"/>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2400">
                  <a:solidFill>
                    <a:schemeClr val="lt1"/>
                  </a:solidFill>
                  <a:latin typeface="Calibri"/>
                  <a:ea typeface="Calibri"/>
                  <a:cs typeface="Calibri"/>
                  <a:sym typeface="Calibri"/>
                </a:rPr>
                <a:t>Eudaimonic wellbeing, Objective list, Existential authenticity</a:t>
              </a:r>
              <a:endParaRPr/>
            </a:p>
          </p:txBody>
        </p:sp>
        <p:sp>
          <p:nvSpPr>
            <p:cNvPr id="515" name="Google Shape;515;p23"/>
            <p:cNvSpPr/>
            <p:nvPr/>
          </p:nvSpPr>
          <p:spPr>
            <a:xfrm>
              <a:off x="4650313" y="3317568"/>
              <a:ext cx="2088000" cy="1676962"/>
            </a:xfrm>
            <a:prstGeom prst="rect">
              <a:avLst/>
            </a:prstGeom>
            <a:solidFill>
              <a:srgbClr val="F2F2F2"/>
            </a:solidFill>
            <a:ln>
              <a:noFill/>
            </a:ln>
          </p:spPr>
          <p:txBody>
            <a:bodyPr anchorCtr="0" anchor="t" bIns="45700" lIns="91425" spcFirstLastPara="1" rIns="91425" wrap="square" tIns="45700">
              <a:noAutofit/>
            </a:bodyPr>
            <a:lstStyle/>
            <a:p>
              <a:pPr indent="-152400" lvl="0" marL="0" marR="0" rtl="0" algn="l">
                <a:spcBef>
                  <a:spcPts val="0"/>
                </a:spcBef>
                <a:spcAft>
                  <a:spcPts val="0"/>
                </a:spcAft>
                <a:buClr>
                  <a:srgbClr val="76C6D2"/>
                </a:buClr>
                <a:buSzPts val="2400"/>
                <a:buFont typeface="Arial"/>
                <a:buChar char="•"/>
              </a:pPr>
              <a:r>
                <a:rPr lang="en-GB" sz="2400">
                  <a:solidFill>
                    <a:schemeClr val="dk1"/>
                  </a:solidFill>
                  <a:latin typeface="Calibri"/>
                  <a:ea typeface="Calibri"/>
                  <a:cs typeface="Calibri"/>
                  <a:sym typeface="Calibri"/>
                </a:rPr>
                <a:t> Volunteer tourism</a:t>
              </a:r>
              <a:endParaRPr/>
            </a:p>
            <a:p>
              <a:pPr indent="-152400" lvl="0" marL="0" marR="0" rtl="0" algn="l">
                <a:spcBef>
                  <a:spcPts val="1800"/>
                </a:spcBef>
                <a:spcAft>
                  <a:spcPts val="0"/>
                </a:spcAft>
                <a:buClr>
                  <a:srgbClr val="76C6D2"/>
                </a:buClr>
                <a:buSzPts val="2400"/>
                <a:buFont typeface="Arial"/>
                <a:buChar char="•"/>
              </a:pPr>
              <a:r>
                <a:rPr lang="en-GB" sz="2400">
                  <a:solidFill>
                    <a:schemeClr val="dk1"/>
                  </a:solidFill>
                  <a:latin typeface="Calibri"/>
                  <a:ea typeface="Calibri"/>
                  <a:cs typeface="Calibri"/>
                  <a:sym typeface="Calibri"/>
                </a:rPr>
                <a:t> Retreat tourism</a:t>
              </a:r>
              <a:endParaRPr/>
            </a:p>
            <a:p>
              <a:pPr indent="-152400" lvl="0" marL="0" marR="0" rtl="0" algn="l">
                <a:spcBef>
                  <a:spcPts val="1800"/>
                </a:spcBef>
                <a:spcAft>
                  <a:spcPts val="0"/>
                </a:spcAft>
                <a:buClr>
                  <a:srgbClr val="76C6D2"/>
                </a:buClr>
                <a:buSzPts val="2400"/>
                <a:buFont typeface="Arial"/>
                <a:buChar char="•"/>
              </a:pPr>
              <a:r>
                <a:rPr lang="en-GB" sz="2400">
                  <a:solidFill>
                    <a:schemeClr val="dk1"/>
                  </a:solidFill>
                  <a:latin typeface="Calibri"/>
                  <a:ea typeface="Calibri"/>
                  <a:cs typeface="Calibri"/>
                  <a:sym typeface="Calibri"/>
                </a:rPr>
                <a:t> Retreat tourism</a:t>
              </a:r>
              <a:endParaRPr/>
            </a:p>
            <a:p>
              <a:pPr indent="-152400" lvl="0" marL="0" marR="0" rtl="0" algn="l">
                <a:spcBef>
                  <a:spcPts val="1800"/>
                </a:spcBef>
                <a:spcAft>
                  <a:spcPts val="0"/>
                </a:spcAft>
                <a:buClr>
                  <a:srgbClr val="76C6D2"/>
                </a:buClr>
                <a:buSzPts val="2400"/>
                <a:buFont typeface="Arial"/>
                <a:buChar char="•"/>
              </a:pPr>
              <a:r>
                <a:rPr lang="en-GB" sz="2400">
                  <a:solidFill>
                    <a:schemeClr val="dk1"/>
                  </a:solidFill>
                  <a:latin typeface="Calibri"/>
                  <a:ea typeface="Calibri"/>
                  <a:cs typeface="Calibri"/>
                  <a:sym typeface="Calibri"/>
                </a:rPr>
                <a:t> Spiritual pilgrimage</a:t>
              </a:r>
              <a:endParaRPr/>
            </a:p>
          </p:txBody>
        </p:sp>
        <p:sp>
          <p:nvSpPr>
            <p:cNvPr id="516" name="Google Shape;516;p23"/>
            <p:cNvSpPr/>
            <p:nvPr/>
          </p:nvSpPr>
          <p:spPr>
            <a:xfrm>
              <a:off x="4660219" y="1463424"/>
              <a:ext cx="2074548" cy="590847"/>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2400">
                  <a:solidFill>
                    <a:schemeClr val="dk1"/>
                  </a:solidFill>
                  <a:latin typeface="Calibri"/>
                  <a:ea typeface="Calibri"/>
                  <a:cs typeface="Calibri"/>
                  <a:sym typeface="Calibri"/>
                </a:rPr>
                <a:t>Long-term</a:t>
              </a:r>
              <a:endParaRPr/>
            </a:p>
          </p:txBody>
        </p:sp>
        <p:sp>
          <p:nvSpPr>
            <p:cNvPr id="517" name="Google Shape;517;p23"/>
            <p:cNvSpPr/>
            <p:nvPr/>
          </p:nvSpPr>
          <p:spPr>
            <a:xfrm>
              <a:off x="6830273" y="2117874"/>
              <a:ext cx="2088000" cy="1151894"/>
            </a:xfrm>
            <a:prstGeom prst="rect">
              <a:avLst/>
            </a:prstGeom>
            <a:solidFill>
              <a:srgbClr val="6ECECB"/>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2400">
                  <a:solidFill>
                    <a:schemeClr val="lt1"/>
                  </a:solidFill>
                  <a:latin typeface="Calibri"/>
                  <a:ea typeface="Calibri"/>
                  <a:cs typeface="Calibri"/>
                  <a:sym typeface="Calibri"/>
                </a:rPr>
                <a:t>Utilitarian wellbeing (maximized Quality of Life and authentic happiness)</a:t>
              </a:r>
              <a:endParaRPr/>
            </a:p>
          </p:txBody>
        </p:sp>
        <p:sp>
          <p:nvSpPr>
            <p:cNvPr id="518" name="Google Shape;518;p23"/>
            <p:cNvSpPr/>
            <p:nvPr/>
          </p:nvSpPr>
          <p:spPr>
            <a:xfrm>
              <a:off x="6830273" y="3319164"/>
              <a:ext cx="2088000" cy="1676962"/>
            </a:xfrm>
            <a:prstGeom prst="rect">
              <a:avLst/>
            </a:prstGeom>
            <a:solidFill>
              <a:srgbClr val="F2F2F2"/>
            </a:solidFill>
            <a:ln>
              <a:noFill/>
            </a:ln>
          </p:spPr>
          <p:txBody>
            <a:bodyPr anchorCtr="0" anchor="t" bIns="45700" lIns="91425" spcFirstLastPara="1" rIns="91425" wrap="square" tIns="45700">
              <a:noAutofit/>
            </a:bodyPr>
            <a:lstStyle/>
            <a:p>
              <a:pPr indent="-152400" lvl="0" marL="0" marR="0" rtl="0" algn="l">
                <a:spcBef>
                  <a:spcPts val="0"/>
                </a:spcBef>
                <a:spcAft>
                  <a:spcPts val="0"/>
                </a:spcAft>
                <a:buClr>
                  <a:srgbClr val="6ECECB"/>
                </a:buClr>
                <a:buSzPts val="2400"/>
                <a:buFont typeface="Arial"/>
                <a:buChar char="•"/>
              </a:pPr>
              <a:r>
                <a:rPr lang="en-GB" sz="2400">
                  <a:solidFill>
                    <a:schemeClr val="dk1"/>
                  </a:solidFill>
                  <a:latin typeface="Calibri"/>
                  <a:ea typeface="Calibri"/>
                  <a:cs typeface="Calibri"/>
                  <a:sym typeface="Calibri"/>
                </a:rPr>
                <a:t> Sustainable ecotourism</a:t>
              </a:r>
              <a:endParaRPr/>
            </a:p>
            <a:p>
              <a:pPr indent="-152400" lvl="0" marL="0" marR="0" rtl="0" algn="l">
                <a:spcBef>
                  <a:spcPts val="1800"/>
                </a:spcBef>
                <a:spcAft>
                  <a:spcPts val="0"/>
                </a:spcAft>
                <a:buClr>
                  <a:srgbClr val="6ECECB"/>
                </a:buClr>
                <a:buSzPts val="2400"/>
                <a:buFont typeface="Arial"/>
                <a:buChar char="•"/>
              </a:pPr>
              <a:r>
                <a:rPr lang="en-GB" sz="2400">
                  <a:solidFill>
                    <a:schemeClr val="dk1"/>
                  </a:solidFill>
                  <a:latin typeface="Calibri"/>
                  <a:ea typeface="Calibri"/>
                  <a:cs typeface="Calibri"/>
                  <a:sym typeface="Calibri"/>
                </a:rPr>
                <a:t> Ethical indigenous tourism</a:t>
              </a:r>
              <a:endParaRPr/>
            </a:p>
          </p:txBody>
        </p:sp>
        <p:sp>
          <p:nvSpPr>
            <p:cNvPr id="519" name="Google Shape;519;p23"/>
            <p:cNvSpPr/>
            <p:nvPr/>
          </p:nvSpPr>
          <p:spPr>
            <a:xfrm>
              <a:off x="6840179" y="1463424"/>
              <a:ext cx="2074548" cy="592441"/>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2400">
                  <a:solidFill>
                    <a:schemeClr val="dk1"/>
                  </a:solidFill>
                  <a:latin typeface="Calibri"/>
                  <a:ea typeface="Calibri"/>
                  <a:cs typeface="Calibri"/>
                  <a:sym typeface="Calibri"/>
                </a:rPr>
                <a:t>Permanent, Optimum</a:t>
              </a:r>
              <a:endParaRPr/>
            </a:p>
          </p:txBody>
        </p:sp>
      </p:grpSp>
      <p:sp>
        <p:nvSpPr>
          <p:cNvPr id="520" name="Google Shape;520;p23"/>
          <p:cNvSpPr txBox="1"/>
          <p:nvPr/>
        </p:nvSpPr>
        <p:spPr>
          <a:xfrm>
            <a:off x="9082007" y="6068983"/>
            <a:ext cx="2770972"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GB" sz="1000">
                <a:solidFill>
                  <a:schemeClr val="dk1"/>
                </a:solidFill>
                <a:latin typeface="Calibri"/>
                <a:ea typeface="Calibri"/>
                <a:cs typeface="Calibri"/>
                <a:sym typeface="Calibri"/>
              </a:rPr>
              <a:t>Source:</a:t>
            </a:r>
            <a:r>
              <a:rPr lang="en-GB" sz="1000">
                <a:solidFill>
                  <a:schemeClr val="dk1"/>
                </a:solidFill>
                <a:latin typeface="Calibri"/>
                <a:ea typeface="Calibri"/>
                <a:cs typeface="Calibri"/>
                <a:sym typeface="Calibri"/>
              </a:rPr>
              <a:t> Smith and Diekmann (2017)</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24"/>
          <p:cNvSpPr/>
          <p:nvPr/>
        </p:nvSpPr>
        <p:spPr>
          <a:xfrm>
            <a:off x="3893624" y="970109"/>
            <a:ext cx="4428000" cy="3852000"/>
          </a:xfrm>
          <a:prstGeom prst="ellipse">
            <a:avLst/>
          </a:prstGeom>
          <a:solidFill>
            <a:srgbClr val="BDD7EE">
              <a:alpha val="6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7" name="Google Shape;527;p24"/>
          <p:cNvSpPr txBox="1"/>
          <p:nvPr/>
        </p:nvSpPr>
        <p:spPr>
          <a:xfrm>
            <a:off x="643222" y="349104"/>
            <a:ext cx="6754273" cy="69735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600"/>
              <a:buFont typeface="Arial"/>
              <a:buNone/>
            </a:pPr>
            <a:r>
              <a:rPr b="1" lang="en-GB" sz="3600">
                <a:solidFill>
                  <a:schemeClr val="dk1"/>
                </a:solidFill>
                <a:latin typeface="Calibri"/>
                <a:ea typeface="Calibri"/>
                <a:cs typeface="Calibri"/>
                <a:sym typeface="Calibri"/>
              </a:rPr>
              <a:t>Wellbeing in Tourism</a:t>
            </a:r>
            <a:endParaRPr/>
          </a:p>
        </p:txBody>
      </p:sp>
      <p:sp>
        <p:nvSpPr>
          <p:cNvPr id="528" name="Google Shape;528;p24"/>
          <p:cNvSpPr/>
          <p:nvPr/>
        </p:nvSpPr>
        <p:spPr>
          <a:xfrm>
            <a:off x="1798349" y="2596443"/>
            <a:ext cx="4428000" cy="3852000"/>
          </a:xfrm>
          <a:prstGeom prst="ellipse">
            <a:avLst/>
          </a:prstGeom>
          <a:solidFill>
            <a:srgbClr val="A9D18E">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9" name="Google Shape;529;p24"/>
          <p:cNvSpPr/>
          <p:nvPr/>
        </p:nvSpPr>
        <p:spPr>
          <a:xfrm>
            <a:off x="5980893" y="2596442"/>
            <a:ext cx="4428000" cy="3852000"/>
          </a:xfrm>
          <a:prstGeom prst="ellipse">
            <a:avLst/>
          </a:prstGeom>
          <a:solidFill>
            <a:srgbClr val="92DA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0" name="Google Shape;530;p24"/>
          <p:cNvSpPr/>
          <p:nvPr/>
        </p:nvSpPr>
        <p:spPr>
          <a:xfrm>
            <a:off x="4169665" y="2669971"/>
            <a:ext cx="3877056" cy="2805517"/>
          </a:xfrm>
          <a:prstGeom prst="triangle">
            <a:avLst>
              <a:gd fmla="val 50000" name="adj"/>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1" name="Google Shape;531;p24"/>
          <p:cNvSpPr txBox="1"/>
          <p:nvPr/>
        </p:nvSpPr>
        <p:spPr>
          <a:xfrm>
            <a:off x="2096403" y="3501499"/>
            <a:ext cx="323874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400">
                <a:solidFill>
                  <a:schemeClr val="dk1"/>
                </a:solidFill>
                <a:latin typeface="Calibri"/>
                <a:ea typeface="Calibri"/>
                <a:cs typeface="Calibri"/>
                <a:sym typeface="Calibri"/>
              </a:rPr>
              <a:t>Meaningful experiences</a:t>
            </a:r>
            <a:endParaRPr/>
          </a:p>
        </p:txBody>
      </p:sp>
      <p:sp>
        <p:nvSpPr>
          <p:cNvPr id="532" name="Google Shape;532;p24"/>
          <p:cNvSpPr txBox="1"/>
          <p:nvPr/>
        </p:nvSpPr>
        <p:spPr>
          <a:xfrm>
            <a:off x="4485731" y="1359914"/>
            <a:ext cx="3238742"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2400">
                <a:solidFill>
                  <a:schemeClr val="dk1"/>
                </a:solidFill>
                <a:latin typeface="Calibri"/>
                <a:ea typeface="Calibri"/>
                <a:cs typeface="Calibri"/>
                <a:sym typeface="Calibri"/>
              </a:rPr>
              <a:t>Pleasure and hedonism (i.e., having fun) and rest and relaxation</a:t>
            </a:r>
            <a:endParaRPr/>
          </a:p>
        </p:txBody>
      </p:sp>
      <p:sp>
        <p:nvSpPr>
          <p:cNvPr id="533" name="Google Shape;533;p24"/>
          <p:cNvSpPr txBox="1"/>
          <p:nvPr/>
        </p:nvSpPr>
        <p:spPr>
          <a:xfrm>
            <a:off x="7294870" y="3207005"/>
            <a:ext cx="2829342"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400">
                <a:solidFill>
                  <a:schemeClr val="dk1"/>
                </a:solidFill>
                <a:latin typeface="Calibri"/>
                <a:ea typeface="Calibri"/>
                <a:cs typeface="Calibri"/>
                <a:sym typeface="Calibri"/>
              </a:rPr>
              <a:t>Altruistic activities</a:t>
            </a:r>
            <a:endParaRPr/>
          </a:p>
          <a:p>
            <a:pPr indent="0" lvl="0" marL="0" marR="0" rtl="0" algn="l">
              <a:spcBef>
                <a:spcPts val="0"/>
              </a:spcBef>
              <a:spcAft>
                <a:spcPts val="0"/>
              </a:spcAft>
              <a:buNone/>
            </a:pPr>
            <a:r>
              <a:rPr b="1" lang="en-GB" sz="2400">
                <a:solidFill>
                  <a:schemeClr val="dk1"/>
                </a:solidFill>
                <a:latin typeface="Calibri"/>
                <a:ea typeface="Calibri"/>
                <a:cs typeface="Calibri"/>
                <a:sym typeface="Calibri"/>
              </a:rPr>
              <a:t>and sustainability</a:t>
            </a:r>
            <a:endParaRPr/>
          </a:p>
        </p:txBody>
      </p:sp>
      <p:sp>
        <p:nvSpPr>
          <p:cNvPr id="534" name="Google Shape;534;p24"/>
          <p:cNvSpPr txBox="1"/>
          <p:nvPr/>
        </p:nvSpPr>
        <p:spPr>
          <a:xfrm>
            <a:off x="5238186" y="3873562"/>
            <a:ext cx="1733832" cy="156966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2400">
                <a:solidFill>
                  <a:schemeClr val="dk1"/>
                </a:solidFill>
                <a:latin typeface="Calibri"/>
                <a:ea typeface="Calibri"/>
                <a:cs typeface="Calibri"/>
                <a:sym typeface="Calibri"/>
              </a:rPr>
              <a:t>Integrative Wellbeing Tourism Experience</a:t>
            </a:r>
            <a:endParaRPr/>
          </a:p>
        </p:txBody>
      </p:sp>
      <p:sp>
        <p:nvSpPr>
          <p:cNvPr id="535" name="Google Shape;535;p24"/>
          <p:cNvSpPr txBox="1"/>
          <p:nvPr/>
        </p:nvSpPr>
        <p:spPr>
          <a:xfrm>
            <a:off x="1987519" y="4104467"/>
            <a:ext cx="2504998"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2400">
                <a:solidFill>
                  <a:schemeClr val="dk1"/>
                </a:solidFill>
                <a:latin typeface="Calibri"/>
                <a:ea typeface="Calibri"/>
                <a:cs typeface="Calibri"/>
                <a:sym typeface="Calibri"/>
              </a:rPr>
              <a:t>(e.g., education, self-development or self-fulfilment)</a:t>
            </a:r>
            <a:endParaRPr/>
          </a:p>
        </p:txBody>
      </p:sp>
      <p:sp>
        <p:nvSpPr>
          <p:cNvPr id="536" name="Google Shape;536;p24"/>
          <p:cNvSpPr txBox="1"/>
          <p:nvPr/>
        </p:nvSpPr>
        <p:spPr>
          <a:xfrm>
            <a:off x="7993140" y="4073530"/>
            <a:ext cx="2332175" cy="19389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2400">
                <a:solidFill>
                  <a:schemeClr val="dk1"/>
                </a:solidFill>
                <a:latin typeface="Calibri"/>
                <a:ea typeface="Calibri"/>
                <a:cs typeface="Calibri"/>
                <a:sym typeface="Calibri"/>
              </a:rPr>
              <a:t>(e.g., being environmentally-friendly or benefiting local communities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grpSp>
        <p:nvGrpSpPr>
          <p:cNvPr id="542" name="Google Shape;542;p25"/>
          <p:cNvGrpSpPr/>
          <p:nvPr/>
        </p:nvGrpSpPr>
        <p:grpSpPr>
          <a:xfrm>
            <a:off x="4261104" y="2872848"/>
            <a:ext cx="3648456" cy="3483864"/>
            <a:chOff x="4105656" y="2872848"/>
            <a:chExt cx="3648456" cy="3483864"/>
          </a:xfrm>
        </p:grpSpPr>
        <p:sp>
          <p:nvSpPr>
            <p:cNvPr id="543" name="Google Shape;543;p25"/>
            <p:cNvSpPr/>
            <p:nvPr/>
          </p:nvSpPr>
          <p:spPr>
            <a:xfrm>
              <a:off x="4105656" y="2872848"/>
              <a:ext cx="3648456" cy="3483864"/>
            </a:xfrm>
            <a:prstGeom prst="smileyFace">
              <a:avLst>
                <a:gd fmla="val 4653" name="adj"/>
              </a:avLst>
            </a:prstGeom>
            <a:solidFill>
              <a:srgbClr val="F2F2F2"/>
            </a:solidFill>
            <a:ln cap="flat" cmpd="sng" w="762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4" name="Google Shape;544;p25"/>
            <p:cNvSpPr/>
            <p:nvPr/>
          </p:nvSpPr>
          <p:spPr>
            <a:xfrm>
              <a:off x="5120640" y="3879288"/>
              <a:ext cx="432000" cy="432000"/>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5" name="Google Shape;545;p25"/>
            <p:cNvSpPr/>
            <p:nvPr/>
          </p:nvSpPr>
          <p:spPr>
            <a:xfrm>
              <a:off x="6310178" y="3879288"/>
              <a:ext cx="432000" cy="432000"/>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546" name="Google Shape;546;p25"/>
          <p:cNvSpPr txBox="1"/>
          <p:nvPr/>
        </p:nvSpPr>
        <p:spPr>
          <a:xfrm>
            <a:off x="643223" y="349104"/>
            <a:ext cx="6361734" cy="69735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600"/>
              <a:buFont typeface="Arial"/>
              <a:buNone/>
            </a:pPr>
            <a:r>
              <a:rPr b="1" lang="en-GB" sz="3600">
                <a:solidFill>
                  <a:schemeClr val="dk1"/>
                </a:solidFill>
                <a:latin typeface="Calibri"/>
                <a:ea typeface="Calibri"/>
                <a:cs typeface="Calibri"/>
                <a:sym typeface="Calibri"/>
              </a:rPr>
              <a:t>Wellbeing in Tourism</a:t>
            </a:r>
            <a:endParaRPr/>
          </a:p>
        </p:txBody>
      </p:sp>
      <p:sp>
        <p:nvSpPr>
          <p:cNvPr id="547" name="Google Shape;547;p25"/>
          <p:cNvSpPr/>
          <p:nvPr/>
        </p:nvSpPr>
        <p:spPr>
          <a:xfrm>
            <a:off x="0" y="1279213"/>
            <a:ext cx="12192000" cy="697353"/>
          </a:xfrm>
          <a:prstGeom prst="rect">
            <a:avLst/>
          </a:prstGeom>
          <a:solidFill>
            <a:srgbClr val="FDDE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8" name="Google Shape;548;p25"/>
          <p:cNvSpPr txBox="1"/>
          <p:nvPr/>
        </p:nvSpPr>
        <p:spPr>
          <a:xfrm>
            <a:off x="1195694" y="1335501"/>
            <a:ext cx="5246254"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3200">
                <a:solidFill>
                  <a:schemeClr val="dk1"/>
                </a:solidFill>
                <a:latin typeface="Calibri"/>
                <a:ea typeface="Calibri"/>
                <a:cs typeface="Calibri"/>
                <a:sym typeface="Calibri"/>
              </a:rPr>
              <a:t>Why is this important?</a:t>
            </a:r>
            <a:endParaRPr/>
          </a:p>
        </p:txBody>
      </p:sp>
      <p:sp>
        <p:nvSpPr>
          <p:cNvPr id="549" name="Google Shape;549;p25"/>
          <p:cNvSpPr txBox="1"/>
          <p:nvPr/>
        </p:nvSpPr>
        <p:spPr>
          <a:xfrm>
            <a:off x="510080" y="2154444"/>
            <a:ext cx="4694344" cy="3913059"/>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GB" sz="2400">
                <a:solidFill>
                  <a:schemeClr val="dk1"/>
                </a:solidFill>
                <a:latin typeface="Calibri"/>
                <a:ea typeface="Calibri"/>
                <a:cs typeface="Calibri"/>
                <a:sym typeface="Calibri"/>
              </a:rPr>
              <a:t>Because it influences tourists’:</a:t>
            </a:r>
            <a:endParaRPr/>
          </a:p>
          <a:p>
            <a:pPr indent="-342900" lvl="0" marL="342900" marR="0" rtl="0" algn="l">
              <a:lnSpc>
                <a:spcPct val="150000"/>
              </a:lnSpc>
              <a:spcBef>
                <a:spcPts val="0"/>
              </a:spcBef>
              <a:spcAft>
                <a:spcPts val="0"/>
              </a:spcAft>
              <a:buClr>
                <a:srgbClr val="FDDE00"/>
              </a:buClr>
              <a:buSzPts val="2400"/>
              <a:buFont typeface="Calibri"/>
              <a:buChar char="↘"/>
            </a:pPr>
            <a:r>
              <a:rPr lang="en-GB" sz="2400">
                <a:solidFill>
                  <a:schemeClr val="dk1"/>
                </a:solidFill>
                <a:latin typeface="Calibri"/>
                <a:ea typeface="Calibri"/>
                <a:cs typeface="Calibri"/>
                <a:sym typeface="Calibri"/>
              </a:rPr>
              <a:t>Decisions</a:t>
            </a:r>
            <a:endParaRPr/>
          </a:p>
          <a:p>
            <a:pPr indent="-342900" lvl="0" marL="342900" marR="0" rtl="0" algn="l">
              <a:lnSpc>
                <a:spcPct val="150000"/>
              </a:lnSpc>
              <a:spcBef>
                <a:spcPts val="0"/>
              </a:spcBef>
              <a:spcAft>
                <a:spcPts val="0"/>
              </a:spcAft>
              <a:buClr>
                <a:srgbClr val="FDDE00"/>
              </a:buClr>
              <a:buSzPts val="2400"/>
              <a:buFont typeface="Calibri"/>
              <a:buChar char="↘"/>
            </a:pPr>
            <a:r>
              <a:rPr lang="en-GB" sz="2400">
                <a:solidFill>
                  <a:schemeClr val="dk1"/>
                </a:solidFill>
                <a:latin typeface="Calibri"/>
                <a:ea typeface="Calibri"/>
                <a:cs typeface="Calibri"/>
                <a:sym typeface="Calibri"/>
              </a:rPr>
              <a:t>Expectations</a:t>
            </a:r>
            <a:endParaRPr/>
          </a:p>
          <a:p>
            <a:pPr indent="-342900" lvl="0" marL="342900" marR="0" rtl="0" algn="l">
              <a:lnSpc>
                <a:spcPct val="150000"/>
              </a:lnSpc>
              <a:spcBef>
                <a:spcPts val="0"/>
              </a:spcBef>
              <a:spcAft>
                <a:spcPts val="0"/>
              </a:spcAft>
              <a:buClr>
                <a:srgbClr val="FDDE00"/>
              </a:buClr>
              <a:buSzPts val="2400"/>
              <a:buFont typeface="Calibri"/>
              <a:buChar char="↘"/>
            </a:pPr>
            <a:r>
              <a:rPr lang="en-GB" sz="2400">
                <a:solidFill>
                  <a:schemeClr val="dk1"/>
                </a:solidFill>
                <a:latin typeface="Calibri"/>
                <a:ea typeface="Calibri"/>
                <a:cs typeface="Calibri"/>
                <a:sym typeface="Calibri"/>
              </a:rPr>
              <a:t>Unspoken and unconscious desires, wants and needs</a:t>
            </a:r>
            <a:endParaRPr/>
          </a:p>
          <a:p>
            <a:pPr indent="-342900" lvl="0" marL="342900" marR="0" rtl="0" algn="l">
              <a:lnSpc>
                <a:spcPct val="150000"/>
              </a:lnSpc>
              <a:spcBef>
                <a:spcPts val="0"/>
              </a:spcBef>
              <a:spcAft>
                <a:spcPts val="0"/>
              </a:spcAft>
              <a:buClr>
                <a:srgbClr val="FDDE00"/>
              </a:buClr>
              <a:buSzPts val="2400"/>
              <a:buFont typeface="Calibri"/>
              <a:buChar char="↘"/>
            </a:pPr>
            <a:r>
              <a:rPr lang="en-GB" sz="2400">
                <a:solidFill>
                  <a:schemeClr val="dk1"/>
                </a:solidFill>
                <a:latin typeface="Calibri"/>
                <a:ea typeface="Calibri"/>
                <a:cs typeface="Calibri"/>
                <a:sym typeface="Calibri"/>
              </a:rPr>
              <a:t>Experiences</a:t>
            </a:r>
            <a:endParaRPr/>
          </a:p>
          <a:p>
            <a:pPr indent="-342900" lvl="0" marL="342900" marR="0" rtl="0" algn="l">
              <a:lnSpc>
                <a:spcPct val="150000"/>
              </a:lnSpc>
              <a:spcBef>
                <a:spcPts val="0"/>
              </a:spcBef>
              <a:spcAft>
                <a:spcPts val="0"/>
              </a:spcAft>
              <a:buClr>
                <a:srgbClr val="FDDE00"/>
              </a:buClr>
              <a:buSzPts val="2400"/>
              <a:buFont typeface="Calibri"/>
              <a:buChar char="↘"/>
            </a:pPr>
            <a:r>
              <a:rPr lang="en-GB" sz="2400">
                <a:solidFill>
                  <a:schemeClr val="dk1"/>
                </a:solidFill>
                <a:latin typeface="Calibri"/>
                <a:ea typeface="Calibri"/>
                <a:cs typeface="Calibri"/>
                <a:sym typeface="Calibri"/>
              </a:rPr>
              <a:t>Satisfaction</a:t>
            </a:r>
            <a:endParaRPr/>
          </a:p>
        </p:txBody>
      </p:sp>
      <p:sp>
        <p:nvSpPr>
          <p:cNvPr id="550" name="Google Shape;550;p25"/>
          <p:cNvSpPr txBox="1"/>
          <p:nvPr/>
        </p:nvSpPr>
        <p:spPr>
          <a:xfrm>
            <a:off x="7355374" y="2823404"/>
            <a:ext cx="4496631" cy="3420616"/>
          </a:xfrm>
          <a:prstGeom prst="rect">
            <a:avLst/>
          </a:prstGeom>
          <a:noFill/>
          <a:ln>
            <a:noFill/>
          </a:ln>
        </p:spPr>
        <p:txBody>
          <a:bodyPr anchorCtr="0" anchor="t" bIns="45700" lIns="91425" spcFirstLastPara="1" rIns="91425" wrap="square" tIns="45700">
            <a:spAutoFit/>
          </a:bodyPr>
          <a:lstStyle/>
          <a:p>
            <a:pPr indent="-342900" lvl="0" marL="342900" marR="0" rtl="0" algn="l">
              <a:lnSpc>
                <a:spcPct val="150000"/>
              </a:lnSpc>
              <a:spcBef>
                <a:spcPts val="0"/>
              </a:spcBef>
              <a:spcAft>
                <a:spcPts val="0"/>
              </a:spcAft>
              <a:buClr>
                <a:srgbClr val="F7981D"/>
              </a:buClr>
              <a:buSzPts val="2400"/>
              <a:buFont typeface="Calibri"/>
              <a:buChar char="→"/>
            </a:pPr>
            <a:r>
              <a:rPr lang="en-GB" sz="2400">
                <a:solidFill>
                  <a:schemeClr val="dk1"/>
                </a:solidFill>
                <a:latin typeface="Calibri"/>
                <a:ea typeface="Calibri"/>
                <a:cs typeface="Calibri"/>
                <a:sym typeface="Calibri"/>
              </a:rPr>
              <a:t>Positive word-of-mouth</a:t>
            </a:r>
            <a:endParaRPr/>
          </a:p>
          <a:p>
            <a:pPr indent="-342900" lvl="0" marL="342900" marR="0" rtl="0" algn="l">
              <a:lnSpc>
                <a:spcPct val="150000"/>
              </a:lnSpc>
              <a:spcBef>
                <a:spcPts val="1200"/>
              </a:spcBef>
              <a:spcAft>
                <a:spcPts val="0"/>
              </a:spcAft>
              <a:buClr>
                <a:srgbClr val="F7981D"/>
              </a:buClr>
              <a:buSzPts val="2400"/>
              <a:buFont typeface="Calibri"/>
              <a:buChar char="→"/>
            </a:pPr>
            <a:r>
              <a:rPr lang="en-GB" sz="2400">
                <a:solidFill>
                  <a:schemeClr val="dk1"/>
                </a:solidFill>
                <a:latin typeface="Calibri"/>
                <a:ea typeface="Calibri"/>
                <a:cs typeface="Calibri"/>
                <a:sym typeface="Calibri"/>
              </a:rPr>
              <a:t>Better reviews and ratings</a:t>
            </a:r>
            <a:endParaRPr/>
          </a:p>
          <a:p>
            <a:pPr indent="-342900" lvl="0" marL="342900" marR="0" rtl="0" algn="l">
              <a:lnSpc>
                <a:spcPct val="150000"/>
              </a:lnSpc>
              <a:spcBef>
                <a:spcPts val="1200"/>
              </a:spcBef>
              <a:spcAft>
                <a:spcPts val="0"/>
              </a:spcAft>
              <a:buClr>
                <a:srgbClr val="F7981D"/>
              </a:buClr>
              <a:buSzPts val="2400"/>
              <a:buFont typeface="Calibri"/>
              <a:buChar char="→"/>
            </a:pPr>
            <a:r>
              <a:rPr lang="en-GB" sz="2400">
                <a:solidFill>
                  <a:schemeClr val="dk1"/>
                </a:solidFill>
                <a:latin typeface="Calibri"/>
                <a:ea typeface="Calibri"/>
                <a:cs typeface="Calibri"/>
                <a:sym typeface="Calibri"/>
              </a:rPr>
              <a:t>Increase the perceived-value</a:t>
            </a:r>
            <a:endParaRPr/>
          </a:p>
          <a:p>
            <a:pPr indent="-342900" lvl="0" marL="342900" marR="0" rtl="0" algn="l">
              <a:lnSpc>
                <a:spcPct val="150000"/>
              </a:lnSpc>
              <a:spcBef>
                <a:spcPts val="1200"/>
              </a:spcBef>
              <a:spcAft>
                <a:spcPts val="0"/>
              </a:spcAft>
              <a:buClr>
                <a:srgbClr val="F7981D"/>
              </a:buClr>
              <a:buSzPts val="2400"/>
              <a:buFont typeface="Calibri"/>
              <a:buChar char="→"/>
            </a:pPr>
            <a:r>
              <a:rPr lang="en-GB" sz="2400">
                <a:solidFill>
                  <a:schemeClr val="dk1"/>
                </a:solidFill>
                <a:latin typeface="Calibri"/>
                <a:ea typeface="Calibri"/>
                <a:cs typeface="Calibri"/>
                <a:sym typeface="Calibri"/>
              </a:rPr>
              <a:t>Stronger brand</a:t>
            </a:r>
            <a:endParaRPr/>
          </a:p>
          <a:p>
            <a:pPr indent="-342900" lvl="0" marL="342900" marR="0" rtl="0" algn="l">
              <a:lnSpc>
                <a:spcPct val="150000"/>
              </a:lnSpc>
              <a:spcBef>
                <a:spcPts val="1200"/>
              </a:spcBef>
              <a:spcAft>
                <a:spcPts val="0"/>
              </a:spcAft>
              <a:buClr>
                <a:srgbClr val="F7981D"/>
              </a:buClr>
              <a:buSzPts val="2400"/>
              <a:buFont typeface="Calibri"/>
              <a:buChar char="→"/>
            </a:pPr>
            <a:r>
              <a:rPr lang="en-GB" sz="2400">
                <a:solidFill>
                  <a:schemeClr val="dk1"/>
                </a:solidFill>
                <a:latin typeface="Calibri"/>
                <a:ea typeface="Calibri"/>
                <a:cs typeface="Calibri"/>
                <a:sym typeface="Calibri"/>
              </a:rPr>
              <a:t>More business opportunities</a:t>
            </a:r>
            <a:endParaRPr/>
          </a:p>
        </p:txBody>
      </p:sp>
      <p:pic>
        <p:nvPicPr>
          <p:cNvPr id="551" name="Google Shape;551;p25"/>
          <p:cNvPicPr preferRelativeResize="0"/>
          <p:nvPr/>
        </p:nvPicPr>
        <p:blipFill rotWithShape="1">
          <a:blip r:embed="rId3">
            <a:alphaModFix/>
          </a:blip>
          <a:srcRect b="0" l="0" r="0" t="0"/>
          <a:stretch/>
        </p:blipFill>
        <p:spPr>
          <a:xfrm flipH="1" rot="-6432799">
            <a:off x="258248" y="1653392"/>
            <a:ext cx="926916" cy="926916"/>
          </a:xfrm>
          <a:prstGeom prst="rect">
            <a:avLst/>
          </a:prstGeom>
          <a:noFill/>
          <a:ln>
            <a:noFill/>
          </a:ln>
        </p:spPr>
      </p:pic>
      <p:pic>
        <p:nvPicPr>
          <p:cNvPr id="552" name="Google Shape;552;p25"/>
          <p:cNvPicPr preferRelativeResize="0"/>
          <p:nvPr/>
        </p:nvPicPr>
        <p:blipFill rotWithShape="1">
          <a:blip r:embed="rId3">
            <a:alphaModFix/>
          </a:blip>
          <a:srcRect b="0" l="0" r="0" t="0"/>
          <a:stretch/>
        </p:blipFill>
        <p:spPr>
          <a:xfrm rot="2378097">
            <a:off x="5684791" y="2512635"/>
            <a:ext cx="930824" cy="930824"/>
          </a:xfrm>
          <a:prstGeom prst="rect">
            <a:avLst/>
          </a:prstGeom>
          <a:noFill/>
          <a:ln>
            <a:noFill/>
          </a:ln>
        </p:spPr>
      </p:pic>
      <p:sp>
        <p:nvSpPr>
          <p:cNvPr id="553" name="Google Shape;553;p25"/>
          <p:cNvSpPr txBox="1"/>
          <p:nvPr/>
        </p:nvSpPr>
        <p:spPr>
          <a:xfrm>
            <a:off x="6897626" y="2319931"/>
            <a:ext cx="4496631"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400">
                <a:solidFill>
                  <a:schemeClr val="dk1"/>
                </a:solidFill>
                <a:latin typeface="Calibri"/>
                <a:ea typeface="Calibri"/>
                <a:cs typeface="Calibri"/>
                <a:sym typeface="Calibri"/>
              </a:rPr>
              <a:t>What’s in it for me?</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26"/>
          <p:cNvSpPr txBox="1"/>
          <p:nvPr/>
        </p:nvSpPr>
        <p:spPr>
          <a:xfrm>
            <a:off x="9853898" y="5554863"/>
            <a:ext cx="2119027"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50" u="sng">
                <a:solidFill>
                  <a:schemeClr val="dk1"/>
                </a:solidFill>
                <a:latin typeface="Calibri"/>
                <a:ea typeface="Calibri"/>
                <a:cs typeface="Calibri"/>
                <a:sym typeface="Calibri"/>
                <a:hlinkClick r:id="rId3">
                  <a:extLst>
                    <a:ext uri="{A12FA001-AC4F-418D-AE19-62706E023703}">
                      <ahyp:hlinkClr val="tx"/>
                    </a:ext>
                  </a:extLst>
                </a:hlinkClick>
              </a:rPr>
              <a:t>https://youtu.be/scJifQA2rjw</a:t>
            </a:r>
            <a:r>
              <a:rPr lang="en-GB" sz="1050">
                <a:solidFill>
                  <a:schemeClr val="dk1"/>
                </a:solidFill>
                <a:latin typeface="Calibri"/>
                <a:ea typeface="Calibri"/>
                <a:cs typeface="Calibri"/>
                <a:sym typeface="Calibri"/>
              </a:rPr>
              <a:t> </a:t>
            </a:r>
            <a:endParaRPr/>
          </a:p>
        </p:txBody>
      </p:sp>
      <p:sp>
        <p:nvSpPr>
          <p:cNvPr id="560" name="Google Shape;560;p26"/>
          <p:cNvSpPr txBox="1"/>
          <p:nvPr/>
        </p:nvSpPr>
        <p:spPr>
          <a:xfrm>
            <a:off x="1188654" y="349104"/>
            <a:ext cx="10636307" cy="69735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600"/>
              <a:buFont typeface="Arial"/>
              <a:buNone/>
            </a:pPr>
            <a:r>
              <a:rPr b="1" lang="en-GB" sz="3600">
                <a:solidFill>
                  <a:schemeClr val="dk1"/>
                </a:solidFill>
                <a:latin typeface="Calibri"/>
                <a:ea typeface="Calibri"/>
                <a:cs typeface="Calibri"/>
                <a:sym typeface="Calibri"/>
              </a:rPr>
              <a:t>Case Study – ACCOR</a:t>
            </a:r>
            <a:endParaRPr/>
          </a:p>
        </p:txBody>
      </p:sp>
      <p:pic>
        <p:nvPicPr>
          <p:cNvPr id="561" name="Google Shape;561;p26"/>
          <p:cNvPicPr preferRelativeResize="0"/>
          <p:nvPr/>
        </p:nvPicPr>
        <p:blipFill rotWithShape="1">
          <a:blip r:embed="rId4">
            <a:alphaModFix/>
          </a:blip>
          <a:srcRect b="0" l="0" r="0" t="0"/>
          <a:stretch/>
        </p:blipFill>
        <p:spPr>
          <a:xfrm>
            <a:off x="367039" y="337780"/>
            <a:ext cx="720000" cy="720000"/>
          </a:xfrm>
          <a:prstGeom prst="rect">
            <a:avLst/>
          </a:prstGeom>
          <a:noFill/>
          <a:ln>
            <a:noFill/>
          </a:ln>
        </p:spPr>
      </p:pic>
      <p:sp>
        <p:nvSpPr>
          <p:cNvPr id="562" name="Google Shape;562;p26"/>
          <p:cNvSpPr txBox="1"/>
          <p:nvPr/>
        </p:nvSpPr>
        <p:spPr>
          <a:xfrm>
            <a:off x="9843516" y="1228725"/>
            <a:ext cx="2293620"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GB" sz="2400">
                <a:solidFill>
                  <a:srgbClr val="A5A5A5"/>
                </a:solidFill>
                <a:latin typeface="Calibri"/>
                <a:ea typeface="Calibri"/>
                <a:cs typeface="Calibri"/>
                <a:sym typeface="Calibri"/>
              </a:rPr>
              <a:t>Well-being is more than just a trend</a:t>
            </a:r>
            <a:endParaRPr b="1" i="1" sz="2400">
              <a:solidFill>
                <a:srgbClr val="A5A5A5"/>
              </a:solidFill>
              <a:latin typeface="Calibri"/>
              <a:ea typeface="Calibri"/>
              <a:cs typeface="Calibri"/>
              <a:sym typeface="Calibri"/>
            </a:endParaRPr>
          </a:p>
        </p:txBody>
      </p:sp>
      <p:pic>
        <p:nvPicPr>
          <p:cNvPr id="563" name="Google Shape;563;p26" title="Well-being is more than just a trend"/>
          <p:cNvPicPr preferRelativeResize="0"/>
          <p:nvPr/>
        </p:nvPicPr>
        <p:blipFill rotWithShape="1">
          <a:blip r:embed="rId5">
            <a:alphaModFix/>
          </a:blip>
          <a:srcRect b="0" l="0" r="0" t="0"/>
          <a:stretch/>
        </p:blipFill>
        <p:spPr>
          <a:xfrm>
            <a:off x="2673350" y="1287000"/>
            <a:ext cx="6948000" cy="4284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3"/>
                                        </p:tgtEl>
                                        <p:attrNameLst>
                                          <p:attrName>style.visibility</p:attrName>
                                        </p:attrNameLst>
                                      </p:cBhvr>
                                      <p:to>
                                        <p:strVal val="visible"/>
                                      </p:to>
                                    </p:set>
                                    <p:animEffect filter="fade" transition="in">
                                      <p:cBhvr>
                                        <p:cTn dur="1"/>
                                        <p:tgtEl>
                                          <p:spTgt spid="5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27"/>
          <p:cNvSpPr txBox="1"/>
          <p:nvPr>
            <p:ph idx="1" type="body"/>
          </p:nvPr>
        </p:nvSpPr>
        <p:spPr>
          <a:xfrm>
            <a:off x="205213" y="936395"/>
            <a:ext cx="3058492" cy="3297980"/>
          </a:xfrm>
          <a:prstGeom prst="rect">
            <a:avLst/>
          </a:prstGeom>
          <a:noFill/>
          <a:ln>
            <a:noFill/>
          </a:ln>
        </p:spPr>
        <p:txBody>
          <a:bodyPr anchorCtr="0" anchor="t" bIns="45700" lIns="0" spcFirstLastPara="1" rIns="0" wrap="square" tIns="45700">
            <a:noAutofit/>
          </a:bodyPr>
          <a:lstStyle/>
          <a:p>
            <a:pPr indent="0" lvl="0" marL="0" rtl="0" algn="l">
              <a:lnSpc>
                <a:spcPct val="90000"/>
              </a:lnSpc>
              <a:spcBef>
                <a:spcPts val="0"/>
              </a:spcBef>
              <a:spcAft>
                <a:spcPts val="0"/>
              </a:spcAft>
              <a:buClr>
                <a:schemeClr val="lt1"/>
              </a:buClr>
              <a:buSzPts val="9600"/>
              <a:buNone/>
            </a:pPr>
            <a:r>
              <a:rPr lang="en-GB" sz="9600">
                <a:solidFill>
                  <a:schemeClr val="lt1"/>
                </a:solidFill>
              </a:rPr>
              <a:t>2.3.</a:t>
            </a:r>
            <a:endParaRPr/>
          </a:p>
          <a:p>
            <a:pPr indent="0" lvl="0" marL="0" rtl="0" algn="l">
              <a:lnSpc>
                <a:spcPct val="90000"/>
              </a:lnSpc>
              <a:spcBef>
                <a:spcPts val="1000"/>
              </a:spcBef>
              <a:spcAft>
                <a:spcPts val="0"/>
              </a:spcAft>
              <a:buClr>
                <a:schemeClr val="lt1"/>
              </a:buClr>
              <a:buSzPts val="4400"/>
              <a:buNone/>
            </a:pPr>
            <a:r>
              <a:rPr lang="en-GB" sz="4400">
                <a:solidFill>
                  <a:schemeClr val="lt1"/>
                </a:solidFill>
              </a:rPr>
              <a:t>Welcoming</a:t>
            </a:r>
            <a:endParaRPr/>
          </a:p>
          <a:p>
            <a:pPr indent="0" lvl="0" marL="0" rtl="0" algn="l">
              <a:lnSpc>
                <a:spcPct val="90000"/>
              </a:lnSpc>
              <a:spcBef>
                <a:spcPts val="1000"/>
              </a:spcBef>
              <a:spcAft>
                <a:spcPts val="0"/>
              </a:spcAft>
              <a:buClr>
                <a:schemeClr val="lt1"/>
              </a:buClr>
              <a:buSzPts val="4400"/>
              <a:buNone/>
            </a:pPr>
            <a:r>
              <a:rPr lang="en-GB" sz="4400">
                <a:solidFill>
                  <a:schemeClr val="lt1"/>
                </a:solidFill>
              </a:rPr>
              <a:t>Visitors</a:t>
            </a:r>
            <a:endParaRPr/>
          </a:p>
        </p:txBody>
      </p:sp>
      <p:pic>
        <p:nvPicPr>
          <p:cNvPr id="569" name="Google Shape;569;p27"/>
          <p:cNvPicPr preferRelativeResize="0"/>
          <p:nvPr>
            <p:ph idx="3" type="pic"/>
          </p:nvPr>
        </p:nvPicPr>
        <p:blipFill rotWithShape="1">
          <a:blip r:embed="rId3">
            <a:alphaModFix/>
          </a:blip>
          <a:srcRect b="10522" l="0" r="0" t="10522"/>
          <a:stretch/>
        </p:blipFill>
        <p:spPr>
          <a:xfrm>
            <a:off x="3564835" y="-1"/>
            <a:ext cx="8627164" cy="454015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28"/>
          <p:cNvSpPr/>
          <p:nvPr/>
        </p:nvSpPr>
        <p:spPr>
          <a:xfrm>
            <a:off x="0" y="3975701"/>
            <a:ext cx="12192000" cy="1215043"/>
          </a:xfrm>
          <a:prstGeom prst="rect">
            <a:avLst/>
          </a:prstGeom>
          <a:solidFill>
            <a:srgbClr val="FDDE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5" name="Google Shape;575;p28"/>
          <p:cNvSpPr/>
          <p:nvPr/>
        </p:nvSpPr>
        <p:spPr>
          <a:xfrm>
            <a:off x="0" y="1519013"/>
            <a:ext cx="12192000" cy="1215043"/>
          </a:xfrm>
          <a:prstGeom prst="rect">
            <a:avLst/>
          </a:prstGeom>
          <a:solidFill>
            <a:srgbClr val="6ECEC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6" name="Google Shape;576;p28"/>
          <p:cNvSpPr txBox="1"/>
          <p:nvPr/>
        </p:nvSpPr>
        <p:spPr>
          <a:xfrm>
            <a:off x="643223" y="349104"/>
            <a:ext cx="6361734" cy="69735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600"/>
              <a:buFont typeface="Arial"/>
              <a:buNone/>
            </a:pPr>
            <a:r>
              <a:rPr b="1" lang="en-GB" sz="3600">
                <a:solidFill>
                  <a:schemeClr val="dk1"/>
                </a:solidFill>
                <a:latin typeface="Calibri"/>
                <a:ea typeface="Calibri"/>
                <a:cs typeface="Calibri"/>
                <a:sym typeface="Calibri"/>
              </a:rPr>
              <a:t>Welcoming visitors</a:t>
            </a:r>
            <a:endParaRPr/>
          </a:p>
        </p:txBody>
      </p:sp>
      <p:sp>
        <p:nvSpPr>
          <p:cNvPr id="577" name="Google Shape;577;p28"/>
          <p:cNvSpPr txBox="1"/>
          <p:nvPr/>
        </p:nvSpPr>
        <p:spPr>
          <a:xfrm>
            <a:off x="1053084" y="1482738"/>
            <a:ext cx="10085832" cy="129266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3000">
                <a:solidFill>
                  <a:schemeClr val="dk1"/>
                </a:solidFill>
                <a:latin typeface="Calibri"/>
                <a:ea typeface="Calibri"/>
                <a:cs typeface="Calibri"/>
                <a:sym typeface="Calibri"/>
              </a:rPr>
              <a:t>How to make tourists experience </a:t>
            </a:r>
            <a:endParaRPr/>
          </a:p>
          <a:p>
            <a:pPr indent="0" lvl="0" marL="0" marR="0" rtl="0" algn="ctr">
              <a:spcBef>
                <a:spcPts val="0"/>
              </a:spcBef>
              <a:spcAft>
                <a:spcPts val="0"/>
              </a:spcAft>
              <a:buNone/>
            </a:pPr>
            <a:r>
              <a:rPr b="1" lang="en-GB" sz="4800">
                <a:solidFill>
                  <a:srgbClr val="FDDE00"/>
                </a:solidFill>
                <a:latin typeface="Calibri"/>
                <a:ea typeface="Calibri"/>
                <a:cs typeface="Calibri"/>
                <a:sym typeface="Calibri"/>
              </a:rPr>
              <a:t>WELLbeing</a:t>
            </a:r>
            <a:r>
              <a:rPr b="1" lang="en-GB" sz="4800">
                <a:solidFill>
                  <a:schemeClr val="dk1"/>
                </a:solidFill>
                <a:latin typeface="Calibri"/>
                <a:ea typeface="Calibri"/>
                <a:cs typeface="Calibri"/>
                <a:sym typeface="Calibri"/>
              </a:rPr>
              <a:t>?</a:t>
            </a:r>
            <a:endParaRPr/>
          </a:p>
        </p:txBody>
      </p:sp>
      <p:sp>
        <p:nvSpPr>
          <p:cNvPr id="578" name="Google Shape;578;p28"/>
          <p:cNvSpPr txBox="1"/>
          <p:nvPr/>
        </p:nvSpPr>
        <p:spPr>
          <a:xfrm>
            <a:off x="1053084" y="3939426"/>
            <a:ext cx="10085832" cy="129266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3000">
                <a:solidFill>
                  <a:schemeClr val="dk1"/>
                </a:solidFill>
                <a:latin typeface="Calibri"/>
                <a:ea typeface="Calibri"/>
                <a:cs typeface="Calibri"/>
                <a:sym typeface="Calibri"/>
              </a:rPr>
              <a:t>Make them feel</a:t>
            </a:r>
            <a:endParaRPr/>
          </a:p>
          <a:p>
            <a:pPr indent="0" lvl="0" marL="0" marR="0" rtl="0" algn="ctr">
              <a:spcBef>
                <a:spcPts val="0"/>
              </a:spcBef>
              <a:spcAft>
                <a:spcPts val="0"/>
              </a:spcAft>
              <a:buNone/>
            </a:pPr>
            <a:r>
              <a:rPr b="1" lang="en-GB" sz="4800">
                <a:solidFill>
                  <a:srgbClr val="6ECECB"/>
                </a:solidFill>
                <a:latin typeface="Calibri"/>
                <a:ea typeface="Calibri"/>
                <a:cs typeface="Calibri"/>
                <a:sym typeface="Calibri"/>
              </a:rPr>
              <a:t>WELLcome</a:t>
            </a:r>
            <a:r>
              <a:rPr b="1" lang="en-GB" sz="4800">
                <a:solidFill>
                  <a:schemeClr val="dk1"/>
                </a:solidFill>
                <a:latin typeface="Calibri"/>
                <a:ea typeface="Calibri"/>
                <a:cs typeface="Calibri"/>
                <a:sym typeface="Calibri"/>
              </a:rPr>
              <a:t>!</a:t>
            </a:r>
            <a:endParaRPr/>
          </a:p>
        </p:txBody>
      </p:sp>
      <p:sp>
        <p:nvSpPr>
          <p:cNvPr id="579" name="Google Shape;579;p28"/>
          <p:cNvSpPr/>
          <p:nvPr/>
        </p:nvSpPr>
        <p:spPr>
          <a:xfrm>
            <a:off x="5538216" y="2996984"/>
            <a:ext cx="1115568" cy="715788"/>
          </a:xfrm>
          <a:prstGeom prst="downArrow">
            <a:avLst>
              <a:gd fmla="val 50000" name="adj1"/>
              <a:gd fmla="val 50000" name="adj2"/>
            </a:avLst>
          </a:prstGeom>
          <a:solidFill>
            <a:srgbClr val="F7981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0" name="Google Shape;580;p28"/>
          <p:cNvSpPr txBox="1"/>
          <p:nvPr/>
        </p:nvSpPr>
        <p:spPr>
          <a:xfrm>
            <a:off x="1795921" y="5595576"/>
            <a:ext cx="8586216"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2800">
                <a:solidFill>
                  <a:schemeClr val="dk1"/>
                </a:solidFill>
                <a:latin typeface="Calibri"/>
                <a:ea typeface="Calibri"/>
                <a:cs typeface="Calibri"/>
                <a:sym typeface="Calibri"/>
              </a:rPr>
              <a:t>It sets the tone for the rest of the experience</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p29"/>
          <p:cNvSpPr txBox="1"/>
          <p:nvPr/>
        </p:nvSpPr>
        <p:spPr>
          <a:xfrm>
            <a:off x="643223" y="349104"/>
            <a:ext cx="6361734" cy="69735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600"/>
              <a:buFont typeface="Arial"/>
              <a:buNone/>
            </a:pPr>
            <a:r>
              <a:rPr b="1" lang="en-GB" sz="3600">
                <a:solidFill>
                  <a:schemeClr val="dk1"/>
                </a:solidFill>
                <a:latin typeface="Calibri"/>
                <a:ea typeface="Calibri"/>
                <a:cs typeface="Calibri"/>
                <a:sym typeface="Calibri"/>
              </a:rPr>
              <a:t>The importance of Welcoming</a:t>
            </a:r>
            <a:endParaRPr/>
          </a:p>
        </p:txBody>
      </p:sp>
      <p:sp>
        <p:nvSpPr>
          <p:cNvPr id="587" name="Google Shape;587;p29"/>
          <p:cNvSpPr txBox="1"/>
          <p:nvPr/>
        </p:nvSpPr>
        <p:spPr>
          <a:xfrm>
            <a:off x="6640945" y="2719095"/>
            <a:ext cx="5421746" cy="3462486"/>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rgbClr val="FDDE00"/>
              </a:buClr>
              <a:buSzPts val="2400"/>
              <a:buFont typeface="Calibri"/>
              <a:buChar char="↘"/>
            </a:pPr>
            <a:r>
              <a:rPr lang="en-GB" sz="2400">
                <a:solidFill>
                  <a:schemeClr val="dk1"/>
                </a:solidFill>
                <a:latin typeface="Calibri"/>
                <a:ea typeface="Calibri"/>
                <a:cs typeface="Calibri"/>
                <a:sym typeface="Calibri"/>
              </a:rPr>
              <a:t>Building a good first impression</a:t>
            </a:r>
            <a:endParaRPr/>
          </a:p>
          <a:p>
            <a:pPr indent="-342900" lvl="0" marL="342900" marR="0" rtl="0" algn="l">
              <a:spcBef>
                <a:spcPts val="1800"/>
              </a:spcBef>
              <a:spcAft>
                <a:spcPts val="0"/>
              </a:spcAft>
              <a:buClr>
                <a:srgbClr val="FDDE00"/>
              </a:buClr>
              <a:buSzPts val="2400"/>
              <a:buFont typeface="Calibri"/>
              <a:buChar char="↘"/>
            </a:pPr>
            <a:r>
              <a:rPr lang="en-GB" sz="2400">
                <a:solidFill>
                  <a:schemeClr val="dk1"/>
                </a:solidFill>
                <a:latin typeface="Calibri"/>
                <a:ea typeface="Calibri"/>
                <a:cs typeface="Calibri"/>
                <a:sym typeface="Calibri"/>
              </a:rPr>
              <a:t>Gaining trust and becoming a reference</a:t>
            </a:r>
            <a:endParaRPr/>
          </a:p>
          <a:p>
            <a:pPr indent="-342900" lvl="0" marL="342900" marR="0" rtl="0" algn="l">
              <a:spcBef>
                <a:spcPts val="1800"/>
              </a:spcBef>
              <a:spcAft>
                <a:spcPts val="0"/>
              </a:spcAft>
              <a:buClr>
                <a:srgbClr val="FDDE00"/>
              </a:buClr>
              <a:buSzPts val="2400"/>
              <a:buFont typeface="Calibri"/>
              <a:buChar char="↘"/>
            </a:pPr>
            <a:r>
              <a:rPr lang="en-GB" sz="2400">
                <a:solidFill>
                  <a:schemeClr val="dk1"/>
                </a:solidFill>
                <a:latin typeface="Calibri"/>
                <a:ea typeface="Calibri"/>
                <a:cs typeface="Calibri"/>
                <a:sym typeface="Calibri"/>
              </a:rPr>
              <a:t>Improving your brand’s image </a:t>
            </a:r>
            <a:endParaRPr/>
          </a:p>
          <a:p>
            <a:pPr indent="-342900" lvl="0" marL="342900" marR="0" rtl="0" algn="l">
              <a:spcBef>
                <a:spcPts val="1800"/>
              </a:spcBef>
              <a:spcAft>
                <a:spcPts val="0"/>
              </a:spcAft>
              <a:buClr>
                <a:srgbClr val="FDDE00"/>
              </a:buClr>
              <a:buSzPts val="2400"/>
              <a:buFont typeface="Calibri"/>
              <a:buChar char="↘"/>
            </a:pPr>
            <a:r>
              <a:rPr lang="en-GB" sz="2400">
                <a:solidFill>
                  <a:schemeClr val="dk1"/>
                </a:solidFill>
                <a:latin typeface="Calibri"/>
                <a:ea typeface="Calibri"/>
                <a:cs typeface="Calibri"/>
                <a:sym typeface="Calibri"/>
              </a:rPr>
              <a:t>Improving the destination’s image</a:t>
            </a:r>
            <a:endParaRPr/>
          </a:p>
          <a:p>
            <a:pPr indent="-342900" lvl="0" marL="342900" marR="0" rtl="0" algn="l">
              <a:spcBef>
                <a:spcPts val="1800"/>
              </a:spcBef>
              <a:spcAft>
                <a:spcPts val="0"/>
              </a:spcAft>
              <a:buClr>
                <a:srgbClr val="FDDE00"/>
              </a:buClr>
              <a:buSzPts val="2400"/>
              <a:buFont typeface="Calibri"/>
              <a:buChar char="↘"/>
            </a:pPr>
            <a:r>
              <a:rPr lang="en-GB" sz="2400">
                <a:solidFill>
                  <a:schemeClr val="dk1"/>
                </a:solidFill>
                <a:latin typeface="Calibri"/>
                <a:ea typeface="Calibri"/>
                <a:cs typeface="Calibri"/>
                <a:sym typeface="Calibri"/>
              </a:rPr>
              <a:t>Nurturing long relationships</a:t>
            </a:r>
            <a:endParaRPr/>
          </a:p>
          <a:p>
            <a:pPr indent="-342900" lvl="0" marL="342900" marR="0" rtl="0" algn="l">
              <a:spcBef>
                <a:spcPts val="1800"/>
              </a:spcBef>
              <a:spcAft>
                <a:spcPts val="0"/>
              </a:spcAft>
              <a:buClr>
                <a:srgbClr val="FDDE00"/>
              </a:buClr>
              <a:buSzPts val="2400"/>
              <a:buFont typeface="Calibri"/>
              <a:buChar char="↘"/>
            </a:pPr>
            <a:r>
              <a:rPr lang="en-GB" sz="2400">
                <a:solidFill>
                  <a:schemeClr val="dk1"/>
                </a:solidFill>
                <a:latin typeface="Calibri"/>
                <a:ea typeface="Calibri"/>
                <a:cs typeface="Calibri"/>
                <a:sym typeface="Calibri"/>
              </a:rPr>
              <a:t>Stimulating word-of-mouth</a:t>
            </a:r>
            <a:endParaRPr/>
          </a:p>
        </p:txBody>
      </p:sp>
      <p:sp>
        <p:nvSpPr>
          <p:cNvPr id="588" name="Google Shape;588;p29"/>
          <p:cNvSpPr/>
          <p:nvPr/>
        </p:nvSpPr>
        <p:spPr>
          <a:xfrm>
            <a:off x="0" y="932877"/>
            <a:ext cx="6096000" cy="1810325"/>
          </a:xfrm>
          <a:prstGeom prst="rightArrow">
            <a:avLst>
              <a:gd fmla="val 50000" name="adj1"/>
              <a:gd fmla="val 50000" name="adj2"/>
            </a:avLst>
          </a:prstGeom>
          <a:solidFill>
            <a:srgbClr val="FDDE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4400">
                <a:solidFill>
                  <a:schemeClr val="dk1"/>
                </a:solidFill>
                <a:latin typeface="Calibri"/>
                <a:ea typeface="Calibri"/>
                <a:cs typeface="Calibri"/>
                <a:sym typeface="Calibri"/>
              </a:rPr>
              <a:t>For THEM</a:t>
            </a:r>
            <a:endParaRPr/>
          </a:p>
        </p:txBody>
      </p:sp>
      <p:sp>
        <p:nvSpPr>
          <p:cNvPr id="589" name="Google Shape;589;p29"/>
          <p:cNvSpPr/>
          <p:nvPr/>
        </p:nvSpPr>
        <p:spPr>
          <a:xfrm flipH="1">
            <a:off x="6096000" y="932876"/>
            <a:ext cx="6096000" cy="1810325"/>
          </a:xfrm>
          <a:prstGeom prst="rightArrow">
            <a:avLst>
              <a:gd fmla="val 50000" name="adj1"/>
              <a:gd fmla="val 50000" name="adj2"/>
            </a:avLst>
          </a:prstGeom>
          <a:solidFill>
            <a:srgbClr val="6ECEC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4400">
                <a:solidFill>
                  <a:schemeClr val="lt1"/>
                </a:solidFill>
                <a:latin typeface="Calibri"/>
                <a:ea typeface="Calibri"/>
                <a:cs typeface="Calibri"/>
                <a:sym typeface="Calibri"/>
              </a:rPr>
              <a:t>For YOU</a:t>
            </a:r>
            <a:endParaRPr/>
          </a:p>
        </p:txBody>
      </p:sp>
      <p:sp>
        <p:nvSpPr>
          <p:cNvPr id="590" name="Google Shape;590;p29"/>
          <p:cNvSpPr txBox="1"/>
          <p:nvPr/>
        </p:nvSpPr>
        <p:spPr>
          <a:xfrm>
            <a:off x="340921" y="2719095"/>
            <a:ext cx="5421747" cy="3462486"/>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rgbClr val="6ECECB"/>
              </a:buClr>
              <a:buSzPts val="2400"/>
              <a:buFont typeface="Calibri"/>
              <a:buChar char="↘"/>
            </a:pPr>
            <a:r>
              <a:rPr lang="en-GB" sz="2400">
                <a:solidFill>
                  <a:schemeClr val="dk1"/>
                </a:solidFill>
                <a:latin typeface="Calibri"/>
                <a:ea typeface="Calibri"/>
                <a:cs typeface="Calibri"/>
                <a:sym typeface="Calibri"/>
              </a:rPr>
              <a:t>Feeling accepted and expected</a:t>
            </a:r>
            <a:endParaRPr/>
          </a:p>
          <a:p>
            <a:pPr indent="-342900" lvl="0" marL="342900" marR="0" rtl="0" algn="l">
              <a:spcBef>
                <a:spcPts val="1800"/>
              </a:spcBef>
              <a:spcAft>
                <a:spcPts val="0"/>
              </a:spcAft>
              <a:buClr>
                <a:srgbClr val="6ECECB"/>
              </a:buClr>
              <a:buSzPts val="2400"/>
              <a:buFont typeface="Calibri"/>
              <a:buChar char="↘"/>
            </a:pPr>
            <a:r>
              <a:rPr lang="en-GB" sz="2400">
                <a:solidFill>
                  <a:schemeClr val="dk1"/>
                </a:solidFill>
                <a:latin typeface="Calibri"/>
                <a:ea typeface="Calibri"/>
                <a:cs typeface="Calibri"/>
                <a:sym typeface="Calibri"/>
              </a:rPr>
              <a:t>Feeling more at ease and comfortable</a:t>
            </a:r>
            <a:endParaRPr/>
          </a:p>
          <a:p>
            <a:pPr indent="-342900" lvl="0" marL="342900" marR="0" rtl="0" algn="l">
              <a:spcBef>
                <a:spcPts val="1800"/>
              </a:spcBef>
              <a:spcAft>
                <a:spcPts val="0"/>
              </a:spcAft>
              <a:buClr>
                <a:srgbClr val="6ECECB"/>
              </a:buClr>
              <a:buSzPts val="2400"/>
              <a:buFont typeface="Calibri"/>
              <a:buChar char="↘"/>
            </a:pPr>
            <a:r>
              <a:rPr lang="en-GB" sz="2400">
                <a:solidFill>
                  <a:schemeClr val="dk1"/>
                </a:solidFill>
                <a:latin typeface="Calibri"/>
                <a:ea typeface="Calibri"/>
                <a:cs typeface="Calibri"/>
                <a:sym typeface="Calibri"/>
              </a:rPr>
              <a:t>Triggering positive emotions</a:t>
            </a:r>
            <a:endParaRPr/>
          </a:p>
          <a:p>
            <a:pPr indent="-342900" lvl="0" marL="342900" marR="0" rtl="0" algn="l">
              <a:spcBef>
                <a:spcPts val="1800"/>
              </a:spcBef>
              <a:spcAft>
                <a:spcPts val="0"/>
              </a:spcAft>
              <a:buClr>
                <a:srgbClr val="6ECECB"/>
              </a:buClr>
              <a:buSzPts val="2400"/>
              <a:buFont typeface="Calibri"/>
              <a:buChar char="↘"/>
            </a:pPr>
            <a:r>
              <a:rPr lang="en-GB" sz="2400">
                <a:solidFill>
                  <a:schemeClr val="dk1"/>
                </a:solidFill>
                <a:latin typeface="Calibri"/>
                <a:ea typeface="Calibri"/>
                <a:cs typeface="Calibri"/>
                <a:sym typeface="Calibri"/>
              </a:rPr>
              <a:t>Feeling appreciated, special and unique</a:t>
            </a:r>
            <a:endParaRPr/>
          </a:p>
          <a:p>
            <a:pPr indent="-342900" lvl="0" marL="342900" marR="0" rtl="0" algn="l">
              <a:spcBef>
                <a:spcPts val="1800"/>
              </a:spcBef>
              <a:spcAft>
                <a:spcPts val="0"/>
              </a:spcAft>
              <a:buClr>
                <a:srgbClr val="6ECECB"/>
              </a:buClr>
              <a:buSzPts val="2400"/>
              <a:buFont typeface="Calibri"/>
              <a:buChar char="↘"/>
            </a:pPr>
            <a:r>
              <a:rPr lang="en-GB" sz="2400">
                <a:solidFill>
                  <a:schemeClr val="dk1"/>
                </a:solidFill>
                <a:latin typeface="Calibri"/>
                <a:ea typeface="Calibri"/>
                <a:cs typeface="Calibri"/>
                <a:sym typeface="Calibri"/>
              </a:rPr>
              <a:t>Increasing satisfaction</a:t>
            </a:r>
            <a:endParaRPr/>
          </a:p>
          <a:p>
            <a:pPr indent="-342900" lvl="0" marL="342900" marR="0" rtl="0" algn="l">
              <a:spcBef>
                <a:spcPts val="1800"/>
              </a:spcBef>
              <a:spcAft>
                <a:spcPts val="0"/>
              </a:spcAft>
              <a:buClr>
                <a:srgbClr val="6ECECB"/>
              </a:buClr>
              <a:buSzPts val="2400"/>
              <a:buFont typeface="Calibri"/>
              <a:buChar char="↘"/>
            </a:pPr>
            <a:r>
              <a:rPr lang="en-GB" sz="2400">
                <a:solidFill>
                  <a:schemeClr val="dk1"/>
                </a:solidFill>
                <a:latin typeface="Calibri"/>
                <a:ea typeface="Calibri"/>
                <a:cs typeface="Calibri"/>
                <a:sym typeface="Calibri"/>
              </a:rPr>
              <a:t>The feeling of making the right choice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id="229" name="Google Shape;229;p3"/>
          <p:cNvPicPr preferRelativeResize="0"/>
          <p:nvPr>
            <p:ph idx="2" type="pic"/>
          </p:nvPr>
        </p:nvPicPr>
        <p:blipFill rotWithShape="1">
          <a:blip r:embed="rId3">
            <a:alphaModFix/>
          </a:blip>
          <a:srcRect b="0" l="7999" r="7999" t="0"/>
          <a:stretch/>
        </p:blipFill>
        <p:spPr>
          <a:xfrm>
            <a:off x="8802435" y="1223694"/>
            <a:ext cx="3389565" cy="4100336"/>
          </a:xfrm>
          <a:prstGeom prst="rect">
            <a:avLst/>
          </a:prstGeom>
          <a:noFill/>
          <a:ln>
            <a:noFill/>
          </a:ln>
        </p:spPr>
      </p:pic>
      <p:sp>
        <p:nvSpPr>
          <p:cNvPr id="230" name="Google Shape;230;p3"/>
          <p:cNvSpPr txBox="1"/>
          <p:nvPr>
            <p:ph idx="1" type="body"/>
          </p:nvPr>
        </p:nvSpPr>
        <p:spPr>
          <a:xfrm>
            <a:off x="643223" y="349104"/>
            <a:ext cx="6361734" cy="69735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None/>
            </a:pPr>
            <a:r>
              <a:rPr lang="en-GB"/>
              <a:t>The roadmap</a:t>
            </a:r>
            <a:endParaRPr/>
          </a:p>
        </p:txBody>
      </p:sp>
      <p:sp>
        <p:nvSpPr>
          <p:cNvPr id="231" name="Google Shape;231;p3"/>
          <p:cNvSpPr/>
          <p:nvPr/>
        </p:nvSpPr>
        <p:spPr>
          <a:xfrm>
            <a:off x="360420" y="993094"/>
            <a:ext cx="6444000" cy="468000"/>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GB" sz="2400" u="none" cap="none" strike="noStrike">
                <a:solidFill>
                  <a:srgbClr val="A5A5A5"/>
                </a:solidFill>
                <a:latin typeface="Calibri"/>
                <a:ea typeface="Calibri"/>
                <a:cs typeface="Calibri"/>
                <a:sym typeface="Calibri"/>
              </a:rPr>
              <a:t>I. Introduction to Wellness and Wellbeing</a:t>
            </a:r>
            <a:endParaRPr/>
          </a:p>
        </p:txBody>
      </p:sp>
      <p:sp>
        <p:nvSpPr>
          <p:cNvPr id="232" name="Google Shape;232;p3"/>
          <p:cNvSpPr/>
          <p:nvPr/>
        </p:nvSpPr>
        <p:spPr>
          <a:xfrm>
            <a:off x="360420" y="1578877"/>
            <a:ext cx="6444000" cy="468000"/>
          </a:xfrm>
          <a:prstGeom prst="homePlate">
            <a:avLst>
              <a:gd fmla="val 50000" name="adj"/>
            </a:avLst>
          </a:prstGeom>
          <a:solidFill>
            <a:srgbClr val="6ECEC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sz="2800">
                <a:solidFill>
                  <a:schemeClr val="lt1"/>
                </a:solidFill>
                <a:latin typeface="Calibri"/>
                <a:ea typeface="Calibri"/>
                <a:cs typeface="Calibri"/>
                <a:sym typeface="Calibri"/>
              </a:rPr>
              <a:t>II. Wellbeing in a New Era</a:t>
            </a:r>
            <a:endParaRPr/>
          </a:p>
        </p:txBody>
      </p:sp>
      <p:sp>
        <p:nvSpPr>
          <p:cNvPr id="233" name="Google Shape;233;p3"/>
          <p:cNvSpPr/>
          <p:nvPr/>
        </p:nvSpPr>
        <p:spPr>
          <a:xfrm>
            <a:off x="360420" y="2164660"/>
            <a:ext cx="6444000" cy="468000"/>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sz="2400">
                <a:solidFill>
                  <a:srgbClr val="A5A5A5"/>
                </a:solidFill>
                <a:latin typeface="Calibri"/>
                <a:ea typeface="Calibri"/>
                <a:cs typeface="Calibri"/>
                <a:sym typeface="Calibri"/>
              </a:rPr>
              <a:t>III. The Experience Economy</a:t>
            </a:r>
            <a:endParaRPr b="1" sz="2400">
              <a:solidFill>
                <a:srgbClr val="A5A5A5"/>
              </a:solidFill>
              <a:latin typeface="Calibri"/>
              <a:ea typeface="Calibri"/>
              <a:cs typeface="Calibri"/>
              <a:sym typeface="Calibri"/>
            </a:endParaRPr>
          </a:p>
        </p:txBody>
      </p:sp>
      <p:sp>
        <p:nvSpPr>
          <p:cNvPr id="234" name="Google Shape;234;p3"/>
          <p:cNvSpPr/>
          <p:nvPr/>
        </p:nvSpPr>
        <p:spPr>
          <a:xfrm>
            <a:off x="360413" y="3922009"/>
            <a:ext cx="6444000" cy="468000"/>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sz="2400">
                <a:solidFill>
                  <a:srgbClr val="A5A5A5"/>
                </a:solidFill>
                <a:latin typeface="Calibri"/>
                <a:ea typeface="Calibri"/>
                <a:cs typeface="Calibri"/>
                <a:sym typeface="Calibri"/>
              </a:rPr>
              <a:t>VI. Storytelling in Culinary Tourism</a:t>
            </a:r>
            <a:endParaRPr/>
          </a:p>
        </p:txBody>
      </p:sp>
      <p:sp>
        <p:nvSpPr>
          <p:cNvPr id="235" name="Google Shape;235;p3"/>
          <p:cNvSpPr/>
          <p:nvPr/>
        </p:nvSpPr>
        <p:spPr>
          <a:xfrm>
            <a:off x="360413" y="4507792"/>
            <a:ext cx="6444000" cy="468000"/>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sz="2400">
                <a:solidFill>
                  <a:srgbClr val="A5A5A5"/>
                </a:solidFill>
                <a:latin typeface="Calibri"/>
                <a:ea typeface="Calibri"/>
                <a:cs typeface="Calibri"/>
                <a:sym typeface="Calibri"/>
              </a:rPr>
              <a:t>VII. Setting up a Wellbeing Business</a:t>
            </a:r>
            <a:endParaRPr b="1" sz="2400">
              <a:solidFill>
                <a:srgbClr val="A5A5A5"/>
              </a:solidFill>
              <a:latin typeface="Calibri"/>
              <a:ea typeface="Calibri"/>
              <a:cs typeface="Calibri"/>
              <a:sym typeface="Calibri"/>
            </a:endParaRPr>
          </a:p>
        </p:txBody>
      </p:sp>
      <p:sp>
        <p:nvSpPr>
          <p:cNvPr id="236" name="Google Shape;236;p3"/>
          <p:cNvSpPr/>
          <p:nvPr/>
        </p:nvSpPr>
        <p:spPr>
          <a:xfrm>
            <a:off x="360413" y="5093575"/>
            <a:ext cx="6444000" cy="468000"/>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sz="2400">
                <a:solidFill>
                  <a:srgbClr val="A5A5A5"/>
                </a:solidFill>
                <a:latin typeface="Calibri"/>
                <a:ea typeface="Calibri"/>
                <a:cs typeface="Calibri"/>
                <a:sym typeface="Calibri"/>
              </a:rPr>
              <a:t>VIII. Branding for Wellbeing</a:t>
            </a:r>
            <a:endParaRPr/>
          </a:p>
        </p:txBody>
      </p:sp>
      <p:pic>
        <p:nvPicPr>
          <p:cNvPr id="237" name="Google Shape;237;p3"/>
          <p:cNvPicPr preferRelativeResize="0"/>
          <p:nvPr/>
        </p:nvPicPr>
        <p:blipFill rotWithShape="1">
          <a:blip r:embed="rId4">
            <a:alphaModFix/>
          </a:blip>
          <a:srcRect b="0" l="0" r="0" t="0"/>
          <a:stretch/>
        </p:blipFill>
        <p:spPr>
          <a:xfrm>
            <a:off x="6897680" y="1047094"/>
            <a:ext cx="360000" cy="360000"/>
          </a:xfrm>
          <a:prstGeom prst="rect">
            <a:avLst/>
          </a:prstGeom>
          <a:noFill/>
          <a:ln>
            <a:noFill/>
          </a:ln>
        </p:spPr>
      </p:pic>
      <p:pic>
        <p:nvPicPr>
          <p:cNvPr id="238" name="Google Shape;238;p3"/>
          <p:cNvPicPr preferRelativeResize="0"/>
          <p:nvPr/>
        </p:nvPicPr>
        <p:blipFill rotWithShape="1">
          <a:blip r:embed="rId5">
            <a:alphaModFix/>
          </a:blip>
          <a:srcRect b="0" l="0" r="0" t="0"/>
          <a:stretch/>
        </p:blipFill>
        <p:spPr>
          <a:xfrm>
            <a:off x="6897310" y="4561792"/>
            <a:ext cx="360000" cy="360000"/>
          </a:xfrm>
          <a:prstGeom prst="rect">
            <a:avLst/>
          </a:prstGeom>
          <a:noFill/>
          <a:ln>
            <a:noFill/>
          </a:ln>
        </p:spPr>
      </p:pic>
      <p:pic>
        <p:nvPicPr>
          <p:cNvPr id="239" name="Google Shape;239;p3"/>
          <p:cNvPicPr preferRelativeResize="0"/>
          <p:nvPr/>
        </p:nvPicPr>
        <p:blipFill rotWithShape="1">
          <a:blip r:embed="rId5">
            <a:alphaModFix/>
          </a:blip>
          <a:srcRect b="0" l="0" r="0" t="0"/>
          <a:stretch/>
        </p:blipFill>
        <p:spPr>
          <a:xfrm>
            <a:off x="6897310" y="5733357"/>
            <a:ext cx="360000" cy="360000"/>
          </a:xfrm>
          <a:prstGeom prst="rect">
            <a:avLst/>
          </a:prstGeom>
          <a:noFill/>
          <a:ln>
            <a:noFill/>
          </a:ln>
        </p:spPr>
      </p:pic>
      <p:pic>
        <p:nvPicPr>
          <p:cNvPr id="240" name="Google Shape;240;p3"/>
          <p:cNvPicPr preferRelativeResize="0"/>
          <p:nvPr/>
        </p:nvPicPr>
        <p:blipFill rotWithShape="1">
          <a:blip r:embed="rId5">
            <a:alphaModFix/>
          </a:blip>
          <a:srcRect b="0" l="0" r="0" t="0"/>
          <a:stretch/>
        </p:blipFill>
        <p:spPr>
          <a:xfrm>
            <a:off x="6897680" y="5147574"/>
            <a:ext cx="360000" cy="360000"/>
          </a:xfrm>
          <a:prstGeom prst="rect">
            <a:avLst/>
          </a:prstGeom>
          <a:noFill/>
          <a:ln>
            <a:noFill/>
          </a:ln>
        </p:spPr>
      </p:pic>
      <p:sp>
        <p:nvSpPr>
          <p:cNvPr id="241" name="Google Shape;241;p3"/>
          <p:cNvSpPr/>
          <p:nvPr/>
        </p:nvSpPr>
        <p:spPr>
          <a:xfrm>
            <a:off x="360413" y="2750443"/>
            <a:ext cx="6444000" cy="468000"/>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sz="2400">
                <a:solidFill>
                  <a:srgbClr val="A5A5A5"/>
                </a:solidFill>
                <a:latin typeface="Calibri"/>
                <a:ea typeface="Calibri"/>
                <a:cs typeface="Calibri"/>
                <a:sym typeface="Calibri"/>
              </a:rPr>
              <a:t>IV. Engineering Wellbeing Experiences</a:t>
            </a:r>
            <a:endParaRPr/>
          </a:p>
        </p:txBody>
      </p:sp>
      <p:sp>
        <p:nvSpPr>
          <p:cNvPr id="242" name="Google Shape;242;p3"/>
          <p:cNvSpPr/>
          <p:nvPr/>
        </p:nvSpPr>
        <p:spPr>
          <a:xfrm>
            <a:off x="360420" y="3336226"/>
            <a:ext cx="6444000" cy="468000"/>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sz="2400">
                <a:solidFill>
                  <a:srgbClr val="A5A5A5"/>
                </a:solidFill>
                <a:latin typeface="Calibri"/>
                <a:ea typeface="Calibri"/>
                <a:cs typeface="Calibri"/>
                <a:sym typeface="Calibri"/>
              </a:rPr>
              <a:t>V. Customer Journey Mapping</a:t>
            </a:r>
            <a:endParaRPr/>
          </a:p>
        </p:txBody>
      </p:sp>
      <p:pic>
        <p:nvPicPr>
          <p:cNvPr id="243" name="Google Shape;243;p3"/>
          <p:cNvPicPr preferRelativeResize="0"/>
          <p:nvPr/>
        </p:nvPicPr>
        <p:blipFill rotWithShape="1">
          <a:blip r:embed="rId5">
            <a:alphaModFix/>
          </a:blip>
          <a:srcRect b="0" l="0" r="0" t="0"/>
          <a:stretch/>
        </p:blipFill>
        <p:spPr>
          <a:xfrm>
            <a:off x="6897310" y="3976010"/>
            <a:ext cx="360000" cy="360000"/>
          </a:xfrm>
          <a:prstGeom prst="rect">
            <a:avLst/>
          </a:prstGeom>
          <a:noFill/>
          <a:ln>
            <a:noFill/>
          </a:ln>
        </p:spPr>
      </p:pic>
      <p:sp>
        <p:nvSpPr>
          <p:cNvPr id="244" name="Google Shape;244;p3"/>
          <p:cNvSpPr/>
          <p:nvPr/>
        </p:nvSpPr>
        <p:spPr>
          <a:xfrm>
            <a:off x="360413" y="5679357"/>
            <a:ext cx="6444000" cy="468000"/>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sz="2400">
                <a:solidFill>
                  <a:srgbClr val="A5A5A5"/>
                </a:solidFill>
                <a:latin typeface="Calibri"/>
                <a:ea typeface="Calibri"/>
                <a:cs typeface="Calibri"/>
                <a:sym typeface="Calibri"/>
              </a:rPr>
              <a:t>IX. Digital Marketing</a:t>
            </a:r>
            <a:endParaRPr/>
          </a:p>
        </p:txBody>
      </p:sp>
      <p:pic>
        <p:nvPicPr>
          <p:cNvPr id="245" name="Google Shape;245;p3"/>
          <p:cNvPicPr preferRelativeResize="0"/>
          <p:nvPr/>
        </p:nvPicPr>
        <p:blipFill rotWithShape="1">
          <a:blip r:embed="rId5">
            <a:alphaModFix/>
          </a:blip>
          <a:srcRect b="0" l="0" r="0" t="0"/>
          <a:stretch/>
        </p:blipFill>
        <p:spPr>
          <a:xfrm>
            <a:off x="6897680" y="3388145"/>
            <a:ext cx="360000" cy="360000"/>
          </a:xfrm>
          <a:prstGeom prst="rect">
            <a:avLst/>
          </a:prstGeom>
          <a:noFill/>
          <a:ln>
            <a:noFill/>
          </a:ln>
        </p:spPr>
      </p:pic>
      <p:pic>
        <p:nvPicPr>
          <p:cNvPr id="246" name="Google Shape;246;p3"/>
          <p:cNvPicPr preferRelativeResize="0"/>
          <p:nvPr/>
        </p:nvPicPr>
        <p:blipFill rotWithShape="1">
          <a:blip r:embed="rId5">
            <a:alphaModFix/>
          </a:blip>
          <a:srcRect b="0" l="0" r="0" t="0"/>
          <a:stretch/>
        </p:blipFill>
        <p:spPr>
          <a:xfrm>
            <a:off x="6897680" y="2804443"/>
            <a:ext cx="360000" cy="360000"/>
          </a:xfrm>
          <a:prstGeom prst="rect">
            <a:avLst/>
          </a:prstGeom>
          <a:noFill/>
          <a:ln>
            <a:noFill/>
          </a:ln>
        </p:spPr>
      </p:pic>
      <p:pic>
        <p:nvPicPr>
          <p:cNvPr id="247" name="Google Shape;247;p3"/>
          <p:cNvPicPr preferRelativeResize="0"/>
          <p:nvPr/>
        </p:nvPicPr>
        <p:blipFill rotWithShape="1">
          <a:blip r:embed="rId5">
            <a:alphaModFix/>
          </a:blip>
          <a:srcRect b="0" l="0" r="0" t="0"/>
          <a:stretch/>
        </p:blipFill>
        <p:spPr>
          <a:xfrm>
            <a:off x="6897680" y="2218660"/>
            <a:ext cx="360000" cy="360000"/>
          </a:xfrm>
          <a:prstGeom prst="rect">
            <a:avLst/>
          </a:prstGeom>
          <a:noFill/>
          <a:ln>
            <a:noFill/>
          </a:ln>
        </p:spPr>
      </p:pic>
      <p:pic>
        <p:nvPicPr>
          <p:cNvPr id="248" name="Google Shape;248;p3"/>
          <p:cNvPicPr preferRelativeResize="0"/>
          <p:nvPr/>
        </p:nvPicPr>
        <p:blipFill rotWithShape="1">
          <a:blip r:embed="rId5">
            <a:alphaModFix/>
          </a:blip>
          <a:srcRect b="0" l="0" r="0" t="0"/>
          <a:stretch/>
        </p:blipFill>
        <p:spPr>
          <a:xfrm>
            <a:off x="6897680" y="1628716"/>
            <a:ext cx="360000" cy="3600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p30"/>
          <p:cNvSpPr txBox="1"/>
          <p:nvPr/>
        </p:nvSpPr>
        <p:spPr>
          <a:xfrm>
            <a:off x="9853898" y="5554863"/>
            <a:ext cx="2119027"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50" u="sng">
                <a:solidFill>
                  <a:schemeClr val="dk1"/>
                </a:solidFill>
                <a:latin typeface="Calibri"/>
                <a:ea typeface="Calibri"/>
                <a:cs typeface="Calibri"/>
                <a:sym typeface="Calibri"/>
                <a:hlinkClick r:id="rId3">
                  <a:extLst>
                    <a:ext uri="{A12FA001-AC4F-418D-AE19-62706E023703}">
                      <ahyp:hlinkClr val="tx"/>
                    </a:ext>
                  </a:extLst>
                </a:hlinkClick>
              </a:rPr>
              <a:t>https://youtu.be/zVDu0tJHTnY</a:t>
            </a:r>
            <a:r>
              <a:rPr lang="en-GB" sz="1050">
                <a:solidFill>
                  <a:schemeClr val="dk1"/>
                </a:solidFill>
                <a:latin typeface="Calibri"/>
                <a:ea typeface="Calibri"/>
                <a:cs typeface="Calibri"/>
                <a:sym typeface="Calibri"/>
              </a:rPr>
              <a:t> </a:t>
            </a:r>
            <a:endParaRPr/>
          </a:p>
        </p:txBody>
      </p:sp>
      <p:sp>
        <p:nvSpPr>
          <p:cNvPr id="596" name="Google Shape;596;p30"/>
          <p:cNvSpPr txBox="1"/>
          <p:nvPr/>
        </p:nvSpPr>
        <p:spPr>
          <a:xfrm>
            <a:off x="1188654" y="349104"/>
            <a:ext cx="7772465" cy="69735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600"/>
              <a:buFont typeface="Arial"/>
              <a:buNone/>
            </a:pPr>
            <a:r>
              <a:rPr b="1" lang="en-GB" sz="3600">
                <a:solidFill>
                  <a:schemeClr val="dk1"/>
                </a:solidFill>
                <a:latin typeface="Calibri"/>
                <a:ea typeface="Calibri"/>
                <a:cs typeface="Calibri"/>
                <a:sym typeface="Calibri"/>
              </a:rPr>
              <a:t>Support Video #3</a:t>
            </a:r>
            <a:endParaRPr/>
          </a:p>
        </p:txBody>
      </p:sp>
      <p:pic>
        <p:nvPicPr>
          <p:cNvPr id="597" name="Google Shape;597;p30"/>
          <p:cNvPicPr preferRelativeResize="0"/>
          <p:nvPr/>
        </p:nvPicPr>
        <p:blipFill rotWithShape="1">
          <a:blip r:embed="rId4">
            <a:alphaModFix/>
          </a:blip>
          <a:srcRect b="0" l="0" r="0" t="0"/>
          <a:stretch/>
        </p:blipFill>
        <p:spPr>
          <a:xfrm>
            <a:off x="367039" y="337780"/>
            <a:ext cx="720000" cy="720000"/>
          </a:xfrm>
          <a:prstGeom prst="rect">
            <a:avLst/>
          </a:prstGeom>
          <a:noFill/>
          <a:ln>
            <a:noFill/>
          </a:ln>
        </p:spPr>
      </p:pic>
      <p:sp>
        <p:nvSpPr>
          <p:cNvPr id="598" name="Google Shape;598;p30"/>
          <p:cNvSpPr txBox="1"/>
          <p:nvPr/>
        </p:nvSpPr>
        <p:spPr>
          <a:xfrm>
            <a:off x="9843516" y="1228725"/>
            <a:ext cx="2293620"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GB" sz="2400">
                <a:solidFill>
                  <a:srgbClr val="A5A5A5"/>
                </a:solidFill>
                <a:latin typeface="Calibri"/>
                <a:ea typeface="Calibri"/>
                <a:cs typeface="Calibri"/>
                <a:sym typeface="Calibri"/>
              </a:rPr>
              <a:t>100% Pure New Zealand: Kia ora</a:t>
            </a:r>
            <a:endParaRPr b="1" i="1" sz="2400">
              <a:solidFill>
                <a:srgbClr val="A5A5A5"/>
              </a:solidFill>
              <a:latin typeface="Calibri"/>
              <a:ea typeface="Calibri"/>
              <a:cs typeface="Calibri"/>
              <a:sym typeface="Calibri"/>
            </a:endParaRPr>
          </a:p>
        </p:txBody>
      </p:sp>
      <p:pic>
        <p:nvPicPr>
          <p:cNvPr id="599" name="Google Shape;599;p30" title="100% Pure New Zealand: Kia ora"/>
          <p:cNvPicPr preferRelativeResize="0"/>
          <p:nvPr/>
        </p:nvPicPr>
        <p:blipFill rotWithShape="1">
          <a:blip r:embed="rId5">
            <a:alphaModFix/>
          </a:blip>
          <a:srcRect b="0" l="0" r="0" t="0"/>
          <a:stretch/>
        </p:blipFill>
        <p:spPr>
          <a:xfrm>
            <a:off x="2673929" y="1287000"/>
            <a:ext cx="6948000" cy="4284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9"/>
                                        </p:tgtEl>
                                        <p:attrNameLst>
                                          <p:attrName>style.visibility</p:attrName>
                                        </p:attrNameLst>
                                      </p:cBhvr>
                                      <p:to>
                                        <p:strVal val="visible"/>
                                      </p:to>
                                    </p:set>
                                    <p:animEffect filter="fade" transition="in">
                                      <p:cBhvr>
                                        <p:cTn dur="1"/>
                                        <p:tgtEl>
                                          <p:spTgt spid="5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p31"/>
          <p:cNvSpPr/>
          <p:nvPr/>
        </p:nvSpPr>
        <p:spPr>
          <a:xfrm>
            <a:off x="3634241" y="1503320"/>
            <a:ext cx="4837936" cy="4172723"/>
          </a:xfrm>
          <a:prstGeom prst="hexagon">
            <a:avLst>
              <a:gd fmla="val 25000" name="adj"/>
              <a:gd fmla="val 115470" name="vf"/>
            </a:avLst>
          </a:prstGeom>
          <a:noFill/>
          <a:ln cap="flat" cmpd="sng" w="57150">
            <a:solidFill>
              <a:srgbClr val="FDDE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6" name="Google Shape;606;p31"/>
          <p:cNvSpPr/>
          <p:nvPr/>
        </p:nvSpPr>
        <p:spPr>
          <a:xfrm>
            <a:off x="1892808" y="1111861"/>
            <a:ext cx="2343153" cy="7200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b="1" lang="en-GB" sz="2800">
                <a:solidFill>
                  <a:schemeClr val="dk1"/>
                </a:solidFill>
                <a:latin typeface="Calibri"/>
                <a:ea typeface="Calibri"/>
                <a:cs typeface="Calibri"/>
                <a:sym typeface="Calibri"/>
              </a:rPr>
              <a:t>Appearance</a:t>
            </a:r>
            <a:endParaRPr/>
          </a:p>
        </p:txBody>
      </p:sp>
      <p:sp>
        <p:nvSpPr>
          <p:cNvPr id="607" name="Google Shape;607;p31"/>
          <p:cNvSpPr/>
          <p:nvPr/>
        </p:nvSpPr>
        <p:spPr>
          <a:xfrm>
            <a:off x="7883285" y="1107963"/>
            <a:ext cx="2794659" cy="7200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sz="2800">
                <a:solidFill>
                  <a:schemeClr val="dk1"/>
                </a:solidFill>
                <a:latin typeface="Calibri"/>
                <a:ea typeface="Calibri"/>
                <a:cs typeface="Calibri"/>
                <a:sym typeface="Calibri"/>
              </a:rPr>
              <a:t>Eye Contact</a:t>
            </a:r>
            <a:endParaRPr/>
          </a:p>
        </p:txBody>
      </p:sp>
      <p:sp>
        <p:nvSpPr>
          <p:cNvPr id="608" name="Google Shape;608;p31"/>
          <p:cNvSpPr/>
          <p:nvPr/>
        </p:nvSpPr>
        <p:spPr>
          <a:xfrm>
            <a:off x="1649521" y="3128503"/>
            <a:ext cx="1554479" cy="7200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b="1" lang="en-GB" sz="2800">
                <a:solidFill>
                  <a:schemeClr val="dk1"/>
                </a:solidFill>
                <a:latin typeface="Calibri"/>
                <a:ea typeface="Calibri"/>
                <a:cs typeface="Calibri"/>
                <a:sym typeface="Calibri"/>
              </a:rPr>
              <a:t>Smile</a:t>
            </a:r>
            <a:endParaRPr/>
          </a:p>
        </p:txBody>
      </p:sp>
      <p:sp>
        <p:nvSpPr>
          <p:cNvPr id="609" name="Google Shape;609;p31"/>
          <p:cNvSpPr/>
          <p:nvPr/>
        </p:nvSpPr>
        <p:spPr>
          <a:xfrm>
            <a:off x="1633175" y="5316043"/>
            <a:ext cx="2794652" cy="7200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b="1" lang="en-GB" sz="2800">
                <a:solidFill>
                  <a:schemeClr val="dk1"/>
                </a:solidFill>
                <a:latin typeface="Calibri"/>
                <a:ea typeface="Calibri"/>
                <a:cs typeface="Calibri"/>
                <a:sym typeface="Calibri"/>
              </a:rPr>
              <a:t>Body language</a:t>
            </a:r>
            <a:endParaRPr/>
          </a:p>
        </p:txBody>
      </p:sp>
      <p:sp>
        <p:nvSpPr>
          <p:cNvPr id="610" name="Google Shape;610;p31"/>
          <p:cNvSpPr/>
          <p:nvPr/>
        </p:nvSpPr>
        <p:spPr>
          <a:xfrm>
            <a:off x="8980561" y="3128503"/>
            <a:ext cx="2794651" cy="7200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sz="2800">
                <a:solidFill>
                  <a:schemeClr val="dk1"/>
                </a:solidFill>
                <a:latin typeface="Calibri"/>
                <a:ea typeface="Calibri"/>
                <a:cs typeface="Calibri"/>
                <a:sym typeface="Calibri"/>
              </a:rPr>
              <a:t>Attitude</a:t>
            </a:r>
            <a:endParaRPr/>
          </a:p>
        </p:txBody>
      </p:sp>
      <p:sp>
        <p:nvSpPr>
          <p:cNvPr id="611" name="Google Shape;611;p31"/>
          <p:cNvSpPr txBox="1"/>
          <p:nvPr/>
        </p:nvSpPr>
        <p:spPr>
          <a:xfrm>
            <a:off x="643223" y="349104"/>
            <a:ext cx="6361734" cy="69735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600"/>
              <a:buFont typeface="Arial"/>
              <a:buNone/>
            </a:pPr>
            <a:r>
              <a:rPr b="1" lang="en-GB" sz="3600">
                <a:solidFill>
                  <a:schemeClr val="dk1"/>
                </a:solidFill>
                <a:latin typeface="Calibri"/>
                <a:ea typeface="Calibri"/>
                <a:cs typeface="Calibri"/>
                <a:sym typeface="Calibri"/>
              </a:rPr>
              <a:t>Meet &amp; Greet</a:t>
            </a:r>
            <a:endParaRPr/>
          </a:p>
        </p:txBody>
      </p:sp>
      <p:pic>
        <p:nvPicPr>
          <p:cNvPr id="612" name="Google Shape;612;p31"/>
          <p:cNvPicPr preferRelativeResize="0"/>
          <p:nvPr/>
        </p:nvPicPr>
        <p:blipFill rotWithShape="1">
          <a:blip r:embed="rId3">
            <a:alphaModFix/>
          </a:blip>
          <a:srcRect b="0" l="0" r="0" t="0"/>
          <a:stretch/>
        </p:blipFill>
        <p:spPr>
          <a:xfrm>
            <a:off x="4235960" y="997429"/>
            <a:ext cx="900000" cy="900000"/>
          </a:xfrm>
          <a:prstGeom prst="rect">
            <a:avLst/>
          </a:prstGeom>
          <a:noFill/>
          <a:ln>
            <a:noFill/>
          </a:ln>
        </p:spPr>
      </p:pic>
      <p:pic>
        <p:nvPicPr>
          <p:cNvPr id="613" name="Google Shape;613;p31"/>
          <p:cNvPicPr preferRelativeResize="0"/>
          <p:nvPr/>
        </p:nvPicPr>
        <p:blipFill rotWithShape="1">
          <a:blip r:embed="rId4">
            <a:alphaModFix/>
          </a:blip>
          <a:srcRect b="0" l="0" r="0" t="0"/>
          <a:stretch/>
        </p:blipFill>
        <p:spPr>
          <a:xfrm>
            <a:off x="6958737" y="927963"/>
            <a:ext cx="900000" cy="900000"/>
          </a:xfrm>
          <a:prstGeom prst="rect">
            <a:avLst/>
          </a:prstGeom>
          <a:noFill/>
          <a:ln>
            <a:noFill/>
          </a:ln>
        </p:spPr>
      </p:pic>
      <p:pic>
        <p:nvPicPr>
          <p:cNvPr id="614" name="Google Shape;614;p31"/>
          <p:cNvPicPr preferRelativeResize="0"/>
          <p:nvPr/>
        </p:nvPicPr>
        <p:blipFill rotWithShape="1">
          <a:blip r:embed="rId5">
            <a:alphaModFix/>
          </a:blip>
          <a:srcRect b="0" l="0" r="0" t="0"/>
          <a:stretch/>
        </p:blipFill>
        <p:spPr>
          <a:xfrm>
            <a:off x="3215042" y="2964467"/>
            <a:ext cx="900000" cy="900000"/>
          </a:xfrm>
          <a:prstGeom prst="rect">
            <a:avLst/>
          </a:prstGeom>
          <a:noFill/>
          <a:ln>
            <a:noFill/>
          </a:ln>
        </p:spPr>
      </p:pic>
      <p:pic>
        <p:nvPicPr>
          <p:cNvPr id="615" name="Google Shape;615;p31"/>
          <p:cNvPicPr preferRelativeResize="0"/>
          <p:nvPr/>
        </p:nvPicPr>
        <p:blipFill rotWithShape="1">
          <a:blip r:embed="rId6">
            <a:alphaModFix/>
          </a:blip>
          <a:srcRect b="0" l="0" r="0" t="0"/>
          <a:stretch/>
        </p:blipFill>
        <p:spPr>
          <a:xfrm>
            <a:off x="4235960" y="5167502"/>
            <a:ext cx="900000" cy="900000"/>
          </a:xfrm>
          <a:prstGeom prst="rect">
            <a:avLst/>
          </a:prstGeom>
          <a:noFill/>
          <a:ln>
            <a:noFill/>
          </a:ln>
        </p:spPr>
      </p:pic>
      <p:pic>
        <p:nvPicPr>
          <p:cNvPr id="616" name="Google Shape;616;p31"/>
          <p:cNvPicPr preferRelativeResize="0"/>
          <p:nvPr/>
        </p:nvPicPr>
        <p:blipFill rotWithShape="1">
          <a:blip r:embed="rId7">
            <a:alphaModFix/>
          </a:blip>
          <a:srcRect b="0" l="0" r="0" t="0"/>
          <a:stretch/>
        </p:blipFill>
        <p:spPr>
          <a:xfrm>
            <a:off x="8022177" y="3038503"/>
            <a:ext cx="900000" cy="900000"/>
          </a:xfrm>
          <a:prstGeom prst="rect">
            <a:avLst/>
          </a:prstGeom>
          <a:noFill/>
          <a:ln>
            <a:noFill/>
          </a:ln>
        </p:spPr>
      </p:pic>
      <p:pic>
        <p:nvPicPr>
          <p:cNvPr id="617" name="Google Shape;617;p31"/>
          <p:cNvPicPr preferRelativeResize="0"/>
          <p:nvPr/>
        </p:nvPicPr>
        <p:blipFill rotWithShape="1">
          <a:blip r:embed="rId8">
            <a:alphaModFix/>
          </a:blip>
          <a:srcRect b="0" l="0" r="0" t="0"/>
          <a:stretch/>
        </p:blipFill>
        <p:spPr>
          <a:xfrm>
            <a:off x="7240884" y="5050966"/>
            <a:ext cx="900000" cy="900000"/>
          </a:xfrm>
          <a:prstGeom prst="rect">
            <a:avLst/>
          </a:prstGeom>
          <a:noFill/>
          <a:ln>
            <a:noFill/>
          </a:ln>
        </p:spPr>
      </p:pic>
      <p:sp>
        <p:nvSpPr>
          <p:cNvPr id="618" name="Google Shape;618;p31"/>
          <p:cNvSpPr/>
          <p:nvPr/>
        </p:nvSpPr>
        <p:spPr>
          <a:xfrm>
            <a:off x="8195477" y="5317509"/>
            <a:ext cx="2794651" cy="7200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sz="2800">
                <a:solidFill>
                  <a:schemeClr val="dk1"/>
                </a:solidFill>
                <a:latin typeface="Calibri"/>
                <a:ea typeface="Calibri"/>
                <a:cs typeface="Calibri"/>
                <a:sym typeface="Calibri"/>
              </a:rPr>
              <a:t>Speaking</a:t>
            </a:r>
            <a:endParaRPr/>
          </a:p>
        </p:txBody>
      </p:sp>
      <p:sp>
        <p:nvSpPr>
          <p:cNvPr id="619" name="Google Shape;619;p31"/>
          <p:cNvSpPr txBox="1"/>
          <p:nvPr/>
        </p:nvSpPr>
        <p:spPr>
          <a:xfrm>
            <a:off x="3913632" y="2037208"/>
            <a:ext cx="4379975" cy="280076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8000">
                <a:solidFill>
                  <a:srgbClr val="F7981D"/>
                </a:solidFill>
                <a:latin typeface="Calibri"/>
                <a:ea typeface="Calibri"/>
                <a:cs typeface="Calibri"/>
                <a:sym typeface="Calibri"/>
              </a:rPr>
              <a:t>6</a:t>
            </a:r>
            <a:endParaRPr/>
          </a:p>
          <a:p>
            <a:pPr indent="0" lvl="0" marL="0" marR="0" rtl="0" algn="ctr">
              <a:spcBef>
                <a:spcPts val="0"/>
              </a:spcBef>
              <a:spcAft>
                <a:spcPts val="0"/>
              </a:spcAft>
              <a:buNone/>
            </a:pPr>
            <a:r>
              <a:rPr b="1" lang="en-GB" sz="3200">
                <a:solidFill>
                  <a:srgbClr val="6ECECB"/>
                </a:solidFill>
                <a:latin typeface="Calibri"/>
                <a:ea typeface="Calibri"/>
                <a:cs typeface="Calibri"/>
                <a:sym typeface="Calibri"/>
              </a:rPr>
              <a:t>tools </a:t>
            </a:r>
            <a:endParaRPr/>
          </a:p>
          <a:p>
            <a:pPr indent="0" lvl="0" marL="0" marR="0" rtl="0" algn="ctr">
              <a:spcBef>
                <a:spcPts val="0"/>
              </a:spcBef>
              <a:spcAft>
                <a:spcPts val="0"/>
              </a:spcAft>
              <a:buNone/>
            </a:pPr>
            <a:r>
              <a:rPr b="1" lang="en-GB" sz="3200">
                <a:solidFill>
                  <a:srgbClr val="6ECECB"/>
                </a:solidFill>
                <a:latin typeface="Calibri"/>
                <a:ea typeface="Calibri"/>
                <a:cs typeface="Calibri"/>
                <a:sym typeface="Calibri"/>
              </a:rPr>
              <a:t>to greeting your </a:t>
            </a:r>
            <a:endParaRPr/>
          </a:p>
          <a:p>
            <a:pPr indent="0" lvl="0" marL="0" marR="0" rtl="0" algn="ctr">
              <a:spcBef>
                <a:spcPts val="0"/>
              </a:spcBef>
              <a:spcAft>
                <a:spcPts val="0"/>
              </a:spcAft>
              <a:buNone/>
            </a:pPr>
            <a:r>
              <a:rPr b="1" lang="en-GB" sz="3200">
                <a:solidFill>
                  <a:srgbClr val="6ECECB"/>
                </a:solidFill>
                <a:latin typeface="Calibri"/>
                <a:ea typeface="Calibri"/>
                <a:cs typeface="Calibri"/>
                <a:sym typeface="Calibri"/>
              </a:rPr>
              <a:t>visitors</a:t>
            </a:r>
            <a:endParaRPr/>
          </a:p>
        </p:txBody>
      </p:sp>
      <p:sp>
        <p:nvSpPr>
          <p:cNvPr id="620" name="Google Shape;620;p31"/>
          <p:cNvSpPr/>
          <p:nvPr/>
        </p:nvSpPr>
        <p:spPr>
          <a:xfrm rot="-630371">
            <a:off x="-31352" y="1621692"/>
            <a:ext cx="3067200" cy="1717200"/>
          </a:xfrm>
          <a:prstGeom prst="star7">
            <a:avLst>
              <a:gd fmla="val 34601" name="adj"/>
              <a:gd fmla="val 102572" name="hf"/>
              <a:gd fmla="val 105210" name="vf"/>
            </a:avLst>
          </a:prstGeom>
          <a:solidFill>
            <a:srgbClr val="6ECECB"/>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GB" sz="2400">
                <a:solidFill>
                  <a:schemeClr val="lt1"/>
                </a:solidFill>
                <a:latin typeface="Calibri"/>
                <a:ea typeface="Calibri"/>
                <a:cs typeface="Calibri"/>
                <a:sym typeface="Calibri"/>
              </a:rPr>
              <a:t>The first impression matters!</a:t>
            </a:r>
            <a:endParaRPr/>
          </a:p>
        </p:txBody>
      </p:sp>
      <p:sp>
        <p:nvSpPr>
          <p:cNvPr id="621" name="Google Shape;621;p31"/>
          <p:cNvSpPr/>
          <p:nvPr/>
        </p:nvSpPr>
        <p:spPr>
          <a:xfrm rot="-630371">
            <a:off x="9052858" y="3738473"/>
            <a:ext cx="3067339" cy="1715383"/>
          </a:xfrm>
          <a:prstGeom prst="star7">
            <a:avLst>
              <a:gd fmla="val 34601" name="adj"/>
              <a:gd fmla="val 102572" name="hf"/>
              <a:gd fmla="val 105210" name="vf"/>
            </a:avLst>
          </a:prstGeom>
          <a:solidFill>
            <a:srgbClr val="F7981D"/>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2400">
                <a:solidFill>
                  <a:schemeClr val="lt1"/>
                </a:solidFill>
                <a:latin typeface="Calibri"/>
                <a:ea typeface="Calibri"/>
                <a:cs typeface="Calibri"/>
                <a:sym typeface="Calibri"/>
              </a:rPr>
              <a:t>Empathy is the key!</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pic>
        <p:nvPicPr>
          <p:cNvPr id="627" name="Google Shape;627;p32"/>
          <p:cNvPicPr preferRelativeResize="0"/>
          <p:nvPr/>
        </p:nvPicPr>
        <p:blipFill rotWithShape="1">
          <a:blip r:embed="rId3">
            <a:alphaModFix/>
          </a:blip>
          <a:srcRect b="0" l="0" r="0" t="0"/>
          <a:stretch/>
        </p:blipFill>
        <p:spPr>
          <a:xfrm>
            <a:off x="6705600" y="0"/>
            <a:ext cx="5486400" cy="6858000"/>
          </a:xfrm>
          <a:prstGeom prst="rect">
            <a:avLst/>
          </a:prstGeom>
          <a:noFill/>
          <a:ln>
            <a:noFill/>
          </a:ln>
        </p:spPr>
      </p:pic>
      <p:sp>
        <p:nvSpPr>
          <p:cNvPr id="628" name="Google Shape;628;p32"/>
          <p:cNvSpPr txBox="1"/>
          <p:nvPr/>
        </p:nvSpPr>
        <p:spPr>
          <a:xfrm>
            <a:off x="643223" y="349104"/>
            <a:ext cx="6361734" cy="69735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600"/>
              <a:buFont typeface="Arial"/>
              <a:buNone/>
            </a:pPr>
            <a:r>
              <a:rPr b="1" lang="en-GB" sz="3600">
                <a:solidFill>
                  <a:schemeClr val="dk1"/>
                </a:solidFill>
                <a:latin typeface="Calibri"/>
                <a:ea typeface="Calibri"/>
                <a:cs typeface="Calibri"/>
                <a:sym typeface="Calibri"/>
              </a:rPr>
              <a:t>Good Practices</a:t>
            </a:r>
            <a:endParaRPr/>
          </a:p>
        </p:txBody>
      </p:sp>
      <p:sp>
        <p:nvSpPr>
          <p:cNvPr id="629" name="Google Shape;629;p32"/>
          <p:cNvSpPr txBox="1"/>
          <p:nvPr/>
        </p:nvSpPr>
        <p:spPr>
          <a:xfrm>
            <a:off x="845854" y="1116640"/>
            <a:ext cx="6482679" cy="589072"/>
          </a:xfrm>
          <a:prstGeom prst="rect">
            <a:avLst/>
          </a:prstGeom>
          <a:solidFill>
            <a:srgbClr val="F2F2F2"/>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en-GB" sz="2400">
                <a:solidFill>
                  <a:schemeClr val="dk1"/>
                </a:solidFill>
                <a:latin typeface="Calibri"/>
                <a:ea typeface="Calibri"/>
                <a:cs typeface="Calibri"/>
                <a:sym typeface="Calibri"/>
              </a:rPr>
              <a:t>Say “Hello”.</a:t>
            </a:r>
            <a:endParaRPr b="1" sz="2400">
              <a:solidFill>
                <a:schemeClr val="dk1"/>
              </a:solidFill>
              <a:latin typeface="Calibri"/>
              <a:ea typeface="Calibri"/>
              <a:cs typeface="Calibri"/>
              <a:sym typeface="Calibri"/>
            </a:endParaRPr>
          </a:p>
        </p:txBody>
      </p:sp>
      <p:sp>
        <p:nvSpPr>
          <p:cNvPr id="630" name="Google Shape;630;p32"/>
          <p:cNvSpPr txBox="1"/>
          <p:nvPr/>
        </p:nvSpPr>
        <p:spPr>
          <a:xfrm>
            <a:off x="1633254" y="1852932"/>
            <a:ext cx="6482679" cy="589072"/>
          </a:xfrm>
          <a:prstGeom prst="rect">
            <a:avLst/>
          </a:prstGeom>
          <a:solidFill>
            <a:srgbClr val="F2F2F2"/>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lang="en-GB" sz="2400">
                <a:solidFill>
                  <a:schemeClr val="dk1"/>
                </a:solidFill>
                <a:latin typeface="Calibri"/>
                <a:ea typeface="Calibri"/>
                <a:cs typeface="Calibri"/>
                <a:sym typeface="Calibri"/>
              </a:rPr>
              <a:t>Identify yourself. Say your name.</a:t>
            </a:r>
            <a:endParaRPr/>
          </a:p>
        </p:txBody>
      </p:sp>
      <p:sp>
        <p:nvSpPr>
          <p:cNvPr id="631" name="Google Shape;631;p32"/>
          <p:cNvSpPr txBox="1"/>
          <p:nvPr/>
        </p:nvSpPr>
        <p:spPr>
          <a:xfrm>
            <a:off x="2420654" y="2589224"/>
            <a:ext cx="6482679" cy="589072"/>
          </a:xfrm>
          <a:prstGeom prst="rect">
            <a:avLst/>
          </a:prstGeom>
          <a:solidFill>
            <a:srgbClr val="F2F2F2"/>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lang="en-GB" sz="2400">
                <a:solidFill>
                  <a:schemeClr val="dk1"/>
                </a:solidFill>
                <a:latin typeface="Calibri"/>
                <a:ea typeface="Calibri"/>
                <a:cs typeface="Calibri"/>
                <a:sym typeface="Calibri"/>
              </a:rPr>
              <a:t>Use the visitor’s name (if possible).</a:t>
            </a:r>
            <a:endParaRPr/>
          </a:p>
        </p:txBody>
      </p:sp>
      <p:sp>
        <p:nvSpPr>
          <p:cNvPr id="632" name="Google Shape;632;p32"/>
          <p:cNvSpPr txBox="1"/>
          <p:nvPr/>
        </p:nvSpPr>
        <p:spPr>
          <a:xfrm>
            <a:off x="3208054" y="3325516"/>
            <a:ext cx="6482679" cy="589072"/>
          </a:xfrm>
          <a:prstGeom prst="rect">
            <a:avLst/>
          </a:prstGeom>
          <a:solidFill>
            <a:srgbClr val="F2F2F2"/>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lang="en-GB" sz="2400">
                <a:solidFill>
                  <a:schemeClr val="dk1"/>
                </a:solidFill>
                <a:latin typeface="Calibri"/>
                <a:ea typeface="Calibri"/>
                <a:cs typeface="Calibri"/>
                <a:sym typeface="Calibri"/>
              </a:rPr>
              <a:t>Offer help.</a:t>
            </a:r>
            <a:endParaRPr/>
          </a:p>
        </p:txBody>
      </p:sp>
      <p:sp>
        <p:nvSpPr>
          <p:cNvPr id="633" name="Google Shape;633;p32"/>
          <p:cNvSpPr txBox="1"/>
          <p:nvPr/>
        </p:nvSpPr>
        <p:spPr>
          <a:xfrm>
            <a:off x="3995454" y="4061808"/>
            <a:ext cx="6482679" cy="589072"/>
          </a:xfrm>
          <a:prstGeom prst="rect">
            <a:avLst/>
          </a:prstGeom>
          <a:solidFill>
            <a:srgbClr val="F2F2F2"/>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lang="en-GB" sz="2400">
                <a:solidFill>
                  <a:schemeClr val="dk1"/>
                </a:solidFill>
                <a:latin typeface="Calibri"/>
                <a:ea typeface="Calibri"/>
                <a:cs typeface="Calibri"/>
                <a:sym typeface="Calibri"/>
              </a:rPr>
              <a:t>Keep good notes (a good memory helps).</a:t>
            </a:r>
            <a:endParaRPr/>
          </a:p>
        </p:txBody>
      </p:sp>
      <p:sp>
        <p:nvSpPr>
          <p:cNvPr id="634" name="Google Shape;634;p32"/>
          <p:cNvSpPr txBox="1"/>
          <p:nvPr/>
        </p:nvSpPr>
        <p:spPr>
          <a:xfrm>
            <a:off x="4782854" y="4798100"/>
            <a:ext cx="6482679" cy="589072"/>
          </a:xfrm>
          <a:prstGeom prst="rect">
            <a:avLst/>
          </a:prstGeom>
          <a:solidFill>
            <a:srgbClr val="F2F2F2"/>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lang="en-GB" sz="2400">
                <a:solidFill>
                  <a:schemeClr val="dk1"/>
                </a:solidFill>
                <a:latin typeface="Calibri"/>
                <a:ea typeface="Calibri"/>
                <a:cs typeface="Calibri"/>
                <a:sym typeface="Calibri"/>
              </a:rPr>
              <a:t>Summarize the conversation.</a:t>
            </a:r>
            <a:endParaRPr/>
          </a:p>
        </p:txBody>
      </p:sp>
      <p:sp>
        <p:nvSpPr>
          <p:cNvPr id="635" name="Google Shape;635;p32"/>
          <p:cNvSpPr txBox="1"/>
          <p:nvPr/>
        </p:nvSpPr>
        <p:spPr>
          <a:xfrm>
            <a:off x="5570255" y="5534390"/>
            <a:ext cx="6482679" cy="589072"/>
          </a:xfrm>
          <a:prstGeom prst="rect">
            <a:avLst/>
          </a:prstGeom>
          <a:solidFill>
            <a:srgbClr val="F2F2F2"/>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lang="en-GB" sz="2400">
                <a:solidFill>
                  <a:schemeClr val="dk1"/>
                </a:solidFill>
                <a:latin typeface="Calibri"/>
                <a:ea typeface="Calibri"/>
                <a:cs typeface="Calibri"/>
                <a:sym typeface="Calibri"/>
              </a:rPr>
              <a:t>Make them want to come back.</a:t>
            </a:r>
            <a:endParaRPr/>
          </a:p>
        </p:txBody>
      </p:sp>
      <p:pic>
        <p:nvPicPr>
          <p:cNvPr id="636" name="Google Shape;636;p32"/>
          <p:cNvPicPr preferRelativeResize="0"/>
          <p:nvPr/>
        </p:nvPicPr>
        <p:blipFill rotWithShape="1">
          <a:blip r:embed="rId4">
            <a:alphaModFix/>
          </a:blip>
          <a:srcRect b="0" l="0" r="0" t="0"/>
          <a:stretch/>
        </p:blipFill>
        <p:spPr>
          <a:xfrm flipH="1">
            <a:off x="521854" y="1249176"/>
            <a:ext cx="324000" cy="324000"/>
          </a:xfrm>
          <a:prstGeom prst="rect">
            <a:avLst/>
          </a:prstGeom>
          <a:noFill/>
          <a:ln>
            <a:noFill/>
          </a:ln>
        </p:spPr>
      </p:pic>
      <p:pic>
        <p:nvPicPr>
          <p:cNvPr id="637" name="Google Shape;637;p32"/>
          <p:cNvPicPr preferRelativeResize="0"/>
          <p:nvPr/>
        </p:nvPicPr>
        <p:blipFill rotWithShape="1">
          <a:blip r:embed="rId5">
            <a:alphaModFix/>
          </a:blip>
          <a:srcRect b="0" l="0" r="0" t="0"/>
          <a:stretch/>
        </p:blipFill>
        <p:spPr>
          <a:xfrm rot="10800000">
            <a:off x="1309254" y="1985468"/>
            <a:ext cx="324000" cy="324000"/>
          </a:xfrm>
          <a:prstGeom prst="rect">
            <a:avLst/>
          </a:prstGeom>
          <a:noFill/>
          <a:ln>
            <a:noFill/>
          </a:ln>
        </p:spPr>
      </p:pic>
      <p:pic>
        <p:nvPicPr>
          <p:cNvPr id="638" name="Google Shape;638;p32"/>
          <p:cNvPicPr preferRelativeResize="0"/>
          <p:nvPr/>
        </p:nvPicPr>
        <p:blipFill rotWithShape="1">
          <a:blip r:embed="rId6">
            <a:alphaModFix/>
          </a:blip>
          <a:srcRect b="0" l="0" r="0" t="0"/>
          <a:stretch/>
        </p:blipFill>
        <p:spPr>
          <a:xfrm rot="10800000">
            <a:off x="4458854" y="4930636"/>
            <a:ext cx="324000" cy="324000"/>
          </a:xfrm>
          <a:prstGeom prst="rect">
            <a:avLst/>
          </a:prstGeom>
          <a:noFill/>
          <a:ln>
            <a:noFill/>
          </a:ln>
        </p:spPr>
      </p:pic>
      <p:pic>
        <p:nvPicPr>
          <p:cNvPr id="639" name="Google Shape;639;p32"/>
          <p:cNvPicPr preferRelativeResize="0"/>
          <p:nvPr/>
        </p:nvPicPr>
        <p:blipFill rotWithShape="1">
          <a:blip r:embed="rId6">
            <a:alphaModFix/>
          </a:blip>
          <a:srcRect b="0" l="0" r="0" t="0"/>
          <a:stretch/>
        </p:blipFill>
        <p:spPr>
          <a:xfrm rot="10800000">
            <a:off x="2096654" y="2721760"/>
            <a:ext cx="324000" cy="324000"/>
          </a:xfrm>
          <a:prstGeom prst="rect">
            <a:avLst/>
          </a:prstGeom>
          <a:noFill/>
          <a:ln>
            <a:noFill/>
          </a:ln>
        </p:spPr>
      </p:pic>
      <p:pic>
        <p:nvPicPr>
          <p:cNvPr id="640" name="Google Shape;640;p32"/>
          <p:cNvPicPr preferRelativeResize="0"/>
          <p:nvPr/>
        </p:nvPicPr>
        <p:blipFill rotWithShape="1">
          <a:blip r:embed="rId4">
            <a:alphaModFix/>
          </a:blip>
          <a:srcRect b="0" l="0" r="0" t="0"/>
          <a:stretch/>
        </p:blipFill>
        <p:spPr>
          <a:xfrm flipH="1">
            <a:off x="2882183" y="3458052"/>
            <a:ext cx="324000" cy="324000"/>
          </a:xfrm>
          <a:prstGeom prst="rect">
            <a:avLst/>
          </a:prstGeom>
          <a:noFill/>
          <a:ln>
            <a:noFill/>
          </a:ln>
        </p:spPr>
      </p:pic>
      <p:pic>
        <p:nvPicPr>
          <p:cNvPr id="641" name="Google Shape;641;p32"/>
          <p:cNvPicPr preferRelativeResize="0"/>
          <p:nvPr/>
        </p:nvPicPr>
        <p:blipFill rotWithShape="1">
          <a:blip r:embed="rId5">
            <a:alphaModFix/>
          </a:blip>
          <a:srcRect b="0" l="0" r="0" t="0"/>
          <a:stretch/>
        </p:blipFill>
        <p:spPr>
          <a:xfrm rot="10800000">
            <a:off x="3671454" y="4194345"/>
            <a:ext cx="324000" cy="324000"/>
          </a:xfrm>
          <a:prstGeom prst="rect">
            <a:avLst/>
          </a:prstGeom>
          <a:noFill/>
          <a:ln>
            <a:noFill/>
          </a:ln>
        </p:spPr>
      </p:pic>
      <p:pic>
        <p:nvPicPr>
          <p:cNvPr id="642" name="Google Shape;642;p32"/>
          <p:cNvPicPr preferRelativeResize="0"/>
          <p:nvPr/>
        </p:nvPicPr>
        <p:blipFill rotWithShape="1">
          <a:blip r:embed="rId4">
            <a:alphaModFix/>
          </a:blip>
          <a:srcRect b="0" l="0" r="0" t="0"/>
          <a:stretch/>
        </p:blipFill>
        <p:spPr>
          <a:xfrm flipH="1">
            <a:off x="5246255" y="5666926"/>
            <a:ext cx="324000" cy="324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sp>
        <p:nvSpPr>
          <p:cNvPr id="648" name="Google Shape;648;p33"/>
          <p:cNvSpPr txBox="1"/>
          <p:nvPr/>
        </p:nvSpPr>
        <p:spPr>
          <a:xfrm>
            <a:off x="9853898" y="5554863"/>
            <a:ext cx="2119027"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50" u="sng">
                <a:solidFill>
                  <a:schemeClr val="dk1"/>
                </a:solidFill>
                <a:latin typeface="Calibri"/>
                <a:ea typeface="Calibri"/>
                <a:cs typeface="Calibri"/>
                <a:sym typeface="Calibri"/>
                <a:hlinkClick r:id="rId3">
                  <a:extLst>
                    <a:ext uri="{A12FA001-AC4F-418D-AE19-62706E023703}">
                      <ahyp:hlinkClr val="tx"/>
                    </a:ext>
                  </a:extLst>
                </a:hlinkClick>
              </a:rPr>
              <a:t>https://youtu.be/xmyOSfzv4-0</a:t>
            </a:r>
            <a:r>
              <a:rPr lang="en-GB" sz="1050">
                <a:solidFill>
                  <a:schemeClr val="dk1"/>
                </a:solidFill>
                <a:latin typeface="Calibri"/>
                <a:ea typeface="Calibri"/>
                <a:cs typeface="Calibri"/>
                <a:sym typeface="Calibri"/>
              </a:rPr>
              <a:t> </a:t>
            </a:r>
            <a:endParaRPr/>
          </a:p>
        </p:txBody>
      </p:sp>
      <p:sp>
        <p:nvSpPr>
          <p:cNvPr id="649" name="Google Shape;649;p33"/>
          <p:cNvSpPr txBox="1"/>
          <p:nvPr/>
        </p:nvSpPr>
        <p:spPr>
          <a:xfrm>
            <a:off x="1188654" y="349104"/>
            <a:ext cx="7772465" cy="69735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600"/>
              <a:buFont typeface="Arial"/>
              <a:buNone/>
            </a:pPr>
            <a:r>
              <a:rPr b="1" lang="en-GB" sz="3600">
                <a:solidFill>
                  <a:schemeClr val="dk1"/>
                </a:solidFill>
                <a:latin typeface="Calibri"/>
                <a:ea typeface="Calibri"/>
                <a:cs typeface="Calibri"/>
                <a:sym typeface="Calibri"/>
              </a:rPr>
              <a:t>Support Video #4</a:t>
            </a:r>
            <a:endParaRPr/>
          </a:p>
        </p:txBody>
      </p:sp>
      <p:pic>
        <p:nvPicPr>
          <p:cNvPr id="650" name="Google Shape;650;p33"/>
          <p:cNvPicPr preferRelativeResize="0"/>
          <p:nvPr/>
        </p:nvPicPr>
        <p:blipFill rotWithShape="1">
          <a:blip r:embed="rId4">
            <a:alphaModFix/>
          </a:blip>
          <a:srcRect b="0" l="0" r="0" t="0"/>
          <a:stretch/>
        </p:blipFill>
        <p:spPr>
          <a:xfrm>
            <a:off x="367039" y="337780"/>
            <a:ext cx="720000" cy="720000"/>
          </a:xfrm>
          <a:prstGeom prst="rect">
            <a:avLst/>
          </a:prstGeom>
          <a:noFill/>
          <a:ln>
            <a:noFill/>
          </a:ln>
        </p:spPr>
      </p:pic>
      <p:pic>
        <p:nvPicPr>
          <p:cNvPr id="651" name="Google Shape;651;p33" title="Hospitality How to - Greeting"/>
          <p:cNvPicPr preferRelativeResize="0"/>
          <p:nvPr/>
        </p:nvPicPr>
        <p:blipFill rotWithShape="1">
          <a:blip r:embed="rId5">
            <a:alphaModFix/>
          </a:blip>
          <a:srcRect b="0" l="0" r="0" t="0"/>
          <a:stretch/>
        </p:blipFill>
        <p:spPr>
          <a:xfrm>
            <a:off x="2673929" y="1287000"/>
            <a:ext cx="6948000" cy="4284000"/>
          </a:xfrm>
          <a:prstGeom prst="rect">
            <a:avLst/>
          </a:prstGeom>
          <a:noFill/>
          <a:ln>
            <a:noFill/>
          </a:ln>
        </p:spPr>
      </p:pic>
      <p:sp>
        <p:nvSpPr>
          <p:cNvPr id="652" name="Google Shape;652;p33"/>
          <p:cNvSpPr txBox="1"/>
          <p:nvPr/>
        </p:nvSpPr>
        <p:spPr>
          <a:xfrm>
            <a:off x="9843516" y="1228725"/>
            <a:ext cx="2293620"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GB" sz="2400">
                <a:solidFill>
                  <a:srgbClr val="A5A5A5"/>
                </a:solidFill>
                <a:latin typeface="Calibri"/>
                <a:ea typeface="Calibri"/>
                <a:cs typeface="Calibri"/>
                <a:sym typeface="Calibri"/>
              </a:rPr>
              <a:t>Hospitality How to – Greeting </a:t>
            </a:r>
            <a:endParaRPr b="1" i="1" sz="2400">
              <a:solidFill>
                <a:srgbClr val="A5A5A5"/>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1"/>
                                        </p:tgtEl>
                                        <p:attrNameLst>
                                          <p:attrName>style.visibility</p:attrName>
                                        </p:attrNameLst>
                                      </p:cBhvr>
                                      <p:to>
                                        <p:strVal val="visible"/>
                                      </p:to>
                                    </p:set>
                                    <p:animEffect filter="fade" transition="in">
                                      <p:cBhvr>
                                        <p:cTn dur="1"/>
                                        <p:tgtEl>
                                          <p:spTgt spid="6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p34"/>
          <p:cNvSpPr/>
          <p:nvPr/>
        </p:nvSpPr>
        <p:spPr>
          <a:xfrm>
            <a:off x="331477" y="1046457"/>
            <a:ext cx="11536875" cy="720000"/>
          </a:xfrm>
          <a:prstGeom prst="rect">
            <a:avLst/>
          </a:prstGeom>
          <a:solidFill>
            <a:srgbClr val="F2F2F2"/>
          </a:solidFill>
          <a:ln cap="flat" cmpd="sng" w="38100">
            <a:solidFill>
              <a:srgbClr val="6ECECB"/>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rPr lang="en-GB" sz="2400">
                <a:solidFill>
                  <a:schemeClr val="dk1"/>
                </a:solidFill>
                <a:latin typeface="Calibri"/>
                <a:ea typeface="Calibri"/>
                <a:cs typeface="Calibri"/>
                <a:sym typeface="Calibri"/>
              </a:rPr>
              <a:t>Leave a </a:t>
            </a:r>
            <a:r>
              <a:rPr b="1" lang="en-GB" sz="2400">
                <a:solidFill>
                  <a:srgbClr val="F7981D"/>
                </a:solidFill>
                <a:latin typeface="Calibri"/>
                <a:ea typeface="Calibri"/>
                <a:cs typeface="Calibri"/>
                <a:sym typeface="Calibri"/>
              </a:rPr>
              <a:t>welcome note/card</a:t>
            </a:r>
            <a:r>
              <a:rPr lang="en-GB" sz="2400">
                <a:solidFill>
                  <a:schemeClr val="dk1"/>
                </a:solidFill>
                <a:latin typeface="Calibri"/>
                <a:ea typeface="Calibri"/>
                <a:cs typeface="Calibri"/>
                <a:sym typeface="Calibri"/>
              </a:rPr>
              <a:t>. Personalization and your handwriting will give a special touch!</a:t>
            </a:r>
            <a:endParaRPr/>
          </a:p>
        </p:txBody>
      </p:sp>
      <p:sp>
        <p:nvSpPr>
          <p:cNvPr id="659" name="Google Shape;659;p34"/>
          <p:cNvSpPr/>
          <p:nvPr/>
        </p:nvSpPr>
        <p:spPr>
          <a:xfrm>
            <a:off x="331476" y="1927550"/>
            <a:ext cx="11536875" cy="720000"/>
          </a:xfrm>
          <a:prstGeom prst="rect">
            <a:avLst/>
          </a:prstGeom>
          <a:solidFill>
            <a:srgbClr val="F2F2F2"/>
          </a:solidFill>
          <a:ln cap="flat" cmpd="sng" w="38100">
            <a:solidFill>
              <a:srgbClr val="FDDE00"/>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rPr lang="en-GB" sz="2400">
                <a:solidFill>
                  <a:schemeClr val="dk1"/>
                </a:solidFill>
                <a:latin typeface="Calibri"/>
                <a:ea typeface="Calibri"/>
                <a:cs typeface="Calibri"/>
                <a:sym typeface="Calibri"/>
              </a:rPr>
              <a:t>For </a:t>
            </a:r>
            <a:r>
              <a:rPr b="1" lang="en-GB" sz="2400">
                <a:solidFill>
                  <a:srgbClr val="F7981D"/>
                </a:solidFill>
                <a:latin typeface="Calibri"/>
                <a:ea typeface="Calibri"/>
                <a:cs typeface="Calibri"/>
                <a:sym typeface="Calibri"/>
              </a:rPr>
              <a:t>late arrivals </a:t>
            </a:r>
            <a:r>
              <a:rPr lang="en-GB" sz="2400">
                <a:solidFill>
                  <a:schemeClr val="dk1"/>
                </a:solidFill>
                <a:latin typeface="Calibri"/>
                <a:ea typeface="Calibri"/>
                <a:cs typeface="Calibri"/>
                <a:sym typeface="Calibri"/>
              </a:rPr>
              <a:t>to an </a:t>
            </a:r>
            <a:r>
              <a:rPr b="1" lang="en-GB" sz="2400">
                <a:solidFill>
                  <a:srgbClr val="F7981D"/>
                </a:solidFill>
                <a:latin typeface="Calibri"/>
                <a:ea typeface="Calibri"/>
                <a:cs typeface="Calibri"/>
                <a:sym typeface="Calibri"/>
              </a:rPr>
              <a:t>accommodation</a:t>
            </a:r>
            <a:r>
              <a:rPr lang="en-GB" sz="2400">
                <a:solidFill>
                  <a:schemeClr val="dk1"/>
                </a:solidFill>
                <a:latin typeface="Calibri"/>
                <a:ea typeface="Calibri"/>
                <a:cs typeface="Calibri"/>
                <a:sym typeface="Calibri"/>
              </a:rPr>
              <a:t>, leave a basket of fresh bread, snacks and fruits. Home made treats are fantastic.</a:t>
            </a:r>
            <a:endParaRPr/>
          </a:p>
        </p:txBody>
      </p:sp>
      <p:sp>
        <p:nvSpPr>
          <p:cNvPr id="660" name="Google Shape;660;p34"/>
          <p:cNvSpPr/>
          <p:nvPr/>
        </p:nvSpPr>
        <p:spPr>
          <a:xfrm>
            <a:off x="331476" y="2808643"/>
            <a:ext cx="11536875" cy="720000"/>
          </a:xfrm>
          <a:prstGeom prst="rect">
            <a:avLst/>
          </a:prstGeom>
          <a:solidFill>
            <a:srgbClr val="F2F2F2"/>
          </a:solidFill>
          <a:ln cap="flat" cmpd="sng" w="38100">
            <a:solidFill>
              <a:srgbClr val="6ECECB"/>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rPr lang="en-GB" sz="2400">
                <a:solidFill>
                  <a:schemeClr val="dk1"/>
                </a:solidFill>
                <a:latin typeface="Calibri"/>
                <a:ea typeface="Calibri"/>
                <a:cs typeface="Calibri"/>
                <a:sym typeface="Calibri"/>
              </a:rPr>
              <a:t>For </a:t>
            </a:r>
            <a:r>
              <a:rPr b="1" lang="en-GB" sz="2400">
                <a:solidFill>
                  <a:srgbClr val="F7981D"/>
                </a:solidFill>
                <a:latin typeface="Calibri"/>
                <a:ea typeface="Calibri"/>
                <a:cs typeface="Calibri"/>
                <a:sym typeface="Calibri"/>
              </a:rPr>
              <a:t>late arrivals </a:t>
            </a:r>
            <a:r>
              <a:rPr lang="en-GB" sz="2400">
                <a:solidFill>
                  <a:schemeClr val="dk1"/>
                </a:solidFill>
                <a:latin typeface="Calibri"/>
                <a:ea typeface="Calibri"/>
                <a:cs typeface="Calibri"/>
                <a:sym typeface="Calibri"/>
              </a:rPr>
              <a:t>to a </a:t>
            </a:r>
            <a:r>
              <a:rPr b="1" lang="en-GB" sz="2400">
                <a:solidFill>
                  <a:srgbClr val="F7981D"/>
                </a:solidFill>
                <a:latin typeface="Calibri"/>
                <a:ea typeface="Calibri"/>
                <a:cs typeface="Calibri"/>
                <a:sym typeface="Calibri"/>
              </a:rPr>
              <a:t>restaurant</a:t>
            </a:r>
            <a:r>
              <a:rPr lang="en-GB" sz="2400">
                <a:solidFill>
                  <a:schemeClr val="dk1"/>
                </a:solidFill>
                <a:latin typeface="Calibri"/>
                <a:ea typeface="Calibri"/>
                <a:cs typeface="Calibri"/>
                <a:sym typeface="Calibri"/>
              </a:rPr>
              <a:t>, offer on-the-house small appetizers (to starving diners).</a:t>
            </a:r>
            <a:endParaRPr/>
          </a:p>
        </p:txBody>
      </p:sp>
      <p:sp>
        <p:nvSpPr>
          <p:cNvPr id="661" name="Google Shape;661;p34"/>
          <p:cNvSpPr/>
          <p:nvPr/>
        </p:nvSpPr>
        <p:spPr>
          <a:xfrm>
            <a:off x="331476" y="3689736"/>
            <a:ext cx="11536875" cy="720000"/>
          </a:xfrm>
          <a:prstGeom prst="rect">
            <a:avLst/>
          </a:prstGeom>
          <a:solidFill>
            <a:srgbClr val="F2F2F2"/>
          </a:solidFill>
          <a:ln cap="flat" cmpd="sng" w="38100">
            <a:solidFill>
              <a:srgbClr val="FDDE00"/>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rPr lang="en-GB" sz="2400">
                <a:solidFill>
                  <a:schemeClr val="dk1"/>
                </a:solidFill>
                <a:latin typeface="Calibri"/>
                <a:ea typeface="Calibri"/>
                <a:cs typeface="Calibri"/>
                <a:sym typeface="Calibri"/>
              </a:rPr>
              <a:t>Have small </a:t>
            </a:r>
            <a:r>
              <a:rPr b="1" lang="en-GB" sz="2400">
                <a:solidFill>
                  <a:srgbClr val="F7981D"/>
                </a:solidFill>
                <a:latin typeface="Calibri"/>
                <a:ea typeface="Calibri"/>
                <a:cs typeface="Calibri"/>
                <a:sym typeface="Calibri"/>
              </a:rPr>
              <a:t>gifts for children </a:t>
            </a:r>
            <a:r>
              <a:rPr lang="en-GB" sz="2400">
                <a:solidFill>
                  <a:schemeClr val="dk1"/>
                </a:solidFill>
                <a:latin typeface="Calibri"/>
                <a:ea typeface="Calibri"/>
                <a:cs typeface="Calibri"/>
                <a:sym typeface="Calibri"/>
              </a:rPr>
              <a:t>(snacks, games, coloring books and pencils, treats,…)</a:t>
            </a:r>
            <a:endParaRPr/>
          </a:p>
        </p:txBody>
      </p:sp>
      <p:sp>
        <p:nvSpPr>
          <p:cNvPr id="662" name="Google Shape;662;p34"/>
          <p:cNvSpPr/>
          <p:nvPr/>
        </p:nvSpPr>
        <p:spPr>
          <a:xfrm>
            <a:off x="331477" y="4570829"/>
            <a:ext cx="11536872" cy="720000"/>
          </a:xfrm>
          <a:prstGeom prst="rect">
            <a:avLst/>
          </a:prstGeom>
          <a:solidFill>
            <a:srgbClr val="F2F2F2"/>
          </a:solidFill>
          <a:ln cap="flat" cmpd="sng" w="38100">
            <a:solidFill>
              <a:srgbClr val="6ECECB"/>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rPr lang="en-GB" sz="2400">
                <a:solidFill>
                  <a:schemeClr val="dk1"/>
                </a:solidFill>
                <a:latin typeface="Calibri"/>
                <a:ea typeface="Calibri"/>
                <a:cs typeface="Calibri"/>
                <a:sym typeface="Calibri"/>
              </a:rPr>
              <a:t>Offer </a:t>
            </a:r>
            <a:r>
              <a:rPr b="1" lang="en-GB" sz="2400">
                <a:solidFill>
                  <a:srgbClr val="F7981D"/>
                </a:solidFill>
                <a:latin typeface="Calibri"/>
                <a:ea typeface="Calibri"/>
                <a:cs typeface="Calibri"/>
                <a:sym typeface="Calibri"/>
              </a:rPr>
              <a:t>drinks</a:t>
            </a:r>
            <a:r>
              <a:rPr lang="en-GB" sz="2400">
                <a:solidFill>
                  <a:schemeClr val="dk1"/>
                </a:solidFill>
                <a:latin typeface="Calibri"/>
                <a:ea typeface="Calibri"/>
                <a:cs typeface="Calibri"/>
                <a:sym typeface="Calibri"/>
              </a:rPr>
              <a:t> on a celebration.</a:t>
            </a:r>
            <a:endParaRPr/>
          </a:p>
        </p:txBody>
      </p:sp>
      <p:sp>
        <p:nvSpPr>
          <p:cNvPr id="663" name="Google Shape;663;p34"/>
          <p:cNvSpPr/>
          <p:nvPr/>
        </p:nvSpPr>
        <p:spPr>
          <a:xfrm>
            <a:off x="327561" y="5451920"/>
            <a:ext cx="11536877" cy="719246"/>
          </a:xfrm>
          <a:prstGeom prst="rect">
            <a:avLst/>
          </a:prstGeom>
          <a:solidFill>
            <a:srgbClr val="F2F2F2"/>
          </a:solidFill>
          <a:ln cap="flat" cmpd="sng" w="38100">
            <a:solidFill>
              <a:srgbClr val="FDDE00"/>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rPr lang="en-GB" sz="2400">
                <a:solidFill>
                  <a:schemeClr val="dk1"/>
                </a:solidFill>
                <a:latin typeface="Calibri"/>
                <a:ea typeface="Calibri"/>
                <a:cs typeface="Calibri"/>
                <a:sym typeface="Calibri"/>
              </a:rPr>
              <a:t>Provide </a:t>
            </a:r>
            <a:r>
              <a:rPr b="1" lang="en-GB" sz="2400">
                <a:solidFill>
                  <a:srgbClr val="F7981D"/>
                </a:solidFill>
                <a:latin typeface="Calibri"/>
                <a:ea typeface="Calibri"/>
                <a:cs typeface="Calibri"/>
                <a:sym typeface="Calibri"/>
              </a:rPr>
              <a:t>Season’s greetings</a:t>
            </a:r>
            <a:r>
              <a:rPr lang="en-GB" sz="2400">
                <a:solidFill>
                  <a:schemeClr val="dk1"/>
                </a:solidFill>
                <a:latin typeface="Calibri"/>
                <a:ea typeface="Calibri"/>
                <a:cs typeface="Calibri"/>
                <a:sym typeface="Calibri"/>
              </a:rPr>
              <a:t> (a snack is good here too!).</a:t>
            </a:r>
            <a:endParaRPr sz="2400">
              <a:solidFill>
                <a:schemeClr val="dk1"/>
              </a:solidFill>
              <a:latin typeface="Calibri"/>
              <a:ea typeface="Calibri"/>
              <a:cs typeface="Calibri"/>
              <a:sym typeface="Calibri"/>
            </a:endParaRPr>
          </a:p>
        </p:txBody>
      </p:sp>
      <p:sp>
        <p:nvSpPr>
          <p:cNvPr id="664" name="Google Shape;664;p34"/>
          <p:cNvSpPr txBox="1"/>
          <p:nvPr/>
        </p:nvSpPr>
        <p:spPr>
          <a:xfrm>
            <a:off x="643222" y="349104"/>
            <a:ext cx="7224427" cy="69735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600"/>
              <a:buFont typeface="Arial"/>
              <a:buNone/>
            </a:pPr>
            <a:r>
              <a:rPr b="1" lang="en-GB" sz="3600">
                <a:solidFill>
                  <a:schemeClr val="dk1"/>
                </a:solidFill>
                <a:latin typeface="Calibri"/>
                <a:ea typeface="Calibri"/>
                <a:cs typeface="Calibri"/>
                <a:sym typeface="Calibri"/>
              </a:rPr>
              <a:t>Creative welcoming for wellbeing</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sp>
        <p:nvSpPr>
          <p:cNvPr id="670" name="Google Shape;670;p35"/>
          <p:cNvSpPr txBox="1"/>
          <p:nvPr/>
        </p:nvSpPr>
        <p:spPr>
          <a:xfrm>
            <a:off x="643222" y="349104"/>
            <a:ext cx="8062627" cy="69735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600"/>
              <a:buFont typeface="Arial"/>
              <a:buNone/>
            </a:pPr>
            <a:r>
              <a:rPr b="1" lang="en-GB" sz="3600">
                <a:solidFill>
                  <a:schemeClr val="dk1"/>
                </a:solidFill>
                <a:latin typeface="Calibri"/>
                <a:ea typeface="Calibri"/>
                <a:cs typeface="Calibri"/>
                <a:sym typeface="Calibri"/>
              </a:rPr>
              <a:t>Creative welcoming for wellbeing</a:t>
            </a:r>
            <a:endParaRPr/>
          </a:p>
        </p:txBody>
      </p:sp>
      <p:sp>
        <p:nvSpPr>
          <p:cNvPr id="671" name="Google Shape;671;p35"/>
          <p:cNvSpPr/>
          <p:nvPr/>
        </p:nvSpPr>
        <p:spPr>
          <a:xfrm>
            <a:off x="331477" y="1046457"/>
            <a:ext cx="11536875" cy="720000"/>
          </a:xfrm>
          <a:prstGeom prst="rect">
            <a:avLst/>
          </a:prstGeom>
          <a:solidFill>
            <a:srgbClr val="F2F2F2"/>
          </a:solidFill>
          <a:ln cap="flat" cmpd="sng" w="38100">
            <a:solidFill>
              <a:srgbClr val="6ECECB"/>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rPr b="1" lang="en-GB" sz="2400">
                <a:solidFill>
                  <a:srgbClr val="F7981D"/>
                </a:solidFill>
                <a:latin typeface="Calibri"/>
                <a:ea typeface="Calibri"/>
                <a:cs typeface="Calibri"/>
                <a:sym typeface="Calibri"/>
              </a:rPr>
              <a:t>Fresh flowers </a:t>
            </a:r>
            <a:r>
              <a:rPr lang="en-GB" sz="2400">
                <a:solidFill>
                  <a:schemeClr val="dk1"/>
                </a:solidFill>
                <a:latin typeface="Calibri"/>
                <a:ea typeface="Calibri"/>
                <a:cs typeface="Calibri"/>
                <a:sym typeface="Calibri"/>
              </a:rPr>
              <a:t>are great for welcoming (give directly to your guest or leave in their rooms).</a:t>
            </a:r>
            <a:endParaRPr/>
          </a:p>
        </p:txBody>
      </p:sp>
      <p:sp>
        <p:nvSpPr>
          <p:cNvPr id="672" name="Google Shape;672;p35"/>
          <p:cNvSpPr/>
          <p:nvPr/>
        </p:nvSpPr>
        <p:spPr>
          <a:xfrm>
            <a:off x="331476" y="1927550"/>
            <a:ext cx="11536875" cy="720000"/>
          </a:xfrm>
          <a:prstGeom prst="rect">
            <a:avLst/>
          </a:prstGeom>
          <a:solidFill>
            <a:srgbClr val="F2F2F2"/>
          </a:solidFill>
          <a:ln cap="flat" cmpd="sng" w="38100">
            <a:solidFill>
              <a:srgbClr val="FDDE00"/>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Calibri"/>
              <a:buNone/>
            </a:pPr>
            <a:r>
              <a:rPr lang="en-GB" sz="2400">
                <a:solidFill>
                  <a:schemeClr val="dk1"/>
                </a:solidFill>
                <a:latin typeface="Calibri"/>
                <a:ea typeface="Calibri"/>
                <a:cs typeface="Calibri"/>
                <a:sym typeface="Calibri"/>
              </a:rPr>
              <a:t>Have a pin, sticker, </a:t>
            </a:r>
            <a:r>
              <a:rPr b="1" lang="en-GB" sz="2400">
                <a:solidFill>
                  <a:srgbClr val="F7981D"/>
                </a:solidFill>
                <a:latin typeface="Calibri"/>
                <a:ea typeface="Calibri"/>
                <a:cs typeface="Calibri"/>
                <a:sym typeface="Calibri"/>
              </a:rPr>
              <a:t>badge </a:t>
            </a:r>
            <a:r>
              <a:rPr lang="en-GB" sz="2400">
                <a:solidFill>
                  <a:schemeClr val="dk1"/>
                </a:solidFill>
                <a:latin typeface="Calibri"/>
                <a:ea typeface="Calibri"/>
                <a:cs typeface="Calibri"/>
                <a:sym typeface="Calibri"/>
              </a:rPr>
              <a:t>or something similar to welcome people into your experiences.</a:t>
            </a:r>
            <a:endParaRPr/>
          </a:p>
        </p:txBody>
      </p:sp>
      <p:sp>
        <p:nvSpPr>
          <p:cNvPr id="673" name="Google Shape;673;p35"/>
          <p:cNvSpPr/>
          <p:nvPr/>
        </p:nvSpPr>
        <p:spPr>
          <a:xfrm>
            <a:off x="331476" y="2808643"/>
            <a:ext cx="11536875" cy="720000"/>
          </a:xfrm>
          <a:prstGeom prst="rect">
            <a:avLst/>
          </a:prstGeom>
          <a:solidFill>
            <a:srgbClr val="F2F2F2"/>
          </a:solidFill>
          <a:ln cap="flat" cmpd="sng" w="38100">
            <a:solidFill>
              <a:srgbClr val="6ECECB"/>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Calibri"/>
              <a:buNone/>
            </a:pPr>
            <a:r>
              <a:rPr lang="en-GB" sz="2400">
                <a:solidFill>
                  <a:schemeClr val="dk1"/>
                </a:solidFill>
                <a:latin typeface="Calibri"/>
                <a:ea typeface="Calibri"/>
                <a:cs typeface="Calibri"/>
                <a:sym typeface="Calibri"/>
              </a:rPr>
              <a:t>Write a short note with a personal </a:t>
            </a:r>
            <a:r>
              <a:rPr b="1" lang="en-GB" sz="2400">
                <a:solidFill>
                  <a:srgbClr val="F7981D"/>
                </a:solidFill>
                <a:latin typeface="Calibri"/>
                <a:ea typeface="Calibri"/>
                <a:cs typeface="Calibri"/>
                <a:sym typeface="Calibri"/>
              </a:rPr>
              <a:t>destination guide </a:t>
            </a:r>
            <a:r>
              <a:rPr lang="en-GB" sz="2400">
                <a:solidFill>
                  <a:schemeClr val="dk1"/>
                </a:solidFill>
                <a:latin typeface="Calibri"/>
                <a:ea typeface="Calibri"/>
                <a:cs typeface="Calibri"/>
                <a:sym typeface="Calibri"/>
              </a:rPr>
              <a:t>and schedule for events.</a:t>
            </a:r>
            <a:endParaRPr/>
          </a:p>
        </p:txBody>
      </p:sp>
      <p:sp>
        <p:nvSpPr>
          <p:cNvPr id="674" name="Google Shape;674;p35"/>
          <p:cNvSpPr/>
          <p:nvPr/>
        </p:nvSpPr>
        <p:spPr>
          <a:xfrm>
            <a:off x="331476" y="3689736"/>
            <a:ext cx="11536875" cy="720000"/>
          </a:xfrm>
          <a:prstGeom prst="rect">
            <a:avLst/>
          </a:prstGeom>
          <a:solidFill>
            <a:srgbClr val="F2F2F2"/>
          </a:solidFill>
          <a:ln cap="flat" cmpd="sng" w="38100">
            <a:solidFill>
              <a:srgbClr val="FDDE00"/>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Calibri"/>
              <a:buNone/>
            </a:pPr>
            <a:r>
              <a:rPr lang="en-GB" sz="2400">
                <a:solidFill>
                  <a:schemeClr val="dk1"/>
                </a:solidFill>
                <a:latin typeface="Calibri"/>
                <a:ea typeface="Calibri"/>
                <a:cs typeface="Calibri"/>
                <a:sym typeface="Calibri"/>
              </a:rPr>
              <a:t>Consider </a:t>
            </a:r>
            <a:r>
              <a:rPr b="1" lang="en-GB" sz="2400">
                <a:solidFill>
                  <a:srgbClr val="F7981D"/>
                </a:solidFill>
                <a:latin typeface="Calibri"/>
                <a:ea typeface="Calibri"/>
                <a:cs typeface="Calibri"/>
                <a:sym typeface="Calibri"/>
              </a:rPr>
              <a:t>special amenities or equipment</a:t>
            </a:r>
            <a:r>
              <a:rPr lang="en-GB" sz="2400">
                <a:solidFill>
                  <a:schemeClr val="dk1"/>
                </a:solidFill>
                <a:latin typeface="Calibri"/>
                <a:ea typeface="Calibri"/>
                <a:cs typeface="Calibri"/>
                <a:sym typeface="Calibri"/>
              </a:rPr>
              <a:t>, like incense burners, yoga mats, mosquito spray, sunscreen, beauty masks, safety masks, </a:t>
            </a:r>
            <a:endParaRPr/>
          </a:p>
        </p:txBody>
      </p:sp>
      <p:sp>
        <p:nvSpPr>
          <p:cNvPr id="675" name="Google Shape;675;p35"/>
          <p:cNvSpPr/>
          <p:nvPr/>
        </p:nvSpPr>
        <p:spPr>
          <a:xfrm>
            <a:off x="331477" y="4570829"/>
            <a:ext cx="11536872" cy="720000"/>
          </a:xfrm>
          <a:prstGeom prst="rect">
            <a:avLst/>
          </a:prstGeom>
          <a:solidFill>
            <a:srgbClr val="F2F2F2"/>
          </a:solidFill>
          <a:ln cap="flat" cmpd="sng" w="38100">
            <a:solidFill>
              <a:srgbClr val="6ECECB"/>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rPr lang="en-GB" sz="2400">
                <a:solidFill>
                  <a:schemeClr val="dk1"/>
                </a:solidFill>
                <a:latin typeface="Calibri"/>
                <a:ea typeface="Calibri"/>
                <a:cs typeface="Calibri"/>
                <a:sym typeface="Calibri"/>
              </a:rPr>
              <a:t>A cup of </a:t>
            </a:r>
            <a:r>
              <a:rPr b="1" lang="en-GB" sz="2400">
                <a:solidFill>
                  <a:srgbClr val="F7981D"/>
                </a:solidFill>
                <a:latin typeface="Calibri"/>
                <a:ea typeface="Calibri"/>
                <a:cs typeface="Calibri"/>
                <a:sym typeface="Calibri"/>
              </a:rPr>
              <a:t>warm tea </a:t>
            </a:r>
            <a:r>
              <a:rPr lang="en-GB" sz="2400">
                <a:solidFill>
                  <a:schemeClr val="dk1"/>
                </a:solidFill>
                <a:latin typeface="Calibri"/>
                <a:ea typeface="Calibri"/>
                <a:cs typeface="Calibri"/>
                <a:sym typeface="Calibri"/>
              </a:rPr>
              <a:t>or a glass of lemon-flavored </a:t>
            </a:r>
            <a:r>
              <a:rPr b="1" lang="en-GB" sz="2400">
                <a:solidFill>
                  <a:srgbClr val="F7981D"/>
                </a:solidFill>
                <a:latin typeface="Calibri"/>
                <a:ea typeface="Calibri"/>
                <a:cs typeface="Calibri"/>
                <a:sym typeface="Calibri"/>
              </a:rPr>
              <a:t>fresh water </a:t>
            </a:r>
            <a:r>
              <a:rPr lang="en-GB" sz="2400">
                <a:solidFill>
                  <a:schemeClr val="dk1"/>
                </a:solidFill>
                <a:latin typeface="Calibri"/>
                <a:ea typeface="Calibri"/>
                <a:cs typeface="Calibri"/>
                <a:sym typeface="Calibri"/>
              </a:rPr>
              <a:t>can make all the difference, on cold or hot days.</a:t>
            </a:r>
            <a:endParaRPr/>
          </a:p>
        </p:txBody>
      </p:sp>
      <p:sp>
        <p:nvSpPr>
          <p:cNvPr id="676" name="Google Shape;676;p35"/>
          <p:cNvSpPr/>
          <p:nvPr/>
        </p:nvSpPr>
        <p:spPr>
          <a:xfrm>
            <a:off x="327561" y="5451920"/>
            <a:ext cx="11536877" cy="719246"/>
          </a:xfrm>
          <a:prstGeom prst="rect">
            <a:avLst/>
          </a:prstGeom>
          <a:solidFill>
            <a:srgbClr val="F2F2F2"/>
          </a:solidFill>
          <a:ln cap="flat" cmpd="sng" w="38100">
            <a:solidFill>
              <a:srgbClr val="FDDE00"/>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rPr lang="en-GB" sz="2400">
                <a:solidFill>
                  <a:schemeClr val="dk1"/>
                </a:solidFill>
                <a:latin typeface="Calibri"/>
                <a:ea typeface="Calibri"/>
                <a:cs typeface="Calibri"/>
                <a:sym typeface="Calibri"/>
              </a:rPr>
              <a:t>Provide the </a:t>
            </a:r>
            <a:r>
              <a:rPr b="1" lang="en-GB" sz="2400">
                <a:solidFill>
                  <a:srgbClr val="F7981D"/>
                </a:solidFill>
                <a:latin typeface="Calibri"/>
                <a:ea typeface="Calibri"/>
                <a:cs typeface="Calibri"/>
                <a:sym typeface="Calibri"/>
              </a:rPr>
              <a:t>“tip of the day”</a:t>
            </a:r>
            <a:r>
              <a:rPr lang="en-GB" sz="2400">
                <a:solidFill>
                  <a:schemeClr val="dk1"/>
                </a:solidFill>
                <a:latin typeface="Calibri"/>
                <a:ea typeface="Calibri"/>
                <a:cs typeface="Calibri"/>
                <a:sym typeface="Calibri"/>
              </a:rPr>
              <a:t>: a special meal or drink on offer, an event, a historical fact, a mindfulness session nearby, a discount opportunity at local souvenir stores…</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sp>
        <p:nvSpPr>
          <p:cNvPr id="682" name="Google Shape;682;p36"/>
          <p:cNvSpPr txBox="1"/>
          <p:nvPr/>
        </p:nvSpPr>
        <p:spPr>
          <a:xfrm>
            <a:off x="9853898" y="5554863"/>
            <a:ext cx="2119027"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50" u="sng">
                <a:solidFill>
                  <a:schemeClr val="dk1"/>
                </a:solidFill>
                <a:latin typeface="Calibri"/>
                <a:ea typeface="Calibri"/>
                <a:cs typeface="Calibri"/>
                <a:sym typeface="Calibri"/>
                <a:hlinkClick r:id="rId3">
                  <a:extLst>
                    <a:ext uri="{A12FA001-AC4F-418D-AE19-62706E023703}">
                      <ahyp:hlinkClr val="tx"/>
                    </a:ext>
                  </a:extLst>
                </a:hlinkClick>
              </a:rPr>
              <a:t>https://youtu.be/Atf_Af1q_5w</a:t>
            </a:r>
            <a:r>
              <a:rPr lang="en-GB" sz="1050">
                <a:solidFill>
                  <a:schemeClr val="dk1"/>
                </a:solidFill>
                <a:latin typeface="Calibri"/>
                <a:ea typeface="Calibri"/>
                <a:cs typeface="Calibri"/>
                <a:sym typeface="Calibri"/>
              </a:rPr>
              <a:t> </a:t>
            </a:r>
            <a:endParaRPr/>
          </a:p>
        </p:txBody>
      </p:sp>
      <p:sp>
        <p:nvSpPr>
          <p:cNvPr id="683" name="Google Shape;683;p36"/>
          <p:cNvSpPr txBox="1"/>
          <p:nvPr/>
        </p:nvSpPr>
        <p:spPr>
          <a:xfrm>
            <a:off x="1188654" y="349104"/>
            <a:ext cx="10636307" cy="69735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600"/>
              <a:buFont typeface="Arial"/>
              <a:buNone/>
            </a:pPr>
            <a:r>
              <a:rPr b="1" lang="en-GB" sz="3600">
                <a:solidFill>
                  <a:schemeClr val="dk1"/>
                </a:solidFill>
                <a:latin typeface="Calibri"/>
                <a:ea typeface="Calibri"/>
                <a:cs typeface="Calibri"/>
                <a:sym typeface="Calibri"/>
              </a:rPr>
              <a:t>Case Study – 100% Pure New Zealand</a:t>
            </a:r>
            <a:endParaRPr/>
          </a:p>
        </p:txBody>
      </p:sp>
      <p:pic>
        <p:nvPicPr>
          <p:cNvPr id="684" name="Google Shape;684;p36"/>
          <p:cNvPicPr preferRelativeResize="0"/>
          <p:nvPr/>
        </p:nvPicPr>
        <p:blipFill rotWithShape="1">
          <a:blip r:embed="rId4">
            <a:alphaModFix/>
          </a:blip>
          <a:srcRect b="0" l="0" r="0" t="0"/>
          <a:stretch/>
        </p:blipFill>
        <p:spPr>
          <a:xfrm>
            <a:off x="367039" y="337780"/>
            <a:ext cx="720000" cy="720000"/>
          </a:xfrm>
          <a:prstGeom prst="rect">
            <a:avLst/>
          </a:prstGeom>
          <a:noFill/>
          <a:ln>
            <a:noFill/>
          </a:ln>
        </p:spPr>
      </p:pic>
      <p:sp>
        <p:nvSpPr>
          <p:cNvPr id="685" name="Google Shape;685;p36"/>
          <p:cNvSpPr txBox="1"/>
          <p:nvPr/>
        </p:nvSpPr>
        <p:spPr>
          <a:xfrm>
            <a:off x="9843516" y="1228725"/>
            <a:ext cx="2293620"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GB" sz="2400">
                <a:solidFill>
                  <a:srgbClr val="A5A5A5"/>
                </a:solidFill>
                <a:latin typeface="Calibri"/>
                <a:ea typeface="Calibri"/>
                <a:cs typeface="Calibri"/>
                <a:sym typeface="Calibri"/>
              </a:rPr>
              <a:t>100% Pure New Zealand: A Welcoming Journey</a:t>
            </a:r>
            <a:endParaRPr b="1" i="1" sz="2400">
              <a:solidFill>
                <a:srgbClr val="A5A5A5"/>
              </a:solidFill>
              <a:latin typeface="Calibri"/>
              <a:ea typeface="Calibri"/>
              <a:cs typeface="Calibri"/>
              <a:sym typeface="Calibri"/>
            </a:endParaRPr>
          </a:p>
        </p:txBody>
      </p:sp>
      <p:pic>
        <p:nvPicPr>
          <p:cNvPr id="686" name="Google Shape;686;p36" title="100% Pure New Zealand:  A Welcoming Journey"/>
          <p:cNvPicPr preferRelativeResize="0"/>
          <p:nvPr/>
        </p:nvPicPr>
        <p:blipFill rotWithShape="1">
          <a:blip r:embed="rId5">
            <a:alphaModFix/>
          </a:blip>
          <a:srcRect b="0" l="0" r="0" t="0"/>
          <a:stretch/>
        </p:blipFill>
        <p:spPr>
          <a:xfrm>
            <a:off x="2666916" y="1281267"/>
            <a:ext cx="6948000" cy="4284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6"/>
                                        </p:tgtEl>
                                        <p:attrNameLst>
                                          <p:attrName>style.visibility</p:attrName>
                                        </p:attrNameLst>
                                      </p:cBhvr>
                                      <p:to>
                                        <p:strVal val="visible"/>
                                      </p:to>
                                    </p:set>
                                    <p:animEffect filter="fade" transition="in">
                                      <p:cBhvr>
                                        <p:cTn dur="1"/>
                                        <p:tgtEl>
                                          <p:spTgt spid="6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p37"/>
          <p:cNvSpPr txBox="1"/>
          <p:nvPr>
            <p:ph idx="1" type="body"/>
          </p:nvPr>
        </p:nvSpPr>
        <p:spPr>
          <a:xfrm>
            <a:off x="388093" y="936395"/>
            <a:ext cx="3058492" cy="329798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5400"/>
              <a:buNone/>
            </a:pPr>
            <a:r>
              <a:rPr lang="en-GB" sz="5400">
                <a:solidFill>
                  <a:schemeClr val="lt1"/>
                </a:solidFill>
              </a:rPr>
              <a:t>Digging Deeper</a:t>
            </a:r>
            <a:endParaRPr sz="4000">
              <a:solidFill>
                <a:schemeClr val="lt1"/>
              </a:solidFill>
            </a:endParaRPr>
          </a:p>
        </p:txBody>
      </p:sp>
      <p:pic>
        <p:nvPicPr>
          <p:cNvPr id="692" name="Google Shape;692;p37"/>
          <p:cNvPicPr preferRelativeResize="0"/>
          <p:nvPr>
            <p:ph idx="3" type="pic"/>
          </p:nvPr>
        </p:nvPicPr>
        <p:blipFill rotWithShape="1">
          <a:blip r:embed="rId3">
            <a:alphaModFix/>
          </a:blip>
          <a:srcRect b="10526" l="0" r="0" t="10526"/>
          <a:stretch/>
        </p:blipFill>
        <p:spPr>
          <a:xfrm>
            <a:off x="3564835" y="-1"/>
            <a:ext cx="8627164" cy="454015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pic>
        <p:nvPicPr>
          <p:cNvPr id="697" name="Google Shape;697;p38"/>
          <p:cNvPicPr preferRelativeResize="0"/>
          <p:nvPr/>
        </p:nvPicPr>
        <p:blipFill rotWithShape="1">
          <a:blip r:embed="rId3">
            <a:alphaModFix/>
          </a:blip>
          <a:srcRect b="0" l="0" r="0" t="0"/>
          <a:stretch/>
        </p:blipFill>
        <p:spPr>
          <a:xfrm>
            <a:off x="367039" y="337780"/>
            <a:ext cx="720000" cy="720000"/>
          </a:xfrm>
          <a:prstGeom prst="rect">
            <a:avLst/>
          </a:prstGeom>
          <a:noFill/>
          <a:ln>
            <a:noFill/>
          </a:ln>
        </p:spPr>
      </p:pic>
      <p:sp>
        <p:nvSpPr>
          <p:cNvPr id="698" name="Google Shape;698;p38"/>
          <p:cNvSpPr/>
          <p:nvPr/>
        </p:nvSpPr>
        <p:spPr>
          <a:xfrm rot="1141902">
            <a:off x="2693466" y="4184618"/>
            <a:ext cx="2547903" cy="1823938"/>
          </a:xfrm>
          <a:prstGeom prst="foldedCorner">
            <a:avLst>
              <a:gd fmla="val 16667" name="adj"/>
            </a:avLst>
          </a:prstGeom>
          <a:solidFill>
            <a:srgbClr val="FFF2CC"/>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b="1" lang="en-GB" sz="2400">
                <a:solidFill>
                  <a:schemeClr val="dk1"/>
                </a:solidFill>
                <a:latin typeface="Calibri"/>
                <a:ea typeface="Calibri"/>
                <a:cs typeface="Calibri"/>
                <a:sym typeface="Calibri"/>
              </a:rPr>
              <a:t>The importance of a welcome</a:t>
            </a:r>
            <a:endParaRPr/>
          </a:p>
          <a:p>
            <a:pPr indent="0" lvl="0" marL="0" marR="0" rtl="0" algn="l">
              <a:lnSpc>
                <a:spcPct val="150000"/>
              </a:lnSpc>
              <a:spcBef>
                <a:spcPts val="0"/>
              </a:spcBef>
              <a:spcAft>
                <a:spcPts val="0"/>
              </a:spcAft>
              <a:buNone/>
            </a:pPr>
            <a:r>
              <a:rPr b="1" lang="en-GB" sz="2400">
                <a:solidFill>
                  <a:schemeClr val="dk1"/>
                </a:solidFill>
                <a:latin typeface="Calibri"/>
                <a:ea typeface="Calibri"/>
                <a:cs typeface="Calibri"/>
                <a:sym typeface="Calibri"/>
              </a:rPr>
              <a:t>[</a:t>
            </a:r>
            <a:r>
              <a:rPr b="1" lang="en-GB" sz="2400" u="sng">
                <a:solidFill>
                  <a:schemeClr val="dk1"/>
                </a:solidFill>
                <a:latin typeface="Calibri"/>
                <a:ea typeface="Calibri"/>
                <a:cs typeface="Calibri"/>
                <a:sym typeface="Calibri"/>
                <a:hlinkClick r:id="rId4">
                  <a:extLst>
                    <a:ext uri="{A12FA001-AC4F-418D-AE19-62706E023703}">
                      <ahyp:hlinkClr val="tx"/>
                    </a:ext>
                  </a:extLst>
                </a:hlinkClick>
              </a:rPr>
              <a:t>CLICK HERE</a:t>
            </a:r>
            <a:r>
              <a:rPr b="1" lang="en-GB" sz="2400">
                <a:solidFill>
                  <a:schemeClr val="dk1"/>
                </a:solidFill>
                <a:latin typeface="Calibri"/>
                <a:ea typeface="Calibri"/>
                <a:cs typeface="Calibri"/>
                <a:sym typeface="Calibri"/>
              </a:rPr>
              <a:t>]</a:t>
            </a:r>
            <a:endParaRPr sz="2400">
              <a:solidFill>
                <a:schemeClr val="dk1"/>
              </a:solidFill>
              <a:latin typeface="Calibri"/>
              <a:ea typeface="Calibri"/>
              <a:cs typeface="Calibri"/>
              <a:sym typeface="Calibri"/>
            </a:endParaRPr>
          </a:p>
        </p:txBody>
      </p:sp>
      <p:sp>
        <p:nvSpPr>
          <p:cNvPr id="699" name="Google Shape;699;p38"/>
          <p:cNvSpPr/>
          <p:nvPr/>
        </p:nvSpPr>
        <p:spPr>
          <a:xfrm rot="479694">
            <a:off x="8712012" y="3721854"/>
            <a:ext cx="3156060" cy="2374231"/>
          </a:xfrm>
          <a:prstGeom prst="foldedCorner">
            <a:avLst>
              <a:gd fmla="val 16667" name="adj"/>
            </a:avLst>
          </a:prstGeom>
          <a:solidFill>
            <a:srgbClr val="FFF2CC"/>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b="1" lang="en-GB" sz="2400">
                <a:solidFill>
                  <a:schemeClr val="dk1"/>
                </a:solidFill>
                <a:latin typeface="Calibri"/>
                <a:ea typeface="Calibri"/>
                <a:cs typeface="Calibri"/>
                <a:sym typeface="Calibri"/>
              </a:rPr>
              <a:t>Global Wellness Trends Report: The Future of Wellness 2021</a:t>
            </a:r>
            <a:endParaRPr/>
          </a:p>
          <a:p>
            <a:pPr indent="0" lvl="0" marL="0" marR="0" rtl="0" algn="l">
              <a:lnSpc>
                <a:spcPct val="150000"/>
              </a:lnSpc>
              <a:spcBef>
                <a:spcPts val="600"/>
              </a:spcBef>
              <a:spcAft>
                <a:spcPts val="0"/>
              </a:spcAft>
              <a:buNone/>
            </a:pPr>
            <a:r>
              <a:rPr b="1" lang="en-GB" sz="2400">
                <a:solidFill>
                  <a:schemeClr val="dk1"/>
                </a:solidFill>
                <a:latin typeface="Calibri"/>
                <a:ea typeface="Calibri"/>
                <a:cs typeface="Calibri"/>
                <a:sym typeface="Calibri"/>
              </a:rPr>
              <a:t>[</a:t>
            </a:r>
            <a:r>
              <a:rPr b="1" lang="en-GB" sz="2400" u="sng">
                <a:solidFill>
                  <a:schemeClr val="dk1"/>
                </a:solidFill>
                <a:latin typeface="Calibri"/>
                <a:ea typeface="Calibri"/>
                <a:cs typeface="Calibri"/>
                <a:sym typeface="Calibri"/>
                <a:hlinkClick r:id="rId5">
                  <a:extLst>
                    <a:ext uri="{A12FA001-AC4F-418D-AE19-62706E023703}">
                      <ahyp:hlinkClr val="tx"/>
                    </a:ext>
                  </a:extLst>
                </a:hlinkClick>
              </a:rPr>
              <a:t>CLICK</a:t>
            </a:r>
            <a:r>
              <a:rPr b="1" lang="en-GB" sz="2400">
                <a:solidFill>
                  <a:schemeClr val="dk1"/>
                </a:solidFill>
                <a:latin typeface="Calibri"/>
                <a:ea typeface="Calibri"/>
                <a:cs typeface="Calibri"/>
                <a:sym typeface="Calibri"/>
              </a:rPr>
              <a:t>]</a:t>
            </a:r>
            <a:endParaRPr b="1" sz="2400">
              <a:solidFill>
                <a:schemeClr val="dk1"/>
              </a:solidFill>
              <a:latin typeface="Calibri"/>
              <a:ea typeface="Calibri"/>
              <a:cs typeface="Calibri"/>
              <a:sym typeface="Calibri"/>
            </a:endParaRPr>
          </a:p>
        </p:txBody>
      </p:sp>
      <p:sp>
        <p:nvSpPr>
          <p:cNvPr id="700" name="Google Shape;700;p38"/>
          <p:cNvSpPr/>
          <p:nvPr/>
        </p:nvSpPr>
        <p:spPr>
          <a:xfrm rot="-166977">
            <a:off x="411184" y="1201567"/>
            <a:ext cx="3977026" cy="2365005"/>
          </a:xfrm>
          <a:prstGeom prst="foldedCorner">
            <a:avLst>
              <a:gd fmla="val 16667" name="adj"/>
            </a:avLst>
          </a:prstGeom>
          <a:solidFill>
            <a:srgbClr val="FFF2CC"/>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b="1" lang="en-GB" sz="2400">
                <a:solidFill>
                  <a:schemeClr val="dk1"/>
                </a:solidFill>
                <a:latin typeface="Calibri"/>
                <a:ea typeface="Calibri"/>
                <a:cs typeface="Calibri"/>
                <a:sym typeface="Calibri"/>
              </a:rPr>
              <a:t>How to integrate wellness into hospitality for guest satisfaction and owner return</a:t>
            </a:r>
            <a:endParaRPr/>
          </a:p>
          <a:p>
            <a:pPr indent="0" lvl="0" marL="0" marR="0" rtl="0" algn="l">
              <a:lnSpc>
                <a:spcPct val="150000"/>
              </a:lnSpc>
              <a:spcBef>
                <a:spcPts val="600"/>
              </a:spcBef>
              <a:spcAft>
                <a:spcPts val="0"/>
              </a:spcAft>
              <a:buNone/>
            </a:pPr>
            <a:r>
              <a:rPr b="1" lang="en-GB" sz="2400">
                <a:solidFill>
                  <a:schemeClr val="dk1"/>
                </a:solidFill>
                <a:latin typeface="Calibri"/>
                <a:ea typeface="Calibri"/>
                <a:cs typeface="Calibri"/>
                <a:sym typeface="Calibri"/>
              </a:rPr>
              <a:t>[</a:t>
            </a:r>
            <a:r>
              <a:rPr b="1" lang="en-GB" sz="2400" u="sng">
                <a:solidFill>
                  <a:schemeClr val="dk1"/>
                </a:solidFill>
                <a:latin typeface="Calibri"/>
                <a:ea typeface="Calibri"/>
                <a:cs typeface="Calibri"/>
                <a:sym typeface="Calibri"/>
                <a:hlinkClick r:id="rId6">
                  <a:extLst>
                    <a:ext uri="{A12FA001-AC4F-418D-AE19-62706E023703}">
                      <ahyp:hlinkClr val="tx"/>
                    </a:ext>
                  </a:extLst>
                </a:hlinkClick>
              </a:rPr>
              <a:t>CLICK HERE</a:t>
            </a:r>
            <a:r>
              <a:rPr b="1" lang="en-GB" sz="2400">
                <a:solidFill>
                  <a:schemeClr val="dk1"/>
                </a:solidFill>
                <a:latin typeface="Calibri"/>
                <a:ea typeface="Calibri"/>
                <a:cs typeface="Calibri"/>
                <a:sym typeface="Calibri"/>
              </a:rPr>
              <a:t>]</a:t>
            </a:r>
            <a:endParaRPr/>
          </a:p>
        </p:txBody>
      </p:sp>
      <p:sp>
        <p:nvSpPr>
          <p:cNvPr id="701" name="Google Shape;701;p38"/>
          <p:cNvSpPr/>
          <p:nvPr/>
        </p:nvSpPr>
        <p:spPr>
          <a:xfrm rot="-2161068">
            <a:off x="348609" y="4208642"/>
            <a:ext cx="2226073" cy="1244071"/>
          </a:xfrm>
          <a:prstGeom prst="foldedCorner">
            <a:avLst>
              <a:gd fmla="val 16667" name="adj"/>
            </a:avLst>
          </a:prstGeom>
          <a:solidFill>
            <a:srgbClr val="FFF2CC"/>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b="1" lang="en-GB" sz="2400">
                <a:solidFill>
                  <a:schemeClr val="dk1"/>
                </a:solidFill>
                <a:latin typeface="Calibri"/>
                <a:ea typeface="Calibri"/>
                <a:cs typeface="Calibri"/>
                <a:sym typeface="Calibri"/>
              </a:rPr>
              <a:t>Body language</a:t>
            </a:r>
            <a:endParaRPr/>
          </a:p>
          <a:p>
            <a:pPr indent="0" lvl="0" marL="0" marR="0" rtl="0" algn="l">
              <a:lnSpc>
                <a:spcPct val="150000"/>
              </a:lnSpc>
              <a:spcBef>
                <a:spcPts val="0"/>
              </a:spcBef>
              <a:spcAft>
                <a:spcPts val="0"/>
              </a:spcAft>
              <a:buNone/>
            </a:pPr>
            <a:r>
              <a:rPr b="1" lang="en-GB" sz="2400">
                <a:solidFill>
                  <a:schemeClr val="dk1"/>
                </a:solidFill>
                <a:latin typeface="Calibri"/>
                <a:ea typeface="Calibri"/>
                <a:cs typeface="Calibri"/>
                <a:sym typeface="Calibri"/>
              </a:rPr>
              <a:t>[</a:t>
            </a:r>
            <a:r>
              <a:rPr b="1" lang="en-GB" sz="2400" u="sng">
                <a:solidFill>
                  <a:schemeClr val="dk1"/>
                </a:solidFill>
                <a:latin typeface="Calibri"/>
                <a:ea typeface="Calibri"/>
                <a:cs typeface="Calibri"/>
                <a:sym typeface="Calibri"/>
                <a:hlinkClick r:id="rId7">
                  <a:extLst>
                    <a:ext uri="{A12FA001-AC4F-418D-AE19-62706E023703}">
                      <ahyp:hlinkClr val="tx"/>
                    </a:ext>
                  </a:extLst>
                </a:hlinkClick>
              </a:rPr>
              <a:t>CLICK HERE</a:t>
            </a:r>
            <a:r>
              <a:rPr b="1" lang="en-GB" sz="2400">
                <a:solidFill>
                  <a:schemeClr val="dk1"/>
                </a:solidFill>
                <a:latin typeface="Calibri"/>
                <a:ea typeface="Calibri"/>
                <a:cs typeface="Calibri"/>
                <a:sym typeface="Calibri"/>
              </a:rPr>
              <a:t>]</a:t>
            </a:r>
            <a:endParaRPr sz="2400">
              <a:solidFill>
                <a:schemeClr val="dk1"/>
              </a:solidFill>
              <a:latin typeface="Calibri"/>
              <a:ea typeface="Calibri"/>
              <a:cs typeface="Calibri"/>
              <a:sym typeface="Calibri"/>
            </a:endParaRPr>
          </a:p>
        </p:txBody>
      </p:sp>
      <p:sp>
        <p:nvSpPr>
          <p:cNvPr id="702" name="Google Shape;702;p38"/>
          <p:cNvSpPr/>
          <p:nvPr/>
        </p:nvSpPr>
        <p:spPr>
          <a:xfrm rot="1031379">
            <a:off x="8306905" y="977124"/>
            <a:ext cx="3434831" cy="2387688"/>
          </a:xfrm>
          <a:prstGeom prst="foldedCorner">
            <a:avLst>
              <a:gd fmla="val 16667" name="adj"/>
            </a:avLst>
          </a:prstGeom>
          <a:solidFill>
            <a:srgbClr val="FFF2CC"/>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b="1" lang="en-GB" sz="2400">
                <a:solidFill>
                  <a:schemeClr val="dk1"/>
                </a:solidFill>
                <a:latin typeface="Calibri"/>
                <a:ea typeface="Calibri"/>
                <a:cs typeface="Calibri"/>
                <a:sym typeface="Calibri"/>
              </a:rPr>
              <a:t>The Power of Welcome… Hospitality Beyond Property Borders</a:t>
            </a:r>
            <a:endParaRPr/>
          </a:p>
          <a:p>
            <a:pPr indent="0" lvl="0" marL="0" marR="0" rtl="0" algn="l">
              <a:lnSpc>
                <a:spcPct val="150000"/>
              </a:lnSpc>
              <a:spcBef>
                <a:spcPts val="600"/>
              </a:spcBef>
              <a:spcAft>
                <a:spcPts val="0"/>
              </a:spcAft>
              <a:buNone/>
            </a:pPr>
            <a:r>
              <a:rPr b="1" lang="en-GB" sz="2400">
                <a:solidFill>
                  <a:schemeClr val="dk1"/>
                </a:solidFill>
                <a:latin typeface="Calibri"/>
                <a:ea typeface="Calibri"/>
                <a:cs typeface="Calibri"/>
                <a:sym typeface="Calibri"/>
              </a:rPr>
              <a:t>[</a:t>
            </a:r>
            <a:r>
              <a:rPr b="1" lang="en-GB" sz="2400" u="sng">
                <a:solidFill>
                  <a:schemeClr val="dk1"/>
                </a:solidFill>
                <a:latin typeface="Calibri"/>
                <a:ea typeface="Calibri"/>
                <a:cs typeface="Calibri"/>
                <a:sym typeface="Calibri"/>
                <a:hlinkClick r:id="rId8">
                  <a:extLst>
                    <a:ext uri="{A12FA001-AC4F-418D-AE19-62706E023703}">
                      <ahyp:hlinkClr val="tx"/>
                    </a:ext>
                  </a:extLst>
                </a:hlinkClick>
              </a:rPr>
              <a:t>CLICK HERE</a:t>
            </a:r>
            <a:r>
              <a:rPr b="1" lang="en-GB" sz="2400">
                <a:solidFill>
                  <a:schemeClr val="dk1"/>
                </a:solidFill>
                <a:latin typeface="Calibri"/>
                <a:ea typeface="Calibri"/>
                <a:cs typeface="Calibri"/>
                <a:sym typeface="Calibri"/>
              </a:rPr>
              <a:t>]</a:t>
            </a:r>
            <a:endParaRPr/>
          </a:p>
        </p:txBody>
      </p:sp>
      <p:sp>
        <p:nvSpPr>
          <p:cNvPr id="703" name="Google Shape;703;p38"/>
          <p:cNvSpPr/>
          <p:nvPr/>
        </p:nvSpPr>
        <p:spPr>
          <a:xfrm rot="150442">
            <a:off x="4632579" y="1001467"/>
            <a:ext cx="3416859" cy="1355579"/>
          </a:xfrm>
          <a:prstGeom prst="foldedCorner">
            <a:avLst>
              <a:gd fmla="val 16667" name="adj"/>
            </a:avLst>
          </a:prstGeom>
          <a:solidFill>
            <a:srgbClr val="FFF2CC"/>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b="1" lang="en-GB" sz="2400">
                <a:solidFill>
                  <a:schemeClr val="dk1"/>
                </a:solidFill>
                <a:latin typeface="Calibri"/>
                <a:ea typeface="Calibri"/>
                <a:cs typeface="Calibri"/>
                <a:sym typeface="Calibri"/>
              </a:rPr>
              <a:t>World Happiness Report</a:t>
            </a:r>
            <a:endParaRPr/>
          </a:p>
          <a:p>
            <a:pPr indent="0" lvl="0" marL="0" marR="0" rtl="0" algn="l">
              <a:lnSpc>
                <a:spcPct val="150000"/>
              </a:lnSpc>
              <a:spcBef>
                <a:spcPts val="600"/>
              </a:spcBef>
              <a:spcAft>
                <a:spcPts val="0"/>
              </a:spcAft>
              <a:buNone/>
            </a:pPr>
            <a:r>
              <a:rPr b="1" lang="en-GB" sz="2400">
                <a:solidFill>
                  <a:schemeClr val="dk1"/>
                </a:solidFill>
                <a:latin typeface="Calibri"/>
                <a:ea typeface="Calibri"/>
                <a:cs typeface="Calibri"/>
                <a:sym typeface="Calibri"/>
              </a:rPr>
              <a:t>[</a:t>
            </a:r>
            <a:r>
              <a:rPr b="1" lang="en-GB" sz="2400" u="sng">
                <a:solidFill>
                  <a:schemeClr val="dk1"/>
                </a:solidFill>
                <a:latin typeface="Calibri"/>
                <a:ea typeface="Calibri"/>
                <a:cs typeface="Calibri"/>
                <a:sym typeface="Calibri"/>
                <a:hlinkClick r:id="rId9">
                  <a:extLst>
                    <a:ext uri="{A12FA001-AC4F-418D-AE19-62706E023703}">
                      <ahyp:hlinkClr val="tx"/>
                    </a:ext>
                  </a:extLst>
                </a:hlinkClick>
              </a:rPr>
              <a:t>CLICK HERE</a:t>
            </a:r>
            <a:r>
              <a:rPr b="1" lang="en-GB" sz="2400">
                <a:solidFill>
                  <a:schemeClr val="dk1"/>
                </a:solidFill>
                <a:latin typeface="Calibri"/>
                <a:ea typeface="Calibri"/>
                <a:cs typeface="Calibri"/>
                <a:sym typeface="Calibri"/>
              </a:rPr>
              <a:t>]</a:t>
            </a:r>
            <a:endParaRPr/>
          </a:p>
        </p:txBody>
      </p:sp>
      <p:sp>
        <p:nvSpPr>
          <p:cNvPr id="704" name="Google Shape;704;p38"/>
          <p:cNvSpPr/>
          <p:nvPr/>
        </p:nvSpPr>
        <p:spPr>
          <a:xfrm rot="-525968">
            <a:off x="5437505" y="4944781"/>
            <a:ext cx="2990521" cy="1371941"/>
          </a:xfrm>
          <a:prstGeom prst="foldedCorner">
            <a:avLst>
              <a:gd fmla="val 16667" name="adj"/>
            </a:avLst>
          </a:prstGeom>
          <a:solidFill>
            <a:srgbClr val="FFF2CC"/>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b="1" lang="en-GB" sz="2400">
                <a:solidFill>
                  <a:schemeClr val="dk1"/>
                </a:solidFill>
                <a:latin typeface="Calibri"/>
                <a:ea typeface="Calibri"/>
                <a:cs typeface="Calibri"/>
                <a:sym typeface="Calibri"/>
              </a:rPr>
              <a:t>The Art of Welcoming</a:t>
            </a:r>
            <a:endParaRPr/>
          </a:p>
          <a:p>
            <a:pPr indent="0" lvl="0" marL="0" marR="0" rtl="0" algn="l">
              <a:lnSpc>
                <a:spcPct val="150000"/>
              </a:lnSpc>
              <a:spcBef>
                <a:spcPts val="600"/>
              </a:spcBef>
              <a:spcAft>
                <a:spcPts val="0"/>
              </a:spcAft>
              <a:buNone/>
            </a:pPr>
            <a:r>
              <a:rPr b="1" lang="en-GB" sz="2400">
                <a:solidFill>
                  <a:schemeClr val="dk1"/>
                </a:solidFill>
                <a:latin typeface="Calibri"/>
                <a:ea typeface="Calibri"/>
                <a:cs typeface="Calibri"/>
                <a:sym typeface="Calibri"/>
              </a:rPr>
              <a:t>[</a:t>
            </a:r>
            <a:r>
              <a:rPr b="1" lang="en-GB" sz="2400" u="sng">
                <a:solidFill>
                  <a:schemeClr val="dk1"/>
                </a:solidFill>
                <a:latin typeface="Calibri"/>
                <a:ea typeface="Calibri"/>
                <a:cs typeface="Calibri"/>
                <a:sym typeface="Calibri"/>
                <a:hlinkClick r:id="rId10">
                  <a:extLst>
                    <a:ext uri="{A12FA001-AC4F-418D-AE19-62706E023703}">
                      <ahyp:hlinkClr val="tx"/>
                    </a:ext>
                  </a:extLst>
                </a:hlinkClick>
              </a:rPr>
              <a:t>CLICK HERE</a:t>
            </a:r>
            <a:r>
              <a:rPr b="1" lang="en-GB" sz="2400">
                <a:solidFill>
                  <a:schemeClr val="dk1"/>
                </a:solidFill>
                <a:latin typeface="Calibri"/>
                <a:ea typeface="Calibri"/>
                <a:cs typeface="Calibri"/>
                <a:sym typeface="Calibri"/>
              </a:rPr>
              <a:t>]</a:t>
            </a:r>
            <a:endParaRPr/>
          </a:p>
        </p:txBody>
      </p:sp>
      <p:sp>
        <p:nvSpPr>
          <p:cNvPr id="705" name="Google Shape;705;p38"/>
          <p:cNvSpPr txBox="1"/>
          <p:nvPr/>
        </p:nvSpPr>
        <p:spPr>
          <a:xfrm>
            <a:off x="1188655" y="349104"/>
            <a:ext cx="5816302" cy="69735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600"/>
              <a:buFont typeface="Arial"/>
              <a:buNone/>
            </a:pPr>
            <a:r>
              <a:rPr b="1" lang="en-GB" sz="3600">
                <a:solidFill>
                  <a:schemeClr val="dk1"/>
                </a:solidFill>
                <a:latin typeface="Calibri"/>
                <a:ea typeface="Calibri"/>
                <a:cs typeface="Calibri"/>
                <a:sym typeface="Calibri"/>
              </a:rPr>
              <a:t>Further Reading</a:t>
            </a:r>
            <a:endParaRPr/>
          </a:p>
        </p:txBody>
      </p:sp>
      <p:sp>
        <p:nvSpPr>
          <p:cNvPr id="706" name="Google Shape;706;p38"/>
          <p:cNvSpPr/>
          <p:nvPr/>
        </p:nvSpPr>
        <p:spPr>
          <a:xfrm rot="614122">
            <a:off x="4917999" y="2673050"/>
            <a:ext cx="2990521" cy="1852585"/>
          </a:xfrm>
          <a:prstGeom prst="foldedCorner">
            <a:avLst>
              <a:gd fmla="val 16667" name="adj"/>
            </a:avLst>
          </a:prstGeom>
          <a:solidFill>
            <a:srgbClr val="FFF2CC"/>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b="1" lang="en-GB" sz="2400">
                <a:solidFill>
                  <a:schemeClr val="dk1"/>
                </a:solidFill>
                <a:latin typeface="Calibri"/>
                <a:ea typeface="Calibri"/>
                <a:cs typeface="Calibri"/>
                <a:sym typeface="Calibri"/>
              </a:rPr>
              <a:t>Happiness in a Tourism Context</a:t>
            </a:r>
            <a:endParaRPr/>
          </a:p>
          <a:p>
            <a:pPr indent="0" lvl="0" marL="0" marR="0" rtl="0" algn="l">
              <a:lnSpc>
                <a:spcPct val="150000"/>
              </a:lnSpc>
              <a:spcBef>
                <a:spcPts val="600"/>
              </a:spcBef>
              <a:spcAft>
                <a:spcPts val="0"/>
              </a:spcAft>
              <a:buNone/>
            </a:pPr>
            <a:r>
              <a:rPr b="1" lang="en-GB" sz="2400">
                <a:solidFill>
                  <a:schemeClr val="dk1"/>
                </a:solidFill>
                <a:latin typeface="Calibri"/>
                <a:ea typeface="Calibri"/>
                <a:cs typeface="Calibri"/>
                <a:sym typeface="Calibri"/>
              </a:rPr>
              <a:t>[</a:t>
            </a:r>
            <a:r>
              <a:rPr b="1" lang="en-GB" sz="2400" u="sng">
                <a:solidFill>
                  <a:schemeClr val="dk1"/>
                </a:solidFill>
                <a:latin typeface="Calibri"/>
                <a:ea typeface="Calibri"/>
                <a:cs typeface="Calibri"/>
                <a:sym typeface="Calibri"/>
                <a:hlinkClick r:id="rId11">
                  <a:extLst>
                    <a:ext uri="{A12FA001-AC4F-418D-AE19-62706E023703}">
                      <ahyp:hlinkClr val="tx"/>
                    </a:ext>
                  </a:extLst>
                </a:hlinkClick>
              </a:rPr>
              <a:t>CLICK HERE</a:t>
            </a:r>
            <a:r>
              <a:rPr b="1" lang="en-GB" sz="2400">
                <a:solidFill>
                  <a:schemeClr val="dk1"/>
                </a:solidFill>
                <a:latin typeface="Calibri"/>
                <a:ea typeface="Calibri"/>
                <a:cs typeface="Calibri"/>
                <a:sym typeface="Calibri"/>
              </a:rPr>
              <a:t>]</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sp>
        <p:nvSpPr>
          <p:cNvPr id="711" name="Google Shape;711;p39"/>
          <p:cNvSpPr/>
          <p:nvPr/>
        </p:nvSpPr>
        <p:spPr>
          <a:xfrm>
            <a:off x="265421" y="1278294"/>
            <a:ext cx="5716279" cy="4875618"/>
          </a:xfrm>
          <a:prstGeom prst="foldedCorner">
            <a:avLst>
              <a:gd fmla="val 12174" name="adj"/>
            </a:avLst>
          </a:prstGeom>
          <a:solidFill>
            <a:srgbClr val="FDDE00">
              <a:alpha val="18823"/>
            </a:srgbClr>
          </a:solid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b="1" lang="en-GB" sz="2400">
                <a:solidFill>
                  <a:schemeClr val="dk1"/>
                </a:solidFill>
                <a:latin typeface="Calibri"/>
                <a:ea typeface="Calibri"/>
                <a:cs typeface="Calibri"/>
                <a:sym typeface="Calibri"/>
              </a:rPr>
              <a:t>Identify 5 trends in wellbeing and tourism that can be leveraged on your business. </a:t>
            </a:r>
            <a:endParaRPr/>
          </a:p>
          <a:p>
            <a:pPr indent="-342900" lvl="0" marL="342900" marR="0" rtl="0" algn="l">
              <a:lnSpc>
                <a:spcPct val="150000"/>
              </a:lnSpc>
              <a:spcBef>
                <a:spcPts val="600"/>
              </a:spcBef>
              <a:spcAft>
                <a:spcPts val="0"/>
              </a:spcAft>
              <a:buClr>
                <a:srgbClr val="6ECECB"/>
              </a:buClr>
              <a:buSzPts val="2400"/>
              <a:buFont typeface="Calibri"/>
              <a:buChar char="→"/>
            </a:pPr>
            <a:r>
              <a:rPr b="1" lang="en-GB" sz="2400">
                <a:solidFill>
                  <a:schemeClr val="dk1"/>
                </a:solidFill>
                <a:latin typeface="Calibri"/>
                <a:ea typeface="Calibri"/>
                <a:cs typeface="Calibri"/>
                <a:sym typeface="Calibri"/>
              </a:rPr>
              <a:t>How can you incorporate those trends in specific experiences, products or services? </a:t>
            </a:r>
            <a:endParaRPr/>
          </a:p>
          <a:p>
            <a:pPr indent="-342900" lvl="0" marL="342900" marR="0" rtl="0" algn="l">
              <a:lnSpc>
                <a:spcPct val="150000"/>
              </a:lnSpc>
              <a:spcBef>
                <a:spcPts val="600"/>
              </a:spcBef>
              <a:spcAft>
                <a:spcPts val="0"/>
              </a:spcAft>
              <a:buClr>
                <a:srgbClr val="6ECECB"/>
              </a:buClr>
              <a:buSzPts val="2400"/>
              <a:buFont typeface="Calibri"/>
              <a:buChar char="→"/>
            </a:pPr>
            <a:r>
              <a:rPr b="1" lang="en-GB" sz="2400">
                <a:solidFill>
                  <a:schemeClr val="dk1"/>
                </a:solidFill>
                <a:latin typeface="Calibri"/>
                <a:ea typeface="Calibri"/>
                <a:cs typeface="Calibri"/>
                <a:sym typeface="Calibri"/>
              </a:rPr>
              <a:t>How will they increase your customers happiness and satisfaction? </a:t>
            </a:r>
            <a:endParaRPr/>
          </a:p>
          <a:p>
            <a:pPr indent="-342900" lvl="0" marL="342900" marR="0" rtl="0" algn="l">
              <a:lnSpc>
                <a:spcPct val="150000"/>
              </a:lnSpc>
              <a:spcBef>
                <a:spcPts val="600"/>
              </a:spcBef>
              <a:spcAft>
                <a:spcPts val="0"/>
              </a:spcAft>
              <a:buClr>
                <a:srgbClr val="6ECECB"/>
              </a:buClr>
              <a:buSzPts val="2400"/>
              <a:buFont typeface="Calibri"/>
              <a:buChar char="→"/>
            </a:pPr>
            <a:r>
              <a:rPr b="1" lang="en-GB" sz="2400">
                <a:solidFill>
                  <a:schemeClr val="dk1"/>
                </a:solidFill>
                <a:latin typeface="Calibri"/>
                <a:ea typeface="Calibri"/>
                <a:cs typeface="Calibri"/>
                <a:sym typeface="Calibri"/>
              </a:rPr>
              <a:t>Will they facilitate your welcoming? </a:t>
            </a:r>
            <a:endParaRPr/>
          </a:p>
        </p:txBody>
      </p:sp>
      <p:sp>
        <p:nvSpPr>
          <p:cNvPr id="712" name="Google Shape;712;p39"/>
          <p:cNvSpPr txBox="1"/>
          <p:nvPr/>
        </p:nvSpPr>
        <p:spPr>
          <a:xfrm>
            <a:off x="1188655" y="349104"/>
            <a:ext cx="5816302" cy="69735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600"/>
              <a:buFont typeface="Arial"/>
              <a:buNone/>
            </a:pPr>
            <a:r>
              <a:rPr b="1" lang="en-GB" sz="3600">
                <a:solidFill>
                  <a:schemeClr val="dk1"/>
                </a:solidFill>
                <a:latin typeface="Calibri"/>
                <a:ea typeface="Calibri"/>
                <a:cs typeface="Calibri"/>
                <a:sym typeface="Calibri"/>
              </a:rPr>
              <a:t>Assignment #1</a:t>
            </a:r>
            <a:endParaRPr/>
          </a:p>
        </p:txBody>
      </p:sp>
      <p:pic>
        <p:nvPicPr>
          <p:cNvPr id="713" name="Google Shape;713;p39"/>
          <p:cNvPicPr preferRelativeResize="0"/>
          <p:nvPr/>
        </p:nvPicPr>
        <p:blipFill rotWithShape="1">
          <a:blip r:embed="rId3">
            <a:alphaModFix/>
          </a:blip>
          <a:srcRect b="0" l="0" r="0" t="0"/>
          <a:stretch/>
        </p:blipFill>
        <p:spPr>
          <a:xfrm>
            <a:off x="365023" y="337780"/>
            <a:ext cx="720000" cy="720000"/>
          </a:xfrm>
          <a:prstGeom prst="rect">
            <a:avLst/>
          </a:prstGeom>
          <a:noFill/>
          <a:ln>
            <a:noFill/>
          </a:ln>
        </p:spPr>
      </p:pic>
      <p:pic>
        <p:nvPicPr>
          <p:cNvPr id="714" name="Google Shape;714;p39"/>
          <p:cNvPicPr preferRelativeResize="0"/>
          <p:nvPr/>
        </p:nvPicPr>
        <p:blipFill rotWithShape="1">
          <a:blip r:embed="rId4">
            <a:alphaModFix/>
          </a:blip>
          <a:srcRect b="0" l="8946" r="3868" t="0"/>
          <a:stretch/>
        </p:blipFill>
        <p:spPr>
          <a:xfrm>
            <a:off x="6210300" y="0"/>
            <a:ext cx="5981700" cy="685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4"/>
          <p:cNvSpPr txBox="1"/>
          <p:nvPr/>
        </p:nvSpPr>
        <p:spPr>
          <a:xfrm>
            <a:off x="643223" y="349104"/>
            <a:ext cx="6361734" cy="69735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600"/>
              <a:buFont typeface="Arial"/>
              <a:buNone/>
            </a:pPr>
            <a:r>
              <a:rPr b="1" lang="en-GB" sz="3600">
                <a:solidFill>
                  <a:schemeClr val="dk1"/>
                </a:solidFill>
                <a:latin typeface="Calibri"/>
                <a:ea typeface="Calibri"/>
                <a:cs typeface="Calibri"/>
                <a:sym typeface="Calibri"/>
              </a:rPr>
              <a:t>Module Introduction</a:t>
            </a:r>
            <a:endParaRPr/>
          </a:p>
        </p:txBody>
      </p:sp>
      <p:sp>
        <p:nvSpPr>
          <p:cNvPr id="254" name="Google Shape;254;p4"/>
          <p:cNvSpPr/>
          <p:nvPr/>
        </p:nvSpPr>
        <p:spPr>
          <a:xfrm>
            <a:off x="266570" y="1046457"/>
            <a:ext cx="11666350" cy="5158400"/>
          </a:xfrm>
          <a:prstGeom prst="rect">
            <a:avLst/>
          </a:prstGeom>
          <a:solidFill>
            <a:srgbClr val="F2F2F2"/>
          </a:solid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lang="en-GB" sz="2400">
                <a:solidFill>
                  <a:schemeClr val="dk1"/>
                </a:solidFill>
                <a:latin typeface="Calibri"/>
                <a:ea typeface="Calibri"/>
                <a:cs typeface="Calibri"/>
                <a:sym typeface="Calibri"/>
              </a:rPr>
              <a:t>We are constantly changing and the recent Covid-19 pandemic has brought additional challenges, questions and ways to look into life. New trends are emerging, many of which related to health and safety, but technology and the digital world also have an important role to play. How will this affect tourism and the pursuit of happiness? Will people be looking for pleasure or fulfilment? A deeper look into wellbeing tourism experiences will shed some light into critical features that improve tourists’ happiness and provide new ways to move forward, leveraging current trends. Finally, the spotlight will be on welcoming techniques in order to make visitors feel accepted. This will set the tone for the next modules and the creation of meaningful wellbeing experiences. </a:t>
            </a:r>
            <a:endParaRPr sz="2400">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sp>
        <p:nvSpPr>
          <p:cNvPr id="720" name="Google Shape;720;p40"/>
          <p:cNvSpPr txBox="1"/>
          <p:nvPr>
            <p:ph idx="1" type="body"/>
          </p:nvPr>
        </p:nvSpPr>
        <p:spPr>
          <a:xfrm>
            <a:off x="388093" y="936395"/>
            <a:ext cx="3058492" cy="329798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5400"/>
              <a:buNone/>
            </a:pPr>
            <a:r>
              <a:rPr lang="en-GB" sz="5400">
                <a:solidFill>
                  <a:schemeClr val="lt1"/>
                </a:solidFill>
              </a:rPr>
              <a:t>Module Summary</a:t>
            </a:r>
            <a:endParaRPr sz="4000">
              <a:solidFill>
                <a:schemeClr val="lt1"/>
              </a:solidFill>
            </a:endParaRPr>
          </a:p>
        </p:txBody>
      </p:sp>
      <p:pic>
        <p:nvPicPr>
          <p:cNvPr id="721" name="Google Shape;721;p40"/>
          <p:cNvPicPr preferRelativeResize="0"/>
          <p:nvPr>
            <p:ph idx="3" type="pic"/>
          </p:nvPr>
        </p:nvPicPr>
        <p:blipFill rotWithShape="1">
          <a:blip r:embed="rId3">
            <a:alphaModFix/>
          </a:blip>
          <a:srcRect b="10526" l="0" r="0" t="10526"/>
          <a:stretch/>
        </p:blipFill>
        <p:spPr>
          <a:xfrm>
            <a:off x="3564835" y="-1"/>
            <a:ext cx="8627164" cy="4540151"/>
          </a:xfrm>
          <a:prstGeom prst="rect">
            <a:avLst/>
          </a:prstGeom>
          <a:noFill/>
          <a:ln>
            <a:noFill/>
          </a:ln>
        </p:spPr>
      </p:pic>
      <p:sp>
        <p:nvSpPr>
          <p:cNvPr id="722" name="Google Shape;722;p40"/>
          <p:cNvSpPr txBox="1"/>
          <p:nvPr>
            <p:ph idx="2" type="body"/>
          </p:nvPr>
        </p:nvSpPr>
        <p:spPr>
          <a:xfrm>
            <a:off x="497155" y="4662192"/>
            <a:ext cx="9000157" cy="46918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800"/>
              <a:buNone/>
            </a:pPr>
            <a:r>
              <a:rPr b="1" lang="en-GB" sz="2800"/>
              <a:t>Module II. Wellbeing in a New Era</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pic>
        <p:nvPicPr>
          <p:cNvPr id="728" name="Google Shape;728;p41"/>
          <p:cNvPicPr preferRelativeResize="0"/>
          <p:nvPr/>
        </p:nvPicPr>
        <p:blipFill rotWithShape="1">
          <a:blip r:embed="rId3">
            <a:alphaModFix/>
          </a:blip>
          <a:srcRect b="0" l="0" r="0" t="0"/>
          <a:stretch/>
        </p:blipFill>
        <p:spPr>
          <a:xfrm>
            <a:off x="-1" y="-1"/>
            <a:ext cx="4572000" cy="6858000"/>
          </a:xfrm>
          <a:prstGeom prst="rect">
            <a:avLst/>
          </a:prstGeom>
          <a:noFill/>
          <a:ln>
            <a:noFill/>
          </a:ln>
        </p:spPr>
      </p:pic>
      <p:sp>
        <p:nvSpPr>
          <p:cNvPr id="729" name="Google Shape;729;p41"/>
          <p:cNvSpPr txBox="1"/>
          <p:nvPr/>
        </p:nvSpPr>
        <p:spPr>
          <a:xfrm>
            <a:off x="5196305" y="349104"/>
            <a:ext cx="6361734" cy="69735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600"/>
              <a:buFont typeface="Arial"/>
              <a:buNone/>
            </a:pPr>
            <a:r>
              <a:rPr b="1" lang="en-GB" sz="3600">
                <a:solidFill>
                  <a:schemeClr val="dk1"/>
                </a:solidFill>
                <a:latin typeface="Calibri"/>
                <a:ea typeface="Calibri"/>
                <a:cs typeface="Calibri"/>
                <a:sym typeface="Calibri"/>
              </a:rPr>
              <a:t>In this module we have…</a:t>
            </a:r>
            <a:endParaRPr/>
          </a:p>
        </p:txBody>
      </p:sp>
      <p:sp>
        <p:nvSpPr>
          <p:cNvPr id="730" name="Google Shape;730;p41"/>
          <p:cNvSpPr/>
          <p:nvPr/>
        </p:nvSpPr>
        <p:spPr>
          <a:xfrm>
            <a:off x="4924295" y="1046457"/>
            <a:ext cx="6943855" cy="5158400"/>
          </a:xfrm>
          <a:prstGeom prst="rect">
            <a:avLst/>
          </a:prstGeom>
          <a:noFill/>
          <a:ln>
            <a:noFill/>
          </a:ln>
        </p:spPr>
        <p:txBody>
          <a:bodyPr anchorCtr="0" anchor="t" bIns="45700" lIns="91425" spcFirstLastPara="1" rIns="91425" wrap="square" tIns="45700">
            <a:noAutofit/>
          </a:bodyPr>
          <a:lstStyle/>
          <a:p>
            <a:pPr indent="-152400" lvl="0" marL="0" marR="0" rtl="0" algn="l">
              <a:lnSpc>
                <a:spcPct val="150000"/>
              </a:lnSpc>
              <a:spcBef>
                <a:spcPts val="0"/>
              </a:spcBef>
              <a:spcAft>
                <a:spcPts val="0"/>
              </a:spcAft>
              <a:buClr>
                <a:srgbClr val="6ECECB"/>
              </a:buClr>
              <a:buSzPts val="2400"/>
              <a:buFont typeface="Arial"/>
              <a:buChar char="•"/>
            </a:pPr>
            <a:r>
              <a:rPr lang="en-GB" sz="2400">
                <a:solidFill>
                  <a:schemeClr val="dk1"/>
                </a:solidFill>
                <a:latin typeface="Calibri"/>
                <a:ea typeface="Calibri"/>
                <a:cs typeface="Calibri"/>
                <a:sym typeface="Calibri"/>
              </a:rPr>
              <a:t>… acknowledged the main trends that are driving wellbeing and tourism in a scenario where the digital world is dominating and Covid-19 has brought new challenges and new ways to look into life, health and safety.</a:t>
            </a:r>
            <a:endParaRPr/>
          </a:p>
          <a:p>
            <a:pPr indent="-152400" lvl="0" marL="0" marR="0" rtl="0" algn="l">
              <a:lnSpc>
                <a:spcPct val="150000"/>
              </a:lnSpc>
              <a:spcBef>
                <a:spcPts val="600"/>
              </a:spcBef>
              <a:spcAft>
                <a:spcPts val="0"/>
              </a:spcAft>
              <a:buClr>
                <a:srgbClr val="6ECECB"/>
              </a:buClr>
              <a:buSzPts val="2400"/>
              <a:buFont typeface="Arial"/>
              <a:buChar char="•"/>
            </a:pPr>
            <a:r>
              <a:rPr lang="en-GB" sz="2400">
                <a:solidFill>
                  <a:schemeClr val="dk1"/>
                </a:solidFill>
                <a:latin typeface="Calibri"/>
                <a:ea typeface="Calibri"/>
                <a:cs typeface="Calibri"/>
                <a:sym typeface="Calibri"/>
              </a:rPr>
              <a:t> … outlined how difficult it is to define happiness and wellbeing, but that Positive Psychology approach is focussed on optimizing each individual’s subjective wellbeing and experiences.</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4" name="Shape 734"/>
        <p:cNvGrpSpPr/>
        <p:nvPr/>
      </p:nvGrpSpPr>
      <p:grpSpPr>
        <a:xfrm>
          <a:off x="0" y="0"/>
          <a:ext cx="0" cy="0"/>
          <a:chOff x="0" y="0"/>
          <a:chExt cx="0" cy="0"/>
        </a:xfrm>
      </p:grpSpPr>
      <p:pic>
        <p:nvPicPr>
          <p:cNvPr id="735" name="Google Shape;735;p42"/>
          <p:cNvPicPr preferRelativeResize="0"/>
          <p:nvPr/>
        </p:nvPicPr>
        <p:blipFill rotWithShape="1">
          <a:blip r:embed="rId3">
            <a:alphaModFix/>
          </a:blip>
          <a:srcRect b="0" l="0" r="0" t="0"/>
          <a:stretch/>
        </p:blipFill>
        <p:spPr>
          <a:xfrm>
            <a:off x="7782060" y="0"/>
            <a:ext cx="4572000" cy="6858000"/>
          </a:xfrm>
          <a:prstGeom prst="rect">
            <a:avLst/>
          </a:prstGeom>
          <a:noFill/>
          <a:ln>
            <a:noFill/>
          </a:ln>
        </p:spPr>
      </p:pic>
      <p:sp>
        <p:nvSpPr>
          <p:cNvPr id="736" name="Google Shape;736;p42"/>
          <p:cNvSpPr txBox="1"/>
          <p:nvPr/>
        </p:nvSpPr>
        <p:spPr>
          <a:xfrm>
            <a:off x="643223" y="349104"/>
            <a:ext cx="6361734" cy="69735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600"/>
              <a:buFont typeface="Arial"/>
              <a:buNone/>
            </a:pPr>
            <a:r>
              <a:rPr b="1" lang="en-GB" sz="3600">
                <a:solidFill>
                  <a:schemeClr val="dk1"/>
                </a:solidFill>
                <a:latin typeface="Calibri"/>
                <a:ea typeface="Calibri"/>
                <a:cs typeface="Calibri"/>
                <a:sym typeface="Calibri"/>
              </a:rPr>
              <a:t>In this module we have…</a:t>
            </a:r>
            <a:endParaRPr/>
          </a:p>
        </p:txBody>
      </p:sp>
      <p:sp>
        <p:nvSpPr>
          <p:cNvPr id="737" name="Google Shape;737;p42"/>
          <p:cNvSpPr/>
          <p:nvPr/>
        </p:nvSpPr>
        <p:spPr>
          <a:xfrm>
            <a:off x="323720" y="1046457"/>
            <a:ext cx="6943855" cy="5158400"/>
          </a:xfrm>
          <a:prstGeom prst="rect">
            <a:avLst/>
          </a:prstGeom>
          <a:noFill/>
          <a:ln>
            <a:noFill/>
          </a:ln>
        </p:spPr>
        <p:txBody>
          <a:bodyPr anchorCtr="0" anchor="t" bIns="45700" lIns="91425" spcFirstLastPara="1" rIns="91425" wrap="square" tIns="45700">
            <a:noAutofit/>
          </a:bodyPr>
          <a:lstStyle/>
          <a:p>
            <a:pPr indent="-152400" lvl="0" marL="0" marR="0" rtl="0" algn="l">
              <a:lnSpc>
                <a:spcPct val="150000"/>
              </a:lnSpc>
              <a:spcBef>
                <a:spcPts val="0"/>
              </a:spcBef>
              <a:spcAft>
                <a:spcPts val="0"/>
              </a:spcAft>
              <a:buClr>
                <a:srgbClr val="6ECECB"/>
              </a:buClr>
              <a:buSzPts val="2400"/>
              <a:buFont typeface="Arial"/>
              <a:buChar char="•"/>
            </a:pPr>
            <a:r>
              <a:rPr lang="en-GB" sz="2400">
                <a:solidFill>
                  <a:schemeClr val="dk1"/>
                </a:solidFill>
                <a:latin typeface="Calibri"/>
                <a:ea typeface="Calibri"/>
                <a:cs typeface="Calibri"/>
                <a:sym typeface="Calibri"/>
              </a:rPr>
              <a:t>… learned that there are two main philosophical currents that lead the pursuit of happiness – the hedonic and the eudaimonic – and one is based on pleasure while the other aims for fulfilment and meaning.</a:t>
            </a:r>
            <a:endParaRPr/>
          </a:p>
          <a:p>
            <a:pPr indent="-152400" lvl="0" marL="0" marR="0" rtl="0" algn="l">
              <a:lnSpc>
                <a:spcPct val="150000"/>
              </a:lnSpc>
              <a:spcBef>
                <a:spcPts val="600"/>
              </a:spcBef>
              <a:spcAft>
                <a:spcPts val="0"/>
              </a:spcAft>
              <a:buClr>
                <a:srgbClr val="6ECECB"/>
              </a:buClr>
              <a:buSzPts val="2400"/>
              <a:buFont typeface="Arial"/>
              <a:buChar char="•"/>
            </a:pPr>
            <a:r>
              <a:rPr lang="en-GB" sz="2400">
                <a:solidFill>
                  <a:schemeClr val="dk1"/>
                </a:solidFill>
                <a:latin typeface="Calibri"/>
                <a:ea typeface="Calibri"/>
                <a:cs typeface="Calibri"/>
                <a:sym typeface="Calibri"/>
              </a:rPr>
              <a:t> … become aware that tourists’ happiness is derived from a balance between hedonic and eudaimonic factors, which affect their emotions, engagement and reflections, as well as by the type of wellbeing experiences they participate in.</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sp>
        <p:nvSpPr>
          <p:cNvPr id="743" name="Google Shape;743;p43"/>
          <p:cNvSpPr txBox="1"/>
          <p:nvPr/>
        </p:nvSpPr>
        <p:spPr>
          <a:xfrm>
            <a:off x="5196305" y="349104"/>
            <a:ext cx="6361734" cy="69735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600"/>
              <a:buFont typeface="Arial"/>
              <a:buNone/>
            </a:pPr>
            <a:r>
              <a:rPr b="1" lang="en-GB" sz="3600">
                <a:solidFill>
                  <a:schemeClr val="dk1"/>
                </a:solidFill>
                <a:latin typeface="Calibri"/>
                <a:ea typeface="Calibri"/>
                <a:cs typeface="Calibri"/>
                <a:sym typeface="Calibri"/>
              </a:rPr>
              <a:t>In this module we have…</a:t>
            </a:r>
            <a:endParaRPr/>
          </a:p>
        </p:txBody>
      </p:sp>
      <p:sp>
        <p:nvSpPr>
          <p:cNvPr id="744" name="Google Shape;744;p43"/>
          <p:cNvSpPr/>
          <p:nvPr/>
        </p:nvSpPr>
        <p:spPr>
          <a:xfrm>
            <a:off x="4924295" y="1046457"/>
            <a:ext cx="6943855" cy="5158400"/>
          </a:xfrm>
          <a:prstGeom prst="rect">
            <a:avLst/>
          </a:prstGeom>
          <a:noFill/>
          <a:ln>
            <a:noFill/>
          </a:ln>
        </p:spPr>
        <p:txBody>
          <a:bodyPr anchorCtr="0" anchor="t" bIns="45700" lIns="91425" spcFirstLastPara="1" rIns="91425" wrap="square" tIns="45700">
            <a:noAutofit/>
          </a:bodyPr>
          <a:lstStyle/>
          <a:p>
            <a:pPr indent="-152400" lvl="0" marL="0" marR="0" rtl="0" algn="l">
              <a:lnSpc>
                <a:spcPct val="150000"/>
              </a:lnSpc>
              <a:spcBef>
                <a:spcPts val="0"/>
              </a:spcBef>
              <a:spcAft>
                <a:spcPts val="0"/>
              </a:spcAft>
              <a:buClr>
                <a:srgbClr val="6ECECB"/>
              </a:buClr>
              <a:buSzPts val="2400"/>
              <a:buFont typeface="Arial"/>
              <a:buChar char="•"/>
            </a:pPr>
            <a:r>
              <a:rPr lang="en-GB" sz="2400">
                <a:solidFill>
                  <a:schemeClr val="dk1"/>
                </a:solidFill>
                <a:latin typeface="Calibri"/>
                <a:ea typeface="Calibri"/>
                <a:cs typeface="Calibri"/>
                <a:sym typeface="Calibri"/>
              </a:rPr>
              <a:t>… recognized the importance of welcoming as way of building strong first impressions, setting the tone for the rest of the experience and building long lasting relationships with visitors.</a:t>
            </a:r>
            <a:endParaRPr/>
          </a:p>
          <a:p>
            <a:pPr indent="-152400" lvl="0" marL="0" marR="0" rtl="0" algn="l">
              <a:lnSpc>
                <a:spcPct val="150000"/>
              </a:lnSpc>
              <a:spcBef>
                <a:spcPts val="600"/>
              </a:spcBef>
              <a:spcAft>
                <a:spcPts val="0"/>
              </a:spcAft>
              <a:buClr>
                <a:srgbClr val="6ECECB"/>
              </a:buClr>
              <a:buSzPts val="2400"/>
              <a:buFont typeface="Arial"/>
              <a:buChar char="•"/>
            </a:pPr>
            <a:r>
              <a:rPr lang="en-GB" sz="2400">
                <a:solidFill>
                  <a:schemeClr val="dk1"/>
                </a:solidFill>
                <a:latin typeface="Calibri"/>
                <a:ea typeface="Calibri"/>
                <a:cs typeface="Calibri"/>
                <a:sym typeface="Calibri"/>
              </a:rPr>
              <a:t> … explored several meet &amp; greet tools and good practices in order to make visitors feel welcomed and connect with the host.</a:t>
            </a:r>
            <a:endParaRPr/>
          </a:p>
        </p:txBody>
      </p:sp>
      <p:pic>
        <p:nvPicPr>
          <p:cNvPr id="745" name="Google Shape;745;p43"/>
          <p:cNvPicPr preferRelativeResize="0"/>
          <p:nvPr/>
        </p:nvPicPr>
        <p:blipFill rotWithShape="1">
          <a:blip r:embed="rId3">
            <a:alphaModFix/>
          </a:blip>
          <a:srcRect b="0" l="0" r="0" t="0"/>
          <a:stretch/>
        </p:blipFill>
        <p:spPr>
          <a:xfrm>
            <a:off x="-1" y="0"/>
            <a:ext cx="4572000" cy="68580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pic>
        <p:nvPicPr>
          <p:cNvPr id="750" name="Google Shape;750;p44"/>
          <p:cNvPicPr preferRelativeResize="0"/>
          <p:nvPr>
            <p:ph idx="2" type="pic"/>
          </p:nvPr>
        </p:nvPicPr>
        <p:blipFill rotWithShape="1">
          <a:blip r:embed="rId3">
            <a:alphaModFix/>
          </a:blip>
          <a:srcRect b="0" l="7999" r="7999" t="0"/>
          <a:stretch/>
        </p:blipFill>
        <p:spPr>
          <a:xfrm>
            <a:off x="8802435" y="1223694"/>
            <a:ext cx="3389565" cy="4100336"/>
          </a:xfrm>
          <a:prstGeom prst="rect">
            <a:avLst/>
          </a:prstGeom>
          <a:noFill/>
          <a:ln>
            <a:noFill/>
          </a:ln>
        </p:spPr>
      </p:pic>
      <p:sp>
        <p:nvSpPr>
          <p:cNvPr id="751" name="Google Shape;751;p44"/>
          <p:cNvSpPr txBox="1"/>
          <p:nvPr>
            <p:ph idx="1" type="body"/>
          </p:nvPr>
        </p:nvSpPr>
        <p:spPr>
          <a:xfrm>
            <a:off x="643223" y="349104"/>
            <a:ext cx="6361734" cy="69735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None/>
            </a:pPr>
            <a:r>
              <a:rPr lang="en-GB"/>
              <a:t>The roadmap</a:t>
            </a:r>
            <a:endParaRPr/>
          </a:p>
        </p:txBody>
      </p:sp>
      <p:sp>
        <p:nvSpPr>
          <p:cNvPr id="752" name="Google Shape;752;p44"/>
          <p:cNvSpPr/>
          <p:nvPr/>
        </p:nvSpPr>
        <p:spPr>
          <a:xfrm>
            <a:off x="360420" y="993094"/>
            <a:ext cx="6444000" cy="468000"/>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sz="2400">
                <a:solidFill>
                  <a:srgbClr val="A5A5A5"/>
                </a:solidFill>
                <a:latin typeface="Calibri"/>
                <a:ea typeface="Calibri"/>
                <a:cs typeface="Calibri"/>
                <a:sym typeface="Calibri"/>
              </a:rPr>
              <a:t>I. Introduction to Wellness and Wellbeing</a:t>
            </a:r>
            <a:endParaRPr/>
          </a:p>
        </p:txBody>
      </p:sp>
      <p:sp>
        <p:nvSpPr>
          <p:cNvPr id="753" name="Google Shape;753;p44"/>
          <p:cNvSpPr/>
          <p:nvPr/>
        </p:nvSpPr>
        <p:spPr>
          <a:xfrm>
            <a:off x="360420" y="1578877"/>
            <a:ext cx="6444000" cy="468000"/>
          </a:xfrm>
          <a:prstGeom prst="homePlate">
            <a:avLst>
              <a:gd fmla="val 50000" name="adj"/>
            </a:avLst>
          </a:prstGeom>
          <a:solidFill>
            <a:srgbClr val="6ECEC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sz="2800">
                <a:solidFill>
                  <a:schemeClr val="lt1"/>
                </a:solidFill>
                <a:latin typeface="Calibri"/>
                <a:ea typeface="Calibri"/>
                <a:cs typeface="Calibri"/>
                <a:sym typeface="Calibri"/>
              </a:rPr>
              <a:t>II. Wellbeing in a New Era</a:t>
            </a:r>
            <a:endParaRPr/>
          </a:p>
        </p:txBody>
      </p:sp>
      <p:sp>
        <p:nvSpPr>
          <p:cNvPr id="754" name="Google Shape;754;p44"/>
          <p:cNvSpPr/>
          <p:nvPr/>
        </p:nvSpPr>
        <p:spPr>
          <a:xfrm>
            <a:off x="360420" y="2164660"/>
            <a:ext cx="6444000" cy="468000"/>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sz="2400">
                <a:solidFill>
                  <a:srgbClr val="A5A5A5"/>
                </a:solidFill>
                <a:latin typeface="Calibri"/>
                <a:ea typeface="Calibri"/>
                <a:cs typeface="Calibri"/>
                <a:sym typeface="Calibri"/>
              </a:rPr>
              <a:t>III. The Experience Economy</a:t>
            </a:r>
            <a:endParaRPr b="1" sz="2400">
              <a:solidFill>
                <a:srgbClr val="A5A5A5"/>
              </a:solidFill>
              <a:latin typeface="Calibri"/>
              <a:ea typeface="Calibri"/>
              <a:cs typeface="Calibri"/>
              <a:sym typeface="Calibri"/>
            </a:endParaRPr>
          </a:p>
        </p:txBody>
      </p:sp>
      <p:sp>
        <p:nvSpPr>
          <p:cNvPr id="755" name="Google Shape;755;p44"/>
          <p:cNvSpPr/>
          <p:nvPr/>
        </p:nvSpPr>
        <p:spPr>
          <a:xfrm>
            <a:off x="360413" y="3922009"/>
            <a:ext cx="6444000" cy="468000"/>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sz="2400">
                <a:solidFill>
                  <a:srgbClr val="A5A5A5"/>
                </a:solidFill>
                <a:latin typeface="Calibri"/>
                <a:ea typeface="Calibri"/>
                <a:cs typeface="Calibri"/>
                <a:sym typeface="Calibri"/>
              </a:rPr>
              <a:t>VI. Storytelling in Culinary Tourism</a:t>
            </a:r>
            <a:endParaRPr/>
          </a:p>
        </p:txBody>
      </p:sp>
      <p:sp>
        <p:nvSpPr>
          <p:cNvPr id="756" name="Google Shape;756;p44"/>
          <p:cNvSpPr/>
          <p:nvPr/>
        </p:nvSpPr>
        <p:spPr>
          <a:xfrm>
            <a:off x="360413" y="4507792"/>
            <a:ext cx="6444000" cy="468000"/>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sz="2400">
                <a:solidFill>
                  <a:srgbClr val="A5A5A5"/>
                </a:solidFill>
                <a:latin typeface="Calibri"/>
                <a:ea typeface="Calibri"/>
                <a:cs typeface="Calibri"/>
                <a:sym typeface="Calibri"/>
              </a:rPr>
              <a:t>VII. Setting up a Wellbeing Business</a:t>
            </a:r>
            <a:endParaRPr b="1" sz="2400">
              <a:solidFill>
                <a:srgbClr val="A5A5A5"/>
              </a:solidFill>
              <a:latin typeface="Calibri"/>
              <a:ea typeface="Calibri"/>
              <a:cs typeface="Calibri"/>
              <a:sym typeface="Calibri"/>
            </a:endParaRPr>
          </a:p>
        </p:txBody>
      </p:sp>
      <p:sp>
        <p:nvSpPr>
          <p:cNvPr id="757" name="Google Shape;757;p44"/>
          <p:cNvSpPr/>
          <p:nvPr/>
        </p:nvSpPr>
        <p:spPr>
          <a:xfrm>
            <a:off x="360413" y="5093575"/>
            <a:ext cx="6444000" cy="468000"/>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sz="2400">
                <a:solidFill>
                  <a:srgbClr val="A5A5A5"/>
                </a:solidFill>
                <a:latin typeface="Calibri"/>
                <a:ea typeface="Calibri"/>
                <a:cs typeface="Calibri"/>
                <a:sym typeface="Calibri"/>
              </a:rPr>
              <a:t>VIII. Branding for Wellbeing</a:t>
            </a:r>
            <a:endParaRPr/>
          </a:p>
        </p:txBody>
      </p:sp>
      <p:pic>
        <p:nvPicPr>
          <p:cNvPr id="758" name="Google Shape;758;p44"/>
          <p:cNvPicPr preferRelativeResize="0"/>
          <p:nvPr/>
        </p:nvPicPr>
        <p:blipFill rotWithShape="1">
          <a:blip r:embed="rId4">
            <a:alphaModFix/>
          </a:blip>
          <a:srcRect b="0" l="0" r="0" t="0"/>
          <a:stretch/>
        </p:blipFill>
        <p:spPr>
          <a:xfrm>
            <a:off x="6897680" y="1047094"/>
            <a:ext cx="360000" cy="360000"/>
          </a:xfrm>
          <a:prstGeom prst="rect">
            <a:avLst/>
          </a:prstGeom>
          <a:noFill/>
          <a:ln>
            <a:noFill/>
          </a:ln>
        </p:spPr>
      </p:pic>
      <p:pic>
        <p:nvPicPr>
          <p:cNvPr id="759" name="Google Shape;759;p44"/>
          <p:cNvPicPr preferRelativeResize="0"/>
          <p:nvPr/>
        </p:nvPicPr>
        <p:blipFill rotWithShape="1">
          <a:blip r:embed="rId5">
            <a:alphaModFix/>
          </a:blip>
          <a:srcRect b="0" l="0" r="0" t="0"/>
          <a:stretch/>
        </p:blipFill>
        <p:spPr>
          <a:xfrm>
            <a:off x="6897310" y="4561792"/>
            <a:ext cx="360000" cy="360000"/>
          </a:xfrm>
          <a:prstGeom prst="rect">
            <a:avLst/>
          </a:prstGeom>
          <a:noFill/>
          <a:ln>
            <a:noFill/>
          </a:ln>
        </p:spPr>
      </p:pic>
      <p:pic>
        <p:nvPicPr>
          <p:cNvPr id="760" name="Google Shape;760;p44"/>
          <p:cNvPicPr preferRelativeResize="0"/>
          <p:nvPr/>
        </p:nvPicPr>
        <p:blipFill rotWithShape="1">
          <a:blip r:embed="rId5">
            <a:alphaModFix/>
          </a:blip>
          <a:srcRect b="0" l="0" r="0" t="0"/>
          <a:stretch/>
        </p:blipFill>
        <p:spPr>
          <a:xfrm>
            <a:off x="6897310" y="5733357"/>
            <a:ext cx="360000" cy="360000"/>
          </a:xfrm>
          <a:prstGeom prst="rect">
            <a:avLst/>
          </a:prstGeom>
          <a:noFill/>
          <a:ln>
            <a:noFill/>
          </a:ln>
        </p:spPr>
      </p:pic>
      <p:pic>
        <p:nvPicPr>
          <p:cNvPr id="761" name="Google Shape;761;p44"/>
          <p:cNvPicPr preferRelativeResize="0"/>
          <p:nvPr/>
        </p:nvPicPr>
        <p:blipFill rotWithShape="1">
          <a:blip r:embed="rId5">
            <a:alphaModFix/>
          </a:blip>
          <a:srcRect b="0" l="0" r="0" t="0"/>
          <a:stretch/>
        </p:blipFill>
        <p:spPr>
          <a:xfrm>
            <a:off x="6897680" y="5147574"/>
            <a:ext cx="360000" cy="360000"/>
          </a:xfrm>
          <a:prstGeom prst="rect">
            <a:avLst/>
          </a:prstGeom>
          <a:noFill/>
          <a:ln>
            <a:noFill/>
          </a:ln>
        </p:spPr>
      </p:pic>
      <p:sp>
        <p:nvSpPr>
          <p:cNvPr id="762" name="Google Shape;762;p44"/>
          <p:cNvSpPr/>
          <p:nvPr/>
        </p:nvSpPr>
        <p:spPr>
          <a:xfrm>
            <a:off x="360413" y="2750443"/>
            <a:ext cx="6444000" cy="468000"/>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sz="2400">
                <a:solidFill>
                  <a:srgbClr val="A5A5A5"/>
                </a:solidFill>
                <a:latin typeface="Calibri"/>
                <a:ea typeface="Calibri"/>
                <a:cs typeface="Calibri"/>
                <a:sym typeface="Calibri"/>
              </a:rPr>
              <a:t>IV. Engineering Wellbeing Experiences</a:t>
            </a:r>
            <a:endParaRPr/>
          </a:p>
        </p:txBody>
      </p:sp>
      <p:sp>
        <p:nvSpPr>
          <p:cNvPr id="763" name="Google Shape;763;p44"/>
          <p:cNvSpPr/>
          <p:nvPr/>
        </p:nvSpPr>
        <p:spPr>
          <a:xfrm>
            <a:off x="360420" y="3336226"/>
            <a:ext cx="6444000" cy="468000"/>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sz="2400">
                <a:solidFill>
                  <a:srgbClr val="A5A5A5"/>
                </a:solidFill>
                <a:latin typeface="Calibri"/>
                <a:ea typeface="Calibri"/>
                <a:cs typeface="Calibri"/>
                <a:sym typeface="Calibri"/>
              </a:rPr>
              <a:t>V. Customer Journey Mapping</a:t>
            </a:r>
            <a:endParaRPr/>
          </a:p>
        </p:txBody>
      </p:sp>
      <p:pic>
        <p:nvPicPr>
          <p:cNvPr id="764" name="Google Shape;764;p44"/>
          <p:cNvPicPr preferRelativeResize="0"/>
          <p:nvPr/>
        </p:nvPicPr>
        <p:blipFill rotWithShape="1">
          <a:blip r:embed="rId5">
            <a:alphaModFix/>
          </a:blip>
          <a:srcRect b="0" l="0" r="0" t="0"/>
          <a:stretch/>
        </p:blipFill>
        <p:spPr>
          <a:xfrm>
            <a:off x="6897310" y="3976010"/>
            <a:ext cx="360000" cy="360000"/>
          </a:xfrm>
          <a:prstGeom prst="rect">
            <a:avLst/>
          </a:prstGeom>
          <a:noFill/>
          <a:ln>
            <a:noFill/>
          </a:ln>
        </p:spPr>
      </p:pic>
      <p:sp>
        <p:nvSpPr>
          <p:cNvPr id="765" name="Google Shape;765;p44"/>
          <p:cNvSpPr/>
          <p:nvPr/>
        </p:nvSpPr>
        <p:spPr>
          <a:xfrm>
            <a:off x="360413" y="5679357"/>
            <a:ext cx="6444000" cy="468000"/>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sz="2400">
                <a:solidFill>
                  <a:srgbClr val="A5A5A5"/>
                </a:solidFill>
                <a:latin typeface="Calibri"/>
                <a:ea typeface="Calibri"/>
                <a:cs typeface="Calibri"/>
                <a:sym typeface="Calibri"/>
              </a:rPr>
              <a:t>IX. Digital Marketing</a:t>
            </a:r>
            <a:endParaRPr/>
          </a:p>
        </p:txBody>
      </p:sp>
      <p:pic>
        <p:nvPicPr>
          <p:cNvPr id="766" name="Google Shape;766;p44"/>
          <p:cNvPicPr preferRelativeResize="0"/>
          <p:nvPr/>
        </p:nvPicPr>
        <p:blipFill rotWithShape="1">
          <a:blip r:embed="rId5">
            <a:alphaModFix/>
          </a:blip>
          <a:srcRect b="0" l="0" r="0" t="0"/>
          <a:stretch/>
        </p:blipFill>
        <p:spPr>
          <a:xfrm>
            <a:off x="6897680" y="3388145"/>
            <a:ext cx="360000" cy="360000"/>
          </a:xfrm>
          <a:prstGeom prst="rect">
            <a:avLst/>
          </a:prstGeom>
          <a:noFill/>
          <a:ln>
            <a:noFill/>
          </a:ln>
        </p:spPr>
      </p:pic>
      <p:pic>
        <p:nvPicPr>
          <p:cNvPr id="767" name="Google Shape;767;p44"/>
          <p:cNvPicPr preferRelativeResize="0"/>
          <p:nvPr/>
        </p:nvPicPr>
        <p:blipFill rotWithShape="1">
          <a:blip r:embed="rId5">
            <a:alphaModFix/>
          </a:blip>
          <a:srcRect b="0" l="0" r="0" t="0"/>
          <a:stretch/>
        </p:blipFill>
        <p:spPr>
          <a:xfrm>
            <a:off x="6897680" y="2804443"/>
            <a:ext cx="360000" cy="360000"/>
          </a:xfrm>
          <a:prstGeom prst="rect">
            <a:avLst/>
          </a:prstGeom>
          <a:noFill/>
          <a:ln>
            <a:noFill/>
          </a:ln>
        </p:spPr>
      </p:pic>
      <p:pic>
        <p:nvPicPr>
          <p:cNvPr id="768" name="Google Shape;768;p44"/>
          <p:cNvPicPr preferRelativeResize="0"/>
          <p:nvPr/>
        </p:nvPicPr>
        <p:blipFill rotWithShape="1">
          <a:blip r:embed="rId5">
            <a:alphaModFix/>
          </a:blip>
          <a:srcRect b="0" l="0" r="0" t="0"/>
          <a:stretch/>
        </p:blipFill>
        <p:spPr>
          <a:xfrm>
            <a:off x="6897680" y="2218660"/>
            <a:ext cx="360000" cy="360000"/>
          </a:xfrm>
          <a:prstGeom prst="rect">
            <a:avLst/>
          </a:prstGeom>
          <a:noFill/>
          <a:ln>
            <a:noFill/>
          </a:ln>
        </p:spPr>
      </p:pic>
      <p:pic>
        <p:nvPicPr>
          <p:cNvPr id="769" name="Google Shape;769;p44"/>
          <p:cNvPicPr preferRelativeResize="0"/>
          <p:nvPr/>
        </p:nvPicPr>
        <p:blipFill rotWithShape="1">
          <a:blip r:embed="rId4">
            <a:alphaModFix/>
          </a:blip>
          <a:srcRect b="0" l="0" r="0" t="0"/>
          <a:stretch/>
        </p:blipFill>
        <p:spPr>
          <a:xfrm>
            <a:off x="6897680" y="1637038"/>
            <a:ext cx="360000" cy="3600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sp>
        <p:nvSpPr>
          <p:cNvPr id="774" name="Google Shape;774;p45"/>
          <p:cNvSpPr txBox="1"/>
          <p:nvPr>
            <p:ph idx="1" type="body"/>
          </p:nvPr>
        </p:nvSpPr>
        <p:spPr>
          <a:xfrm>
            <a:off x="7559425" y="962967"/>
            <a:ext cx="3601910" cy="69735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6000"/>
              <a:buNone/>
            </a:pPr>
            <a:r>
              <a:rPr lang="en-GB" sz="6000"/>
              <a:t>Thank You</a:t>
            </a:r>
            <a:endParaRPr/>
          </a:p>
        </p:txBody>
      </p:sp>
      <p:sp>
        <p:nvSpPr>
          <p:cNvPr id="775" name="Google Shape;775;p45"/>
          <p:cNvSpPr txBox="1"/>
          <p:nvPr>
            <p:ph idx="2" type="body"/>
          </p:nvPr>
        </p:nvSpPr>
        <p:spPr>
          <a:xfrm>
            <a:off x="7559425" y="1758368"/>
            <a:ext cx="3854522" cy="69735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000"/>
              <a:buNone/>
            </a:pPr>
            <a:r>
              <a:rPr lang="en-GB" sz="3000"/>
              <a:t>Any Questions?</a:t>
            </a:r>
            <a:endParaRPr/>
          </a:p>
        </p:txBody>
      </p:sp>
      <p:sp>
        <p:nvSpPr>
          <p:cNvPr id="776" name="Google Shape;776;p45"/>
          <p:cNvSpPr txBox="1"/>
          <p:nvPr/>
        </p:nvSpPr>
        <p:spPr>
          <a:xfrm>
            <a:off x="6421391" y="3154752"/>
            <a:ext cx="5736336" cy="3266728"/>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i="0" lang="en-GB" sz="2400" u="sng" strike="noStrike">
                <a:solidFill>
                  <a:srgbClr val="6ECECB"/>
                </a:solidFill>
                <a:latin typeface="Calibri"/>
                <a:ea typeface="Calibri"/>
                <a:cs typeface="Calibri"/>
                <a:sym typeface="Calibri"/>
                <a:hlinkClick r:id="rId3">
                  <a:extLst>
                    <a:ext uri="{A12FA001-AC4F-418D-AE19-62706E023703}">
                      <ahyp:hlinkClr val="tx"/>
                    </a:ext>
                  </a:extLst>
                </a:hlinkClick>
              </a:rPr>
              <a:t>www.detourproject.eu</a:t>
            </a:r>
            <a:endParaRPr b="1" i="0" sz="2400">
              <a:solidFill>
                <a:srgbClr val="6ECECB"/>
              </a:solidFill>
              <a:latin typeface="Calibri"/>
              <a:ea typeface="Calibri"/>
              <a:cs typeface="Calibri"/>
              <a:sym typeface="Calibri"/>
            </a:endParaRPr>
          </a:p>
          <a:p>
            <a:pPr indent="0" lvl="0" marL="0" marR="0" rtl="0" algn="l">
              <a:lnSpc>
                <a:spcPct val="150000"/>
              </a:lnSpc>
              <a:spcBef>
                <a:spcPts val="1200"/>
              </a:spcBef>
              <a:spcAft>
                <a:spcPts val="0"/>
              </a:spcAft>
              <a:buNone/>
            </a:pPr>
            <a:r>
              <a:rPr b="1" i="0" lang="en-GB" sz="2400">
                <a:solidFill>
                  <a:schemeClr val="dk1"/>
                </a:solidFill>
                <a:latin typeface="Calibri"/>
                <a:ea typeface="Calibri"/>
                <a:cs typeface="Calibri"/>
                <a:sym typeface="Calibri"/>
              </a:rPr>
              <a:t>Detour </a:t>
            </a:r>
            <a:r>
              <a:rPr b="1" lang="en-GB" sz="2400">
                <a:solidFill>
                  <a:schemeClr val="dk1"/>
                </a:solidFill>
                <a:latin typeface="Calibri"/>
                <a:ea typeface="Calibri"/>
                <a:cs typeface="Calibri"/>
                <a:sym typeface="Calibri"/>
              </a:rPr>
              <a:t>on Facebook</a:t>
            </a:r>
            <a:endParaRPr b="1" i="0" sz="2400">
              <a:solidFill>
                <a:schemeClr val="dk1"/>
              </a:solidFill>
              <a:latin typeface="Calibri"/>
              <a:ea typeface="Calibri"/>
              <a:cs typeface="Calibri"/>
              <a:sym typeface="Calibri"/>
            </a:endParaRPr>
          </a:p>
          <a:p>
            <a:pPr indent="0" lvl="0" marL="0" marR="0" rtl="0" algn="l">
              <a:lnSpc>
                <a:spcPct val="150000"/>
              </a:lnSpc>
              <a:spcBef>
                <a:spcPts val="1200"/>
              </a:spcBef>
              <a:spcAft>
                <a:spcPts val="0"/>
              </a:spcAft>
              <a:buNone/>
            </a:pPr>
            <a:r>
              <a:rPr b="0" i="0" lang="en-GB" sz="2400">
                <a:solidFill>
                  <a:schemeClr val="dk1"/>
                </a:solidFill>
                <a:latin typeface="Calibri"/>
                <a:ea typeface="Calibri"/>
                <a:cs typeface="Calibri"/>
                <a:sym typeface="Calibri"/>
              </a:rPr>
              <a:t>@WellbeingTourismDestinations</a:t>
            </a:r>
            <a:endParaRPr/>
          </a:p>
          <a:p>
            <a:pPr indent="0" lvl="0" marL="0" marR="0" rtl="0" algn="l">
              <a:lnSpc>
                <a:spcPct val="150000"/>
              </a:lnSpc>
              <a:spcBef>
                <a:spcPts val="1200"/>
              </a:spcBef>
              <a:spcAft>
                <a:spcPts val="0"/>
              </a:spcAft>
              <a:buNone/>
            </a:pPr>
            <a:r>
              <a:rPr b="0" i="0" lang="en-GB" sz="2400" strike="noStrike">
                <a:solidFill>
                  <a:srgbClr val="6ECECB"/>
                </a:solidFill>
                <a:latin typeface="Calibri"/>
                <a:ea typeface="Calibri"/>
                <a:cs typeface="Calibri"/>
                <a:sym typeface="Calibri"/>
              </a:rPr>
              <a:t>#detourdestinations #erasmusplus #detour #wellbeing</a:t>
            </a:r>
            <a:endParaRPr b="0" i="0" sz="2400">
              <a:solidFill>
                <a:srgbClr val="6ECECB"/>
              </a:solidFill>
              <a:latin typeface="Calibri"/>
              <a:ea typeface="Calibri"/>
              <a:cs typeface="Calibri"/>
              <a:sym typeface="Calibri"/>
            </a:endParaRPr>
          </a:p>
        </p:txBody>
      </p:sp>
      <p:sp>
        <p:nvSpPr>
          <p:cNvPr id="777" name="Google Shape;777;p45"/>
          <p:cNvSpPr txBox="1"/>
          <p:nvPr/>
        </p:nvSpPr>
        <p:spPr>
          <a:xfrm>
            <a:off x="8321039" y="6466814"/>
            <a:ext cx="3641547" cy="215444"/>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800">
                <a:solidFill>
                  <a:schemeClr val="dk1"/>
                </a:solidFill>
                <a:latin typeface="Calibri"/>
                <a:ea typeface="Calibri"/>
                <a:cs typeface="Calibri"/>
                <a:sym typeface="Calibri"/>
              </a:rPr>
              <a:t>Icons: www.flaticon.com</a:t>
            </a:r>
            <a:endParaRPr/>
          </a:p>
        </p:txBody>
      </p:sp>
      <p:grpSp>
        <p:nvGrpSpPr>
          <p:cNvPr id="778" name="Google Shape;778;p45"/>
          <p:cNvGrpSpPr/>
          <p:nvPr/>
        </p:nvGrpSpPr>
        <p:grpSpPr>
          <a:xfrm>
            <a:off x="5992170" y="3423403"/>
            <a:ext cx="301041" cy="301041"/>
            <a:chOff x="5941025" y="3634400"/>
            <a:chExt cx="467650" cy="467650"/>
          </a:xfrm>
        </p:grpSpPr>
        <p:sp>
          <p:nvSpPr>
            <p:cNvPr id="779" name="Google Shape;779;p45"/>
            <p:cNvSpPr/>
            <p:nvPr/>
          </p:nvSpPr>
          <p:spPr>
            <a:xfrm>
              <a:off x="5941025" y="3634400"/>
              <a:ext cx="467650" cy="467650"/>
            </a:xfrm>
            <a:custGeom>
              <a:rect b="b" l="l" r="r" t="t"/>
              <a:pathLst>
                <a:path extrusionOk="0" fill="none" h="18706" w="18706">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cap="rnd" cmpd="sng" w="9525">
              <a:solidFill>
                <a:srgbClr val="FDDE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780" name="Google Shape;780;p45"/>
            <p:cNvSpPr/>
            <p:nvPr/>
          </p:nvSpPr>
          <p:spPr>
            <a:xfrm>
              <a:off x="6211975" y="3753150"/>
              <a:ext cx="19525" cy="18900"/>
            </a:xfrm>
            <a:custGeom>
              <a:rect b="b" l="l" r="r" t="t"/>
              <a:pathLst>
                <a:path extrusionOk="0" fill="none" h="756" w="781">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cap="rnd" cmpd="sng" w="9525">
              <a:solidFill>
                <a:srgbClr val="FDDE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781" name="Google Shape;781;p45"/>
            <p:cNvSpPr/>
            <p:nvPr/>
          </p:nvSpPr>
          <p:spPr>
            <a:xfrm>
              <a:off x="5943475" y="3695900"/>
              <a:ext cx="177800" cy="351350"/>
            </a:xfrm>
            <a:custGeom>
              <a:rect b="b" l="l" r="r" t="t"/>
              <a:pathLst>
                <a:path extrusionOk="0" fill="none" h="14054" w="7112">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cap="rnd" cmpd="sng" w="9525">
              <a:solidFill>
                <a:srgbClr val="FDDE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782" name="Google Shape;782;p45"/>
            <p:cNvSpPr/>
            <p:nvPr/>
          </p:nvSpPr>
          <p:spPr>
            <a:xfrm>
              <a:off x="6128575" y="3695900"/>
              <a:ext cx="86475" cy="47525"/>
            </a:xfrm>
            <a:custGeom>
              <a:rect b="b" l="l" r="r" t="t"/>
              <a:pathLst>
                <a:path extrusionOk="0" fill="none" h="1901" w="3459">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cap="rnd" cmpd="sng" w="9525">
              <a:solidFill>
                <a:srgbClr val="FDDE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783" name="Google Shape;783;p45"/>
            <p:cNvSpPr/>
            <p:nvPr/>
          </p:nvSpPr>
          <p:spPr>
            <a:xfrm>
              <a:off x="6357500" y="3940075"/>
              <a:ext cx="18900" cy="34725"/>
            </a:xfrm>
            <a:custGeom>
              <a:rect b="b" l="l" r="r" t="t"/>
              <a:pathLst>
                <a:path extrusionOk="0" fill="none" h="1389" w="756">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cap="rnd" cmpd="sng" w="9525">
              <a:solidFill>
                <a:srgbClr val="FDDE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784" name="Google Shape;784;p45"/>
            <p:cNvSpPr/>
            <p:nvPr/>
          </p:nvSpPr>
          <p:spPr>
            <a:xfrm>
              <a:off x="6202850" y="3720875"/>
              <a:ext cx="204000" cy="278875"/>
            </a:xfrm>
            <a:custGeom>
              <a:rect b="b" l="l" r="r" t="t"/>
              <a:pathLst>
                <a:path extrusionOk="0" fill="none" h="11155" w="816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cap="rnd" cmpd="sng" w="9525">
              <a:solidFill>
                <a:srgbClr val="FDDE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grpSp>
      <p:pic>
        <p:nvPicPr>
          <p:cNvPr id="785" name="Google Shape;785;p45"/>
          <p:cNvPicPr preferRelativeResize="0"/>
          <p:nvPr/>
        </p:nvPicPr>
        <p:blipFill rotWithShape="1">
          <a:blip r:embed="rId4">
            <a:alphaModFix/>
          </a:blip>
          <a:srcRect b="0" l="0" r="0" t="0"/>
          <a:stretch/>
        </p:blipFill>
        <p:spPr>
          <a:xfrm>
            <a:off x="5989535" y="4052826"/>
            <a:ext cx="302400" cy="3024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pic>
        <p:nvPicPr>
          <p:cNvPr id="259" name="Google Shape;259;p5"/>
          <p:cNvPicPr preferRelativeResize="0"/>
          <p:nvPr/>
        </p:nvPicPr>
        <p:blipFill rotWithShape="1">
          <a:blip r:embed="rId3">
            <a:alphaModFix/>
          </a:blip>
          <a:srcRect b="0" l="0" r="0" t="0"/>
          <a:stretch/>
        </p:blipFill>
        <p:spPr>
          <a:xfrm>
            <a:off x="0" y="0"/>
            <a:ext cx="5143500" cy="6858000"/>
          </a:xfrm>
          <a:prstGeom prst="rect">
            <a:avLst/>
          </a:prstGeom>
          <a:noFill/>
          <a:ln>
            <a:noFill/>
          </a:ln>
        </p:spPr>
      </p:pic>
      <p:sp>
        <p:nvSpPr>
          <p:cNvPr id="260" name="Google Shape;260;p5"/>
          <p:cNvSpPr txBox="1"/>
          <p:nvPr/>
        </p:nvSpPr>
        <p:spPr>
          <a:xfrm>
            <a:off x="5376671" y="1450425"/>
            <a:ext cx="6181367" cy="69735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600"/>
              <a:buFont typeface="Arial"/>
              <a:buNone/>
            </a:pPr>
            <a:r>
              <a:rPr b="1" lang="en-GB" sz="3600">
                <a:solidFill>
                  <a:schemeClr val="dk1"/>
                </a:solidFill>
                <a:latin typeface="Calibri"/>
                <a:ea typeface="Calibri"/>
                <a:cs typeface="Calibri"/>
                <a:sym typeface="Calibri"/>
              </a:rPr>
              <a:t>Learning Goal</a:t>
            </a:r>
            <a:endParaRPr/>
          </a:p>
        </p:txBody>
      </p:sp>
      <p:sp>
        <p:nvSpPr>
          <p:cNvPr id="261" name="Google Shape;261;p5"/>
          <p:cNvSpPr txBox="1"/>
          <p:nvPr/>
        </p:nvSpPr>
        <p:spPr>
          <a:xfrm>
            <a:off x="5376671" y="2532849"/>
            <a:ext cx="6172904" cy="3572508"/>
          </a:xfrm>
          <a:prstGeom prst="rect">
            <a:avLst/>
          </a:prstGeom>
          <a:noFill/>
          <a:ln>
            <a:noFill/>
          </a:ln>
        </p:spPr>
        <p:txBody>
          <a:bodyPr anchorCtr="0" anchor="t" bIns="45700" lIns="91425" spcFirstLastPara="1" rIns="91425" wrap="square" tIns="45700">
            <a:noAutofit/>
          </a:bodyPr>
          <a:lstStyle/>
          <a:p>
            <a:pPr indent="0" lvl="0" marL="0" marR="0" rtl="0" algn="l">
              <a:lnSpc>
                <a:spcPct val="200000"/>
              </a:lnSpc>
              <a:spcBef>
                <a:spcPts val="0"/>
              </a:spcBef>
              <a:spcAft>
                <a:spcPts val="0"/>
              </a:spcAft>
              <a:buClr>
                <a:schemeClr val="dk1"/>
              </a:buClr>
              <a:buSzPts val="2400"/>
              <a:buFont typeface="Arial"/>
              <a:buNone/>
            </a:pPr>
            <a:r>
              <a:rPr lang="en-GB" sz="2400">
                <a:solidFill>
                  <a:schemeClr val="dk1"/>
                </a:solidFill>
                <a:latin typeface="Calibri"/>
                <a:ea typeface="Calibri"/>
                <a:cs typeface="Calibri"/>
                <a:sym typeface="Calibri"/>
              </a:rPr>
              <a:t>To acknowledge the factors that affect wellbeing and happiness in today’s world and how to leverage them in tourism.</a:t>
            </a:r>
            <a:endParaRPr/>
          </a:p>
        </p:txBody>
      </p:sp>
      <p:sp>
        <p:nvSpPr>
          <p:cNvPr id="262" name="Google Shape;262;p5"/>
          <p:cNvSpPr/>
          <p:nvPr/>
        </p:nvSpPr>
        <p:spPr>
          <a:xfrm>
            <a:off x="0" y="4842000"/>
            <a:ext cx="828000" cy="2016000"/>
          </a:xfrm>
          <a:prstGeom prst="rect">
            <a:avLst/>
          </a:prstGeom>
          <a:solidFill>
            <a:srgbClr val="6ECEC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6"/>
          <p:cNvSpPr txBox="1"/>
          <p:nvPr/>
        </p:nvSpPr>
        <p:spPr>
          <a:xfrm>
            <a:off x="643223" y="349104"/>
            <a:ext cx="6361734" cy="69735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600"/>
              <a:buFont typeface="Arial"/>
              <a:buNone/>
            </a:pPr>
            <a:r>
              <a:rPr b="1" lang="en-GB" sz="3600">
                <a:solidFill>
                  <a:schemeClr val="dk1"/>
                </a:solidFill>
                <a:latin typeface="Calibri"/>
                <a:ea typeface="Calibri"/>
                <a:cs typeface="Calibri"/>
                <a:sym typeface="Calibri"/>
              </a:rPr>
              <a:t>Learning Objectives</a:t>
            </a:r>
            <a:endParaRPr/>
          </a:p>
        </p:txBody>
      </p:sp>
      <p:sp>
        <p:nvSpPr>
          <p:cNvPr id="269" name="Google Shape;269;p6"/>
          <p:cNvSpPr/>
          <p:nvPr/>
        </p:nvSpPr>
        <p:spPr>
          <a:xfrm>
            <a:off x="331470" y="1046457"/>
            <a:ext cx="7061551" cy="5158400"/>
          </a:xfrm>
          <a:prstGeom prst="rect">
            <a:avLst/>
          </a:prstGeom>
          <a:noFill/>
          <a:ln>
            <a:noFill/>
          </a:ln>
        </p:spPr>
        <p:txBody>
          <a:bodyPr anchorCtr="0" anchor="t" bIns="45700" lIns="91425" spcFirstLastPara="1" rIns="91425" wrap="square" tIns="45700">
            <a:noAutofit/>
          </a:bodyPr>
          <a:lstStyle/>
          <a:p>
            <a:pPr indent="-152400" lvl="0" marL="0" marR="0" rtl="0" algn="l">
              <a:lnSpc>
                <a:spcPct val="150000"/>
              </a:lnSpc>
              <a:spcBef>
                <a:spcPts val="0"/>
              </a:spcBef>
              <a:spcAft>
                <a:spcPts val="0"/>
              </a:spcAft>
              <a:buClr>
                <a:srgbClr val="6ECECB"/>
              </a:buClr>
              <a:buSzPts val="2400"/>
              <a:buFont typeface="Arial"/>
              <a:buChar char="•"/>
            </a:pPr>
            <a:r>
              <a:rPr lang="en-GB" sz="2400">
                <a:solidFill>
                  <a:schemeClr val="dk1"/>
                </a:solidFill>
                <a:latin typeface="Calibri"/>
                <a:ea typeface="Calibri"/>
                <a:cs typeface="Calibri"/>
                <a:sym typeface="Calibri"/>
              </a:rPr>
              <a:t> To interpret the current wellbeing and tourism trends.</a:t>
            </a:r>
            <a:endParaRPr/>
          </a:p>
          <a:p>
            <a:pPr indent="-152400" lvl="0" marL="0" marR="0" rtl="0" algn="l">
              <a:lnSpc>
                <a:spcPct val="150000"/>
              </a:lnSpc>
              <a:spcBef>
                <a:spcPts val="1800"/>
              </a:spcBef>
              <a:spcAft>
                <a:spcPts val="0"/>
              </a:spcAft>
              <a:buClr>
                <a:srgbClr val="6ECECB"/>
              </a:buClr>
              <a:buSzPts val="2400"/>
              <a:buFont typeface="Arial"/>
              <a:buChar char="•"/>
            </a:pPr>
            <a:r>
              <a:rPr lang="en-GB" sz="2400">
                <a:solidFill>
                  <a:schemeClr val="dk1"/>
                </a:solidFill>
                <a:latin typeface="Calibri"/>
                <a:ea typeface="Calibri"/>
                <a:cs typeface="Calibri"/>
                <a:sym typeface="Calibri"/>
              </a:rPr>
              <a:t> To outline the different perspectives on happiness and wellbeing.</a:t>
            </a:r>
            <a:endParaRPr/>
          </a:p>
          <a:p>
            <a:pPr indent="-152400" lvl="0" marL="0" marR="0" rtl="0" algn="l">
              <a:lnSpc>
                <a:spcPct val="150000"/>
              </a:lnSpc>
              <a:spcBef>
                <a:spcPts val="1800"/>
              </a:spcBef>
              <a:spcAft>
                <a:spcPts val="0"/>
              </a:spcAft>
              <a:buClr>
                <a:srgbClr val="6ECECB"/>
              </a:buClr>
              <a:buSzPts val="2400"/>
              <a:buFont typeface="Arial"/>
              <a:buChar char="•"/>
            </a:pPr>
            <a:r>
              <a:rPr lang="en-GB" sz="2400">
                <a:solidFill>
                  <a:schemeClr val="dk1"/>
                </a:solidFill>
                <a:latin typeface="Calibri"/>
                <a:ea typeface="Calibri"/>
                <a:cs typeface="Calibri"/>
                <a:sym typeface="Calibri"/>
              </a:rPr>
              <a:t> To understand happiness and wellbeing in tourists’ experiences.</a:t>
            </a:r>
            <a:endParaRPr/>
          </a:p>
          <a:p>
            <a:pPr indent="-152400" lvl="0" marL="0" marR="0" rtl="0" algn="l">
              <a:lnSpc>
                <a:spcPct val="150000"/>
              </a:lnSpc>
              <a:spcBef>
                <a:spcPts val="1800"/>
              </a:spcBef>
              <a:spcAft>
                <a:spcPts val="0"/>
              </a:spcAft>
              <a:buClr>
                <a:srgbClr val="6ECECB"/>
              </a:buClr>
              <a:buSzPts val="2400"/>
              <a:buFont typeface="Arial"/>
              <a:buChar char="•"/>
            </a:pPr>
            <a:r>
              <a:rPr lang="en-GB" sz="2400">
                <a:solidFill>
                  <a:schemeClr val="dk1"/>
                </a:solidFill>
                <a:latin typeface="Calibri"/>
                <a:ea typeface="Calibri"/>
                <a:cs typeface="Calibri"/>
                <a:sym typeface="Calibri"/>
              </a:rPr>
              <a:t> To recognize the importance of welcoming.</a:t>
            </a:r>
            <a:endParaRPr/>
          </a:p>
          <a:p>
            <a:pPr indent="-152400" lvl="0" marL="0" marR="0" rtl="0" algn="l">
              <a:lnSpc>
                <a:spcPct val="150000"/>
              </a:lnSpc>
              <a:spcBef>
                <a:spcPts val="1800"/>
              </a:spcBef>
              <a:spcAft>
                <a:spcPts val="0"/>
              </a:spcAft>
              <a:buClr>
                <a:srgbClr val="6ECECB"/>
              </a:buClr>
              <a:buSzPts val="2400"/>
              <a:buFont typeface="Arial"/>
              <a:buChar char="•"/>
            </a:pPr>
            <a:r>
              <a:rPr lang="en-GB" sz="2400">
                <a:solidFill>
                  <a:schemeClr val="dk1"/>
                </a:solidFill>
                <a:latin typeface="Calibri"/>
                <a:ea typeface="Calibri"/>
                <a:cs typeface="Calibri"/>
                <a:sym typeface="Calibri"/>
              </a:rPr>
              <a:t> To identify meet &amp; greet good practices.</a:t>
            </a:r>
            <a:endParaRPr/>
          </a:p>
        </p:txBody>
      </p:sp>
      <p:pic>
        <p:nvPicPr>
          <p:cNvPr id="270" name="Google Shape;270;p6"/>
          <p:cNvPicPr preferRelativeResize="0"/>
          <p:nvPr/>
        </p:nvPicPr>
        <p:blipFill rotWithShape="1">
          <a:blip r:embed="rId3">
            <a:alphaModFix/>
          </a:blip>
          <a:srcRect b="0" l="0" r="0" t="0"/>
          <a:stretch/>
        </p:blipFill>
        <p:spPr>
          <a:xfrm>
            <a:off x="7681928" y="0"/>
            <a:ext cx="4570884" cy="6858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7"/>
          <p:cNvSpPr txBox="1"/>
          <p:nvPr/>
        </p:nvSpPr>
        <p:spPr>
          <a:xfrm>
            <a:off x="643223" y="349104"/>
            <a:ext cx="6361734" cy="69735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600"/>
              <a:buFont typeface="Arial"/>
              <a:buNone/>
            </a:pPr>
            <a:r>
              <a:rPr b="1" lang="en-GB" sz="3600">
                <a:solidFill>
                  <a:schemeClr val="dk1"/>
                </a:solidFill>
                <a:latin typeface="Calibri"/>
                <a:ea typeface="Calibri"/>
                <a:cs typeface="Calibri"/>
                <a:sym typeface="Calibri"/>
              </a:rPr>
              <a:t>Content &amp; Resources</a:t>
            </a:r>
            <a:endParaRPr/>
          </a:p>
        </p:txBody>
      </p:sp>
      <p:sp>
        <p:nvSpPr>
          <p:cNvPr id="276" name="Google Shape;276;p7"/>
          <p:cNvSpPr/>
          <p:nvPr/>
        </p:nvSpPr>
        <p:spPr>
          <a:xfrm>
            <a:off x="643223" y="1264296"/>
            <a:ext cx="5040000" cy="4392000"/>
          </a:xfrm>
          <a:prstGeom prst="rect">
            <a:avLst/>
          </a:prstGeom>
          <a:solidFill>
            <a:srgbClr val="F2F2F2"/>
          </a:solid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b="1" lang="en-GB" sz="3000">
                <a:solidFill>
                  <a:srgbClr val="6ECECB"/>
                </a:solidFill>
                <a:latin typeface="Calibri"/>
                <a:ea typeface="Calibri"/>
                <a:cs typeface="Calibri"/>
                <a:sym typeface="Calibri"/>
              </a:rPr>
              <a:t>Content</a:t>
            </a:r>
            <a:endParaRPr sz="3000">
              <a:solidFill>
                <a:srgbClr val="6ECECB"/>
              </a:solidFill>
              <a:latin typeface="Calibri"/>
              <a:ea typeface="Calibri"/>
              <a:cs typeface="Calibri"/>
              <a:sym typeface="Calibri"/>
            </a:endParaRPr>
          </a:p>
          <a:p>
            <a:pPr indent="0" lvl="0" marL="0" marR="0" rtl="0" algn="l">
              <a:lnSpc>
                <a:spcPct val="150000"/>
              </a:lnSpc>
              <a:spcBef>
                <a:spcPts val="1200"/>
              </a:spcBef>
              <a:spcAft>
                <a:spcPts val="0"/>
              </a:spcAft>
              <a:buNone/>
            </a:pPr>
            <a:r>
              <a:rPr b="1" lang="en-GB" sz="2400">
                <a:solidFill>
                  <a:srgbClr val="6ECECB"/>
                </a:solidFill>
                <a:latin typeface="Calibri"/>
                <a:ea typeface="Calibri"/>
                <a:cs typeface="Calibri"/>
                <a:sym typeface="Calibri"/>
              </a:rPr>
              <a:t>a. </a:t>
            </a:r>
            <a:r>
              <a:rPr lang="en-GB" sz="2400">
                <a:solidFill>
                  <a:schemeClr val="dk1"/>
                </a:solidFill>
                <a:latin typeface="Calibri"/>
                <a:ea typeface="Calibri"/>
                <a:cs typeface="Calibri"/>
                <a:sym typeface="Calibri"/>
              </a:rPr>
              <a:t>Wellbeing &amp; Travel Trends</a:t>
            </a:r>
            <a:endParaRPr/>
          </a:p>
          <a:p>
            <a:pPr indent="0" lvl="0" marL="0" marR="0" rtl="0" algn="l">
              <a:lnSpc>
                <a:spcPct val="150000"/>
              </a:lnSpc>
              <a:spcBef>
                <a:spcPts val="1800"/>
              </a:spcBef>
              <a:spcAft>
                <a:spcPts val="0"/>
              </a:spcAft>
              <a:buNone/>
            </a:pPr>
            <a:r>
              <a:rPr b="1" lang="en-GB" sz="2400">
                <a:solidFill>
                  <a:srgbClr val="6ECECB"/>
                </a:solidFill>
                <a:latin typeface="Calibri"/>
                <a:ea typeface="Calibri"/>
                <a:cs typeface="Calibri"/>
                <a:sym typeface="Calibri"/>
              </a:rPr>
              <a:t>b. </a:t>
            </a:r>
            <a:r>
              <a:rPr lang="en-GB" sz="2400">
                <a:solidFill>
                  <a:schemeClr val="dk1"/>
                </a:solidFill>
                <a:latin typeface="Calibri"/>
                <a:ea typeface="Calibri"/>
                <a:cs typeface="Calibri"/>
                <a:sym typeface="Calibri"/>
              </a:rPr>
              <a:t>Happiness &amp; Wellbeing</a:t>
            </a:r>
            <a:endParaRPr/>
          </a:p>
          <a:p>
            <a:pPr indent="0" lvl="0" marL="0" marR="0" rtl="0" algn="l">
              <a:lnSpc>
                <a:spcPct val="150000"/>
              </a:lnSpc>
              <a:spcBef>
                <a:spcPts val="1800"/>
              </a:spcBef>
              <a:spcAft>
                <a:spcPts val="0"/>
              </a:spcAft>
              <a:buNone/>
            </a:pPr>
            <a:r>
              <a:rPr b="1" lang="en-GB" sz="2400">
                <a:solidFill>
                  <a:srgbClr val="6ECECB"/>
                </a:solidFill>
                <a:latin typeface="Calibri"/>
                <a:ea typeface="Calibri"/>
                <a:cs typeface="Calibri"/>
                <a:sym typeface="Calibri"/>
              </a:rPr>
              <a:t>c. </a:t>
            </a:r>
            <a:r>
              <a:rPr lang="en-GB" sz="2400">
                <a:solidFill>
                  <a:schemeClr val="dk1"/>
                </a:solidFill>
                <a:latin typeface="Calibri"/>
                <a:ea typeface="Calibri"/>
                <a:cs typeface="Calibri"/>
                <a:sym typeface="Calibri"/>
              </a:rPr>
              <a:t>Welcoming Visitors</a:t>
            </a:r>
            <a:endParaRPr/>
          </a:p>
        </p:txBody>
      </p:sp>
      <p:sp>
        <p:nvSpPr>
          <p:cNvPr id="277" name="Google Shape;277;p7"/>
          <p:cNvSpPr/>
          <p:nvPr/>
        </p:nvSpPr>
        <p:spPr>
          <a:xfrm>
            <a:off x="6508777" y="1258540"/>
            <a:ext cx="5040000" cy="4392000"/>
          </a:xfrm>
          <a:prstGeom prst="rect">
            <a:avLst/>
          </a:prstGeom>
          <a:solidFill>
            <a:srgbClr val="F2F2F2"/>
          </a:solid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b="1" lang="en-GB" sz="3000">
                <a:solidFill>
                  <a:srgbClr val="6ECECB"/>
                </a:solidFill>
                <a:latin typeface="Calibri"/>
                <a:ea typeface="Calibri"/>
                <a:cs typeface="Calibri"/>
                <a:sym typeface="Calibri"/>
              </a:rPr>
              <a:t>Resources</a:t>
            </a:r>
            <a:endParaRPr sz="3000">
              <a:solidFill>
                <a:srgbClr val="6ECECB"/>
              </a:solidFill>
              <a:latin typeface="Calibri"/>
              <a:ea typeface="Calibri"/>
              <a:cs typeface="Calibri"/>
              <a:sym typeface="Calibri"/>
            </a:endParaRPr>
          </a:p>
          <a:p>
            <a:pPr indent="0" lvl="0" marL="0" marR="0" rtl="0" algn="l">
              <a:lnSpc>
                <a:spcPct val="150000"/>
              </a:lnSpc>
              <a:spcBef>
                <a:spcPts val="1200"/>
              </a:spcBef>
              <a:spcAft>
                <a:spcPts val="0"/>
              </a:spcAft>
              <a:buNone/>
            </a:pPr>
            <a:r>
              <a:rPr b="1" lang="en-GB" sz="2400">
                <a:solidFill>
                  <a:srgbClr val="6ECECB"/>
                </a:solidFill>
                <a:latin typeface="Calibri"/>
                <a:ea typeface="Calibri"/>
                <a:cs typeface="Calibri"/>
                <a:sym typeface="Calibri"/>
              </a:rPr>
              <a:t>a.</a:t>
            </a:r>
            <a:r>
              <a:rPr lang="en-GB" sz="2400">
                <a:solidFill>
                  <a:srgbClr val="6ECECB"/>
                </a:solidFill>
                <a:latin typeface="Calibri"/>
                <a:ea typeface="Calibri"/>
                <a:cs typeface="Calibri"/>
                <a:sym typeface="Calibri"/>
              </a:rPr>
              <a:t> </a:t>
            </a:r>
            <a:r>
              <a:rPr lang="en-GB" sz="2400">
                <a:solidFill>
                  <a:schemeClr val="dk1"/>
                </a:solidFill>
                <a:latin typeface="Calibri"/>
                <a:ea typeface="Calibri"/>
                <a:cs typeface="Calibri"/>
                <a:sym typeface="Calibri"/>
              </a:rPr>
              <a:t>4 support videos</a:t>
            </a:r>
            <a:endParaRPr/>
          </a:p>
          <a:p>
            <a:pPr indent="0" lvl="0" marL="0" marR="0" rtl="0" algn="l">
              <a:lnSpc>
                <a:spcPct val="150000"/>
              </a:lnSpc>
              <a:spcBef>
                <a:spcPts val="1200"/>
              </a:spcBef>
              <a:spcAft>
                <a:spcPts val="0"/>
              </a:spcAft>
              <a:buNone/>
            </a:pPr>
            <a:r>
              <a:rPr b="1" lang="en-GB" sz="2400">
                <a:solidFill>
                  <a:srgbClr val="6ECECB"/>
                </a:solidFill>
                <a:latin typeface="Calibri"/>
                <a:ea typeface="Calibri"/>
                <a:cs typeface="Calibri"/>
                <a:sym typeface="Calibri"/>
              </a:rPr>
              <a:t>b. </a:t>
            </a:r>
            <a:r>
              <a:rPr lang="en-GB" sz="2400">
                <a:solidFill>
                  <a:schemeClr val="dk1"/>
                </a:solidFill>
                <a:latin typeface="Calibri"/>
                <a:ea typeface="Calibri"/>
                <a:cs typeface="Calibri"/>
                <a:sym typeface="Calibri"/>
              </a:rPr>
              <a:t>3 case study</a:t>
            </a:r>
            <a:endParaRPr/>
          </a:p>
          <a:p>
            <a:pPr indent="0" lvl="0" marL="0" marR="0" rtl="0" algn="l">
              <a:lnSpc>
                <a:spcPct val="150000"/>
              </a:lnSpc>
              <a:spcBef>
                <a:spcPts val="1200"/>
              </a:spcBef>
              <a:spcAft>
                <a:spcPts val="0"/>
              </a:spcAft>
              <a:buNone/>
            </a:pPr>
            <a:r>
              <a:rPr b="1" lang="en-GB" sz="2400">
                <a:solidFill>
                  <a:srgbClr val="6ECECB"/>
                </a:solidFill>
                <a:latin typeface="Calibri"/>
                <a:ea typeface="Calibri"/>
                <a:cs typeface="Calibri"/>
                <a:sym typeface="Calibri"/>
              </a:rPr>
              <a:t>c. </a:t>
            </a:r>
            <a:r>
              <a:rPr lang="en-GB" sz="2400">
                <a:solidFill>
                  <a:schemeClr val="dk1"/>
                </a:solidFill>
                <a:latin typeface="Calibri"/>
                <a:ea typeface="Calibri"/>
                <a:cs typeface="Calibri"/>
                <a:sym typeface="Calibri"/>
              </a:rPr>
              <a:t>8 articles for additional reading</a:t>
            </a:r>
            <a:endParaRPr/>
          </a:p>
          <a:p>
            <a:pPr indent="0" lvl="0" marL="0" marR="0" rtl="0" algn="l">
              <a:lnSpc>
                <a:spcPct val="150000"/>
              </a:lnSpc>
              <a:spcBef>
                <a:spcPts val="1200"/>
              </a:spcBef>
              <a:spcAft>
                <a:spcPts val="0"/>
              </a:spcAft>
              <a:buNone/>
            </a:pPr>
            <a:r>
              <a:rPr b="1" lang="en-GB" sz="2400">
                <a:solidFill>
                  <a:srgbClr val="6ECECB"/>
                </a:solidFill>
                <a:latin typeface="Calibri"/>
                <a:ea typeface="Calibri"/>
                <a:cs typeface="Calibri"/>
                <a:sym typeface="Calibri"/>
              </a:rPr>
              <a:t>d. </a:t>
            </a:r>
            <a:r>
              <a:rPr lang="en-GB" sz="2400">
                <a:solidFill>
                  <a:schemeClr val="dk1"/>
                </a:solidFill>
                <a:latin typeface="Calibri"/>
                <a:ea typeface="Calibri"/>
                <a:cs typeface="Calibri"/>
                <a:sym typeface="Calibri"/>
              </a:rPr>
              <a:t>1 assignment</a:t>
            </a:r>
            <a:endParaRPr/>
          </a:p>
        </p:txBody>
      </p:sp>
      <p:pic>
        <p:nvPicPr>
          <p:cNvPr id="278" name="Google Shape;278;p7"/>
          <p:cNvPicPr preferRelativeResize="0"/>
          <p:nvPr/>
        </p:nvPicPr>
        <p:blipFill rotWithShape="1">
          <a:blip r:embed="rId3">
            <a:alphaModFix/>
          </a:blip>
          <a:srcRect b="0" l="0" r="0" t="0"/>
          <a:stretch/>
        </p:blipFill>
        <p:spPr>
          <a:xfrm>
            <a:off x="4501116" y="1342665"/>
            <a:ext cx="720000" cy="720000"/>
          </a:xfrm>
          <a:prstGeom prst="rect">
            <a:avLst/>
          </a:prstGeom>
          <a:noFill/>
          <a:ln>
            <a:noFill/>
          </a:ln>
        </p:spPr>
      </p:pic>
      <p:pic>
        <p:nvPicPr>
          <p:cNvPr id="279" name="Google Shape;279;p7"/>
          <p:cNvPicPr preferRelativeResize="0"/>
          <p:nvPr/>
        </p:nvPicPr>
        <p:blipFill rotWithShape="1">
          <a:blip r:embed="rId4">
            <a:alphaModFix/>
          </a:blip>
          <a:srcRect b="0" l="0" r="0" t="0"/>
          <a:stretch/>
        </p:blipFill>
        <p:spPr>
          <a:xfrm>
            <a:off x="10372094" y="1322912"/>
            <a:ext cx="720000" cy="720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pic>
        <p:nvPicPr>
          <p:cNvPr id="284" name="Google Shape;284;p8"/>
          <p:cNvPicPr preferRelativeResize="0"/>
          <p:nvPr/>
        </p:nvPicPr>
        <p:blipFill rotWithShape="1">
          <a:blip r:embed="rId3">
            <a:alphaModFix/>
          </a:blip>
          <a:srcRect b="11838" l="0" r="0" t="9215"/>
          <a:stretch/>
        </p:blipFill>
        <p:spPr>
          <a:xfrm>
            <a:off x="3564836" y="0"/>
            <a:ext cx="8627164" cy="4540150"/>
          </a:xfrm>
          <a:prstGeom prst="rect">
            <a:avLst/>
          </a:prstGeom>
          <a:noFill/>
          <a:ln>
            <a:noFill/>
          </a:ln>
        </p:spPr>
      </p:pic>
      <p:pic>
        <p:nvPicPr>
          <p:cNvPr id="285" name="Google Shape;285;p8"/>
          <p:cNvPicPr preferRelativeResize="0"/>
          <p:nvPr>
            <p:ph idx="3" type="pic"/>
          </p:nvPr>
        </p:nvPicPr>
        <p:blipFill rotWithShape="1">
          <a:blip r:embed="rId4">
            <a:alphaModFix/>
          </a:blip>
          <a:srcRect b="10526" l="0" r="0" t="10526"/>
          <a:stretch/>
        </p:blipFill>
        <p:spPr>
          <a:xfrm>
            <a:off x="3564835" y="-1"/>
            <a:ext cx="8627164" cy="4540151"/>
          </a:xfrm>
          <a:prstGeom prst="rect">
            <a:avLst/>
          </a:prstGeom>
          <a:noFill/>
          <a:ln>
            <a:noFill/>
          </a:ln>
        </p:spPr>
      </p:pic>
      <p:sp>
        <p:nvSpPr>
          <p:cNvPr id="286" name="Google Shape;286;p8"/>
          <p:cNvSpPr txBox="1"/>
          <p:nvPr>
            <p:ph idx="1" type="body"/>
          </p:nvPr>
        </p:nvSpPr>
        <p:spPr>
          <a:xfrm>
            <a:off x="205213" y="936395"/>
            <a:ext cx="3058492" cy="3297980"/>
          </a:xfrm>
          <a:prstGeom prst="rect">
            <a:avLst/>
          </a:prstGeom>
          <a:noFill/>
          <a:ln>
            <a:noFill/>
          </a:ln>
        </p:spPr>
        <p:txBody>
          <a:bodyPr anchorCtr="0" anchor="t" bIns="45700" lIns="0" spcFirstLastPara="1" rIns="0" wrap="square" tIns="45700">
            <a:noAutofit/>
          </a:bodyPr>
          <a:lstStyle/>
          <a:p>
            <a:pPr indent="0" lvl="0" marL="0" rtl="0" algn="l">
              <a:lnSpc>
                <a:spcPct val="90000"/>
              </a:lnSpc>
              <a:spcBef>
                <a:spcPts val="0"/>
              </a:spcBef>
              <a:spcAft>
                <a:spcPts val="0"/>
              </a:spcAft>
              <a:buClr>
                <a:schemeClr val="lt1"/>
              </a:buClr>
              <a:buSzPts val="9600"/>
              <a:buNone/>
            </a:pPr>
            <a:r>
              <a:rPr lang="en-GB" sz="9600">
                <a:solidFill>
                  <a:schemeClr val="lt1"/>
                </a:solidFill>
              </a:rPr>
              <a:t>2.1.</a:t>
            </a:r>
            <a:endParaRPr/>
          </a:p>
          <a:p>
            <a:pPr indent="0" lvl="0" marL="0" rtl="0" algn="l">
              <a:lnSpc>
                <a:spcPct val="90000"/>
              </a:lnSpc>
              <a:spcBef>
                <a:spcPts val="1000"/>
              </a:spcBef>
              <a:spcAft>
                <a:spcPts val="0"/>
              </a:spcAft>
              <a:buClr>
                <a:schemeClr val="lt1"/>
              </a:buClr>
              <a:buSzPts val="4400"/>
              <a:buNone/>
            </a:pPr>
            <a:r>
              <a:rPr lang="en-GB" sz="4400">
                <a:solidFill>
                  <a:schemeClr val="lt1"/>
                </a:solidFill>
              </a:rPr>
              <a:t>Wellbeing &amp;</a:t>
            </a:r>
            <a:endParaRPr/>
          </a:p>
          <a:p>
            <a:pPr indent="0" lvl="0" marL="0" rtl="0" algn="l">
              <a:lnSpc>
                <a:spcPct val="90000"/>
              </a:lnSpc>
              <a:spcBef>
                <a:spcPts val="1000"/>
              </a:spcBef>
              <a:spcAft>
                <a:spcPts val="0"/>
              </a:spcAft>
              <a:buClr>
                <a:schemeClr val="lt1"/>
              </a:buClr>
              <a:buSzPts val="4400"/>
              <a:buNone/>
            </a:pPr>
            <a:r>
              <a:rPr lang="en-GB" sz="4400">
                <a:solidFill>
                  <a:schemeClr val="lt1"/>
                </a:solidFill>
              </a:rPr>
              <a:t> Travel Trends</a:t>
            </a:r>
            <a:endParaRPr sz="4400">
              <a:solidFill>
                <a:schemeClr val="lt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9"/>
          <p:cNvSpPr/>
          <p:nvPr/>
        </p:nvSpPr>
        <p:spPr>
          <a:xfrm rot="5400000">
            <a:off x="7526927" y="1844046"/>
            <a:ext cx="5076000" cy="3852000"/>
          </a:xfrm>
          <a:prstGeom prst="flowChartDelay">
            <a:avLst/>
          </a:prstGeom>
          <a:gradFill>
            <a:gsLst>
              <a:gs pos="0">
                <a:schemeClr val="lt1"/>
              </a:gs>
              <a:gs pos="24000">
                <a:schemeClr val="lt1"/>
              </a:gs>
              <a:gs pos="55000">
                <a:srgbClr val="FBE4D4"/>
              </a:gs>
              <a:gs pos="89000">
                <a:srgbClr val="F7981D"/>
              </a:gs>
              <a:gs pos="100000">
                <a:srgbClr val="F7981D"/>
              </a:gs>
            </a:gsLst>
            <a:lin ang="0" scaled="0"/>
          </a:grad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3" name="Google Shape;293;p9"/>
          <p:cNvSpPr/>
          <p:nvPr/>
        </p:nvSpPr>
        <p:spPr>
          <a:xfrm rot="5400000">
            <a:off x="3566927" y="1835819"/>
            <a:ext cx="5076000" cy="3852000"/>
          </a:xfrm>
          <a:prstGeom prst="flowChartDelay">
            <a:avLst/>
          </a:prstGeom>
          <a:gradFill>
            <a:gsLst>
              <a:gs pos="0">
                <a:schemeClr val="lt1"/>
              </a:gs>
              <a:gs pos="24000">
                <a:schemeClr val="lt1"/>
              </a:gs>
              <a:gs pos="55000">
                <a:srgbClr val="FFFFCC"/>
              </a:gs>
              <a:gs pos="89000">
                <a:srgbClr val="FDDE00"/>
              </a:gs>
              <a:gs pos="100000">
                <a:srgbClr val="FDDE00"/>
              </a:gs>
            </a:gsLst>
            <a:lin ang="0" scaled="0"/>
          </a:grad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4" name="Google Shape;294;p9"/>
          <p:cNvSpPr/>
          <p:nvPr/>
        </p:nvSpPr>
        <p:spPr>
          <a:xfrm rot="5400000">
            <a:off x="-397799" y="1844046"/>
            <a:ext cx="5076000" cy="3852000"/>
          </a:xfrm>
          <a:prstGeom prst="flowChartDelay">
            <a:avLst/>
          </a:prstGeom>
          <a:gradFill>
            <a:gsLst>
              <a:gs pos="0">
                <a:schemeClr val="lt1"/>
              </a:gs>
              <a:gs pos="24000">
                <a:schemeClr val="lt1"/>
              </a:gs>
              <a:gs pos="55000">
                <a:srgbClr val="D6EDF2"/>
              </a:gs>
              <a:gs pos="89000">
                <a:srgbClr val="6ECECB"/>
              </a:gs>
              <a:gs pos="100000">
                <a:srgbClr val="6ECECB"/>
              </a:gs>
            </a:gsLst>
            <a:lin ang="0" scaled="0"/>
          </a:grad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5" name="Google Shape;295;p9"/>
          <p:cNvSpPr txBox="1"/>
          <p:nvPr/>
        </p:nvSpPr>
        <p:spPr>
          <a:xfrm>
            <a:off x="643223" y="349104"/>
            <a:ext cx="6361734" cy="69735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600"/>
              <a:buFont typeface="Arial"/>
              <a:buNone/>
            </a:pPr>
            <a:r>
              <a:rPr b="1" lang="en-GB" sz="3600">
                <a:solidFill>
                  <a:schemeClr val="dk1"/>
                </a:solidFill>
                <a:latin typeface="Calibri"/>
                <a:ea typeface="Calibri"/>
                <a:cs typeface="Calibri"/>
                <a:sym typeface="Calibri"/>
              </a:rPr>
              <a:t>A New Era in Tourism</a:t>
            </a:r>
            <a:endParaRPr/>
          </a:p>
        </p:txBody>
      </p:sp>
      <p:sp>
        <p:nvSpPr>
          <p:cNvPr id="296" name="Google Shape;296;p9"/>
          <p:cNvSpPr txBox="1"/>
          <p:nvPr/>
        </p:nvSpPr>
        <p:spPr>
          <a:xfrm>
            <a:off x="347473" y="1860042"/>
            <a:ext cx="3636000" cy="3508653"/>
          </a:xfrm>
          <a:prstGeom prst="rect">
            <a:avLst/>
          </a:prstGeom>
          <a:noFill/>
          <a:ln>
            <a:noFill/>
          </a:ln>
        </p:spPr>
        <p:txBody>
          <a:bodyPr anchorCtr="0" anchor="t" bIns="45700" lIns="91425" spcFirstLastPara="1" rIns="91425" wrap="square" tIns="45700">
            <a:spAutoFit/>
          </a:bodyPr>
          <a:lstStyle/>
          <a:p>
            <a:pPr indent="-152400" lvl="0" marL="180000" marR="0" rtl="0" algn="l">
              <a:spcBef>
                <a:spcPts val="0"/>
              </a:spcBef>
              <a:spcAft>
                <a:spcPts val="0"/>
              </a:spcAft>
              <a:buClr>
                <a:srgbClr val="FDDE00"/>
              </a:buClr>
              <a:buSzPts val="2400"/>
              <a:buFont typeface="Arial"/>
              <a:buChar char="•"/>
            </a:pPr>
            <a:r>
              <a:rPr lang="en-GB" sz="2400">
                <a:solidFill>
                  <a:schemeClr val="dk1"/>
                </a:solidFill>
                <a:latin typeface="Calibri"/>
                <a:ea typeface="Calibri"/>
                <a:cs typeface="Calibri"/>
                <a:sym typeface="Calibri"/>
              </a:rPr>
              <a:t> Smart tourism solutions.</a:t>
            </a:r>
            <a:endParaRPr/>
          </a:p>
          <a:p>
            <a:pPr indent="-152400" lvl="0" marL="180000" marR="0" rtl="0" algn="l">
              <a:spcBef>
                <a:spcPts val="1200"/>
              </a:spcBef>
              <a:spcAft>
                <a:spcPts val="0"/>
              </a:spcAft>
              <a:buClr>
                <a:srgbClr val="FDDE00"/>
              </a:buClr>
              <a:buSzPts val="2400"/>
              <a:buFont typeface="Arial"/>
              <a:buChar char="•"/>
            </a:pPr>
            <a:r>
              <a:rPr lang="en-GB" sz="2400">
                <a:solidFill>
                  <a:schemeClr val="dk1"/>
                </a:solidFill>
                <a:latin typeface="Calibri"/>
                <a:ea typeface="Calibri"/>
                <a:cs typeface="Calibri"/>
                <a:sym typeface="Calibri"/>
              </a:rPr>
              <a:t> Online tools to search, book, share and review  travels.</a:t>
            </a:r>
            <a:endParaRPr/>
          </a:p>
          <a:p>
            <a:pPr indent="-152400" lvl="0" marL="180000" marR="0" rtl="0" algn="l">
              <a:spcBef>
                <a:spcPts val="1200"/>
              </a:spcBef>
              <a:spcAft>
                <a:spcPts val="0"/>
              </a:spcAft>
              <a:buClr>
                <a:srgbClr val="FDDE00"/>
              </a:buClr>
              <a:buSzPts val="2400"/>
              <a:buFont typeface="Arial"/>
              <a:buChar char="•"/>
            </a:pPr>
            <a:r>
              <a:rPr lang="en-GB" sz="2400">
                <a:solidFill>
                  <a:schemeClr val="dk1"/>
                </a:solidFill>
                <a:latin typeface="Calibri"/>
                <a:ea typeface="Calibri"/>
                <a:cs typeface="Calibri"/>
                <a:sym typeface="Calibri"/>
              </a:rPr>
              <a:t> Mobile &amp; gadgets and Internet of Things (IoT).</a:t>
            </a:r>
            <a:endParaRPr/>
          </a:p>
          <a:p>
            <a:pPr indent="-152400" lvl="0" marL="180000" marR="0" rtl="0" algn="l">
              <a:spcBef>
                <a:spcPts val="1200"/>
              </a:spcBef>
              <a:spcAft>
                <a:spcPts val="0"/>
              </a:spcAft>
              <a:buClr>
                <a:srgbClr val="FDDE00"/>
              </a:buClr>
              <a:buSzPts val="2400"/>
              <a:buFont typeface="Arial"/>
              <a:buChar char="•"/>
            </a:pPr>
            <a:r>
              <a:rPr lang="en-GB" sz="2400">
                <a:solidFill>
                  <a:schemeClr val="dk1"/>
                </a:solidFill>
                <a:latin typeface="Calibri"/>
                <a:ea typeface="Calibri"/>
                <a:cs typeface="Calibri"/>
                <a:sym typeface="Calibri"/>
              </a:rPr>
              <a:t> People are constantly connected.</a:t>
            </a:r>
            <a:endParaRPr/>
          </a:p>
        </p:txBody>
      </p:sp>
      <p:sp>
        <p:nvSpPr>
          <p:cNvPr id="297" name="Google Shape;297;p9"/>
          <p:cNvSpPr txBox="1"/>
          <p:nvPr/>
        </p:nvSpPr>
        <p:spPr>
          <a:xfrm>
            <a:off x="4286927" y="1860042"/>
            <a:ext cx="3636000" cy="2769989"/>
          </a:xfrm>
          <a:prstGeom prst="rect">
            <a:avLst/>
          </a:prstGeom>
          <a:noFill/>
          <a:ln>
            <a:noFill/>
          </a:ln>
        </p:spPr>
        <p:txBody>
          <a:bodyPr anchorCtr="0" anchor="t" bIns="45700" lIns="91425" spcFirstLastPara="1" rIns="91425" wrap="square" tIns="45700">
            <a:spAutoFit/>
          </a:bodyPr>
          <a:lstStyle/>
          <a:p>
            <a:pPr indent="-152400" lvl="0" marL="180000" marR="0" rtl="0" algn="l">
              <a:spcBef>
                <a:spcPts val="0"/>
              </a:spcBef>
              <a:spcAft>
                <a:spcPts val="0"/>
              </a:spcAft>
              <a:buClr>
                <a:srgbClr val="F7981D"/>
              </a:buClr>
              <a:buSzPts val="2400"/>
              <a:buFont typeface="Arial"/>
              <a:buChar char="•"/>
            </a:pPr>
            <a:r>
              <a:rPr lang="en-GB" sz="2400">
                <a:solidFill>
                  <a:schemeClr val="dk1"/>
                </a:solidFill>
                <a:latin typeface="Calibri"/>
                <a:ea typeface="Calibri"/>
                <a:cs typeface="Calibri"/>
                <a:sym typeface="Calibri"/>
              </a:rPr>
              <a:t> Healthy eating, fitness and mindfulness are major concerns during travel.</a:t>
            </a:r>
            <a:endParaRPr/>
          </a:p>
          <a:p>
            <a:pPr indent="-152400" lvl="0" marL="180000" marR="0" rtl="0" algn="l">
              <a:spcBef>
                <a:spcPts val="1200"/>
              </a:spcBef>
              <a:spcAft>
                <a:spcPts val="0"/>
              </a:spcAft>
              <a:buClr>
                <a:srgbClr val="F7981D"/>
              </a:buClr>
              <a:buSzPts val="2400"/>
              <a:buFont typeface="Arial"/>
              <a:buChar char="•"/>
            </a:pPr>
            <a:r>
              <a:rPr lang="en-GB" sz="2400">
                <a:solidFill>
                  <a:schemeClr val="dk1"/>
                </a:solidFill>
                <a:latin typeface="Calibri"/>
                <a:ea typeface="Calibri"/>
                <a:cs typeface="Calibri"/>
                <a:sym typeface="Calibri"/>
              </a:rPr>
              <a:t> Digital detox.</a:t>
            </a:r>
            <a:endParaRPr/>
          </a:p>
          <a:p>
            <a:pPr indent="-152400" lvl="0" marL="180000" marR="0" rtl="0" algn="l">
              <a:spcBef>
                <a:spcPts val="1200"/>
              </a:spcBef>
              <a:spcAft>
                <a:spcPts val="0"/>
              </a:spcAft>
              <a:buClr>
                <a:srgbClr val="F7981D"/>
              </a:buClr>
              <a:buSzPts val="2400"/>
              <a:buFont typeface="Arial"/>
              <a:buChar char="•"/>
            </a:pPr>
            <a:r>
              <a:rPr lang="en-GB" sz="2400">
                <a:solidFill>
                  <a:schemeClr val="dk1"/>
                </a:solidFill>
                <a:latin typeface="Calibri"/>
                <a:ea typeface="Calibri"/>
                <a:cs typeface="Calibri"/>
                <a:sym typeface="Calibri"/>
              </a:rPr>
              <a:t> Mind, body and soul.</a:t>
            </a:r>
            <a:endParaRPr/>
          </a:p>
          <a:p>
            <a:pPr indent="-152400" lvl="0" marL="180000" marR="0" rtl="0" algn="l">
              <a:spcBef>
                <a:spcPts val="1200"/>
              </a:spcBef>
              <a:spcAft>
                <a:spcPts val="0"/>
              </a:spcAft>
              <a:buClr>
                <a:srgbClr val="F7981D"/>
              </a:buClr>
              <a:buSzPts val="2400"/>
              <a:buFont typeface="Arial"/>
              <a:buChar char="•"/>
            </a:pPr>
            <a:r>
              <a:rPr lang="en-GB" sz="2400">
                <a:solidFill>
                  <a:schemeClr val="dk1"/>
                </a:solidFill>
                <a:latin typeface="Calibri"/>
                <a:ea typeface="Calibri"/>
                <a:cs typeface="Calibri"/>
                <a:sym typeface="Calibri"/>
              </a:rPr>
              <a:t> Relax and escape.</a:t>
            </a:r>
            <a:endParaRPr/>
          </a:p>
        </p:txBody>
      </p:sp>
      <p:sp>
        <p:nvSpPr>
          <p:cNvPr id="298" name="Google Shape;298;p9"/>
          <p:cNvSpPr txBox="1"/>
          <p:nvPr/>
        </p:nvSpPr>
        <p:spPr>
          <a:xfrm>
            <a:off x="8246927" y="1860041"/>
            <a:ext cx="3636000" cy="3139321"/>
          </a:xfrm>
          <a:prstGeom prst="rect">
            <a:avLst/>
          </a:prstGeom>
          <a:noFill/>
          <a:ln>
            <a:noFill/>
          </a:ln>
        </p:spPr>
        <p:txBody>
          <a:bodyPr anchorCtr="0" anchor="t" bIns="45700" lIns="91425" spcFirstLastPara="1" rIns="91425" wrap="square" tIns="45700">
            <a:spAutoFit/>
          </a:bodyPr>
          <a:lstStyle/>
          <a:p>
            <a:pPr indent="-152400" lvl="0" marL="180000" marR="0" rtl="0" algn="l">
              <a:spcBef>
                <a:spcPts val="0"/>
              </a:spcBef>
              <a:spcAft>
                <a:spcPts val="0"/>
              </a:spcAft>
              <a:buClr>
                <a:srgbClr val="6ECECB"/>
              </a:buClr>
              <a:buSzPts val="2400"/>
              <a:buFont typeface="Arial"/>
              <a:buChar char="•"/>
            </a:pPr>
            <a:r>
              <a:rPr lang="en-GB" sz="2400">
                <a:solidFill>
                  <a:schemeClr val="dk1"/>
                </a:solidFill>
                <a:latin typeface="Calibri"/>
                <a:ea typeface="Calibri"/>
                <a:cs typeface="Calibri"/>
                <a:sym typeface="Calibri"/>
              </a:rPr>
              <a:t> Cleanliness and hygiene are top priorities.</a:t>
            </a:r>
            <a:endParaRPr/>
          </a:p>
          <a:p>
            <a:pPr indent="-152400" lvl="0" marL="180000" marR="0" rtl="0" algn="l">
              <a:spcBef>
                <a:spcPts val="1200"/>
              </a:spcBef>
              <a:spcAft>
                <a:spcPts val="0"/>
              </a:spcAft>
              <a:buClr>
                <a:srgbClr val="6ECECB"/>
              </a:buClr>
              <a:buSzPts val="2400"/>
              <a:buFont typeface="Arial"/>
              <a:buChar char="•"/>
            </a:pPr>
            <a:r>
              <a:rPr lang="en-GB" sz="2400">
                <a:solidFill>
                  <a:schemeClr val="dk1"/>
                </a:solidFill>
                <a:latin typeface="Calibri"/>
                <a:ea typeface="Calibri"/>
                <a:cs typeface="Calibri"/>
                <a:sym typeface="Calibri"/>
              </a:rPr>
              <a:t> Smaller groups, safer experiences.</a:t>
            </a:r>
            <a:endParaRPr/>
          </a:p>
          <a:p>
            <a:pPr indent="-152400" lvl="0" marL="180000" marR="0" rtl="0" algn="l">
              <a:spcBef>
                <a:spcPts val="1200"/>
              </a:spcBef>
              <a:spcAft>
                <a:spcPts val="0"/>
              </a:spcAft>
              <a:buClr>
                <a:srgbClr val="6ECECB"/>
              </a:buClr>
              <a:buSzPts val="2400"/>
              <a:buFont typeface="Arial"/>
              <a:buChar char="•"/>
            </a:pPr>
            <a:r>
              <a:rPr lang="en-GB" sz="2400">
                <a:solidFill>
                  <a:schemeClr val="dk1"/>
                </a:solidFill>
                <a:latin typeface="Calibri"/>
                <a:ea typeface="Calibri"/>
                <a:cs typeface="Calibri"/>
                <a:sym typeface="Calibri"/>
              </a:rPr>
              <a:t> Building trust and high professional standards.</a:t>
            </a:r>
            <a:endParaRPr/>
          </a:p>
          <a:p>
            <a:pPr indent="-152400" lvl="0" marL="180000" marR="0" rtl="0" algn="l">
              <a:spcBef>
                <a:spcPts val="1200"/>
              </a:spcBef>
              <a:spcAft>
                <a:spcPts val="0"/>
              </a:spcAft>
              <a:buClr>
                <a:srgbClr val="6ECECB"/>
              </a:buClr>
              <a:buSzPts val="2400"/>
              <a:buFont typeface="Arial"/>
              <a:buChar char="•"/>
            </a:pPr>
            <a:r>
              <a:rPr lang="en-GB" sz="2400">
                <a:solidFill>
                  <a:schemeClr val="dk1"/>
                </a:solidFill>
                <a:latin typeface="Calibri"/>
                <a:ea typeface="Calibri"/>
                <a:cs typeface="Calibri"/>
                <a:sym typeface="Calibri"/>
              </a:rPr>
              <a:t> Nature &amp; the outdoors.</a:t>
            </a:r>
            <a:endParaRPr/>
          </a:p>
        </p:txBody>
      </p:sp>
      <p:sp>
        <p:nvSpPr>
          <p:cNvPr id="299" name="Google Shape;299;p9"/>
          <p:cNvSpPr/>
          <p:nvPr/>
        </p:nvSpPr>
        <p:spPr>
          <a:xfrm>
            <a:off x="133350" y="1036932"/>
            <a:ext cx="11944350" cy="24557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0" name="Google Shape;300;p9"/>
          <p:cNvSpPr/>
          <p:nvPr/>
        </p:nvSpPr>
        <p:spPr>
          <a:xfrm>
            <a:off x="4701000" y="1090469"/>
            <a:ext cx="2807854" cy="51577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3000">
                <a:solidFill>
                  <a:srgbClr val="F7981D"/>
                </a:solidFill>
                <a:latin typeface="Calibri"/>
                <a:ea typeface="Calibri"/>
                <a:cs typeface="Calibri"/>
                <a:sym typeface="Calibri"/>
              </a:rPr>
              <a:t>Wellbeing</a:t>
            </a:r>
            <a:endParaRPr/>
          </a:p>
        </p:txBody>
      </p:sp>
      <p:sp>
        <p:nvSpPr>
          <p:cNvPr id="301" name="Google Shape;301;p9"/>
          <p:cNvSpPr/>
          <p:nvPr/>
        </p:nvSpPr>
        <p:spPr>
          <a:xfrm>
            <a:off x="744914" y="1098696"/>
            <a:ext cx="2807854" cy="51577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3000">
                <a:solidFill>
                  <a:srgbClr val="FDDE00"/>
                </a:solidFill>
                <a:latin typeface="Calibri"/>
                <a:ea typeface="Calibri"/>
                <a:cs typeface="Calibri"/>
                <a:sym typeface="Calibri"/>
              </a:rPr>
              <a:t>Digital</a:t>
            </a:r>
            <a:endParaRPr/>
          </a:p>
        </p:txBody>
      </p:sp>
      <p:sp>
        <p:nvSpPr>
          <p:cNvPr id="302" name="Google Shape;302;p9"/>
          <p:cNvSpPr/>
          <p:nvPr/>
        </p:nvSpPr>
        <p:spPr>
          <a:xfrm>
            <a:off x="8661000" y="1090469"/>
            <a:ext cx="2807854" cy="51577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3000">
                <a:solidFill>
                  <a:srgbClr val="6ECECB"/>
                </a:solidFill>
                <a:latin typeface="Calibri"/>
                <a:ea typeface="Calibri"/>
                <a:cs typeface="Calibri"/>
                <a:sym typeface="Calibri"/>
              </a:rPr>
              <a:t>Covid-19</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2019-11-20T14:08:21Z</dcterms:created>
  <dc:creator>Gillian Keane</dc:creator>
</cp:coreProperties>
</file>