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75" r:id="rId5"/>
    <p:sldId id="420" r:id="rId6"/>
    <p:sldId id="296" r:id="rId7"/>
    <p:sldId id="329" r:id="rId8"/>
    <p:sldId id="451" r:id="rId9"/>
    <p:sldId id="577" r:id="rId10"/>
    <p:sldId id="578" r:id="rId11"/>
    <p:sldId id="417" r:id="rId12"/>
    <p:sldId id="467" r:id="rId13"/>
    <p:sldId id="491" r:id="rId14"/>
    <p:sldId id="508" r:id="rId15"/>
    <p:sldId id="511" r:id="rId16"/>
    <p:sldId id="494" r:id="rId17"/>
    <p:sldId id="571" r:id="rId18"/>
    <p:sldId id="540" r:id="rId19"/>
    <p:sldId id="487" r:id="rId20"/>
    <p:sldId id="513" r:id="rId21"/>
    <p:sldId id="523" r:id="rId22"/>
    <p:sldId id="426" r:id="rId23"/>
    <p:sldId id="527" r:id="rId24"/>
    <p:sldId id="366" r:id="rId25"/>
    <p:sldId id="570" r:id="rId26"/>
    <p:sldId id="376" r:id="rId27"/>
    <p:sldId id="395" r:id="rId28"/>
    <p:sldId id="542" r:id="rId29"/>
    <p:sldId id="543" r:id="rId30"/>
    <p:sldId id="546" r:id="rId31"/>
    <p:sldId id="548" r:id="rId32"/>
    <p:sldId id="549" r:id="rId33"/>
    <p:sldId id="550" r:id="rId34"/>
    <p:sldId id="576" r:id="rId35"/>
    <p:sldId id="575" r:id="rId36"/>
    <p:sldId id="499" r:id="rId37"/>
    <p:sldId id="572" r:id="rId38"/>
    <p:sldId id="573" r:id="rId39"/>
    <p:sldId id="485" r:id="rId40"/>
    <p:sldId id="484" r:id="rId41"/>
    <p:sldId id="551" r:id="rId42"/>
    <p:sldId id="557" r:id="rId43"/>
    <p:sldId id="555" r:id="rId44"/>
    <p:sldId id="297" r:id="rId45"/>
    <p:sldId id="536" r:id="rId46"/>
    <p:sldId id="559" r:id="rId47"/>
    <p:sldId id="560" r:id="rId48"/>
    <p:sldId id="552" r:id="rId49"/>
    <p:sldId id="568" r:id="rId50"/>
    <p:sldId id="525" r:id="rId51"/>
    <p:sldId id="541" r:id="rId52"/>
    <p:sldId id="343" r:id="rId53"/>
    <p:sldId id="326" r:id="rId54"/>
    <p:sldId id="363" r:id="rId55"/>
    <p:sldId id="327" r:id="rId56"/>
    <p:sldId id="328" r:id="rId57"/>
    <p:sldId id="579" r:id="rId58"/>
    <p:sldId id="29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FFC000"/>
    <a:srgbClr val="E8F8F8"/>
    <a:srgbClr val="FDDE00"/>
    <a:srgbClr val="F7981D"/>
    <a:srgbClr val="00B050"/>
    <a:srgbClr val="FF0000"/>
    <a:srgbClr val="EA64D0"/>
    <a:srgbClr val="BC4CB7"/>
    <a:srgbClr val="FC5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93265" autoAdjust="0"/>
  </p:normalViewPr>
  <p:slideViewPr>
    <p:cSldViewPr snapToGrid="0" snapToObjects="1">
      <p:cViewPr varScale="1">
        <p:scale>
          <a:sx n="59" d="100"/>
          <a:sy n="59" d="100"/>
        </p:scale>
        <p:origin x="644" y="52"/>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ing.com/images/search?view=detailV2&amp;ccid=Uxad2iNm&amp;id=CED78AE113D752E35976BC78BDCB9E1AC4153B94&amp;thid=OIP.Uxad2iNm8hbRAfcNNn3YDQHaFb&amp;mediaurl=https%3a%2f%2fwww.azurtours.hr%2fwp-content%2fuploads%2f2017%2f04%2fAzori.jpg&amp;exph=750&amp;expw=1024&amp;q=AZORI&amp;simid=608042416432480503&amp;ck=B4353F0CD4EE3E2D105FB4614F0CE374&amp;selectedIndex=10&amp;FORM=IRPRST&amp;ajaxhist=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lobalwellnessinstitute.org/what-is-wellness/what-is-wellness-touris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reendestinations.org/about/our-methodology/green-destinations-standard/"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ssl.microsofttranslator.com/bv.aspx?ref=TAns&amp;from=&amp;to=sl&amp;a=https%3A%2F%2Fglobalwellnessinstitute.org%2Findustry-research%2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santamariaapparente.com/wp/wp-content/uploads/Giornata_della_Terra.jp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ustain.ucla.edu/what-is-sustainability/"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tc-corporate.org/advocacy-sustainability/"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isitscotland.com/about/responsible-tourism/"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zenskisvet.si/modules/uploader/uploads/news/pictures_news/delavnica_trening_v_naravi_cas_zase.jpg" TargetMode="External"/><Relationship Id="rId4" Type="http://schemas.openxmlformats.org/officeDocument/2006/relationships/hyperlink" Target="https://go.euromonitor.com/rs/805-KOK-719/images/wpGCT21EN-v0.8.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image.freepik.com/free-photo/female-tourists-hand-have-happy-travel-map_1150-7411.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omehealthbeauty.in/wp-content/uploads/happy-and-healthy-life.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ellnessverband.de/wellness-freunde/lexikon/listview.ph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nwto.or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img.itinari.com/page/content/original/03ad01fd-fbea-4e26-b9f5-e8c8a2a2fded-stara-trta-5.jpg?ch=DPR&amp;dpr=1&amp;w=994&amp;s=98365dada238920bbd60f957c29e3c54" TargetMode="External"/><Relationship Id="rId4" Type="http://schemas.openxmlformats.org/officeDocument/2006/relationships/hyperlink" Target="https://www.unwto.org/management/zurab-pololikashvil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 </a:t>
            </a:r>
            <a:endParaRPr lang="en-GB"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a:t>
            </a:fld>
            <a:endParaRPr lang="en-US"/>
          </a:p>
        </p:txBody>
      </p:sp>
    </p:spTree>
    <p:extLst>
      <p:ext uri="{BB962C8B-B14F-4D97-AF65-F5344CB8AC3E}">
        <p14:creationId xmlns:p14="http://schemas.microsoft.com/office/powerpoint/2010/main" val="2929252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Intrinsic Motivation</a:t>
            </a:r>
            <a:r>
              <a:rPr lang="sl-SI" sz="1200" dirty="0">
                <a:solidFill>
                  <a:schemeClr val="tx1"/>
                </a:solidFill>
              </a:rPr>
              <a:t>:</a:t>
            </a:r>
            <a:endParaRPr lang="en-GB" sz="1200" b="1" dirty="0">
              <a:solidFill>
                <a:schemeClr val="tx1"/>
              </a:solidFill>
            </a:endParaRPr>
          </a:p>
          <a:p>
            <a:r>
              <a:rPr lang="en-US" sz="1200" b="1" dirty="0">
                <a:solidFill>
                  <a:schemeClr val="tx1"/>
                </a:solidFill>
              </a:rPr>
              <a:t>Attitudes of Tourist </a:t>
            </a:r>
            <a:r>
              <a:rPr lang="en-US" sz="1200" dirty="0">
                <a:solidFill>
                  <a:schemeClr val="tx1"/>
                </a:solidFill>
              </a:rPr>
              <a:t>− Knowledge of a person, place, or object</a:t>
            </a:r>
            <a:r>
              <a:rPr lang="sl-SI" sz="1200" dirty="0">
                <a:solidFill>
                  <a:schemeClr val="tx1"/>
                </a:solidFill>
              </a:rPr>
              <a:t>s, </a:t>
            </a:r>
            <a:r>
              <a:rPr lang="sl-SI" sz="1200" dirty="0" err="1">
                <a:solidFill>
                  <a:schemeClr val="tx1"/>
                </a:solidFill>
              </a:rPr>
              <a:t>and</a:t>
            </a:r>
            <a:r>
              <a:rPr lang="en-US" sz="1200" dirty="0">
                <a:solidFill>
                  <a:schemeClr val="tx1"/>
                </a:solidFill>
              </a:rPr>
              <a:t> feelings about the same.</a:t>
            </a:r>
          </a:p>
          <a:p>
            <a:r>
              <a:rPr lang="en-US" sz="1200" b="1" dirty="0">
                <a:solidFill>
                  <a:schemeClr val="tx1"/>
                </a:solidFill>
              </a:rPr>
              <a:t>Tourist’s Perception </a:t>
            </a:r>
            <a:r>
              <a:rPr lang="en-US" sz="1200" dirty="0">
                <a:solidFill>
                  <a:schemeClr val="tx1"/>
                </a:solidFill>
              </a:rPr>
              <a:t>− By observing, listening, or getting knowledge</a:t>
            </a:r>
          </a:p>
          <a:p>
            <a:r>
              <a:rPr lang="en-US" sz="1200" b="1" dirty="0">
                <a:solidFill>
                  <a:schemeClr val="tx1"/>
                </a:solidFill>
              </a:rPr>
              <a:t>Values or Beliefs </a:t>
            </a:r>
            <a:r>
              <a:rPr lang="en-US" sz="1200" dirty="0">
                <a:solidFill>
                  <a:schemeClr val="tx1"/>
                </a:solidFill>
              </a:rPr>
              <a:t>− which is acceptable personally or socially.</a:t>
            </a:r>
          </a:p>
          <a:p>
            <a:r>
              <a:rPr lang="en-US" sz="1200" b="1" dirty="0">
                <a:solidFill>
                  <a:schemeClr val="tx1"/>
                </a:solidFill>
              </a:rPr>
              <a:t>Personality of the Tourist </a:t>
            </a:r>
            <a:r>
              <a:rPr lang="en-US" sz="1200" dirty="0">
                <a:solidFill>
                  <a:schemeClr val="tx1"/>
                </a:solidFill>
              </a:rPr>
              <a:t>− The nature and physique of a tourist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Extrinsic Motivation</a:t>
            </a:r>
            <a:r>
              <a:rPr lang="sl-SI" sz="1200" dirty="0">
                <a:solidFill>
                  <a:schemeClr val="tx1"/>
                </a:solidFill>
              </a:rPr>
              <a:t>:</a:t>
            </a:r>
          </a:p>
          <a:p>
            <a:r>
              <a:rPr lang="en-US" sz="1200" b="1" spc="-30" dirty="0">
                <a:solidFill>
                  <a:srgbClr val="000000"/>
                </a:solidFill>
              </a:rPr>
              <a:t>Place of Origin</a:t>
            </a:r>
            <a:r>
              <a:rPr lang="sl-SI" sz="1200" b="1" spc="-30" dirty="0">
                <a:solidFill>
                  <a:srgbClr val="000000"/>
                </a:solidFill>
              </a:rPr>
              <a:t> </a:t>
            </a:r>
            <a:r>
              <a:rPr lang="sl-SI" sz="1200" spc="-30" dirty="0">
                <a:solidFill>
                  <a:srgbClr val="000000"/>
                </a:solidFill>
              </a:rPr>
              <a:t>– </a:t>
            </a:r>
            <a:r>
              <a:rPr lang="sl-SI" sz="1200" spc="-30" dirty="0" err="1">
                <a:solidFill>
                  <a:srgbClr val="000000"/>
                </a:solidFill>
              </a:rPr>
              <a:t>cultural</a:t>
            </a:r>
            <a:r>
              <a:rPr lang="sl-SI" sz="1200" spc="-30" dirty="0">
                <a:solidFill>
                  <a:srgbClr val="000000"/>
                </a:solidFill>
              </a:rPr>
              <a:t> </a:t>
            </a:r>
            <a:r>
              <a:rPr lang="sl-SI" sz="1200" spc="-30" dirty="0" err="1">
                <a:solidFill>
                  <a:srgbClr val="000000"/>
                </a:solidFill>
              </a:rPr>
              <a:t>and</a:t>
            </a:r>
            <a:r>
              <a:rPr lang="sl-SI" sz="1200" spc="-30" dirty="0">
                <a:solidFill>
                  <a:srgbClr val="000000"/>
                </a:solidFill>
              </a:rPr>
              <a:t> social </a:t>
            </a:r>
            <a:r>
              <a:rPr lang="sl-SI" sz="1200" spc="-30" dirty="0" err="1">
                <a:solidFill>
                  <a:srgbClr val="000000"/>
                </a:solidFill>
              </a:rPr>
              <a:t>differences</a:t>
            </a:r>
            <a:endParaRPr lang="en-US" sz="1200" spc="-30" dirty="0">
              <a:solidFill>
                <a:srgbClr val="000000"/>
              </a:solidFill>
            </a:endParaRPr>
          </a:p>
          <a:p>
            <a:r>
              <a:rPr lang="en-US" sz="1200" b="1" spc="-30" dirty="0">
                <a:solidFill>
                  <a:srgbClr val="000000"/>
                </a:solidFill>
              </a:rPr>
              <a:t>Family and Age </a:t>
            </a:r>
          </a:p>
          <a:p>
            <a:r>
              <a:rPr lang="en-US" sz="1200" b="1" spc="-30" dirty="0">
                <a:solidFill>
                  <a:srgbClr val="000000"/>
                </a:solidFill>
              </a:rPr>
              <a:t>Culture or Social Class</a:t>
            </a:r>
          </a:p>
          <a:p>
            <a:r>
              <a:rPr lang="en-US" sz="1200" b="1" spc="-30" dirty="0">
                <a:solidFill>
                  <a:srgbClr val="000000"/>
                </a:solidFill>
              </a:rPr>
              <a:t>Market</a:t>
            </a:r>
            <a:r>
              <a:rPr lang="en-US" sz="1200" spc="-30" dirty="0">
                <a:solidFill>
                  <a:srgbClr val="000000"/>
                </a:solidFill>
              </a:rPr>
              <a:t> </a:t>
            </a:r>
            <a:r>
              <a:rPr lang="sl-SI" sz="1200" spc="-30" dirty="0">
                <a:solidFill>
                  <a:srgbClr val="000000"/>
                </a:solidFill>
              </a:rPr>
              <a:t>- </a:t>
            </a:r>
            <a:r>
              <a:rPr lang="en-US" sz="1200" spc="-30" dirty="0">
                <a:solidFill>
                  <a:srgbClr val="000000"/>
                </a:solidFill>
              </a:rPr>
              <a:t>Changes in value of currency, political situations, and economic well-being of the country influence the decisions of a tourist.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pc="-20" dirty="0">
              <a:solidFill>
                <a:schemeClr val="tx1"/>
              </a:solidFill>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31191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Tourism is an accelerator of economic development. In economic terms, it has two important tasks, as it affects the level of GDP (gross domestic product) and its re-spatial and sectoral division. Spatial division means division between countries, regions or places, and sectoral division between activities, industries and companies.</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Tourism as a social phenomenon is not based on a single economic activity, but as a mass phenomenon and as an economic activity, it relies on and connects many economic and non-economic activities.</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Tourist destinations must take into account the environment</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and</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consequently</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develop and urbanize the development of tourism</a:t>
            </a:r>
            <a:r>
              <a:rPr lang="sl-SI" sz="1200" kern="1200" dirty="0">
                <a:solidFill>
                  <a:schemeClr val="tx1"/>
                </a:solidFill>
                <a:effectLst/>
                <a:latin typeface="+mn-lt"/>
                <a:ea typeface="+mn-ea"/>
                <a:cs typeface="+mn-cs"/>
              </a:rPr>
              <a:t> on </a:t>
            </a:r>
            <a:r>
              <a:rPr lang="sl-SI" sz="1200" kern="1200" dirty="0" err="1">
                <a:solidFill>
                  <a:schemeClr val="tx1"/>
                </a:solidFill>
                <a:effectLst/>
                <a:latin typeface="+mn-lt"/>
                <a:ea typeface="+mn-ea"/>
                <a:cs typeface="+mn-cs"/>
              </a:rPr>
              <a:t>the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existing</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environment</a:t>
            </a:r>
            <a:r>
              <a:rPr lang="en-US" sz="1200" kern="1200" dirty="0">
                <a:solidFill>
                  <a:schemeClr val="tx1"/>
                </a:solidFill>
                <a:effectLst/>
                <a:latin typeface="+mn-lt"/>
                <a:ea typeface="+mn-ea"/>
                <a:cs typeface="+mn-cs"/>
              </a:rPr>
              <a:t>. They must take into account the wishes and needs of both residents and guests and tourism companies. They must provide security, communal infrastructure, education, health care and other activities that are also important for living in a place.</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299231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Tourism affects the economic development of the country, its foreign exchange and balance of payments and international trade, the development of various economies</a:t>
            </a:r>
            <a:r>
              <a:rPr lang="sl-SI" sz="1200" kern="1200" dirty="0">
                <a:solidFill>
                  <a:schemeClr val="tx1"/>
                </a:solidFill>
                <a:effectLst/>
                <a:latin typeface="+mn-lt"/>
                <a:ea typeface="+mn-ea"/>
                <a:cs typeface="+mn-cs"/>
              </a:rPr>
              <a:t>, non-</a:t>
            </a:r>
            <a:r>
              <a:rPr lang="sl-SI" sz="1200" kern="1200" dirty="0" err="1">
                <a:solidFill>
                  <a:schemeClr val="tx1"/>
                </a:solidFill>
                <a:effectLst/>
                <a:latin typeface="+mn-lt"/>
                <a:ea typeface="+mn-ea"/>
                <a:cs typeface="+mn-cs"/>
              </a:rPr>
              <a:t>economic</a:t>
            </a:r>
            <a:r>
              <a:rPr lang="en-US" sz="1200" kern="1200" dirty="0">
                <a:solidFill>
                  <a:schemeClr val="tx1"/>
                </a:solidFill>
                <a:effectLst/>
                <a:latin typeface="+mn-lt"/>
                <a:ea typeface="+mn-ea"/>
                <a:cs typeface="+mn-cs"/>
              </a:rPr>
              <a:t> activities, recruitment and evaluation of space…. In economic terms, tourism has two important tasks, as it affects the level of GDP (gross domestic product) and its spatial and sectoral division. Spatial division means division between countries, regions or places, and sectoral division between activities, industries and companies. The various economic impacts of tourism reflect its economic functions.</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addition to these economic</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impacts</a:t>
            </a:r>
            <a:r>
              <a:rPr lang="en-US" sz="1200" kern="1200" dirty="0">
                <a:solidFill>
                  <a:schemeClr val="tx1"/>
                </a:solidFill>
                <a:effectLst/>
                <a:latin typeface="+mn-lt"/>
                <a:ea typeface="+mn-ea"/>
                <a:cs typeface="+mn-cs"/>
              </a:rPr>
              <a:t>, tourism also has non-economic advantages, which are mainly reflected in the quality of life, expanding cultural horizons and learning foreign languages ​​and other knowledge exchange, impact on the country's reputation, political life, valuation and preservation of heritage, broadening horizons, acceptance of diversity…</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peaceful impact of tourism is reflected in the expansion of the threshold of tolerance while learning about different cultures, religions and people. The spread of tolerance also directly strengthens world peace.</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Impact on education, as travel broadens the cultural horizons of the individual and represents an interesting form of informal (or even formal) acquisition of new knowledge and experience.</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Impact on recreational activities and health - tourism promotes relaxation, recreation, leaving the place of everyday life and escape from everyday life, stress and due to various activities has a positive effect on health.</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ecological impact of tourism is reflected in the growing concern for the environment, which is a </a:t>
            </a:r>
            <a:r>
              <a:rPr lang="sl-SI" sz="1200" kern="1200" dirty="0" err="1">
                <a:solidFill>
                  <a:schemeClr val="tx1"/>
                </a:solidFill>
                <a:effectLst/>
                <a:latin typeface="+mn-lt"/>
                <a:ea typeface="+mn-ea"/>
                <a:cs typeface="+mn-cs"/>
              </a:rPr>
              <a:t>pre</a:t>
            </a:r>
            <a:r>
              <a:rPr lang="en-US" sz="1200" kern="1200" dirty="0">
                <a:solidFill>
                  <a:schemeClr val="tx1"/>
                </a:solidFill>
                <a:effectLst/>
                <a:latin typeface="+mn-lt"/>
                <a:ea typeface="+mn-ea"/>
                <a:cs typeface="+mn-cs"/>
              </a:rPr>
              <a:t>condition for the development of many types of tourism. </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357061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 modern tourist does not buy holidays, sightseeing, trips, food, but buys experiences. The stronger and more authentic the experiences, the greater the impression the destination will make on the tourist.</a:t>
            </a:r>
            <a:r>
              <a:rPr lang="sl-SI" dirty="0"/>
              <a:t> </a:t>
            </a:r>
            <a:r>
              <a:rPr lang="en-US" dirty="0"/>
              <a:t>Experiences work on an experiential and emotional level and shape the individual. And the modern tourist is looking for experiences that impress him, influencing his perception of the world, getting to know himself in terms of change - transformation (it changed me, it affected me, I experienced it, tried it,.) . The stories emphasize</a:t>
            </a:r>
            <a:r>
              <a:rPr lang="sl-SI" dirty="0"/>
              <a:t> </a:t>
            </a:r>
            <a:r>
              <a:rPr lang="en-US" dirty="0"/>
              <a:t>experience</a:t>
            </a:r>
            <a:r>
              <a:rPr lang="sl-SI" dirty="0"/>
              <a:t>s</a:t>
            </a:r>
            <a:r>
              <a:rPr lang="en-US" dirty="0"/>
              <a:t>, make them attractive and actively involve the tourist in the events. Modern technology, virtual reality, augmented reality, with which it is possible to travel through time and participate in stories and experiences, also play an important role in storytelling and creating experiences.</a:t>
            </a:r>
            <a:endParaRPr lang="sl-SI" dirty="0"/>
          </a:p>
          <a:p>
            <a:r>
              <a:rPr lang="en-US" dirty="0"/>
              <a:t>The modern tourist before Covid was a "</a:t>
            </a:r>
            <a:r>
              <a:rPr lang="en-US" dirty="0" err="1"/>
              <a:t>glocalist</a:t>
            </a:r>
            <a:r>
              <a:rPr lang="en-US" dirty="0"/>
              <a:t>" who </a:t>
            </a:r>
            <a:r>
              <a:rPr lang="en-US" dirty="0" err="1"/>
              <a:t>unders</a:t>
            </a:r>
            <a:r>
              <a:rPr lang="sl-SI" dirty="0" err="1"/>
              <a:t>tood</a:t>
            </a:r>
            <a:r>
              <a:rPr lang="en-US" dirty="0"/>
              <a:t> the world as a whole and </a:t>
            </a:r>
            <a:r>
              <a:rPr lang="en-US" dirty="0" err="1"/>
              <a:t>fel</a:t>
            </a:r>
            <a:r>
              <a:rPr lang="sl-SI" dirty="0"/>
              <a:t>t</a:t>
            </a:r>
            <a:r>
              <a:rPr lang="en-US" dirty="0"/>
              <a:t> at home anywhere, but as a tourist he respect</a:t>
            </a:r>
            <a:r>
              <a:rPr lang="sl-SI" dirty="0" err="1"/>
              <a:t>ed</a:t>
            </a:r>
            <a:r>
              <a:rPr lang="en-US" dirty="0"/>
              <a:t> and enjoy</a:t>
            </a:r>
            <a:r>
              <a:rPr lang="sl-SI" dirty="0" err="1"/>
              <a:t>ed</a:t>
            </a:r>
            <a:r>
              <a:rPr lang="en-US" dirty="0"/>
              <a:t> local cultures, values, customs and other elements of locality (authenticity). In the post-Covid era, however, the local has become a new global, as travel is limited to discovering the region or nearby destinations due to the epidemiological situation at the global level. At the forefront is security, sustainable behavior and discovering the stories and experiences of the region.</a:t>
            </a:r>
            <a:endParaRPr lang="sl-SI" dirty="0"/>
          </a:p>
          <a:p>
            <a:r>
              <a:rPr lang="en-US" dirty="0"/>
              <a:t>Digitization and use of modern technology is the red thread of communication and shopping routes in tourism. This affects greater independence in the organization of travel and opens up opportunities for more successful direct shopping of individual services and experiences in the destination.</a:t>
            </a:r>
            <a:endParaRPr lang="sl-SI" dirty="0"/>
          </a:p>
          <a:p>
            <a:r>
              <a:rPr lang="en-US" dirty="0"/>
              <a:t>Photo source: https://www.radio-odeon.com/site/assets/files/13623/00-obogatenaresnicnost2104.800x0.jpg</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1268641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Given the current global epidemiological developments, the most important thing for tourists </a:t>
            </a:r>
            <a:r>
              <a:rPr lang="sl-SI" dirty="0"/>
              <a:t>are </a:t>
            </a:r>
            <a:r>
              <a:rPr lang="sl-SI" dirty="0" err="1"/>
              <a:t>safety</a:t>
            </a:r>
            <a:r>
              <a:rPr lang="sl-SI" dirty="0"/>
              <a:t> </a:t>
            </a:r>
            <a:r>
              <a:rPr lang="sl-SI" dirty="0" err="1"/>
              <a:t>and</a:t>
            </a:r>
            <a:r>
              <a:rPr lang="en-US" dirty="0"/>
              <a:t> security in the broadest sense and ensuring </a:t>
            </a:r>
            <a:r>
              <a:rPr lang="sl-SI" dirty="0" err="1"/>
              <a:t>safety</a:t>
            </a:r>
            <a:r>
              <a:rPr lang="en-US" dirty="0"/>
              <a:t> in accordance with</a:t>
            </a:r>
            <a:r>
              <a:rPr lang="sl-SI" dirty="0"/>
              <a:t> </a:t>
            </a:r>
            <a:r>
              <a:rPr lang="sl-SI" dirty="0" err="1"/>
              <a:t>the</a:t>
            </a:r>
            <a:r>
              <a:rPr lang="en-US" dirty="0"/>
              <a:t> epidemic standards. This trend will continue to have a strong impact on the tourism market. This is one of the reasons why more attractive trips will be closer to home or visiting nearby destinations. There will be fewer flights, shorter trips, followed by a re-concentration of time on one longer trip. More sought after will be destinations that have not yet been visited </a:t>
            </a:r>
            <a:r>
              <a:rPr lang="en-US" i="1" dirty="0" err="1"/>
              <a:t>en</a:t>
            </a:r>
            <a:r>
              <a:rPr lang="en-US" i="1" dirty="0"/>
              <a:t> masse </a:t>
            </a:r>
            <a:r>
              <a:rPr lang="en-US" dirty="0"/>
              <a:t>(i.e. secondary destinations, or those that have been in second place so far and did not represent the primary attraction). People will be looking for authentic, local products and services. The trips will be sustainable and in cooperation with the local environment. In them, tourists will look for meaning in order to transform (what someone has experienced, an individual experience has had an impact on perception, thinking, feeling). Digitization and personalization in smart destinations. An increase in </a:t>
            </a:r>
            <a:r>
              <a:rPr lang="en-US" b="1" i="1" dirty="0" err="1"/>
              <a:t>bleisure</a:t>
            </a:r>
            <a:r>
              <a:rPr lang="en-US" dirty="0"/>
              <a:t> travel combining business and leisure travel (Business + Leisure = </a:t>
            </a:r>
            <a:r>
              <a:rPr lang="en-US" dirty="0" err="1"/>
              <a:t>Bleisure</a:t>
            </a:r>
            <a:r>
              <a:rPr lang="en-US" dirty="0"/>
              <a:t>).</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23</a:t>
            </a:fld>
            <a:endParaRPr lang="en-US" dirty="0"/>
          </a:p>
        </p:txBody>
      </p:sp>
    </p:spTree>
    <p:extLst>
      <p:ext uri="{BB962C8B-B14F-4D97-AF65-F5344CB8AC3E}">
        <p14:creationId xmlns:p14="http://schemas.microsoft.com/office/powerpoint/2010/main" val="4160836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kern="1200" dirty="0">
                <a:solidFill>
                  <a:schemeClr val="tx1"/>
                </a:solidFill>
                <a:effectLst/>
                <a:latin typeface="+mn-lt"/>
                <a:ea typeface="+mn-ea"/>
                <a:cs typeface="+mn-cs"/>
              </a:rPr>
              <a:t>Regardless of the attractiveness and organization of the offer, destinations can also differ depending on which segment of guests mostly visits them, which means that the destination is adapted primarily to the needs of each type of guest. So we know e.g. destinations for families, destinations for seniors, for active vacationers, adrenaline athletes, gourmets, "all inclusive" guests…However we want to share tourist destinations, they always have some common features such as real estate, connection with the population and quality assurance. This means that a tourist must be physically present in order to experience the destination, so he must travel there. The tourist destination is usually inhabited by the local population, who use the same services as tourists, so there may be conflicts between these two groups in case of imbalance (especially during the increased tourist visit - season). In order to prevent conflicts between locals and tourists and to ensure the quality of services in an individual tourist destination and the long-term success of the area, sustainable planning is crucial for the development of each destination</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both groups of people (residents and tourists) .</a:t>
            </a:r>
            <a:endParaRPr lang="sl-S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source: AZOR</a:t>
            </a:r>
            <a:r>
              <a:rPr lang="sl-SI" sz="1200" kern="1200" dirty="0">
                <a:solidFill>
                  <a:schemeClr val="tx1"/>
                </a:solidFill>
                <a:effectLst/>
                <a:latin typeface="+mn-lt"/>
                <a:ea typeface="+mn-ea"/>
                <a:cs typeface="+mn-cs"/>
              </a:rPr>
              <a:t>ES</a:t>
            </a:r>
            <a:r>
              <a:rPr lang="en-US" sz="1200" kern="1200" dirty="0">
                <a:solidFill>
                  <a:schemeClr val="tx1"/>
                </a:solidFill>
                <a:effectLst/>
                <a:latin typeface="+mn-lt"/>
                <a:ea typeface="+mn-ea"/>
                <a:cs typeface="+mn-cs"/>
              </a:rPr>
              <a:t> - Bing images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55440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kern="1200" dirty="0">
                <a:solidFill>
                  <a:schemeClr val="tx1"/>
                </a:solidFill>
                <a:effectLst/>
                <a:latin typeface="+mn-lt"/>
                <a:ea typeface="+mn-ea"/>
                <a:cs typeface="+mn-cs"/>
              </a:rPr>
              <a:t>Destination stakeholders come from the public, private and civil sectors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visitors, providers, locals, social and natural environment). Destination management must therefore represent the meeting point of development interests of all stakeholders</a:t>
            </a:r>
            <a:r>
              <a:rPr lang="sl-SI"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operating in the environment and coordinate their interests, as well as direct and promote the harmonious, sustainable development of tourism and its marketing.</a:t>
            </a:r>
            <a:endParaRPr lang="sl-S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connecting and cooperating with the subjects of the tourist destination, the destination management must enable both</a:t>
            </a:r>
            <a:r>
              <a:rPr lang="sl-SI"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tourist economy and civil society to </a:t>
            </a:r>
            <a:r>
              <a:rPr lang="sl-SI" sz="1200" kern="1200" dirty="0" err="1">
                <a:solidFill>
                  <a:schemeClr val="tx1"/>
                </a:solidFill>
                <a:effectLst/>
                <a:latin typeface="+mn-lt"/>
                <a:ea typeface="+mn-ea"/>
                <a:cs typeface="+mn-cs"/>
              </a:rPr>
              <a:t>implement</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interests and development</a:t>
            </a:r>
            <a:r>
              <a:rPr lang="sl-SI"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more easily . Cooperation with organizations and related institutions can influence the more efficient design of both regional and national programs in the field of tourism and, above all, the destination's involvement in major marketing and development activities in the field of tourism and tourism-related activities.</a:t>
            </a:r>
            <a:endParaRPr lang="sl-S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stakeholder within the destination has its own interests, desires and expected benefits.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4024703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Society is constantly changing and changes that are reflected in the living environment, values ​​and ways of communication, also affect our purchasing behavior, expectations and choice of tourist destinations or travel destinations. The key trend in all areas is safety and health, and recently also the emphasized value of the family. The epidemic further emphasized the importance of health and well-being. From the </a:t>
            </a:r>
            <a:r>
              <a:rPr lang="en-US" sz="1100" b="1" dirty="0"/>
              <a:t>global</a:t>
            </a:r>
            <a:r>
              <a:rPr lang="en-US" dirty="0"/>
              <a:t>, the world is turning to the </a:t>
            </a:r>
            <a:r>
              <a:rPr lang="en-US" b="1" dirty="0"/>
              <a:t>local</a:t>
            </a:r>
            <a:r>
              <a:rPr lang="en-US" dirty="0"/>
              <a:t>. Short supply chains, local food, local resources, involvement and participation of the local population are important and increasingly valued… The local community and participation in it is important. There are more and more activated individuals and groups who point out that it doesn’t matter how we live, </a:t>
            </a:r>
            <a:r>
              <a:rPr lang="sl-SI" dirty="0" err="1"/>
              <a:t>but</a:t>
            </a:r>
            <a:r>
              <a:rPr lang="sl-SI" dirty="0"/>
              <a:t> </a:t>
            </a:r>
            <a:r>
              <a:rPr lang="en-US" dirty="0"/>
              <a:t>what happens in society. Given that a lot of work is done remotely, the use and trust in digital has increased, online shopping is very widespread ... However, the situation also forces people to be more prudent, responsible (even when shopping). Spontaneity in travel and leisure has been replaced by planning and adapting to conditions and opportunities.</a:t>
            </a:r>
            <a:r>
              <a:rPr lang="sl-SI" dirty="0"/>
              <a:t> </a:t>
            </a:r>
            <a:r>
              <a:rPr lang="en-US" dirty="0"/>
              <a:t>All this must be taken into account when establishing a local tourist offer, services and creating experiences. </a:t>
            </a:r>
            <a:r>
              <a:rPr lang="sl-SI" dirty="0" err="1"/>
              <a:t>These</a:t>
            </a:r>
            <a:r>
              <a:rPr lang="sl-SI" dirty="0"/>
              <a:t> </a:t>
            </a:r>
            <a:r>
              <a:rPr lang="en-US" dirty="0"/>
              <a:t>changes also </a:t>
            </a:r>
            <a:r>
              <a:rPr lang="sl-SI" dirty="0" err="1"/>
              <a:t>significantly</a:t>
            </a:r>
            <a:r>
              <a:rPr lang="sl-SI" dirty="0"/>
              <a:t> </a:t>
            </a:r>
            <a:r>
              <a:rPr lang="en-US" dirty="0"/>
              <a:t>affect the communication and marketing of the offer and the establishment of successful sales channels and building relationships with various publics and, of course, guests.</a:t>
            </a: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source: AdobeStock_91237724-scaled.jpeg (2560 × 1280) (srip-turizem.si)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84246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511179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Photo</a:t>
            </a:r>
            <a:r>
              <a:rPr lang="sl-SI" dirty="0"/>
              <a:t> </a:t>
            </a:r>
            <a:r>
              <a:rPr lang="sl-SI" dirty="0" err="1"/>
              <a:t>source</a:t>
            </a:r>
            <a:r>
              <a:rPr lang="sl-SI" dirty="0"/>
              <a:t>: </a:t>
            </a:r>
            <a:r>
              <a:rPr lang="sl-SI" dirty="0">
                <a:hlinkClick r:id="rId3"/>
              </a:rPr>
              <a:t>AZORES - Bing </a:t>
            </a:r>
            <a:r>
              <a:rPr lang="sl-SI" dirty="0" err="1">
                <a:hlinkClick r:id="rId3"/>
              </a:rPr>
              <a:t>images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145316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a:p>
        </p:txBody>
      </p:sp>
    </p:spTree>
    <p:extLst>
      <p:ext uri="{BB962C8B-B14F-4D97-AF65-F5344CB8AC3E}">
        <p14:creationId xmlns:p14="http://schemas.microsoft.com/office/powerpoint/2010/main" val="78586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330672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Every destination has its own distinct flavors in relation to wellness, linked with its local culture, natural assets, foods, etc. </a:t>
            </a:r>
            <a:endParaRPr lang="sl-SI" dirty="0"/>
          </a:p>
          <a:p>
            <a:r>
              <a:rPr lang="en-US" dirty="0"/>
              <a:t>Some travelers may be satisfied with a generic massage, exercise class or smoothie. The more discerning and sophisticated wellness travelers—especially those in the millennial generation—are interested in what the destination offers that is different from someplace else. </a:t>
            </a:r>
            <a:endParaRPr lang="sl-SI" dirty="0"/>
          </a:p>
          <a:p>
            <a:endParaRPr lang="sl-SI" dirty="0"/>
          </a:p>
          <a:p>
            <a:r>
              <a:rPr lang="sl-SI" dirty="0" err="1"/>
              <a:t>Source</a:t>
            </a:r>
            <a:r>
              <a:rPr lang="sl-SI" dirty="0"/>
              <a:t>: </a:t>
            </a:r>
            <a:r>
              <a:rPr lang="en-US" dirty="0">
                <a:hlinkClick r:id="rId3"/>
              </a:rPr>
              <a:t>What is Wellness Tourism? - Global Wellness Institute</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110256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ctr"/>
            <a:r>
              <a:rPr lang="en-US" b="1" i="0" dirty="0">
                <a:solidFill>
                  <a:srgbClr val="5B5B5B"/>
                </a:solidFill>
                <a:effectLst/>
                <a:latin typeface="Montserrat"/>
              </a:rPr>
              <a:t>Certification </a:t>
            </a:r>
            <a:r>
              <a:rPr lang="en-US" b="0" i="0" dirty="0">
                <a:solidFill>
                  <a:srgbClr val="5B5B5B"/>
                </a:solidFill>
                <a:effectLst/>
                <a:latin typeface="Montserrat"/>
              </a:rPr>
              <a:t>through the </a:t>
            </a:r>
            <a:r>
              <a:rPr lang="en-US" b="1" i="0" u="none" strike="noStrike" dirty="0">
                <a:solidFill>
                  <a:srgbClr val="F1645B"/>
                </a:solidFill>
                <a:effectLst/>
                <a:latin typeface="Montserrat"/>
                <a:hlinkClick r:id="rId3">
                  <a:extLst>
                    <a:ext uri="{A12FA001-AC4F-418D-AE19-62706E023703}">
                      <ahyp:hlinkClr xmlns:ahyp="http://schemas.microsoft.com/office/drawing/2018/hyperlinkcolor" val="tx"/>
                    </a:ext>
                  </a:extLst>
                </a:hlinkClick>
              </a:rPr>
              <a:t>Green Destinations Standard</a:t>
            </a:r>
            <a:r>
              <a:rPr lang="en-US" b="0" i="0" dirty="0">
                <a:solidFill>
                  <a:srgbClr val="5B5B5B"/>
                </a:solidFill>
                <a:effectLst/>
                <a:latin typeface="Montserrat"/>
              </a:rPr>
              <a:t> is the ultimate level of global recognition for destination quality and sustainable destination </a:t>
            </a:r>
            <a:r>
              <a:rPr lang="en-US" b="1" i="0" dirty="0">
                <a:solidFill>
                  <a:srgbClr val="5B5B5B"/>
                </a:solidFill>
                <a:effectLst/>
                <a:latin typeface="Montserrat"/>
              </a:rPr>
              <a:t>management</a:t>
            </a:r>
            <a:r>
              <a:rPr lang="en-US" b="0" i="0" dirty="0">
                <a:solidFill>
                  <a:srgbClr val="5B5B5B"/>
                </a:solidFill>
                <a:effectLst/>
                <a:latin typeface="Montserrat"/>
              </a:rPr>
              <a:t>.</a:t>
            </a:r>
          </a:p>
          <a:p>
            <a:pPr algn="ctr"/>
            <a:r>
              <a:rPr lang="en-US" b="0" i="0" dirty="0">
                <a:solidFill>
                  <a:srgbClr val="5B5B5B"/>
                </a:solidFill>
                <a:effectLst/>
                <a:latin typeface="Montserrat"/>
              </a:rPr>
              <a:t>Destinations that are in full compliance with the Global Sustainable Tourism Council (GSTC) </a:t>
            </a:r>
            <a:r>
              <a:rPr lang="en-US" b="0" i="0" dirty="0" err="1">
                <a:solidFill>
                  <a:srgbClr val="5B5B5B"/>
                </a:solidFill>
                <a:effectLst/>
                <a:latin typeface="Montserrat"/>
              </a:rPr>
              <a:t>Recognised</a:t>
            </a:r>
            <a:r>
              <a:rPr lang="en-US" b="0" i="0" dirty="0">
                <a:solidFill>
                  <a:srgbClr val="5B5B5B"/>
                </a:solidFill>
                <a:effectLst/>
                <a:latin typeface="Montserrat"/>
              </a:rPr>
              <a:t> Green Destinations Standard, will become </a:t>
            </a:r>
            <a:r>
              <a:rPr lang="en-US" b="1" i="0" dirty="0">
                <a:solidFill>
                  <a:srgbClr val="5B5B5B"/>
                </a:solidFill>
                <a:effectLst/>
                <a:latin typeface="Montserrat"/>
              </a:rPr>
              <a:t>Green Destinations Certified</a:t>
            </a:r>
            <a:r>
              <a:rPr lang="en-US" b="0" i="0" dirty="0">
                <a:solidFill>
                  <a:srgbClr val="5B5B5B"/>
                </a:solidFill>
                <a:effectLst/>
                <a:latin typeface="Montserrat"/>
              </a:rPr>
              <a:t>.</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247575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wellness economy is a colossal global industry, estimated by the Global Wellness Institute (GWI) as $4.2 trillion and representing roughly 5.3% of global economic output in 2017. Defined as industries that enable consumers to incorporate wellness activities and lifestyles into their daily lives, the wellness economy encompasses ten varied and diverse sectors (see figure). GWI first pioneered this concept and measured the wellness economy in the 2014 Global Wellness Economy Monitor. Since that time, the wellness economy grew from $3.4 trillion to $4.2 trillion, or by 5.8% annually. This growth rate is over five times as fast as global economic growth (1.1% annually) from 2013-2017.</a:t>
            </a:r>
            <a:endParaRPr lang="sl-SI"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kern="1200" dirty="0" err="1">
                <a:solidFill>
                  <a:schemeClr val="tx1"/>
                </a:solidFill>
                <a:effectLst/>
                <a:latin typeface="+mn-lt"/>
                <a:ea typeface="+mn-ea"/>
                <a:cs typeface="+mn-cs"/>
              </a:rPr>
              <a:t>Further</a:t>
            </a:r>
            <a:r>
              <a:rPr lang="sl-SI" sz="1200" b="0" i="0" kern="1200" dirty="0">
                <a:solidFill>
                  <a:schemeClr val="tx1"/>
                </a:solidFill>
                <a:effectLst/>
                <a:latin typeface="+mn-lt"/>
                <a:ea typeface="+mn-ea"/>
                <a:cs typeface="+mn-cs"/>
              </a:rPr>
              <a:t> </a:t>
            </a:r>
            <a:r>
              <a:rPr lang="sl-SI" sz="1200" b="0" i="0" kern="1200" dirty="0" err="1">
                <a:solidFill>
                  <a:schemeClr val="tx1"/>
                </a:solidFill>
                <a:effectLst/>
                <a:latin typeface="+mn-lt"/>
                <a:ea typeface="+mn-ea"/>
                <a:cs typeface="+mn-cs"/>
              </a:rPr>
              <a:t>reading</a:t>
            </a:r>
            <a:r>
              <a:rPr lang="sl-SI" sz="1200" b="0" i="0" kern="1200" dirty="0">
                <a:solidFill>
                  <a:schemeClr val="tx1"/>
                </a:solidFill>
                <a:effectLst/>
                <a:latin typeface="+mn-lt"/>
                <a:ea typeface="+mn-ea"/>
                <a:cs typeface="+mn-cs"/>
              </a:rPr>
              <a:t>: </a:t>
            </a:r>
            <a:r>
              <a:rPr lang="sl-SI" sz="1200" b="0" i="0" u="sng" kern="1200" dirty="0">
                <a:solidFill>
                  <a:schemeClr val="tx1"/>
                </a:solidFill>
                <a:effectLst/>
                <a:latin typeface="+mn-lt"/>
                <a:ea typeface="+mn-ea"/>
                <a:cs typeface="+mn-cs"/>
                <a:hlinkClick r:id="rId3"/>
              </a:rPr>
              <a:t>https://globalwellnessinstitute.org/industry-research/.</a:t>
            </a:r>
            <a:r>
              <a:rPr lang="sl-SI" sz="1200" b="0" i="0" u="sng" kern="1200" dirty="0">
                <a:solidFill>
                  <a:schemeClr val="tx1"/>
                </a:solidFill>
                <a:effectLst/>
                <a:latin typeface="+mn-lt"/>
                <a:ea typeface="+mn-ea"/>
                <a:cs typeface="+mn-cs"/>
              </a:rPr>
              <a:t> </a:t>
            </a:r>
            <a:r>
              <a:rPr lang="sl-SI" sz="1200" b="0" i="0" u="sng" kern="1200" dirty="0" err="1">
                <a:solidFill>
                  <a:schemeClr val="tx1"/>
                </a:solidFill>
                <a:effectLst/>
                <a:latin typeface="+mn-lt"/>
                <a:ea typeface="+mn-ea"/>
                <a:cs typeface="+mn-cs"/>
              </a:rPr>
              <a:t>and</a:t>
            </a:r>
            <a:r>
              <a:rPr lang="sl-SI" sz="1200" b="0" i="0" u="sng" kern="1200" dirty="0">
                <a:solidFill>
                  <a:schemeClr val="tx1"/>
                </a:solidFill>
                <a:effectLst/>
                <a:latin typeface="+mn-lt"/>
                <a:ea typeface="+mn-ea"/>
                <a:cs typeface="+mn-cs"/>
              </a:rPr>
              <a:t> </a:t>
            </a:r>
            <a:r>
              <a:rPr lang="sl-SI" sz="1200" dirty="0"/>
              <a:t>https://globalwellnessinstitute.org/wp-content/uploads/2019/07/Understanding-Wellness-Four-Global-Forces-Driving-the-Growth-of-the-Wellness-Economy_Rev6.pdf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288293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810564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193682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Foto </a:t>
            </a:r>
            <a:r>
              <a:rPr lang="sl-SI" dirty="0" err="1"/>
              <a:t>source</a:t>
            </a:r>
            <a:r>
              <a:rPr lang="sl-SI" dirty="0"/>
              <a:t>: </a:t>
            </a:r>
            <a:r>
              <a:rPr lang="it-IT" dirty="0">
                <a:hlinkClick r:id="rId3"/>
              </a:rPr>
              <a:t>Giornata_della_Terra.jpg (960×500) (santamariaapparente.com)</a:t>
            </a:r>
            <a:r>
              <a:rPr lang="sl-SI" sz="1200" dirty="0"/>
              <a:t> </a:t>
            </a:r>
          </a:p>
          <a:p>
            <a:r>
              <a:rPr lang="sl-SI" dirty="0" err="1"/>
              <a:t>Definition</a:t>
            </a:r>
            <a:r>
              <a:rPr lang="sl-SI" dirty="0"/>
              <a:t> </a:t>
            </a:r>
            <a:r>
              <a:rPr lang="sl-SI" dirty="0" err="1"/>
              <a:t>source</a:t>
            </a:r>
            <a:r>
              <a:rPr lang="sl-SI" dirty="0"/>
              <a:t>: </a:t>
            </a:r>
            <a:r>
              <a:rPr lang="en-US" dirty="0">
                <a:hlinkClick r:id="rId4"/>
              </a:rPr>
              <a:t>What is Sustainability? | UCLA Sustainability</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76145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 basic concept of sustainable tourism development refers to the environmental, socio-cultural and economic aspects of tourism development and requires a balance between them. </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Sustainable development benefits current and future generations. It improves ecological and economic conditions, enables equality in development and maintains quality of life in the broadest sense.</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Sustainable tourism must therefore</a:t>
            </a:r>
            <a:r>
              <a:rPr lang="sl-SI"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optimize the use of environmental resources, </a:t>
            </a:r>
            <a:endParaRPr lang="sl-SI"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preserve key ecological processes and help preserve natural heritage and biodiversity. </a:t>
            </a:r>
            <a:endParaRPr lang="sl-SI"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l-SI"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espect</a:t>
            </a:r>
            <a:r>
              <a:rPr lang="en-US" sz="1200" kern="1200" dirty="0">
                <a:solidFill>
                  <a:schemeClr val="tx1"/>
                </a:solidFill>
                <a:effectLst/>
                <a:latin typeface="+mn-lt"/>
                <a:ea typeface="+mn-ea"/>
                <a:cs typeface="+mn-cs"/>
              </a:rPr>
              <a:t> the socio-cultural authenticity of the local destination, </a:t>
            </a:r>
            <a:endParaRPr lang="sl-SI"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preserve the built and intangible cultural heritage and traditional values, and</a:t>
            </a:r>
            <a:endParaRPr lang="sl-SI"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contribute to intercultural understanding and tolerance.</a:t>
            </a:r>
            <a:endParaRPr lang="sl-SI"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l-SI" sz="1200" kern="1200" dirty="0">
                <a:solidFill>
                  <a:schemeClr val="tx1"/>
                </a:solidFill>
                <a:effectLst/>
                <a:latin typeface="+mn-lt"/>
                <a:ea typeface="+mn-ea"/>
                <a:cs typeface="+mn-cs"/>
              </a:rPr>
              <a:t>e</a:t>
            </a:r>
            <a:r>
              <a:rPr lang="en-US" sz="1200" kern="1200" dirty="0" err="1">
                <a:solidFill>
                  <a:schemeClr val="tx1"/>
                </a:solidFill>
                <a:effectLst/>
                <a:latin typeface="+mn-lt"/>
                <a:ea typeface="+mn-ea"/>
                <a:cs typeface="+mn-cs"/>
              </a:rPr>
              <a:t>nsure</a:t>
            </a:r>
            <a:r>
              <a:rPr lang="en-US" sz="1200" kern="1200" dirty="0">
                <a:solidFill>
                  <a:schemeClr val="tx1"/>
                </a:solidFill>
                <a:effectLst/>
                <a:latin typeface="+mn-lt"/>
                <a:ea typeface="+mn-ea"/>
                <a:cs typeface="+mn-cs"/>
              </a:rPr>
              <a:t> long-term management and socio-economic benefits equitably distributed to all stakeholders, stable employability and earning opportunities, and social benefits for local communities, and contribute to poverty reduction.</a:t>
            </a: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1893039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err="1"/>
              <a:t>Source</a:t>
            </a:r>
            <a:r>
              <a:rPr lang="sl-SI" dirty="0"/>
              <a:t>: </a:t>
            </a:r>
            <a:r>
              <a:rPr kumimoji="0" lang="sl-SI" altLang="sl-SI"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https://www.un-page.org/page-and-sustainable-development-goals </a:t>
            </a:r>
            <a:endParaRPr kumimoji="0" lang="sl-SI" altLang="sl-SI" sz="2000" b="0" i="0" u="none" strike="noStrike" cap="none" normalizeH="0" baseline="0" dirty="0">
              <a:ln>
                <a:noFill/>
              </a:ln>
              <a:solidFill>
                <a:schemeClr val="tx1"/>
              </a:solidFill>
              <a:effectLst/>
              <a:latin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4222945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UNWTO guidelines, destinations seeking sustainable tourism development are recommended to make optimal use of environmental resources, which are a key element in tourism development, while maintaining essential ecological processes and helping to preserve natural heritage and biodiversity. It is necessary to respect the socio-cultural authenticity of the host communities and to preserve their built and living cultural heritage, traditional values, and also in this way to contribute to intercultural understanding and tolerance. Successful, long-term economic operations need to be ensured, delivering socio-economic benefits to all stakeholders, distributed fairly, including stable employment and income opportunities, and social services for host communities. This attitude and development also contributes to poverty reduction.</a:t>
            </a: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source: sustainable-tourism_1.jpg</a:t>
            </a:r>
            <a:r>
              <a:rPr lang="sl-SI" dirty="0"/>
              <a:t> </a:t>
            </a:r>
            <a:r>
              <a:rPr lang="en-US" dirty="0"/>
              <a:t> (750 × 500) (theplaidzebra.com)</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42</a:t>
            </a:fld>
            <a:endParaRPr lang="en-US"/>
          </a:p>
        </p:txBody>
      </p:sp>
    </p:spTree>
    <p:extLst>
      <p:ext uri="{BB962C8B-B14F-4D97-AF65-F5344CB8AC3E}">
        <p14:creationId xmlns:p14="http://schemas.microsoft.com/office/powerpoint/2010/main" val="296948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227421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2007, the "Partnership for Global Sustainable Tourism Criteria" was established, bringing together the Rainforest Alliance, the United Nations Environment Program (UNEP), the United Nations Foundation and the United Nations World Tourism Organization. (UNWTO) together with a coalition of 32 reputable partners in the tourism industry. Their purpose was to adopt the general principles of sustainable tourism, to unify the common language of sustainable tourism. From this partnership, the Global Sustainable Tourism Council (GSTC) was born in 2010. Its task is to develop and manage global standards for sustainable travel and tourism (GSTC Criteria) and to provide international accreditation for bodies that certify areas or providers of sustainable tourism.</a:t>
            </a:r>
            <a:r>
              <a:rPr lang="sl-SI" dirty="0"/>
              <a:t> </a:t>
            </a:r>
            <a:r>
              <a:rPr lang="en-US" dirty="0"/>
              <a:t>The GSTC criteria are the result of global efforts to develop a common language on sustainability in tourism, which serve as global baseline standards for sustainable tourism. They are used for education and awareness-raising, policy-making for companies and government agencies and other types of organizations, for measuring and evaluating progress, and as a basis for certification. They are grouped into four pillars relating to secret management, socio-economic impacts, cultural impacts and environmental impacts (including resource consumption, pollution reduction, and biodiversity and landscape conservation).</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4162442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https://www.bva-bdrc.com/projects/holiday-trends-2020</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44</a:t>
            </a:fld>
            <a:endParaRPr lang="en-US"/>
          </a:p>
        </p:txBody>
      </p:sp>
    </p:spTree>
    <p:extLst>
      <p:ext uri="{BB962C8B-B14F-4D97-AF65-F5344CB8AC3E}">
        <p14:creationId xmlns:p14="http://schemas.microsoft.com/office/powerpoint/2010/main" val="1272335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You can read more about sustainable destinations at</a:t>
            </a:r>
            <a:r>
              <a:rPr lang="sl-SI" dirty="0"/>
              <a:t> </a:t>
            </a:r>
            <a:r>
              <a:rPr lang="sl-SI" dirty="0" err="1">
                <a:hlinkClick r:id="rId3"/>
              </a:rPr>
              <a:t>Sustainability</a:t>
            </a:r>
            <a:r>
              <a:rPr lang="sl-SI" dirty="0">
                <a:hlinkClick r:id="rId3"/>
              </a:rPr>
              <a:t> - ETC </a:t>
            </a:r>
            <a:r>
              <a:rPr lang="sl-SI" dirty="0" err="1">
                <a:hlinkClick r:id="rId3"/>
              </a:rPr>
              <a:t>Corporate</a:t>
            </a:r>
            <a:r>
              <a:rPr lang="sl-SI" dirty="0">
                <a:hlinkClick r:id="rId3"/>
              </a:rPr>
              <a:t> (etc-corporate.org)</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262724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More on </a:t>
            </a:r>
            <a:r>
              <a:rPr lang="sl-SI" dirty="0" err="1"/>
              <a:t>sustainable</a:t>
            </a:r>
            <a:r>
              <a:rPr lang="sl-SI" dirty="0"/>
              <a:t> </a:t>
            </a:r>
            <a:r>
              <a:rPr lang="sl-SI" dirty="0" err="1"/>
              <a:t>tourism</a:t>
            </a:r>
            <a:r>
              <a:rPr lang="sl-SI" dirty="0"/>
              <a:t> at:  </a:t>
            </a:r>
            <a:r>
              <a:rPr lang="en-US" dirty="0">
                <a:hlinkClick r:id="rId3"/>
              </a:rPr>
              <a:t>Sustainable &amp; Responsible Tourism in Scotland | VisitScotland</a:t>
            </a:r>
            <a:endParaRPr lang="sl-SI" dirty="0"/>
          </a:p>
          <a:p>
            <a:endParaRPr lang="sl-SI" dirty="0"/>
          </a:p>
          <a:p>
            <a:r>
              <a:rPr lang="sl-SI" dirty="0" err="1"/>
              <a:t>Source</a:t>
            </a:r>
            <a:r>
              <a:rPr lang="sl-SI" dirty="0"/>
              <a:t>: </a:t>
            </a:r>
            <a:r>
              <a:rPr lang="sl-SI" dirty="0">
                <a:hlinkClick r:id="rId4"/>
              </a:rPr>
              <a:t>wpGCT21EN-v0.8.pdf (euromonitor.com)</a:t>
            </a:r>
            <a:endParaRPr lang="sl-SI" dirty="0"/>
          </a:p>
          <a:p>
            <a:r>
              <a:rPr lang="sl-SI" dirty="0" err="1"/>
              <a:t>Photo</a:t>
            </a:r>
            <a:r>
              <a:rPr lang="sl-SI" dirty="0"/>
              <a:t> </a:t>
            </a:r>
            <a:r>
              <a:rPr lang="sl-SI" dirty="0" err="1"/>
              <a:t>source</a:t>
            </a:r>
            <a:r>
              <a:rPr lang="sl-SI" dirty="0"/>
              <a:t>: </a:t>
            </a:r>
            <a:r>
              <a:rPr lang="sl-SI" dirty="0">
                <a:hlinkClick r:id="rId5"/>
              </a:rPr>
              <a:t>delavnica_trening_v_naravi_cas_zase.jpg (800×533) (zenskisvet.si)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172608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1696949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1896086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2774236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err="1"/>
              <a:t>Photo</a:t>
            </a:r>
            <a:r>
              <a:rPr lang="sl-SI" dirty="0"/>
              <a:t> </a:t>
            </a:r>
            <a:r>
              <a:rPr lang="sl-SI" dirty="0" err="1"/>
              <a:t>source</a:t>
            </a:r>
            <a:r>
              <a:rPr lang="sl-SI" dirty="0"/>
              <a:t>: </a:t>
            </a:r>
            <a:r>
              <a:rPr lang="en-US" dirty="0">
                <a:hlinkClick r:id="rId3"/>
              </a:rPr>
              <a:t>female-tourists-hand-have-happy-travel-map_1150-7411.jpg (626×417) (freepik.com)</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53</a:t>
            </a:fld>
            <a:endParaRPr lang="en-US"/>
          </a:p>
        </p:txBody>
      </p:sp>
    </p:spTree>
    <p:extLst>
      <p:ext uri="{BB962C8B-B14F-4D97-AF65-F5344CB8AC3E}">
        <p14:creationId xmlns:p14="http://schemas.microsoft.com/office/powerpoint/2010/main" val="237845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Photography</a:t>
            </a:r>
            <a:r>
              <a:rPr lang="sl-SI" dirty="0"/>
              <a:t> </a:t>
            </a:r>
            <a:r>
              <a:rPr lang="sl-SI" dirty="0" err="1"/>
              <a:t>source</a:t>
            </a:r>
            <a:r>
              <a:rPr lang="sl-SI" dirty="0"/>
              <a:t>: </a:t>
            </a:r>
            <a:r>
              <a:rPr lang="en-US" dirty="0">
                <a:hlinkClick r:id="rId3"/>
              </a:rPr>
              <a:t>happy-and-healthy-life.jpg (615×280) (homehealthbeauty.in)</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276907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50000"/>
              </a:lnSpc>
            </a:pPr>
            <a:r>
              <a:rPr lang="en-US" sz="1100" b="0" dirty="0">
                <a:solidFill>
                  <a:srgbClr val="303336"/>
                </a:solidFill>
              </a:rPr>
              <a:t>There are many definitions of this term, depending on which part of the world the term is defined in. The general definition in the online dictionary (M</a:t>
            </a:r>
            <a:r>
              <a:rPr lang="sl-SI" sz="1100" b="0" dirty="0">
                <a:solidFill>
                  <a:srgbClr val="303336"/>
                </a:solidFill>
              </a:rPr>
              <a:t>e</a:t>
            </a:r>
            <a:r>
              <a:rPr lang="en-US" sz="1100" b="0" dirty="0" err="1">
                <a:solidFill>
                  <a:srgbClr val="303336"/>
                </a:solidFill>
              </a:rPr>
              <a:t>rriam</a:t>
            </a:r>
            <a:r>
              <a:rPr lang="en-US" sz="1100" b="0" dirty="0">
                <a:solidFill>
                  <a:srgbClr val="303336"/>
                </a:solidFill>
              </a:rPr>
              <a:t>-Webster) defines wellness as "the quality of health or the state of good health as an actively sought goal". One could say that the above is in one way or another common to all definitions, regardless of whether they understand wellness as part of the tourist offer or daily activities. Different parts of the world can also highlight the importance of individual components in different ways, but the term wellness is understood as the balanced activity of all components.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400308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b="0" i="0" kern="1200" dirty="0">
                <a:solidFill>
                  <a:schemeClr val="tx1"/>
                </a:solidFill>
                <a:effectLst/>
                <a:latin typeface="+mn-lt"/>
                <a:ea typeface="+mn-ea"/>
                <a:cs typeface="+mn-cs"/>
              </a:rPr>
              <a:t>The term wellness was first used in literature in 1654 and already meant health and well-being more than three hundred years ago.</a:t>
            </a:r>
            <a:br>
              <a:rPr lang="en-US" dirty="0"/>
            </a:br>
            <a:r>
              <a:rPr lang="en-US" sz="1200" b="0" i="0" kern="1200" dirty="0">
                <a:solidFill>
                  <a:schemeClr val="tx1"/>
                </a:solidFill>
                <a:effectLst/>
                <a:latin typeface="+mn-lt"/>
                <a:ea typeface="+mn-ea"/>
                <a:cs typeface="+mn-cs"/>
              </a:rPr>
              <a:t>In the early days of the preventive medicine movement in the USA, the term became increasingly popular in the 1950s, first in professional circles, then increasingly also in public.</a:t>
            </a:r>
            <a:br>
              <a:rPr lang="en-US" dirty="0"/>
            </a:br>
            <a:r>
              <a:rPr lang="en-US" sz="1200" b="0" i="0" kern="1200" dirty="0">
                <a:solidFill>
                  <a:schemeClr val="tx1"/>
                </a:solidFill>
                <a:effectLst/>
                <a:latin typeface="+mn-lt"/>
                <a:ea typeface="+mn-ea"/>
                <a:cs typeface="+mn-cs"/>
              </a:rPr>
              <a:t>In particular, the works and publications of Halbert Dunn, John Travis, Donald Ardell and Gerhart Hettler developed a wellness movement in the USA. Since the 1970s, state and private sector institutions have discovered a tried and tested means of reducing lifestyle-related health care costs in the wellness concept.</a:t>
            </a:r>
            <a:br>
              <a:rPr lang="en-US" dirty="0"/>
            </a:br>
            <a:r>
              <a:rPr lang="en-US" sz="1200" b="0" i="0" kern="1200" dirty="0">
                <a:solidFill>
                  <a:schemeClr val="tx1"/>
                </a:solidFill>
                <a:effectLst/>
                <a:latin typeface="+mn-lt"/>
                <a:ea typeface="+mn-ea"/>
                <a:cs typeface="+mn-cs"/>
              </a:rPr>
              <a:t>Since the beginning of the 1990s, the term wellness has also gained popularity in Germany, although its use often shows little or no references to its origin and actual meaning. Nevertheless, in its core message today and in the future, it remains above all a synonym for a positive understanding of health, in the sense of the World Health Organization and </a:t>
            </a:r>
            <a:r>
              <a:rPr lang="en-US" sz="1200" b="0" i="0" kern="1200" dirty="0" err="1">
                <a:solidFill>
                  <a:schemeClr val="tx1"/>
                </a:solidFill>
                <a:effectLst/>
                <a:latin typeface="+mn-lt"/>
                <a:ea typeface="+mn-ea"/>
                <a:cs typeface="+mn-cs"/>
              </a:rPr>
              <a:t>salutogenesis</a:t>
            </a:r>
            <a:r>
              <a:rPr lang="en-US" sz="1200" b="0" i="0" kern="1200" dirty="0">
                <a:solidFill>
                  <a:schemeClr val="tx1"/>
                </a:solidFill>
                <a:effectLst/>
                <a:latin typeface="+mn-lt"/>
                <a:ea typeface="+mn-ea"/>
                <a:cs typeface="+mn-cs"/>
              </a:rPr>
              <a:t> research.</a:t>
            </a:r>
            <a:r>
              <a:rPr lang="sl-SI" sz="1200" b="0" i="0" kern="1200" dirty="0">
                <a:solidFill>
                  <a:schemeClr val="tx1"/>
                </a:solidFill>
                <a:effectLst/>
                <a:latin typeface="+mn-lt"/>
                <a:ea typeface="+mn-ea"/>
                <a:cs typeface="+mn-cs"/>
              </a:rPr>
              <a:t> (</a:t>
            </a:r>
            <a:r>
              <a:rPr lang="de-DE" dirty="0">
                <a:hlinkClick r:id="rId3"/>
              </a:rPr>
              <a:t>Das Wellness-Lexikon des Deutschen Wellness Verbands</a:t>
            </a:r>
            <a:r>
              <a:rPr lang="sl-SI" dirty="0"/>
              <a:t>)</a:t>
            </a:r>
            <a:endParaRPr lang="sl-SI" sz="1200" b="0" i="0" kern="1200" dirty="0">
              <a:solidFill>
                <a:schemeClr val="tx1"/>
              </a:solidFill>
              <a:effectLst/>
              <a:latin typeface="+mn-lt"/>
              <a:ea typeface="+mn-ea"/>
              <a:cs typeface="+mn-cs"/>
            </a:endParaRPr>
          </a:p>
          <a:p>
            <a:r>
              <a:rPr lang="en-US" b="0" dirty="0"/>
              <a:t>Travis was the first doctor to open a wellness center based on Dunn's ideas, where people were led to the wellness path without the usual medical tools and made experts of their own (the empowerment</a:t>
            </a:r>
            <a:r>
              <a:rPr lang="sl-SI" b="0" dirty="0"/>
              <a:t> </a:t>
            </a:r>
            <a:r>
              <a:rPr lang="en-US" b="0" dirty="0"/>
              <a:t>approach). Principles for Travis's work were:</a:t>
            </a:r>
          </a:p>
          <a:p>
            <a:pPr marL="171450" indent="-171450">
              <a:buFont typeface="Arial" panose="020B0604020202020204" pitchFamily="34" charset="0"/>
              <a:buChar char="•"/>
            </a:pPr>
            <a:r>
              <a:rPr lang="en-US" b="0" dirty="0"/>
              <a:t>Self-responsibility as the key to wellness.</a:t>
            </a:r>
          </a:p>
          <a:p>
            <a:pPr marL="171450" indent="-171450">
              <a:buFont typeface="Arial" panose="020B0604020202020204" pitchFamily="34" charset="0"/>
              <a:buChar char="•"/>
            </a:pPr>
            <a:r>
              <a:rPr lang="en-US" b="0" dirty="0"/>
              <a:t>Perception of people as clients rather than patients.</a:t>
            </a:r>
          </a:p>
          <a:p>
            <a:pPr marL="171450" indent="-171450">
              <a:buFont typeface="Arial" panose="020B0604020202020204" pitchFamily="34" charset="0"/>
              <a:buChar char="•"/>
            </a:pPr>
            <a:r>
              <a:rPr lang="en-US" b="0" dirty="0"/>
              <a:t>The path to wellness leads through self-knowledge.</a:t>
            </a:r>
          </a:p>
          <a:p>
            <a:pPr marL="171450" indent="-171450">
              <a:buFont typeface="Arial" panose="020B0604020202020204" pitchFamily="34" charset="0"/>
              <a:buChar char="•"/>
            </a:pPr>
            <a:r>
              <a:rPr lang="en-US" b="0" dirty="0"/>
              <a:t>Learn to recognize his feelings and feelings and to be able to express them effectively.</a:t>
            </a:r>
          </a:p>
          <a:p>
            <a:pPr marL="171450" indent="-171450">
              <a:buFont typeface="Arial" panose="020B0604020202020204" pitchFamily="34" charset="0"/>
              <a:buChar char="•"/>
            </a:pPr>
            <a:r>
              <a:rPr lang="en-US" b="0" dirty="0"/>
              <a:t>Gain new experiences and try out practical ways to develop further.</a:t>
            </a:r>
          </a:p>
          <a:p>
            <a:pPr marL="171450" indent="-171450">
              <a:buFont typeface="Arial" panose="020B0604020202020204" pitchFamily="34" charset="0"/>
              <a:buChar char="•"/>
            </a:pPr>
            <a:r>
              <a:rPr lang="en-US" b="0" dirty="0"/>
              <a:t>Build self-acceptance and self-worth.</a:t>
            </a:r>
            <a:endParaRPr lang="sl-SI" b="0" dirty="0"/>
          </a:p>
          <a:p>
            <a:endParaRPr lang="sl-SI" dirty="0"/>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241800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362525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2069332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sz="1200" b="0" i="0" kern="1200" dirty="0">
                <a:solidFill>
                  <a:schemeClr val="tx1"/>
                </a:solidFill>
                <a:effectLst/>
                <a:latin typeface="+mn-lt"/>
                <a:ea typeface="+mn-ea"/>
                <a:cs typeface="+mn-cs"/>
              </a:rPr>
              <a:t>Over the decades, tourism has experienced continued growth and deepening ‎diversification to become one of the fastest growing economic sectors in the world. ‎Modern tourism is closely linked to development and encompasses a growing number ‎of new destinations. These dynamics have turned tourism into a key driver for socio-‎economic progress</a:t>
            </a:r>
            <a:r>
              <a:rPr lang="en-US" sz="1200" b="0" i="1" kern="1200" dirty="0">
                <a:solidFill>
                  <a:schemeClr val="tx1"/>
                </a:solidFill>
                <a:effectLst/>
                <a:latin typeface="+mn-lt"/>
                <a:ea typeface="+mn-ea"/>
                <a:cs typeface="+mn-cs"/>
              </a:rPr>
              <a:t>.</a:t>
            </a:r>
            <a:r>
              <a:rPr lang="sl-SI" sz="1200" b="0" i="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t>
            </a:r>
            <a:r>
              <a:rPr lang="sl-SI" dirty="0"/>
              <a:t>(</a:t>
            </a:r>
            <a:r>
              <a:rPr lang="sl-SI" dirty="0">
                <a:hlinkClick r:id="rId3"/>
              </a:rPr>
              <a:t>Home | UNWTO</a:t>
            </a:r>
            <a:r>
              <a:rPr lang="sl-SI" dirty="0"/>
              <a:t>) </a:t>
            </a:r>
          </a:p>
          <a:p>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Around the world, in countries at all development levels, many millions of jobs and businesses are dependent on a strong and thriving tourism sector. Tourism has also been a driving force in protecting natural and cultural heritage, preserving them for future generations to enjoy"</a:t>
            </a:r>
          </a:p>
          <a:p>
            <a:r>
              <a:rPr lang="en-US" sz="1200" b="0" i="0" kern="1200" dirty="0">
                <a:solidFill>
                  <a:schemeClr val="tx1"/>
                </a:solidFill>
                <a:effectLst/>
                <a:latin typeface="+mn-lt"/>
                <a:ea typeface="+mn-ea"/>
                <a:cs typeface="+mn-cs"/>
              </a:rPr>
              <a:t>Mr. </a:t>
            </a:r>
            <a:r>
              <a:rPr lang="en-US" sz="1200" b="0" i="0" kern="1200" dirty="0" err="1">
                <a:solidFill>
                  <a:schemeClr val="tx1"/>
                </a:solidFill>
                <a:effectLst/>
                <a:latin typeface="+mn-lt"/>
                <a:ea typeface="+mn-ea"/>
                <a:cs typeface="+mn-cs"/>
              </a:rPr>
              <a:t>Zurab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Pololikashvili</a:t>
            </a:r>
            <a:br>
              <a:rPr lang="en-US" sz="1200" b="1" i="0" kern="1200" dirty="0">
                <a:solidFill>
                  <a:schemeClr val="tx1"/>
                </a:solidFill>
                <a:effectLst/>
                <a:latin typeface="+mn-lt"/>
                <a:ea typeface="+mn-ea"/>
                <a:cs typeface="+mn-cs"/>
              </a:rPr>
            </a:br>
            <a:r>
              <a:rPr lang="en-US" sz="1200" b="1" i="0" u="none" strike="noStrike" kern="1200" cap="all" dirty="0">
                <a:solidFill>
                  <a:schemeClr val="tx1"/>
                </a:solidFill>
                <a:effectLst/>
                <a:latin typeface="+mn-lt"/>
                <a:ea typeface="+mn-ea"/>
                <a:cs typeface="+mn-cs"/>
                <a:hlinkClick r:id="rId4"/>
              </a:rPr>
              <a:t>SECRETARY-GENERAL OF THE UNWTO</a:t>
            </a:r>
            <a:r>
              <a:rPr lang="en-US" sz="1200" b="0" i="0" u="none" strike="noStrike" kern="1200" cap="all" dirty="0">
                <a:solidFill>
                  <a:schemeClr val="tx1"/>
                </a:solidFill>
                <a:effectLst/>
                <a:latin typeface="+mn-lt"/>
                <a:ea typeface="+mn-ea"/>
                <a:cs typeface="+mn-cs"/>
                <a:hlinkClick r:id="rId4"/>
              </a:rPr>
              <a:t> </a:t>
            </a:r>
            <a:endParaRPr lang="en-US" sz="1200" b="1" i="0" kern="1200" dirty="0">
              <a:solidFill>
                <a:schemeClr val="tx1"/>
              </a:solidFill>
              <a:effectLst/>
              <a:latin typeface="+mn-lt"/>
              <a:ea typeface="+mn-ea"/>
              <a:cs typeface="+mn-cs"/>
            </a:endParaRPr>
          </a:p>
          <a:p>
            <a:endParaRPr lang="sl-SI" dirty="0"/>
          </a:p>
          <a:p>
            <a:r>
              <a:rPr lang="sl-SI" dirty="0"/>
              <a:t>Vir fotografije: </a:t>
            </a:r>
            <a:r>
              <a:rPr lang="sl-SI" dirty="0">
                <a:hlinkClick r:id="rId5"/>
              </a:rPr>
              <a:t>03ad01fd-fbea-4e26-b9f5-e8c8a2a2fded-stara-trta-5.jpg (994×538) (itinari.com)</a:t>
            </a:r>
            <a:r>
              <a:rPr lang="sl-SI" dirty="0"/>
              <a:t> </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16762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222404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91" r:id="rId22"/>
    <p:sldLayoutId id="2147483676" r:id="rId23"/>
    <p:sldLayoutId id="2147483669" r:id="rId24"/>
    <p:sldLayoutId id="2147483656" r:id="rId25"/>
    <p:sldLayoutId id="2147483657" r:id="rId26"/>
    <p:sldLayoutId id="214748365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globalwellnessinstitute.org/industry-research/history-of-wellness/" TargetMode="External"/><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www.jgypk.hu/tamop13e/tananyag_html/wellness_eng/the_history_of_wellnes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slideLayout" Target="../slideLayouts/slideLayout20.xml"/><Relationship Id="rId1" Type="http://schemas.openxmlformats.org/officeDocument/2006/relationships/video" Target="https://www.youtube.com/embed/ET6m3mVRjKg?feature=oembed" TargetMode="External"/><Relationship Id="rId6" Type="http://schemas.openxmlformats.org/officeDocument/2006/relationships/hyperlink" Target="https://youtu.be/ET6m3mVRjKg" TargetMode="External"/><Relationship Id="rId5" Type="http://schemas.openxmlformats.org/officeDocument/2006/relationships/image" Target="../media/image28.png"/><Relationship Id="rId4" Type="http://schemas.openxmlformats.org/officeDocument/2006/relationships/hyperlink" Target="https://www.youtube.com/watch?v=ET6m3mVRjKg&amp;feature=youtu.b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hyperlink" Target="https://www.forbes.com/sites/alexandratalty/2020/12/31/the-four-biggest-travel-trends-for-2020/?sh=3d095fa01ced" TargetMode="External"/><Relationship Id="rId4" Type="http://schemas.openxmlformats.org/officeDocument/2006/relationships/hyperlink" Target="https://www.revfine.com/bleisure-trave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hyperlink" Target="https://www.visitscotland.com/see-do/research-your-ancestry/" TargetMode="External"/><Relationship Id="rId5" Type="http://schemas.openxmlformats.org/officeDocument/2006/relationships/hyperlink" Target="https://www.visitazores.com/en/videos" TargetMode="External"/><Relationship Id="rId4" Type="http://schemas.openxmlformats.org/officeDocument/2006/relationships/hyperlink" Target="https://guidetoiceland.is/best-of-iceland/top-5-destinations-in-iceland" TargetMode="Externa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youtube.com/watch?v=wyBhT7I5Ws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lifewellnessazores.com/"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hyperlink" Target="https://www.slovenia.info/en/stories/experience-honey-wellness-in-slovenia" TargetMode="External"/><Relationship Id="rId2" Type="http://schemas.openxmlformats.org/officeDocument/2006/relationships/hyperlink" Target="https://www.slovenia.info/sl/zgodbe/wellness-dozivetja-z-medom-v-sloveniji" TargetMode="Externa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3.xml"/><Relationship Id="rId1" Type="http://schemas.openxmlformats.org/officeDocument/2006/relationships/video" Target="https://www.youtube.com/embed/o08ykAqLOxk?start=1&amp;feature=oembed" TargetMode="Externa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gstcouncil.org/about/"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4.jp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openxmlformats.org/officeDocument/2006/relationships/hyperlink" Target="https://greendestinations.eu/index_new.php?menu=home_greendestinations&amp;lang=en" TargetMode="External"/><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earthcheck.org/products-services/certification/sustainable-destinations/" TargetMode="External"/><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slovenia.info/en/business/green-scheme-of-slovenian-tourism"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www.slovenia.info/sl/poslovne-strani/zelena-shema-slovenskega-turizma" TargetMode="Externa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hyperlink" Target="https://webunwto.s3.eu-west-1.amazonaws.com/s3fs-public/2020-05/UNWTO-Global-Guidelines-to-Restart-Tourism.pdf" TargetMode="External"/><Relationship Id="rId13" Type="http://schemas.openxmlformats.org/officeDocument/2006/relationships/hyperlink" Target="http://strandhillpeoplesmarket.ie/" TargetMode="External"/><Relationship Id="rId3" Type="http://schemas.openxmlformats.org/officeDocument/2006/relationships/image" Target="../media/image63.png"/><Relationship Id="rId7" Type="http://schemas.openxmlformats.org/officeDocument/2006/relationships/hyperlink" Target="https://www.virtuoso.com/travel/articles/7-ways-wellness-is-changing-how-we-travel" TargetMode="External"/><Relationship Id="rId12" Type="http://schemas.openxmlformats.org/officeDocument/2006/relationships/hyperlink" Target="https://www.europeanbestdestinations.com/destinations/azores/azores-best-sustainable-destination-in-europe/"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etc-corporate.org/news/etc-appoints-sustainability-experts-to-support-implementation-of-national-tourism-schemes-in-europe/" TargetMode="External"/><Relationship Id="rId11" Type="http://schemas.openxmlformats.org/officeDocument/2006/relationships/hyperlink" Target="https://www.skupaj-mocnejsi.si/poglavje/cilji-trajnostnega-razvoja/" TargetMode="External"/><Relationship Id="rId5" Type="http://schemas.openxmlformats.org/officeDocument/2006/relationships/hyperlink" Target="https://www.slovenia.info/uploads/zelena_shema/pozivi_2021/2021_01_sto_zsst_slo.pdf" TargetMode="External"/><Relationship Id="rId10" Type="http://schemas.openxmlformats.org/officeDocument/2006/relationships/hyperlink" Target="https://blueandgreentomorrow.com/features/when-on-a-responsible-holiday-do-as-the-locals-do/" TargetMode="External"/><Relationship Id="rId4" Type="http://schemas.openxmlformats.org/officeDocument/2006/relationships/hyperlink" Target="https://www.nationalgeographic.com/travel/article/top-travel-trends-in-2020" TargetMode="External"/><Relationship Id="rId9" Type="http://schemas.openxmlformats.org/officeDocument/2006/relationships/hyperlink" Target="https://www.visitscotland.com/about/responsible-tourism/" TargetMode="External"/><Relationship Id="rId14" Type="http://schemas.openxmlformats.org/officeDocument/2006/relationships/hyperlink" Target="https://aswa.net.au/is-there-a-difference-between-wellness-and-well-being-and-what-difference-does-it-mak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3687417" y="4185182"/>
            <a:ext cx="8161567" cy="697353"/>
          </a:xfrm>
        </p:spPr>
        <p:txBody>
          <a:bodyPr/>
          <a:lstStyle/>
          <a:p>
            <a:r>
              <a:rPr lang="sl-SI" sz="4000" dirty="0">
                <a:effectLst>
                  <a:outerShdw blurRad="38100" dist="38100" dir="2700000" algn="tl">
                    <a:srgbClr val="000000">
                      <a:alpha val="43137"/>
                    </a:srgbClr>
                  </a:outerShdw>
                </a:effectLst>
              </a:rPr>
              <a:t>Introduction to Wellness </a:t>
            </a:r>
            <a:r>
              <a:rPr lang="sl-SI" sz="4000" dirty="0" err="1">
                <a:effectLst>
                  <a:outerShdw blurRad="38100" dist="38100" dir="2700000" algn="tl">
                    <a:srgbClr val="000000">
                      <a:alpha val="43137"/>
                    </a:srgbClr>
                  </a:outerShdw>
                </a:effectLst>
              </a:rPr>
              <a:t>and</a:t>
            </a:r>
            <a:r>
              <a:rPr lang="sl-SI" sz="4000" dirty="0">
                <a:effectLst>
                  <a:outerShdw blurRad="38100" dist="38100" dir="2700000" algn="tl">
                    <a:srgbClr val="000000">
                      <a:alpha val="43137"/>
                    </a:srgbClr>
                  </a:outerShdw>
                </a:effectLst>
              </a:rPr>
              <a:t> </a:t>
            </a:r>
            <a:r>
              <a:rPr lang="en-US" sz="4000" dirty="0">
                <a:effectLst>
                  <a:outerShdw blurRad="38100" dist="38100" dir="2700000" algn="tl">
                    <a:srgbClr val="000000">
                      <a:alpha val="43137"/>
                    </a:srgbClr>
                  </a:outerShdw>
                </a:effectLst>
              </a:rPr>
              <a:t>Wellness</a:t>
            </a:r>
            <a:r>
              <a:rPr lang="sl-SI" sz="4000" dirty="0">
                <a:effectLst>
                  <a:outerShdw blurRad="38100" dist="38100" dir="2700000" algn="tl">
                    <a:srgbClr val="000000">
                      <a:alpha val="43137"/>
                    </a:srgbClr>
                  </a:outerShdw>
                </a:effectLst>
              </a:rPr>
              <a:t> Tourism</a:t>
            </a:r>
            <a:endParaRPr lang="en-US" sz="4000" dirty="0">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393625"/>
            <a:ext cx="5278651" cy="697353"/>
          </a:xfrm>
        </p:spPr>
        <p:txBody>
          <a:bodyPr/>
          <a:lstStyle/>
          <a:p>
            <a:r>
              <a:rPr lang="en-US" b="1" dirty="0"/>
              <a:t>Modul</a:t>
            </a:r>
            <a:r>
              <a:rPr lang="sl-SI" b="1" dirty="0"/>
              <a:t>e</a:t>
            </a:r>
            <a:r>
              <a:rPr lang="en-US" b="1" dirty="0"/>
              <a:t> </a:t>
            </a:r>
            <a:r>
              <a:rPr lang="sl-SI" b="1" dirty="0"/>
              <a:t>1</a:t>
            </a:r>
            <a:endParaRPr lang="en-US" b="1" dirty="0"/>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0D09792-1AC0-4527-A149-2F63FDCE2FAC}"/>
              </a:ext>
            </a:extLst>
          </p:cNvPr>
          <p:cNvSpPr>
            <a:spLocks noGrp="1"/>
          </p:cNvSpPr>
          <p:nvPr>
            <p:ph type="body" sz="quarter" idx="15"/>
          </p:nvPr>
        </p:nvSpPr>
        <p:spPr>
          <a:xfrm>
            <a:off x="571313" y="613460"/>
            <a:ext cx="10978262" cy="612025"/>
          </a:xfrm>
        </p:spPr>
        <p:txBody>
          <a:bodyPr/>
          <a:lstStyle/>
          <a:p>
            <a:r>
              <a:rPr lang="sl-SI" dirty="0" err="1"/>
              <a:t>Defining</a:t>
            </a:r>
            <a:r>
              <a:rPr lang="sl-SI" dirty="0"/>
              <a:t> </a:t>
            </a:r>
            <a:r>
              <a:rPr lang="sl-SI" dirty="0" err="1"/>
              <a:t>wellness</a:t>
            </a:r>
            <a:endParaRPr lang="sl-SI" dirty="0"/>
          </a:p>
        </p:txBody>
      </p:sp>
      <p:sp>
        <p:nvSpPr>
          <p:cNvPr id="3" name="Označba mesta besedila 2">
            <a:extLst>
              <a:ext uri="{FF2B5EF4-FFF2-40B4-BE49-F238E27FC236}">
                <a16:creationId xmlns:a16="http://schemas.microsoft.com/office/drawing/2014/main" id="{E2905004-1F7B-4A55-AA56-1767AF2EFD30}"/>
              </a:ext>
            </a:extLst>
          </p:cNvPr>
          <p:cNvSpPr>
            <a:spLocks noGrp="1"/>
          </p:cNvSpPr>
          <p:nvPr>
            <p:ph type="body" sz="quarter" idx="16"/>
          </p:nvPr>
        </p:nvSpPr>
        <p:spPr>
          <a:xfrm>
            <a:off x="571312" y="902043"/>
            <a:ext cx="11217033" cy="5210522"/>
          </a:xfrm>
        </p:spPr>
        <p:txBody>
          <a:bodyPr numCol="3"/>
          <a:lstStyle/>
          <a:p>
            <a:endParaRPr lang="sl-SI" sz="2300" dirty="0"/>
          </a:p>
          <a:p>
            <a:r>
              <a:rPr lang="en-US" dirty="0"/>
              <a:t>“Wellness is a state of complete physical, mental, and social well-being, and not merely the absence of disease or infirmity.”</a:t>
            </a:r>
            <a:endParaRPr lang="sl-SI" dirty="0"/>
          </a:p>
          <a:p>
            <a:r>
              <a:rPr lang="en-US" sz="2300" dirty="0"/>
              <a:t> </a:t>
            </a:r>
            <a:endParaRPr lang="sl-SI" sz="2300" dirty="0"/>
          </a:p>
          <a:p>
            <a:endParaRPr lang="sl-SI" sz="2300" dirty="0"/>
          </a:p>
          <a:p>
            <a:endParaRPr lang="sl-SI" sz="2300" dirty="0"/>
          </a:p>
          <a:p>
            <a:endParaRPr lang="sl-SI" sz="2300" dirty="0"/>
          </a:p>
          <a:p>
            <a:endParaRPr lang="sl-SI" sz="2300" dirty="0"/>
          </a:p>
          <a:p>
            <a:endParaRPr lang="sl-SI" sz="2300" dirty="0"/>
          </a:p>
          <a:p>
            <a:endParaRPr lang="sl-SI" sz="2300" dirty="0"/>
          </a:p>
          <a:p>
            <a:pPr>
              <a:lnSpc>
                <a:spcPct val="100000"/>
              </a:lnSpc>
              <a:spcBef>
                <a:spcPts val="0"/>
              </a:spcBef>
            </a:pPr>
            <a:r>
              <a:rPr lang="en-US" dirty="0"/>
              <a:t>The Global Wellness </a:t>
            </a:r>
            <a:endParaRPr lang="sl-SI" dirty="0"/>
          </a:p>
          <a:p>
            <a:pPr>
              <a:lnSpc>
                <a:spcPct val="100000"/>
              </a:lnSpc>
              <a:spcBef>
                <a:spcPts val="0"/>
              </a:spcBef>
            </a:pPr>
            <a:r>
              <a:rPr lang="en-US" dirty="0"/>
              <a:t>Institute defines wellness as the active pursuit of activities, choices and lifestyles that lead to a</a:t>
            </a:r>
            <a:endParaRPr lang="sl-SI" dirty="0"/>
          </a:p>
          <a:p>
            <a:pPr>
              <a:lnSpc>
                <a:spcPct val="100000"/>
              </a:lnSpc>
              <a:spcBef>
                <a:spcPts val="0"/>
              </a:spcBef>
            </a:pPr>
            <a:r>
              <a:rPr lang="en-US" dirty="0"/>
              <a:t>state of holistic health.</a:t>
            </a:r>
            <a:endParaRPr lang="sl-SI" dirty="0"/>
          </a:p>
          <a:p>
            <a:endParaRPr lang="sl-SI" sz="2000" dirty="0"/>
          </a:p>
          <a:p>
            <a:endParaRPr lang="en-US" sz="2000" dirty="0"/>
          </a:p>
          <a:p>
            <a:endParaRPr lang="sl-SI" sz="2000" dirty="0"/>
          </a:p>
          <a:p>
            <a:endParaRPr lang="sl-SI" sz="2000" dirty="0"/>
          </a:p>
          <a:p>
            <a:endParaRPr lang="sl-SI" sz="2000" dirty="0"/>
          </a:p>
          <a:p>
            <a:r>
              <a:rPr lang="sl-SI" sz="2000" b="1" dirty="0"/>
              <a:t>‎</a:t>
            </a:r>
            <a:r>
              <a:rPr lang="sl-SI" sz="2000" dirty="0"/>
              <a:t>‎</a:t>
            </a:r>
          </a:p>
          <a:p>
            <a:r>
              <a:rPr lang="en-US" dirty="0"/>
              <a:t>Dr. Donald B. Ardell, a pioneer of modern wellness, says true wellness is expressed in an exciting enthusiasm for life. It is based on the daily new joy of one's own existence, one's own creation and work, and the use of one's own body, senses and mind. Wellness is a daily "work" on itself that is richly rewarded.</a:t>
            </a:r>
            <a:endParaRPr lang="sl-SI" dirty="0"/>
          </a:p>
        </p:txBody>
      </p:sp>
      <p:pic>
        <p:nvPicPr>
          <p:cNvPr id="5" name="Slika 4">
            <a:extLst>
              <a:ext uri="{FF2B5EF4-FFF2-40B4-BE49-F238E27FC236}">
                <a16:creationId xmlns:a16="http://schemas.microsoft.com/office/drawing/2014/main" id="{09B9B0BA-D4E4-43F5-801D-C6C38F9BAFF6}"/>
              </a:ext>
            </a:extLst>
          </p:cNvPr>
          <p:cNvPicPr>
            <a:picLocks noChangeAspect="1"/>
          </p:cNvPicPr>
          <p:nvPr/>
        </p:nvPicPr>
        <p:blipFill>
          <a:blip r:embed="rId3"/>
          <a:stretch>
            <a:fillRect/>
          </a:stretch>
        </p:blipFill>
        <p:spPr>
          <a:xfrm>
            <a:off x="642271" y="3693653"/>
            <a:ext cx="2658717" cy="1703996"/>
          </a:xfrm>
          <a:prstGeom prst="rect">
            <a:avLst/>
          </a:prstGeom>
        </p:spPr>
      </p:pic>
      <p:pic>
        <p:nvPicPr>
          <p:cNvPr id="6" name="Slika 5">
            <a:extLst>
              <a:ext uri="{FF2B5EF4-FFF2-40B4-BE49-F238E27FC236}">
                <a16:creationId xmlns:a16="http://schemas.microsoft.com/office/drawing/2014/main" id="{C0EAD69F-A98B-4E41-9324-D51443E36BF6}"/>
              </a:ext>
            </a:extLst>
          </p:cNvPr>
          <p:cNvPicPr>
            <a:picLocks noChangeAspect="1"/>
          </p:cNvPicPr>
          <p:nvPr/>
        </p:nvPicPr>
        <p:blipFill>
          <a:blip r:embed="rId4"/>
          <a:stretch>
            <a:fillRect/>
          </a:stretch>
        </p:blipFill>
        <p:spPr>
          <a:xfrm>
            <a:off x="10603139" y="4694043"/>
            <a:ext cx="946436" cy="1261914"/>
          </a:xfrm>
          <a:prstGeom prst="rect">
            <a:avLst/>
          </a:prstGeom>
        </p:spPr>
      </p:pic>
      <p:pic>
        <p:nvPicPr>
          <p:cNvPr id="8" name="Slika 7">
            <a:extLst>
              <a:ext uri="{FF2B5EF4-FFF2-40B4-BE49-F238E27FC236}">
                <a16:creationId xmlns:a16="http://schemas.microsoft.com/office/drawing/2014/main" id="{A0F2E90A-7BBD-417F-AEC6-30996980FD31}"/>
              </a:ext>
            </a:extLst>
          </p:cNvPr>
          <p:cNvPicPr>
            <a:picLocks noChangeAspect="1"/>
          </p:cNvPicPr>
          <p:nvPr/>
        </p:nvPicPr>
        <p:blipFill>
          <a:blip r:embed="rId5"/>
          <a:stretch>
            <a:fillRect/>
          </a:stretch>
        </p:blipFill>
        <p:spPr>
          <a:xfrm>
            <a:off x="3995846" y="4644350"/>
            <a:ext cx="3148994" cy="753299"/>
          </a:xfrm>
          <a:prstGeom prst="rect">
            <a:avLst/>
          </a:prstGeom>
        </p:spPr>
      </p:pic>
    </p:spTree>
    <p:extLst>
      <p:ext uri="{BB962C8B-B14F-4D97-AF65-F5344CB8AC3E}">
        <p14:creationId xmlns:p14="http://schemas.microsoft.com/office/powerpoint/2010/main" val="310932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A4927B1-581D-4D2A-B329-AA61C1ACB17C}"/>
              </a:ext>
            </a:extLst>
          </p:cNvPr>
          <p:cNvSpPr>
            <a:spLocks noGrp="1"/>
          </p:cNvSpPr>
          <p:nvPr>
            <p:ph type="body" sz="quarter" idx="13"/>
          </p:nvPr>
        </p:nvSpPr>
        <p:spPr/>
        <p:txBody>
          <a:bodyPr>
            <a:normAutofit/>
          </a:bodyPr>
          <a:lstStyle/>
          <a:p>
            <a:r>
              <a:rPr lang="sl-SI" dirty="0"/>
              <a:t>Modern </a:t>
            </a:r>
          </a:p>
          <a:p>
            <a:r>
              <a:rPr lang="sl-SI" dirty="0"/>
              <a:t>Wellness</a:t>
            </a:r>
          </a:p>
          <a:p>
            <a:r>
              <a:rPr lang="sl-SI" dirty="0" err="1"/>
              <a:t>Concept</a:t>
            </a:r>
            <a:r>
              <a:rPr lang="sl-SI" dirty="0"/>
              <a:t> </a:t>
            </a:r>
          </a:p>
        </p:txBody>
      </p:sp>
      <p:sp>
        <p:nvSpPr>
          <p:cNvPr id="3" name="Označba mesta besedila 2">
            <a:extLst>
              <a:ext uri="{FF2B5EF4-FFF2-40B4-BE49-F238E27FC236}">
                <a16:creationId xmlns:a16="http://schemas.microsoft.com/office/drawing/2014/main" id="{1C9526AA-D4B3-40E9-A86F-2FF527F9CB5D}"/>
              </a:ext>
            </a:extLst>
          </p:cNvPr>
          <p:cNvSpPr>
            <a:spLocks noGrp="1"/>
          </p:cNvSpPr>
          <p:nvPr>
            <p:ph type="body" sz="quarter" idx="14"/>
          </p:nvPr>
        </p:nvSpPr>
        <p:spPr>
          <a:xfrm>
            <a:off x="229067" y="4738304"/>
            <a:ext cx="10962393" cy="1497340"/>
          </a:xfrm>
        </p:spPr>
        <p:txBody>
          <a:bodyPr/>
          <a:lstStyle/>
          <a:p>
            <a:r>
              <a:rPr lang="en-US" dirty="0"/>
              <a:t>Wellness is a modern word with ancient roots. As a modern concept, wellness has gained </a:t>
            </a:r>
            <a:r>
              <a:rPr lang="sl-SI" dirty="0"/>
              <a:t>on </a:t>
            </a:r>
            <a:r>
              <a:rPr lang="sl-SI" dirty="0" err="1"/>
              <a:t>importance</a:t>
            </a:r>
            <a:r>
              <a:rPr lang="sl-SI" dirty="0"/>
              <a:t> </a:t>
            </a:r>
            <a:r>
              <a:rPr lang="en-US" dirty="0"/>
              <a:t>since the 1950s, 1960s and 1970s, when the writings and leadership of an informal network of physicians and thinkers in the United States largely shaped the way we conceptualize and talk about wellness today.</a:t>
            </a:r>
            <a:r>
              <a:rPr lang="sl-SI" dirty="0"/>
              <a:t> </a:t>
            </a:r>
            <a:r>
              <a:rPr lang="sl-SI" sz="1200" dirty="0"/>
              <a:t>(GWI)</a:t>
            </a:r>
          </a:p>
        </p:txBody>
      </p:sp>
      <p:sp>
        <p:nvSpPr>
          <p:cNvPr id="5" name="Oval 2">
            <a:extLst>
              <a:ext uri="{FF2B5EF4-FFF2-40B4-BE49-F238E27FC236}">
                <a16:creationId xmlns:a16="http://schemas.microsoft.com/office/drawing/2014/main" id="{177EBDC4-684B-4EAE-A841-5986946DF2A4}"/>
              </a:ext>
            </a:extLst>
          </p:cNvPr>
          <p:cNvSpPr/>
          <p:nvPr/>
        </p:nvSpPr>
        <p:spPr>
          <a:xfrm>
            <a:off x="4381735" y="755896"/>
            <a:ext cx="2816352" cy="16002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u="sng" dirty="0">
                <a:effectLst>
                  <a:outerShdw blurRad="38100" dist="38100" dir="2700000" algn="tl">
                    <a:srgbClr val="000000">
                      <a:alpha val="43137"/>
                    </a:srgbClr>
                  </a:outerShdw>
                </a:effectLst>
              </a:rPr>
              <a:t>WELL</a:t>
            </a:r>
            <a:r>
              <a:rPr lang="sl-SI" sz="2800" b="1" dirty="0">
                <a:effectLst>
                  <a:outerShdw blurRad="38100" dist="38100" dir="2700000" algn="tl">
                    <a:srgbClr val="000000">
                      <a:alpha val="43137"/>
                    </a:srgbClr>
                  </a:outerShdw>
                </a:effectLst>
              </a:rPr>
              <a:t>-</a:t>
            </a:r>
            <a:r>
              <a:rPr lang="sl-SI" sz="2800" b="1" dirty="0" err="1">
                <a:effectLst>
                  <a:outerShdw blurRad="38100" dist="38100" dir="2700000" algn="tl">
                    <a:srgbClr val="000000">
                      <a:alpha val="43137"/>
                    </a:srgbClr>
                  </a:outerShdw>
                </a:effectLst>
              </a:rPr>
              <a:t>being</a:t>
            </a:r>
            <a:endParaRPr lang="en-GB" sz="2800" b="1" dirty="0">
              <a:effectLst>
                <a:outerShdw blurRad="38100" dist="38100" dir="2700000" algn="tl">
                  <a:srgbClr val="000000">
                    <a:alpha val="43137"/>
                  </a:srgbClr>
                </a:outerShdw>
              </a:effectLst>
            </a:endParaRPr>
          </a:p>
        </p:txBody>
      </p:sp>
      <p:sp>
        <p:nvSpPr>
          <p:cNvPr id="7" name="Oval 5">
            <a:extLst>
              <a:ext uri="{FF2B5EF4-FFF2-40B4-BE49-F238E27FC236}">
                <a16:creationId xmlns:a16="http://schemas.microsoft.com/office/drawing/2014/main" id="{AFFB58E1-D1E8-44F9-B077-B31A9374C73D}"/>
              </a:ext>
            </a:extLst>
          </p:cNvPr>
          <p:cNvSpPr/>
          <p:nvPr/>
        </p:nvSpPr>
        <p:spPr>
          <a:xfrm>
            <a:off x="7759291" y="715547"/>
            <a:ext cx="2560320" cy="1600200"/>
          </a:xfrm>
          <a:prstGeom prst="ellipse">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err="1">
                <a:effectLst>
                  <a:outerShdw blurRad="38100" dist="38100" dir="2700000" algn="tl">
                    <a:srgbClr val="000000">
                      <a:alpha val="43137"/>
                    </a:srgbClr>
                  </a:outerShdw>
                </a:effectLst>
              </a:rPr>
              <a:t>Fit</a:t>
            </a:r>
            <a:r>
              <a:rPr lang="sl-SI" sz="2800" b="1" dirty="0">
                <a:effectLst>
                  <a:outerShdw blurRad="38100" dist="38100" dir="2700000" algn="tl">
                    <a:srgbClr val="000000">
                      <a:alpha val="43137"/>
                    </a:srgbClr>
                  </a:outerShdw>
                </a:effectLst>
              </a:rPr>
              <a:t>-</a:t>
            </a:r>
            <a:r>
              <a:rPr lang="sl-SI" sz="2800" b="1" u="sng" dirty="0">
                <a:effectLst>
                  <a:outerShdw blurRad="38100" dist="38100" dir="2700000" algn="tl">
                    <a:srgbClr val="000000">
                      <a:alpha val="43137"/>
                    </a:srgbClr>
                  </a:outerShdw>
                </a:effectLst>
              </a:rPr>
              <a:t>NESS</a:t>
            </a:r>
            <a:endParaRPr lang="en-GB" sz="2800" b="1" u="sng" dirty="0">
              <a:effectLst>
                <a:outerShdw blurRad="38100" dist="38100" dir="2700000" algn="tl">
                  <a:srgbClr val="000000">
                    <a:alpha val="43137"/>
                  </a:srgbClr>
                </a:outerShdw>
              </a:effectLst>
            </a:endParaRPr>
          </a:p>
        </p:txBody>
      </p:sp>
      <p:sp>
        <p:nvSpPr>
          <p:cNvPr id="8" name="Oval 6">
            <a:extLst>
              <a:ext uri="{FF2B5EF4-FFF2-40B4-BE49-F238E27FC236}">
                <a16:creationId xmlns:a16="http://schemas.microsoft.com/office/drawing/2014/main" id="{09124B1F-1479-46F8-859D-CA1483FE25DB}"/>
              </a:ext>
            </a:extLst>
          </p:cNvPr>
          <p:cNvSpPr/>
          <p:nvPr/>
        </p:nvSpPr>
        <p:spPr>
          <a:xfrm>
            <a:off x="6185097" y="2515292"/>
            <a:ext cx="2560320" cy="1600200"/>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500" b="1" dirty="0">
                <a:effectLst>
                  <a:outerShdw blurRad="38100" dist="38100" dir="2700000" algn="tl">
                    <a:srgbClr val="000000">
                      <a:alpha val="43137"/>
                    </a:srgbClr>
                  </a:outerShdw>
                </a:effectLst>
              </a:rPr>
              <a:t>WELLNESS</a:t>
            </a:r>
            <a:endParaRPr lang="en-GB" sz="2500" b="1" dirty="0">
              <a:effectLst>
                <a:outerShdw blurRad="38100" dist="38100" dir="2700000" algn="tl">
                  <a:srgbClr val="000000">
                    <a:alpha val="43137"/>
                  </a:srgbClr>
                </a:outerShdw>
              </a:effectLst>
            </a:endParaRPr>
          </a:p>
        </p:txBody>
      </p:sp>
      <p:pic>
        <p:nvPicPr>
          <p:cNvPr id="14" name="Slika 13">
            <a:extLst>
              <a:ext uri="{FF2B5EF4-FFF2-40B4-BE49-F238E27FC236}">
                <a16:creationId xmlns:a16="http://schemas.microsoft.com/office/drawing/2014/main" id="{0B78C784-A54B-4D19-8A3D-E6539661D24E}"/>
              </a:ext>
            </a:extLst>
          </p:cNvPr>
          <p:cNvPicPr>
            <a:picLocks noChangeAspect="1"/>
          </p:cNvPicPr>
          <p:nvPr/>
        </p:nvPicPr>
        <p:blipFill>
          <a:blip r:embed="rId3"/>
          <a:stretch>
            <a:fillRect/>
          </a:stretch>
        </p:blipFill>
        <p:spPr>
          <a:xfrm rot="19330889">
            <a:off x="7778259" y="2102166"/>
            <a:ext cx="1515470" cy="813787"/>
          </a:xfrm>
          <a:prstGeom prst="rect">
            <a:avLst/>
          </a:prstGeom>
        </p:spPr>
      </p:pic>
      <p:pic>
        <p:nvPicPr>
          <p:cNvPr id="15" name="Slika 14">
            <a:extLst>
              <a:ext uri="{FF2B5EF4-FFF2-40B4-BE49-F238E27FC236}">
                <a16:creationId xmlns:a16="http://schemas.microsoft.com/office/drawing/2014/main" id="{98A943D0-135F-4C76-8723-755DE80F39DA}"/>
              </a:ext>
            </a:extLst>
          </p:cNvPr>
          <p:cNvPicPr>
            <a:picLocks noChangeAspect="1"/>
          </p:cNvPicPr>
          <p:nvPr/>
        </p:nvPicPr>
        <p:blipFill>
          <a:blip r:embed="rId3"/>
          <a:stretch>
            <a:fillRect/>
          </a:stretch>
        </p:blipFill>
        <p:spPr>
          <a:xfrm rot="16200000">
            <a:off x="6027920" y="2098077"/>
            <a:ext cx="1463679" cy="785977"/>
          </a:xfrm>
          <a:prstGeom prst="rect">
            <a:avLst/>
          </a:prstGeom>
        </p:spPr>
      </p:pic>
    </p:spTree>
    <p:extLst>
      <p:ext uri="{BB962C8B-B14F-4D97-AF65-F5344CB8AC3E}">
        <p14:creationId xmlns:p14="http://schemas.microsoft.com/office/powerpoint/2010/main" val="311616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869598B-01F1-4513-9F0E-A92FF05143D5}"/>
              </a:ext>
            </a:extLst>
          </p:cNvPr>
          <p:cNvSpPr>
            <a:spLocks noGrp="1"/>
          </p:cNvSpPr>
          <p:nvPr>
            <p:ph type="body" sz="quarter" idx="15"/>
          </p:nvPr>
        </p:nvSpPr>
        <p:spPr>
          <a:xfrm>
            <a:off x="1046199" y="492123"/>
            <a:ext cx="7022559" cy="729789"/>
          </a:xfrm>
        </p:spPr>
        <p:txBody>
          <a:bodyPr/>
          <a:lstStyle/>
          <a:p>
            <a:r>
              <a:rPr lang="sl-SI" dirty="0" err="1"/>
              <a:t>Case</a:t>
            </a:r>
            <a:r>
              <a:rPr lang="sl-SI" dirty="0"/>
              <a:t> </a:t>
            </a:r>
            <a:r>
              <a:rPr lang="sl-SI" dirty="0" err="1"/>
              <a:t>study</a:t>
            </a:r>
            <a:r>
              <a:rPr lang="sl-SI" dirty="0"/>
              <a:t> – Wellness </a:t>
            </a:r>
            <a:r>
              <a:rPr lang="sl-SI" dirty="0" err="1"/>
              <a:t>development</a:t>
            </a:r>
            <a:endParaRPr lang="sl-SI" dirty="0"/>
          </a:p>
          <a:p>
            <a:endParaRPr lang="sl-SI" dirty="0"/>
          </a:p>
        </p:txBody>
      </p:sp>
      <p:sp>
        <p:nvSpPr>
          <p:cNvPr id="3" name="Označba mesta besedila 2">
            <a:extLst>
              <a:ext uri="{FF2B5EF4-FFF2-40B4-BE49-F238E27FC236}">
                <a16:creationId xmlns:a16="http://schemas.microsoft.com/office/drawing/2014/main" id="{B622714D-F2C6-4FFB-A44B-80CA1E5C1233}"/>
              </a:ext>
            </a:extLst>
          </p:cNvPr>
          <p:cNvSpPr>
            <a:spLocks noGrp="1"/>
          </p:cNvSpPr>
          <p:nvPr>
            <p:ph type="body" sz="quarter" idx="16"/>
          </p:nvPr>
        </p:nvSpPr>
        <p:spPr/>
        <p:txBody>
          <a:bodyPr/>
          <a:lstStyle/>
          <a:p>
            <a:endParaRPr lang="sl-SI" dirty="0"/>
          </a:p>
        </p:txBody>
      </p:sp>
      <p:pic>
        <p:nvPicPr>
          <p:cNvPr id="5" name="Imagem 12">
            <a:extLst>
              <a:ext uri="{FF2B5EF4-FFF2-40B4-BE49-F238E27FC236}">
                <a16:creationId xmlns:a16="http://schemas.microsoft.com/office/drawing/2014/main" id="{2324854E-968A-424D-BDF1-A36FB5C34B59}"/>
              </a:ext>
            </a:extLst>
          </p:cNvPr>
          <p:cNvPicPr>
            <a:picLocks noChangeAspect="1"/>
          </p:cNvPicPr>
          <p:nvPr/>
        </p:nvPicPr>
        <p:blipFill>
          <a:blip r:embed="rId2"/>
          <a:stretch>
            <a:fillRect/>
          </a:stretch>
        </p:blipFill>
        <p:spPr>
          <a:xfrm>
            <a:off x="326199" y="544071"/>
            <a:ext cx="720000" cy="729789"/>
          </a:xfrm>
          <a:prstGeom prst="rect">
            <a:avLst/>
          </a:prstGeom>
        </p:spPr>
      </p:pic>
      <p:sp>
        <p:nvSpPr>
          <p:cNvPr id="7" name="Retângulo: Canto Dobrado 3">
            <a:extLst>
              <a:ext uri="{FF2B5EF4-FFF2-40B4-BE49-F238E27FC236}">
                <a16:creationId xmlns:a16="http://schemas.microsoft.com/office/drawing/2014/main" id="{4D2E8006-ADCC-4CA6-9D4E-16CFE0781641}"/>
              </a:ext>
            </a:extLst>
          </p:cNvPr>
          <p:cNvSpPr/>
          <p:nvPr/>
        </p:nvSpPr>
        <p:spPr>
          <a:xfrm>
            <a:off x="571313" y="1551947"/>
            <a:ext cx="7497445" cy="4712874"/>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endParaRPr lang="sl-SI" sz="1000" dirty="0">
              <a:solidFill>
                <a:schemeClr val="tx1"/>
              </a:solidFill>
            </a:endParaRPr>
          </a:p>
          <a:p>
            <a:pPr marR="0" lvl="0" fontAlgn="base">
              <a:lnSpc>
                <a:spcPct val="130000"/>
              </a:lnSpc>
              <a:spcBef>
                <a:spcPct val="0"/>
              </a:spcBef>
              <a:spcAft>
                <a:spcPct val="0"/>
              </a:spcAft>
              <a:buClrTx/>
              <a:buSzTx/>
              <a:buFontTx/>
              <a:buNone/>
              <a:tabLst/>
            </a:pPr>
            <a:r>
              <a:rPr lang="en-US" sz="2400" dirty="0">
                <a:solidFill>
                  <a:schemeClr val="tx1"/>
                </a:solidFill>
              </a:rPr>
              <a:t>The desire for well-being, health and a balanced life is the desire of every human being. How the mentality and realization of this goal has developed can be seen by looking at history. At the same time, we can better understand the possibilities for the development of wellness in the present and, taking into account trends, in the future as well.</a:t>
            </a:r>
            <a:endParaRPr lang="sl-SI" sz="2400" dirty="0">
              <a:solidFill>
                <a:schemeClr val="tx1"/>
              </a:solidFill>
            </a:endParaRPr>
          </a:p>
          <a:p>
            <a:pPr marR="0" lvl="0" fontAlgn="base">
              <a:lnSpc>
                <a:spcPct val="130000"/>
              </a:lnSpc>
              <a:spcBef>
                <a:spcPct val="0"/>
              </a:spcBef>
              <a:spcAft>
                <a:spcPct val="0"/>
              </a:spcAft>
              <a:buClrTx/>
              <a:buSzTx/>
              <a:buFontTx/>
              <a:buNone/>
              <a:tabLst/>
            </a:pPr>
            <a:endParaRPr lang="sl-SI" sz="2400" dirty="0">
              <a:solidFill>
                <a:schemeClr val="tx1"/>
              </a:solidFill>
            </a:endParaRPr>
          </a:p>
          <a:p>
            <a:pPr marR="0" lvl="0" fontAlgn="base">
              <a:lnSpc>
                <a:spcPct val="130000"/>
              </a:lnSpc>
              <a:spcBef>
                <a:spcPct val="0"/>
              </a:spcBef>
              <a:spcAft>
                <a:spcPct val="0"/>
              </a:spcAft>
              <a:buClrTx/>
              <a:buSzTx/>
              <a:buFontTx/>
              <a:buNone/>
              <a:tabLst/>
            </a:pPr>
            <a:r>
              <a:rPr lang="sl-SI" sz="2400" dirty="0">
                <a:solidFill>
                  <a:schemeClr val="tx1"/>
                </a:solidFill>
              </a:rPr>
              <a:t>More at: </a:t>
            </a:r>
            <a:r>
              <a:rPr lang="sl-SI" sz="2400" dirty="0" err="1">
                <a:solidFill>
                  <a:schemeClr val="tx1"/>
                </a:solidFill>
                <a:hlinkClick r:id="rId3"/>
              </a:rPr>
              <a:t>History</a:t>
            </a:r>
            <a:r>
              <a:rPr lang="sl-SI" sz="2400" dirty="0">
                <a:solidFill>
                  <a:schemeClr val="tx1"/>
                </a:solidFill>
                <a:hlinkClick r:id="rId3"/>
              </a:rPr>
              <a:t> </a:t>
            </a:r>
            <a:r>
              <a:rPr lang="sl-SI" sz="2400" dirty="0" err="1">
                <a:solidFill>
                  <a:schemeClr val="tx1"/>
                </a:solidFill>
                <a:hlinkClick r:id="rId3"/>
              </a:rPr>
              <a:t>of</a:t>
            </a:r>
            <a:r>
              <a:rPr lang="sl-SI" sz="2400" dirty="0">
                <a:solidFill>
                  <a:schemeClr val="tx1"/>
                </a:solidFill>
                <a:hlinkClick r:id="rId3"/>
              </a:rPr>
              <a:t> Wellness</a:t>
            </a:r>
            <a:r>
              <a:rPr lang="sl-SI" sz="2400" dirty="0">
                <a:solidFill>
                  <a:schemeClr val="tx1"/>
                </a:solidFill>
              </a:rPr>
              <a:t> </a:t>
            </a:r>
            <a:r>
              <a:rPr lang="sl-SI" sz="2400" dirty="0" err="1">
                <a:solidFill>
                  <a:schemeClr val="tx1"/>
                </a:solidFill>
              </a:rPr>
              <a:t>and</a:t>
            </a:r>
            <a:r>
              <a:rPr lang="sl-SI" sz="2400" dirty="0">
                <a:solidFill>
                  <a:schemeClr val="tx1"/>
                </a:solidFill>
              </a:rPr>
              <a:t> </a:t>
            </a:r>
            <a:r>
              <a:rPr lang="sl-SI" sz="2400" dirty="0">
                <a:solidFill>
                  <a:schemeClr val="tx1"/>
                </a:solidFill>
                <a:hlinkClick r:id="rId4"/>
              </a:rPr>
              <a:t>Short </a:t>
            </a:r>
            <a:r>
              <a:rPr lang="sl-SI" sz="2400" dirty="0" err="1">
                <a:solidFill>
                  <a:schemeClr val="tx1"/>
                </a:solidFill>
                <a:hlinkClick r:id="rId4"/>
              </a:rPr>
              <a:t>History</a:t>
            </a:r>
            <a:r>
              <a:rPr lang="sl-SI" sz="2400" dirty="0">
                <a:solidFill>
                  <a:schemeClr val="tx1"/>
                </a:solidFill>
                <a:hlinkClick r:id="rId4"/>
              </a:rPr>
              <a:t> </a:t>
            </a:r>
            <a:r>
              <a:rPr lang="sl-SI" sz="2400" dirty="0" err="1">
                <a:solidFill>
                  <a:schemeClr val="tx1"/>
                </a:solidFill>
                <a:hlinkClick r:id="rId4"/>
              </a:rPr>
              <a:t>of</a:t>
            </a:r>
            <a:r>
              <a:rPr lang="sl-SI" sz="2400" dirty="0">
                <a:solidFill>
                  <a:schemeClr val="tx1"/>
                </a:solidFill>
                <a:hlinkClick r:id="rId4"/>
              </a:rPr>
              <a:t> Wellness</a:t>
            </a:r>
            <a:endParaRPr lang="sl-SI" sz="2400" dirty="0">
              <a:solidFill>
                <a:schemeClr val="tx1"/>
              </a:solidFill>
            </a:endParaRPr>
          </a:p>
        </p:txBody>
      </p:sp>
      <p:pic>
        <p:nvPicPr>
          <p:cNvPr id="8" name="Slika 7">
            <a:extLst>
              <a:ext uri="{FF2B5EF4-FFF2-40B4-BE49-F238E27FC236}">
                <a16:creationId xmlns:a16="http://schemas.microsoft.com/office/drawing/2014/main" id="{45CF2575-E873-4F90-8138-B2859DF827AA}"/>
              </a:ext>
            </a:extLst>
          </p:cNvPr>
          <p:cNvPicPr>
            <a:picLocks noChangeAspect="1"/>
          </p:cNvPicPr>
          <p:nvPr/>
        </p:nvPicPr>
        <p:blipFill>
          <a:blip r:embed="rId5"/>
          <a:stretch>
            <a:fillRect/>
          </a:stretch>
        </p:blipFill>
        <p:spPr>
          <a:xfrm>
            <a:off x="8183644" y="0"/>
            <a:ext cx="3480817" cy="6858000"/>
          </a:xfrm>
          <a:prstGeom prst="rect">
            <a:avLst/>
          </a:prstGeom>
        </p:spPr>
      </p:pic>
    </p:spTree>
    <p:extLst>
      <p:ext uri="{BB962C8B-B14F-4D97-AF65-F5344CB8AC3E}">
        <p14:creationId xmlns:p14="http://schemas.microsoft.com/office/powerpoint/2010/main" val="6540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A68CDDB0-2B04-45A9-9108-58D425C4A590}"/>
              </a:ext>
            </a:extLst>
          </p:cNvPr>
          <p:cNvSpPr>
            <a:spLocks noGrp="1"/>
          </p:cNvSpPr>
          <p:nvPr>
            <p:ph type="body" sz="quarter" idx="13"/>
          </p:nvPr>
        </p:nvSpPr>
        <p:spPr>
          <a:xfrm>
            <a:off x="209220" y="737612"/>
            <a:ext cx="3454848" cy="3737860"/>
          </a:xfrm>
        </p:spPr>
        <p:txBody>
          <a:bodyPr>
            <a:normAutofit/>
          </a:bodyPr>
          <a:lstStyle/>
          <a:p>
            <a:endParaRPr lang="sl-SI" dirty="0"/>
          </a:p>
          <a:p>
            <a:endParaRPr lang="sl-SI" dirty="0"/>
          </a:p>
          <a:p>
            <a:r>
              <a:rPr lang="sl-SI" dirty="0"/>
              <a:t>USA </a:t>
            </a:r>
            <a:r>
              <a:rPr lang="sl-SI" dirty="0" err="1"/>
              <a:t>Dimensions</a:t>
            </a:r>
            <a:r>
              <a:rPr lang="sl-SI" dirty="0"/>
              <a:t> </a:t>
            </a:r>
            <a:r>
              <a:rPr lang="sl-SI" dirty="0" err="1"/>
              <a:t>of</a:t>
            </a:r>
            <a:r>
              <a:rPr lang="sl-SI" dirty="0"/>
              <a:t> Wellness</a:t>
            </a:r>
          </a:p>
          <a:p>
            <a:endParaRPr lang="sl-SI" sz="1400" dirty="0"/>
          </a:p>
        </p:txBody>
      </p:sp>
      <p:pic>
        <p:nvPicPr>
          <p:cNvPr id="7" name="Slika 6">
            <a:extLst>
              <a:ext uri="{FF2B5EF4-FFF2-40B4-BE49-F238E27FC236}">
                <a16:creationId xmlns:a16="http://schemas.microsoft.com/office/drawing/2014/main" id="{723A666E-5C32-4D06-97E2-86C3FB888F67}"/>
              </a:ext>
            </a:extLst>
          </p:cNvPr>
          <p:cNvPicPr>
            <a:picLocks noChangeAspect="1"/>
          </p:cNvPicPr>
          <p:nvPr/>
        </p:nvPicPr>
        <p:blipFill>
          <a:blip r:embed="rId3"/>
          <a:stretch>
            <a:fillRect/>
          </a:stretch>
        </p:blipFill>
        <p:spPr>
          <a:xfrm>
            <a:off x="4293705" y="188172"/>
            <a:ext cx="6150699" cy="6143726"/>
          </a:xfrm>
          <a:prstGeom prst="rect">
            <a:avLst/>
          </a:prstGeom>
        </p:spPr>
      </p:pic>
      <p:sp>
        <p:nvSpPr>
          <p:cNvPr id="12" name="Pravokotnik 11">
            <a:extLst>
              <a:ext uri="{FF2B5EF4-FFF2-40B4-BE49-F238E27FC236}">
                <a16:creationId xmlns:a16="http://schemas.microsoft.com/office/drawing/2014/main" id="{DFF1382B-38C5-4B47-B468-28A4BB61A2F3}"/>
              </a:ext>
            </a:extLst>
          </p:cNvPr>
          <p:cNvSpPr/>
          <p:nvPr/>
        </p:nvSpPr>
        <p:spPr>
          <a:xfrm>
            <a:off x="5666941" y="6500863"/>
            <a:ext cx="3830371" cy="246221"/>
          </a:xfrm>
          <a:prstGeom prst="rect">
            <a:avLst/>
          </a:prstGeom>
        </p:spPr>
        <p:txBody>
          <a:bodyPr wrap="square">
            <a:spAutoFit/>
          </a:bodyPr>
          <a:lstStyle/>
          <a:p>
            <a:r>
              <a:rPr lang="sl-SI" sz="1000" dirty="0"/>
              <a:t>https://pbs.twimg.com/media/Dd4V4k-VAAA0AAk.jpg:large</a:t>
            </a:r>
          </a:p>
        </p:txBody>
      </p:sp>
    </p:spTree>
    <p:extLst>
      <p:ext uri="{BB962C8B-B14F-4D97-AF65-F5344CB8AC3E}">
        <p14:creationId xmlns:p14="http://schemas.microsoft.com/office/powerpoint/2010/main" val="109501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88C3BE84-B0D9-4789-B262-E8D6B707A474}"/>
              </a:ext>
            </a:extLst>
          </p:cNvPr>
          <p:cNvPicPr>
            <a:picLocks noChangeAspect="1"/>
          </p:cNvPicPr>
          <p:nvPr/>
        </p:nvPicPr>
        <p:blipFill>
          <a:blip r:embed="rId3"/>
          <a:stretch>
            <a:fillRect/>
          </a:stretch>
        </p:blipFill>
        <p:spPr>
          <a:xfrm>
            <a:off x="3962273" y="257377"/>
            <a:ext cx="6811743" cy="4416878"/>
          </a:xfrm>
          <a:prstGeom prst="rect">
            <a:avLst/>
          </a:prstGeom>
        </p:spPr>
      </p:pic>
      <p:sp>
        <p:nvSpPr>
          <p:cNvPr id="2" name="Označba mesta besedila 1">
            <a:extLst>
              <a:ext uri="{FF2B5EF4-FFF2-40B4-BE49-F238E27FC236}">
                <a16:creationId xmlns:a16="http://schemas.microsoft.com/office/drawing/2014/main" id="{A68CDDB0-2B04-45A9-9108-58D425C4A590}"/>
              </a:ext>
            </a:extLst>
          </p:cNvPr>
          <p:cNvSpPr>
            <a:spLocks noGrp="1"/>
          </p:cNvSpPr>
          <p:nvPr>
            <p:ph type="body" sz="quarter" idx="13"/>
          </p:nvPr>
        </p:nvSpPr>
        <p:spPr>
          <a:xfrm>
            <a:off x="209220" y="1055664"/>
            <a:ext cx="3454848" cy="3737860"/>
          </a:xfrm>
        </p:spPr>
        <p:txBody>
          <a:bodyPr>
            <a:normAutofit/>
          </a:bodyPr>
          <a:lstStyle/>
          <a:p>
            <a:endParaRPr lang="sl-SI" dirty="0"/>
          </a:p>
          <a:p>
            <a:r>
              <a:rPr lang="sl-SI" dirty="0"/>
              <a:t>REAL Wellness model</a:t>
            </a:r>
          </a:p>
          <a:p>
            <a:r>
              <a:rPr lang="sl-SI" sz="3000" dirty="0"/>
              <a:t>(Wellness </a:t>
            </a:r>
            <a:r>
              <a:rPr lang="sl-SI" sz="3000" dirty="0" err="1"/>
              <a:t>Verband</a:t>
            </a:r>
            <a:r>
              <a:rPr lang="sl-SI" sz="3000" dirty="0"/>
              <a:t> </a:t>
            </a:r>
            <a:r>
              <a:rPr lang="sl-SI" sz="3000" dirty="0" err="1"/>
              <a:t>Deutschland</a:t>
            </a:r>
            <a:r>
              <a:rPr lang="sl-SI" sz="3000" dirty="0"/>
              <a:t>)</a:t>
            </a:r>
          </a:p>
          <a:p>
            <a:endParaRPr lang="sl-SI" sz="1400" dirty="0"/>
          </a:p>
        </p:txBody>
      </p:sp>
      <p:sp>
        <p:nvSpPr>
          <p:cNvPr id="3" name="Označba mesta besedila 2">
            <a:extLst>
              <a:ext uri="{FF2B5EF4-FFF2-40B4-BE49-F238E27FC236}">
                <a16:creationId xmlns:a16="http://schemas.microsoft.com/office/drawing/2014/main" id="{C548D170-92C9-4CA5-B785-1B4D724C02CB}"/>
              </a:ext>
            </a:extLst>
          </p:cNvPr>
          <p:cNvSpPr>
            <a:spLocks noGrp="1"/>
          </p:cNvSpPr>
          <p:nvPr>
            <p:ph type="body" sz="quarter" idx="14"/>
          </p:nvPr>
        </p:nvSpPr>
        <p:spPr>
          <a:xfrm>
            <a:off x="497155" y="4544402"/>
            <a:ext cx="10276861" cy="1386056"/>
          </a:xfrm>
        </p:spPr>
        <p:txBody>
          <a:bodyPr/>
          <a:lstStyle/>
          <a:p>
            <a:pPr algn="just"/>
            <a:r>
              <a:rPr lang="en-US" dirty="0"/>
              <a:t>REAL wellness should encourage and guide people to think and function rationally, to live exuberantly, to maintain physical fitness, to dine wisely consistent with factual nutritional knowledge and to live as freely as possible. The latter means becoming liberated from cultural or circumstantial elements such as superstitions, irrational dogmas and other mental and social limitations that add constraints on personal liberties. </a:t>
            </a:r>
            <a:endParaRPr lang="sl-SI" dirty="0"/>
          </a:p>
          <a:p>
            <a:pPr algn="just"/>
            <a:endParaRPr lang="sl-SI" dirty="0"/>
          </a:p>
        </p:txBody>
      </p:sp>
      <p:sp>
        <p:nvSpPr>
          <p:cNvPr id="10" name="Pravokotnik 9">
            <a:extLst>
              <a:ext uri="{FF2B5EF4-FFF2-40B4-BE49-F238E27FC236}">
                <a16:creationId xmlns:a16="http://schemas.microsoft.com/office/drawing/2014/main" id="{9F2AC8C6-4DCB-4C4E-949C-5DDCE33849A3}"/>
              </a:ext>
            </a:extLst>
          </p:cNvPr>
          <p:cNvSpPr/>
          <p:nvPr/>
        </p:nvSpPr>
        <p:spPr>
          <a:xfrm>
            <a:off x="497155" y="6105833"/>
            <a:ext cx="6096000" cy="276999"/>
          </a:xfrm>
          <a:prstGeom prst="rect">
            <a:avLst/>
          </a:prstGeom>
        </p:spPr>
        <p:txBody>
          <a:bodyPr>
            <a:spAutoFit/>
          </a:bodyPr>
          <a:lstStyle/>
          <a:p>
            <a:endParaRPr lang="sl-SI" sz="1200" dirty="0"/>
          </a:p>
        </p:txBody>
      </p:sp>
      <p:sp>
        <p:nvSpPr>
          <p:cNvPr id="11" name="Pravokotnik 10">
            <a:extLst>
              <a:ext uri="{FF2B5EF4-FFF2-40B4-BE49-F238E27FC236}">
                <a16:creationId xmlns:a16="http://schemas.microsoft.com/office/drawing/2014/main" id="{A290814F-DEAA-45CB-834B-F44F184A5EDE}"/>
              </a:ext>
            </a:extLst>
          </p:cNvPr>
          <p:cNvSpPr/>
          <p:nvPr/>
        </p:nvSpPr>
        <p:spPr>
          <a:xfrm>
            <a:off x="4558683" y="4223321"/>
            <a:ext cx="6096000" cy="276999"/>
          </a:xfrm>
          <a:prstGeom prst="rect">
            <a:avLst/>
          </a:prstGeom>
        </p:spPr>
        <p:txBody>
          <a:bodyPr>
            <a:spAutoFit/>
          </a:bodyPr>
          <a:lstStyle/>
          <a:p>
            <a:r>
              <a:rPr lang="sl-SI" sz="1200" dirty="0"/>
              <a:t>https://www.wellnessverband.de/themen/wellness/donald_b_ardell_real_wellness.php</a:t>
            </a:r>
          </a:p>
        </p:txBody>
      </p:sp>
    </p:spTree>
    <p:extLst>
      <p:ext uri="{BB962C8B-B14F-4D97-AF65-F5344CB8AC3E}">
        <p14:creationId xmlns:p14="http://schemas.microsoft.com/office/powerpoint/2010/main" val="198623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29E4ECB5-93CF-4C35-86E7-DB8F3571A980}"/>
              </a:ext>
            </a:extLst>
          </p:cNvPr>
          <p:cNvPicPr>
            <a:picLocks noChangeAspect="1"/>
          </p:cNvPicPr>
          <p:nvPr/>
        </p:nvPicPr>
        <p:blipFill>
          <a:blip r:embed="rId2"/>
          <a:stretch>
            <a:fillRect/>
          </a:stretch>
        </p:blipFill>
        <p:spPr>
          <a:xfrm>
            <a:off x="5332285" y="0"/>
            <a:ext cx="6859715" cy="6858000"/>
          </a:xfrm>
          <a:prstGeom prst="rect">
            <a:avLst/>
          </a:prstGeom>
        </p:spPr>
      </p:pic>
      <p:sp>
        <p:nvSpPr>
          <p:cNvPr id="2" name="Označba mesta besedila 1">
            <a:extLst>
              <a:ext uri="{FF2B5EF4-FFF2-40B4-BE49-F238E27FC236}">
                <a16:creationId xmlns:a16="http://schemas.microsoft.com/office/drawing/2014/main" id="{83D402F4-8669-4801-A5E6-C8946B7A8287}"/>
              </a:ext>
            </a:extLst>
          </p:cNvPr>
          <p:cNvSpPr>
            <a:spLocks noGrp="1"/>
          </p:cNvSpPr>
          <p:nvPr>
            <p:ph type="body" sz="quarter" idx="15"/>
          </p:nvPr>
        </p:nvSpPr>
        <p:spPr>
          <a:xfrm>
            <a:off x="441457" y="843077"/>
            <a:ext cx="10978262" cy="1083096"/>
          </a:xfrm>
        </p:spPr>
        <p:txBody>
          <a:bodyPr/>
          <a:lstStyle/>
          <a:p>
            <a:r>
              <a:rPr lang="sl-SI" dirty="0"/>
              <a:t>Wellness = </a:t>
            </a:r>
            <a:r>
              <a:rPr lang="sl-SI" dirty="0" err="1"/>
              <a:t>work</a:t>
            </a:r>
            <a:r>
              <a:rPr lang="sl-SI" dirty="0"/>
              <a:t> on </a:t>
            </a:r>
            <a:r>
              <a:rPr lang="sl-SI" dirty="0" err="1"/>
              <a:t>yourself</a:t>
            </a:r>
            <a:endParaRPr lang="sl-SI" dirty="0"/>
          </a:p>
        </p:txBody>
      </p:sp>
      <p:sp>
        <p:nvSpPr>
          <p:cNvPr id="4" name="CaixaDeTexto 10">
            <a:extLst>
              <a:ext uri="{FF2B5EF4-FFF2-40B4-BE49-F238E27FC236}">
                <a16:creationId xmlns:a16="http://schemas.microsoft.com/office/drawing/2014/main" id="{9F326BBF-A432-4C20-AABE-1B9FA53B8E39}"/>
              </a:ext>
            </a:extLst>
          </p:cNvPr>
          <p:cNvSpPr txBox="1">
            <a:spLocks noGrp="1"/>
          </p:cNvSpPr>
          <p:nvPr>
            <p:ph type="body" sz="quarter" idx="16"/>
          </p:nvPr>
        </p:nvSpPr>
        <p:spPr>
          <a:xfrm>
            <a:off x="441457" y="2086803"/>
            <a:ext cx="4239226" cy="2803844"/>
          </a:xfrm>
          <a:prstGeom prst="rect">
            <a:avLst/>
          </a:prstGeom>
          <a:solidFill>
            <a:srgbClr val="FDDE00"/>
          </a:solidFill>
        </p:spPr>
        <p:txBody>
          <a:bodyPr wrap="square">
            <a:spAutoFit/>
          </a:bodyPr>
          <a:lstStyle/>
          <a:p>
            <a:r>
              <a:rPr lang="en-US" dirty="0"/>
              <a:t>The decision for wellness or a healthy lifestyle is the decision of each individual. The key factors for implementation are: </a:t>
            </a:r>
            <a:endParaRPr lang="sl-SI" dirty="0"/>
          </a:p>
          <a:p>
            <a:pPr>
              <a:buClr>
                <a:schemeClr val="accent2"/>
              </a:buClr>
              <a:buFont typeface="Arial" panose="020B0604020202020204" pitchFamily="34" charset="0"/>
              <a:buChar char="•"/>
            </a:pPr>
            <a:r>
              <a:rPr lang="sl-SI" dirty="0"/>
              <a:t> </a:t>
            </a:r>
            <a:r>
              <a:rPr lang="sl-SI" dirty="0" err="1"/>
              <a:t>space</a:t>
            </a:r>
            <a:r>
              <a:rPr lang="sl-SI" dirty="0"/>
              <a:t> </a:t>
            </a:r>
            <a:r>
              <a:rPr lang="sl-SI" dirty="0" err="1"/>
              <a:t>and</a:t>
            </a:r>
            <a:r>
              <a:rPr lang="sl-SI" dirty="0"/>
              <a:t> time</a:t>
            </a:r>
          </a:p>
          <a:p>
            <a:pPr>
              <a:buClr>
                <a:schemeClr val="accent2"/>
              </a:buClr>
              <a:buFont typeface="Arial" panose="020B0604020202020204" pitchFamily="34" charset="0"/>
              <a:buChar char="•"/>
            </a:pPr>
            <a:r>
              <a:rPr lang="sl-SI" dirty="0"/>
              <a:t> </a:t>
            </a:r>
            <a:r>
              <a:rPr lang="sl-SI" dirty="0" err="1"/>
              <a:t>will</a:t>
            </a:r>
            <a:r>
              <a:rPr lang="sl-SI" dirty="0"/>
              <a:t> </a:t>
            </a:r>
            <a:r>
              <a:rPr lang="sl-SI" dirty="0" err="1"/>
              <a:t>and</a:t>
            </a:r>
            <a:r>
              <a:rPr lang="sl-SI" dirty="0"/>
              <a:t> perseverance</a:t>
            </a:r>
          </a:p>
          <a:p>
            <a:pPr>
              <a:buClr>
                <a:schemeClr val="accent2"/>
              </a:buClr>
            </a:pPr>
            <a:endParaRPr lang="en-GB" dirty="0"/>
          </a:p>
        </p:txBody>
      </p:sp>
      <p:sp>
        <p:nvSpPr>
          <p:cNvPr id="5" name="CaixaDeTexto 9">
            <a:extLst>
              <a:ext uri="{FF2B5EF4-FFF2-40B4-BE49-F238E27FC236}">
                <a16:creationId xmlns:a16="http://schemas.microsoft.com/office/drawing/2014/main" id="{2071ED1A-00AC-4910-BCB2-5DC919286C92}"/>
              </a:ext>
            </a:extLst>
          </p:cNvPr>
          <p:cNvSpPr txBox="1"/>
          <p:nvPr/>
        </p:nvSpPr>
        <p:spPr>
          <a:xfrm>
            <a:off x="6635489" y="590538"/>
            <a:ext cx="4253305" cy="2523768"/>
          </a:xfrm>
          <a:prstGeom prst="rect">
            <a:avLst/>
          </a:prstGeom>
          <a:noFill/>
        </p:spPr>
        <p:txBody>
          <a:bodyPr wrap="square">
            <a:spAutoFit/>
          </a:bodyPr>
          <a:lstStyle/>
          <a:p>
            <a:pPr algn="ctr"/>
            <a:r>
              <a:rPr lang="en-US" sz="2400" i="1" dirty="0">
                <a:solidFill>
                  <a:srgbClr val="F7981D"/>
                </a:solidFill>
                <a:effectLst>
                  <a:outerShdw blurRad="38100" dist="38100" dir="2700000" algn="tl">
                    <a:srgbClr val="000000">
                      <a:alpha val="43137"/>
                    </a:srgbClr>
                  </a:outerShdw>
                </a:effectLst>
              </a:rPr>
              <a:t>Happiness is not in having everything we want, but in knowing how to be content with what we have</a:t>
            </a:r>
            <a:r>
              <a:rPr lang="sl-SI" sz="2400" i="1" dirty="0">
                <a:solidFill>
                  <a:srgbClr val="F7981D"/>
                </a:solidFill>
                <a:effectLst>
                  <a:outerShdw blurRad="38100" dist="38100" dir="2700000" algn="tl">
                    <a:srgbClr val="000000">
                      <a:alpha val="43137"/>
                    </a:srgbClr>
                  </a:outerShdw>
                </a:effectLst>
              </a:rPr>
              <a:t>.</a:t>
            </a:r>
          </a:p>
          <a:p>
            <a:br>
              <a:rPr lang="sl-SI" sz="3200" dirty="0"/>
            </a:br>
            <a:endParaRPr lang="en-GB" sz="3000" dirty="0">
              <a:solidFill>
                <a:schemeClr val="bg1">
                  <a:lumMod val="65000"/>
                </a:schemeClr>
              </a:solidFill>
            </a:endParaRPr>
          </a:p>
        </p:txBody>
      </p:sp>
    </p:spTree>
    <p:extLst>
      <p:ext uri="{BB962C8B-B14F-4D97-AF65-F5344CB8AC3E}">
        <p14:creationId xmlns:p14="http://schemas.microsoft.com/office/powerpoint/2010/main" val="729221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7C5D065-332D-4FF5-996E-24D2FC943989}"/>
              </a:ext>
            </a:extLst>
          </p:cNvPr>
          <p:cNvSpPr>
            <a:spLocks noGrp="1"/>
          </p:cNvSpPr>
          <p:nvPr>
            <p:ph type="body" sz="quarter" idx="13"/>
          </p:nvPr>
        </p:nvSpPr>
        <p:spPr/>
        <p:txBody>
          <a:bodyPr/>
          <a:lstStyle/>
          <a:p>
            <a:r>
              <a:rPr lang="sl-SI" sz="4800" dirty="0">
                <a:solidFill>
                  <a:schemeClr val="bg1"/>
                </a:solidFill>
                <a:effectLst>
                  <a:outerShdw blurRad="38100" dist="38100" dir="2700000" algn="tl">
                    <a:srgbClr val="000000">
                      <a:alpha val="43137"/>
                    </a:srgbClr>
                  </a:outerShdw>
                </a:effectLst>
              </a:rPr>
              <a:t>1.2</a:t>
            </a:r>
            <a:r>
              <a:rPr lang="en-US" sz="4800" dirty="0">
                <a:solidFill>
                  <a:schemeClr val="bg1"/>
                </a:solidFill>
                <a:effectLst>
                  <a:outerShdw blurRad="38100" dist="38100" dir="2700000" algn="tl">
                    <a:srgbClr val="000000">
                      <a:alpha val="43137"/>
                    </a:srgbClr>
                  </a:outerShdw>
                </a:effectLst>
              </a:rPr>
              <a:t>.</a:t>
            </a:r>
          </a:p>
          <a:p>
            <a:r>
              <a:rPr lang="sl-SI" sz="4800" dirty="0">
                <a:solidFill>
                  <a:schemeClr val="bg1"/>
                </a:solidFill>
                <a:effectLst>
                  <a:outerShdw blurRad="38100" dist="38100" dir="2700000" algn="tl">
                    <a:srgbClr val="000000">
                      <a:alpha val="43137"/>
                    </a:srgbClr>
                  </a:outerShdw>
                </a:effectLst>
              </a:rPr>
              <a:t>TOURISM</a:t>
            </a:r>
            <a:endParaRPr lang="en-US" sz="4800" spc="-50" dirty="0">
              <a:solidFill>
                <a:schemeClr val="bg1"/>
              </a:solidFill>
              <a:effectLst>
                <a:outerShdw blurRad="38100" dist="38100" dir="2700000" algn="tl">
                  <a:srgbClr val="000000">
                    <a:alpha val="43137"/>
                  </a:srgbClr>
                </a:outerShdw>
              </a:effectLst>
            </a:endParaRPr>
          </a:p>
          <a:p>
            <a:endParaRPr lang="sl-SI" dirty="0"/>
          </a:p>
        </p:txBody>
      </p:sp>
      <p:sp>
        <p:nvSpPr>
          <p:cNvPr id="3" name="Označba mesta besedila 2">
            <a:extLst>
              <a:ext uri="{FF2B5EF4-FFF2-40B4-BE49-F238E27FC236}">
                <a16:creationId xmlns:a16="http://schemas.microsoft.com/office/drawing/2014/main" id="{8AD3B16D-6A7F-4BFC-8082-A98E596F2E96}"/>
              </a:ext>
            </a:extLst>
          </p:cNvPr>
          <p:cNvSpPr>
            <a:spLocks noGrp="1"/>
          </p:cNvSpPr>
          <p:nvPr>
            <p:ph type="body" sz="quarter" idx="14"/>
          </p:nvPr>
        </p:nvSpPr>
        <p:spPr/>
        <p:txBody>
          <a:bodyPr/>
          <a:lstStyle/>
          <a:p>
            <a:r>
              <a:rPr lang="en-US" dirty="0"/>
              <a:t>Tourism is travel and the most beautiful form of lifelong learning.</a:t>
            </a:r>
            <a:endParaRPr lang="sl-SI" dirty="0"/>
          </a:p>
        </p:txBody>
      </p:sp>
      <p:pic>
        <p:nvPicPr>
          <p:cNvPr id="7" name="Slika 6">
            <a:extLst>
              <a:ext uri="{FF2B5EF4-FFF2-40B4-BE49-F238E27FC236}">
                <a16:creationId xmlns:a16="http://schemas.microsoft.com/office/drawing/2014/main" id="{EF7CD9A5-1127-41C4-9CAA-E5CA5DC6ADC7}"/>
              </a:ext>
            </a:extLst>
          </p:cNvPr>
          <p:cNvPicPr>
            <a:picLocks noChangeAspect="1"/>
          </p:cNvPicPr>
          <p:nvPr/>
        </p:nvPicPr>
        <p:blipFill>
          <a:blip r:embed="rId2"/>
          <a:stretch>
            <a:fillRect/>
          </a:stretch>
        </p:blipFill>
        <p:spPr>
          <a:xfrm>
            <a:off x="3614530" y="-485711"/>
            <a:ext cx="8577470" cy="5025862"/>
          </a:xfrm>
          <a:prstGeom prst="rect">
            <a:avLst/>
          </a:prstGeom>
        </p:spPr>
      </p:pic>
      <p:sp>
        <p:nvSpPr>
          <p:cNvPr id="9" name="Označba mesta slike 8">
            <a:extLst>
              <a:ext uri="{FF2B5EF4-FFF2-40B4-BE49-F238E27FC236}">
                <a16:creationId xmlns:a16="http://schemas.microsoft.com/office/drawing/2014/main" id="{07637B59-BCA7-4ED1-B1BE-BABB4E021FBD}"/>
              </a:ext>
            </a:extLst>
          </p:cNvPr>
          <p:cNvSpPr>
            <a:spLocks noGrp="1"/>
          </p:cNvSpPr>
          <p:nvPr>
            <p:ph type="pic" sz="quarter" idx="19"/>
          </p:nvPr>
        </p:nvSpPr>
        <p:spPr>
          <a:xfrm>
            <a:off x="3690730" y="0"/>
            <a:ext cx="8627164" cy="4540151"/>
          </a:xfrm>
        </p:spPr>
      </p:sp>
    </p:spTree>
    <p:extLst>
      <p:ext uri="{BB962C8B-B14F-4D97-AF65-F5344CB8AC3E}">
        <p14:creationId xmlns:p14="http://schemas.microsoft.com/office/powerpoint/2010/main" val="2886271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1D09C59-5CAA-4297-AC9A-668F653E3AE7}"/>
              </a:ext>
            </a:extLst>
          </p:cNvPr>
          <p:cNvSpPr>
            <a:spLocks noGrp="1"/>
          </p:cNvSpPr>
          <p:nvPr>
            <p:ph type="body" sz="quarter" idx="15"/>
          </p:nvPr>
        </p:nvSpPr>
        <p:spPr>
          <a:xfrm>
            <a:off x="74356" y="590538"/>
            <a:ext cx="10978262" cy="1083096"/>
          </a:xfrm>
        </p:spPr>
        <p:txBody>
          <a:bodyPr/>
          <a:lstStyle/>
          <a:p>
            <a:r>
              <a:rPr lang="sl-SI" dirty="0" err="1"/>
              <a:t>Tourism</a:t>
            </a:r>
            <a:r>
              <a:rPr lang="sl-SI" dirty="0"/>
              <a:t> </a:t>
            </a:r>
            <a:r>
              <a:rPr lang="sl-SI" dirty="0" err="1"/>
              <a:t>definition</a:t>
            </a:r>
            <a:endParaRPr lang="sl-SI" dirty="0"/>
          </a:p>
        </p:txBody>
      </p:sp>
      <p:sp>
        <p:nvSpPr>
          <p:cNvPr id="4" name="CaixaDeTexto 8">
            <a:extLst>
              <a:ext uri="{FF2B5EF4-FFF2-40B4-BE49-F238E27FC236}">
                <a16:creationId xmlns:a16="http://schemas.microsoft.com/office/drawing/2014/main" id="{82D8AF79-9772-4810-91AC-62FE5494845E}"/>
              </a:ext>
            </a:extLst>
          </p:cNvPr>
          <p:cNvSpPr txBox="1"/>
          <p:nvPr/>
        </p:nvSpPr>
        <p:spPr>
          <a:xfrm>
            <a:off x="0" y="1726314"/>
            <a:ext cx="5168348" cy="3869416"/>
          </a:xfrm>
          <a:prstGeom prst="rect">
            <a:avLst/>
          </a:prstGeom>
          <a:solidFill>
            <a:srgbClr val="6ECECB"/>
          </a:solidFill>
        </p:spPr>
        <p:txBody>
          <a:bodyPr wrap="square" rtlCol="0">
            <a:noAutofit/>
          </a:bodyPr>
          <a:lstStyle/>
          <a:p>
            <a:pPr>
              <a:lnSpc>
                <a:spcPct val="150000"/>
              </a:lnSpc>
            </a:pPr>
            <a:r>
              <a:rPr lang="sl-SI" sz="2400" b="1" dirty="0">
                <a:solidFill>
                  <a:srgbClr val="303336"/>
                </a:solidFill>
              </a:rPr>
              <a:t>EUROSTAT </a:t>
            </a:r>
            <a:r>
              <a:rPr lang="sl-SI" sz="2400" dirty="0" err="1">
                <a:solidFill>
                  <a:srgbClr val="303336"/>
                </a:solidFill>
              </a:rPr>
              <a:t>defines</a:t>
            </a:r>
            <a:r>
              <a:rPr lang="sl-SI" sz="2400" dirty="0">
                <a:solidFill>
                  <a:srgbClr val="303336"/>
                </a:solidFill>
              </a:rPr>
              <a:t> </a:t>
            </a:r>
            <a:r>
              <a:rPr lang="sl-SI" sz="2400" dirty="0" err="1">
                <a:solidFill>
                  <a:srgbClr val="303336"/>
                </a:solidFill>
              </a:rPr>
              <a:t>tourism</a:t>
            </a:r>
            <a:r>
              <a:rPr lang="sl-SI" sz="2400" dirty="0">
                <a:solidFill>
                  <a:srgbClr val="303336"/>
                </a:solidFill>
              </a:rPr>
              <a:t> as </a:t>
            </a:r>
            <a:r>
              <a:rPr lang="sl-SI" sz="2400" dirty="0" err="1">
                <a:solidFill>
                  <a:srgbClr val="303336"/>
                </a:solidFill>
              </a:rPr>
              <a:t>an</a:t>
            </a:r>
            <a:r>
              <a:rPr lang="sl-SI" sz="2400" dirty="0">
                <a:solidFill>
                  <a:srgbClr val="303336"/>
                </a:solidFill>
              </a:rPr>
              <a:t> </a:t>
            </a:r>
            <a:r>
              <a:rPr lang="sl-SI" sz="2400" b="1" dirty="0">
                <a:solidFill>
                  <a:srgbClr val="303336"/>
                </a:solidFill>
              </a:rPr>
              <a:t>„</a:t>
            </a:r>
            <a:r>
              <a:rPr lang="en-US" sz="2400" dirty="0"/>
              <a:t>activity of </a:t>
            </a:r>
            <a:r>
              <a:rPr lang="en-US" sz="2400" b="1" dirty="0"/>
              <a:t>visitors taking a trip to a destination outside their usual environment</a:t>
            </a:r>
            <a:r>
              <a:rPr lang="en-US" sz="2400" dirty="0"/>
              <a:t>, for less than a year. It can be for any main purpose, including </a:t>
            </a:r>
            <a:r>
              <a:rPr lang="en-US" sz="2400" b="1" dirty="0"/>
              <a:t>business or</a:t>
            </a:r>
            <a:r>
              <a:rPr lang="en-US" sz="2400" dirty="0"/>
              <a:t> </a:t>
            </a:r>
            <a:r>
              <a:rPr lang="en-US" sz="2400" b="1" dirty="0"/>
              <a:t>leisure</a:t>
            </a:r>
            <a:r>
              <a:rPr lang="en-US" sz="2400" dirty="0"/>
              <a:t>..</a:t>
            </a:r>
            <a:r>
              <a:rPr lang="sl-SI" sz="2400" dirty="0"/>
              <a:t>“</a:t>
            </a:r>
          </a:p>
        </p:txBody>
      </p:sp>
      <p:pic>
        <p:nvPicPr>
          <p:cNvPr id="3" name="Slika 2">
            <a:extLst>
              <a:ext uri="{FF2B5EF4-FFF2-40B4-BE49-F238E27FC236}">
                <a16:creationId xmlns:a16="http://schemas.microsoft.com/office/drawing/2014/main" id="{B2002303-DFE5-483C-8E45-9976DD5DE8A7}"/>
              </a:ext>
            </a:extLst>
          </p:cNvPr>
          <p:cNvPicPr>
            <a:picLocks noChangeAspect="1"/>
          </p:cNvPicPr>
          <p:nvPr/>
        </p:nvPicPr>
        <p:blipFill rotWithShape="1">
          <a:blip r:embed="rId3"/>
          <a:srcRect l="11731"/>
          <a:stretch/>
        </p:blipFill>
        <p:spPr>
          <a:xfrm>
            <a:off x="5168348" y="1507628"/>
            <a:ext cx="7023652" cy="4306787"/>
          </a:xfrm>
          <a:prstGeom prst="rect">
            <a:avLst/>
          </a:prstGeom>
        </p:spPr>
      </p:pic>
    </p:spTree>
    <p:extLst>
      <p:ext uri="{BB962C8B-B14F-4D97-AF65-F5344CB8AC3E}">
        <p14:creationId xmlns:p14="http://schemas.microsoft.com/office/powerpoint/2010/main" val="3884086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6">
            <a:extLst>
              <a:ext uri="{FF2B5EF4-FFF2-40B4-BE49-F238E27FC236}">
                <a16:creationId xmlns:a16="http://schemas.microsoft.com/office/drawing/2014/main" id="{88C5BF4E-2E39-47D2-91A7-9B3B8036B772}"/>
              </a:ext>
            </a:extLst>
          </p:cNvPr>
          <p:cNvSpPr/>
          <p:nvPr/>
        </p:nvSpPr>
        <p:spPr>
          <a:xfrm>
            <a:off x="5038456" y="1935716"/>
            <a:ext cx="2061682" cy="1882867"/>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effectLst>
                <a:outerShdw blurRad="38100" dist="38100" dir="2700000" algn="tl">
                  <a:srgbClr val="000000">
                    <a:alpha val="43137"/>
                  </a:srgbClr>
                </a:outerShdw>
              </a:effectLst>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414622" y="341618"/>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Motivational</a:t>
            </a:r>
            <a:r>
              <a:rPr lang="sl-SI" sz="3600" b="1" dirty="0"/>
              <a:t> </a:t>
            </a:r>
            <a:r>
              <a:rPr lang="sl-SI" sz="3600" b="1" dirty="0" err="1"/>
              <a:t>factors</a:t>
            </a:r>
            <a:r>
              <a:rPr lang="sl-SI" sz="3600" b="1" dirty="0"/>
              <a:t> </a:t>
            </a:r>
            <a:r>
              <a:rPr lang="sl-SI" sz="3600" b="1" dirty="0" err="1"/>
              <a:t>for</a:t>
            </a:r>
            <a:r>
              <a:rPr lang="sl-SI" sz="3600" b="1" dirty="0"/>
              <a:t> </a:t>
            </a:r>
            <a:r>
              <a:rPr lang="sl-SI" sz="3600" b="1" dirty="0" err="1"/>
              <a:t>tourism</a:t>
            </a:r>
            <a:endParaRPr lang="en-US" sz="3600" b="1" dirty="0"/>
          </a:p>
        </p:txBody>
      </p:sp>
      <p:sp>
        <p:nvSpPr>
          <p:cNvPr id="3" name="Seta: Para a Direita 2">
            <a:extLst>
              <a:ext uri="{FF2B5EF4-FFF2-40B4-BE49-F238E27FC236}">
                <a16:creationId xmlns:a16="http://schemas.microsoft.com/office/drawing/2014/main" id="{72C9F22A-F102-46A3-B67C-7F317FDFCF07}"/>
              </a:ext>
            </a:extLst>
          </p:cNvPr>
          <p:cNvSpPr/>
          <p:nvPr/>
        </p:nvSpPr>
        <p:spPr>
          <a:xfrm>
            <a:off x="343278" y="2335753"/>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l-SI" sz="3000" b="1" dirty="0" err="1">
                <a:effectLst>
                  <a:outerShdw blurRad="38100" dist="38100" dir="2700000" algn="tl">
                    <a:srgbClr val="000000">
                      <a:alpha val="43137"/>
                    </a:srgbClr>
                  </a:outerShdw>
                </a:effectLst>
              </a:rPr>
              <a:t>Internal</a:t>
            </a:r>
            <a:r>
              <a:rPr lang="sl-SI" sz="3000" b="1" dirty="0">
                <a:effectLst>
                  <a:outerShdw blurRad="38100" dist="38100" dir="2700000" algn="tl">
                    <a:srgbClr val="000000">
                      <a:alpha val="43137"/>
                    </a:srgbClr>
                  </a:outerShdw>
                </a:effectLst>
              </a:rPr>
              <a:t> </a:t>
            </a:r>
            <a:r>
              <a:rPr lang="sl-SI" sz="3000" b="1" dirty="0" err="1">
                <a:effectLst>
                  <a:outerShdw blurRad="38100" dist="38100" dir="2700000" algn="tl">
                    <a:srgbClr val="000000">
                      <a:alpha val="43137"/>
                    </a:srgbClr>
                  </a:outerShdw>
                </a:effectLst>
              </a:rPr>
              <a:t>factors</a:t>
            </a:r>
            <a:endParaRPr lang="en-GB" sz="3000" b="1" i="1" dirty="0">
              <a:effectLst>
                <a:outerShdw blurRad="38100" dist="38100" dir="2700000" algn="tl">
                  <a:srgbClr val="000000">
                    <a:alpha val="43137"/>
                  </a:srgbClr>
                </a:outerShdw>
              </a:effectLst>
            </a:endParaRPr>
          </a:p>
        </p:txBody>
      </p:sp>
      <p:sp>
        <p:nvSpPr>
          <p:cNvPr id="6" name="Seta: Para a Direita 5">
            <a:extLst>
              <a:ext uri="{FF2B5EF4-FFF2-40B4-BE49-F238E27FC236}">
                <a16:creationId xmlns:a16="http://schemas.microsoft.com/office/drawing/2014/main" id="{1C44958E-1783-4255-A08E-DDFDE58A0036}"/>
              </a:ext>
            </a:extLst>
          </p:cNvPr>
          <p:cNvSpPr/>
          <p:nvPr/>
        </p:nvSpPr>
        <p:spPr>
          <a:xfrm flipH="1">
            <a:off x="6575684" y="2319361"/>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effectLst>
                  <a:outerShdw blurRad="38100" dist="38100" dir="2700000" algn="tl">
                    <a:srgbClr val="000000">
                      <a:alpha val="43137"/>
                    </a:srgbClr>
                  </a:outerShdw>
                </a:effectLst>
              </a:rPr>
              <a:t>External Factors </a:t>
            </a:r>
          </a:p>
        </p:txBody>
      </p:sp>
      <p:sp>
        <p:nvSpPr>
          <p:cNvPr id="14" name="Retângulo 13">
            <a:extLst>
              <a:ext uri="{FF2B5EF4-FFF2-40B4-BE49-F238E27FC236}">
                <a16:creationId xmlns:a16="http://schemas.microsoft.com/office/drawing/2014/main" id="{4017520D-374E-4778-869D-1AB4A2E1E03D}"/>
              </a:ext>
            </a:extLst>
          </p:cNvPr>
          <p:cNvSpPr/>
          <p:nvPr/>
        </p:nvSpPr>
        <p:spPr>
          <a:xfrm>
            <a:off x="281029" y="4135787"/>
            <a:ext cx="5619600" cy="20293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tx1"/>
                </a:solidFill>
              </a:rPr>
              <a:t>Attitudes of Tourist </a:t>
            </a:r>
            <a:endParaRPr lang="sl-SI" sz="2400" b="1" dirty="0">
              <a:solidFill>
                <a:schemeClr val="tx1"/>
              </a:solidFill>
            </a:endParaRPr>
          </a:p>
          <a:p>
            <a:pPr algn="ctr"/>
            <a:r>
              <a:rPr lang="en-US" sz="2400" b="1" dirty="0">
                <a:solidFill>
                  <a:schemeClr val="tx1"/>
                </a:solidFill>
              </a:rPr>
              <a:t>Tourist’s Perception</a:t>
            </a:r>
            <a:endParaRPr lang="en-US" sz="2400" dirty="0">
              <a:solidFill>
                <a:schemeClr val="tx1"/>
              </a:solidFill>
            </a:endParaRPr>
          </a:p>
          <a:p>
            <a:pPr algn="ctr"/>
            <a:r>
              <a:rPr lang="en-US" sz="2400" b="1" dirty="0">
                <a:solidFill>
                  <a:schemeClr val="tx1"/>
                </a:solidFill>
              </a:rPr>
              <a:t>Values or Beliefs </a:t>
            </a:r>
            <a:endParaRPr lang="sl-SI" sz="2400" b="1" dirty="0">
              <a:solidFill>
                <a:schemeClr val="tx1"/>
              </a:solidFill>
            </a:endParaRPr>
          </a:p>
          <a:p>
            <a:pPr algn="ctr"/>
            <a:r>
              <a:rPr lang="en-US" sz="2400" b="1" dirty="0">
                <a:solidFill>
                  <a:schemeClr val="tx1"/>
                </a:solidFill>
              </a:rPr>
              <a:t>Personality of the Tourist</a:t>
            </a:r>
            <a:endParaRPr lang="en-US" sz="2400" dirty="0">
              <a:solidFill>
                <a:schemeClr val="tx1"/>
              </a:solidFill>
            </a:endParaRPr>
          </a:p>
        </p:txBody>
      </p:sp>
      <p:sp>
        <p:nvSpPr>
          <p:cNvPr id="18" name="Retângulo 17">
            <a:extLst>
              <a:ext uri="{FF2B5EF4-FFF2-40B4-BE49-F238E27FC236}">
                <a16:creationId xmlns:a16="http://schemas.microsoft.com/office/drawing/2014/main" id="{2B3DD095-2D4F-45D1-8FCA-B8D3BA7F8271}"/>
              </a:ext>
            </a:extLst>
          </p:cNvPr>
          <p:cNvSpPr/>
          <p:nvPr/>
        </p:nvSpPr>
        <p:spPr>
          <a:xfrm>
            <a:off x="6275190" y="4135787"/>
            <a:ext cx="5620511" cy="20293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spc="-30" dirty="0">
                <a:solidFill>
                  <a:srgbClr val="000000"/>
                </a:solidFill>
              </a:rPr>
              <a:t>Place of Origin</a:t>
            </a:r>
            <a:endParaRPr lang="en-US" sz="2400" spc="-30" dirty="0">
              <a:solidFill>
                <a:srgbClr val="000000"/>
              </a:solidFill>
            </a:endParaRPr>
          </a:p>
          <a:p>
            <a:pPr algn="ctr"/>
            <a:r>
              <a:rPr lang="en-US" sz="2400" b="1" spc="-30" dirty="0">
                <a:solidFill>
                  <a:srgbClr val="000000"/>
                </a:solidFill>
              </a:rPr>
              <a:t>Family and Age </a:t>
            </a:r>
          </a:p>
          <a:p>
            <a:pPr algn="ctr"/>
            <a:r>
              <a:rPr lang="en-US" sz="2400" b="1" spc="-30" dirty="0">
                <a:solidFill>
                  <a:srgbClr val="000000"/>
                </a:solidFill>
              </a:rPr>
              <a:t>Culture or Social Class</a:t>
            </a:r>
          </a:p>
          <a:p>
            <a:pPr algn="ctr"/>
            <a:r>
              <a:rPr lang="en-US" sz="2400" b="1" spc="-30" dirty="0">
                <a:solidFill>
                  <a:srgbClr val="000000"/>
                </a:solidFill>
              </a:rPr>
              <a:t>Market</a:t>
            </a:r>
            <a:endParaRPr lang="en-US" sz="2400" spc="-30" dirty="0">
              <a:solidFill>
                <a:srgbClr val="000000"/>
              </a:solidFill>
            </a:endParaRPr>
          </a:p>
        </p:txBody>
      </p:sp>
      <p:sp>
        <p:nvSpPr>
          <p:cNvPr id="9" name="Retângulo 8">
            <a:extLst>
              <a:ext uri="{FF2B5EF4-FFF2-40B4-BE49-F238E27FC236}">
                <a16:creationId xmlns:a16="http://schemas.microsoft.com/office/drawing/2014/main" id="{128325F8-13E1-4FB5-9B43-AD8CF4D2FAAE}"/>
              </a:ext>
            </a:extLst>
          </p:cNvPr>
          <p:cNvSpPr/>
          <p:nvPr/>
        </p:nvSpPr>
        <p:spPr>
          <a:xfrm>
            <a:off x="281029" y="3371847"/>
            <a:ext cx="5620511" cy="590700"/>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rPr>
              <a:t>Intrinsic Motivation</a:t>
            </a:r>
            <a:endParaRPr lang="en-GB" sz="2400" b="1" dirty="0">
              <a:solidFill>
                <a:schemeClr val="tx1"/>
              </a:solidFill>
            </a:endParaRPr>
          </a:p>
        </p:txBody>
      </p:sp>
      <p:sp>
        <p:nvSpPr>
          <p:cNvPr id="10" name="Retângulo 9">
            <a:extLst>
              <a:ext uri="{FF2B5EF4-FFF2-40B4-BE49-F238E27FC236}">
                <a16:creationId xmlns:a16="http://schemas.microsoft.com/office/drawing/2014/main" id="{EB7DC12C-4D56-4E6B-9B9F-96B285AB14CC}"/>
              </a:ext>
            </a:extLst>
          </p:cNvPr>
          <p:cNvSpPr/>
          <p:nvPr/>
        </p:nvSpPr>
        <p:spPr>
          <a:xfrm>
            <a:off x="6289553" y="3371847"/>
            <a:ext cx="5620511" cy="590700"/>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rPr>
              <a:t>Extrinsic Motivation</a:t>
            </a:r>
            <a:endParaRPr lang="en-GB" sz="2400" b="1" spc="-20" dirty="0">
              <a:solidFill>
                <a:schemeClr val="tx1"/>
              </a:solidFill>
            </a:endParaRPr>
          </a:p>
        </p:txBody>
      </p:sp>
      <p:sp>
        <p:nvSpPr>
          <p:cNvPr id="19" name="Retângulo 18">
            <a:extLst>
              <a:ext uri="{FF2B5EF4-FFF2-40B4-BE49-F238E27FC236}">
                <a16:creationId xmlns:a16="http://schemas.microsoft.com/office/drawing/2014/main" id="{7A294750-B2E1-49F2-9BC4-3529E82CFB45}"/>
              </a:ext>
            </a:extLst>
          </p:cNvPr>
          <p:cNvSpPr/>
          <p:nvPr/>
        </p:nvSpPr>
        <p:spPr>
          <a:xfrm>
            <a:off x="235794" y="1150264"/>
            <a:ext cx="5409632" cy="1189565"/>
          </a:xfrm>
          <a:prstGeom prst="rect">
            <a:avLst/>
          </a:prstGeom>
          <a:solidFill>
            <a:srgbClr val="FCD9A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rPr>
              <a:t>Internal factors </a:t>
            </a:r>
            <a:r>
              <a:rPr lang="en-US" sz="2400" dirty="0" err="1">
                <a:solidFill>
                  <a:schemeClr val="tx1"/>
                </a:solidFill>
              </a:rPr>
              <a:t>ar</a:t>
            </a:r>
            <a:r>
              <a:rPr lang="sl-SI" sz="2400" dirty="0">
                <a:solidFill>
                  <a:schemeClr val="tx1"/>
                </a:solidFill>
              </a:rPr>
              <a:t>i</a:t>
            </a:r>
            <a:r>
              <a:rPr lang="en-US" sz="2400" dirty="0">
                <a:solidFill>
                  <a:schemeClr val="tx1"/>
                </a:solidFill>
              </a:rPr>
              <a:t>se, direct, and integrate a person’s behavior and influence his decisions for travelling.</a:t>
            </a:r>
          </a:p>
          <a:p>
            <a:pPr>
              <a:lnSpc>
                <a:spcPct val="150000"/>
              </a:lnSpc>
            </a:pPr>
            <a:endParaRPr lang="en-GB" sz="2400" dirty="0">
              <a:solidFill>
                <a:srgbClr val="000000"/>
              </a:solidFill>
            </a:endParaRPr>
          </a:p>
        </p:txBody>
      </p:sp>
      <p:sp>
        <p:nvSpPr>
          <p:cNvPr id="21" name="Retângulo 20">
            <a:extLst>
              <a:ext uri="{FF2B5EF4-FFF2-40B4-BE49-F238E27FC236}">
                <a16:creationId xmlns:a16="http://schemas.microsoft.com/office/drawing/2014/main" id="{3D34210A-ED20-4F0B-B921-4CB10436DCDC}"/>
              </a:ext>
            </a:extLst>
          </p:cNvPr>
          <p:cNvSpPr/>
          <p:nvPr/>
        </p:nvSpPr>
        <p:spPr>
          <a:xfrm>
            <a:off x="6290464" y="1156589"/>
            <a:ext cx="5619600" cy="1162772"/>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l-SI" sz="2400" dirty="0" err="1">
                <a:solidFill>
                  <a:schemeClr val="tx1"/>
                </a:solidFill>
              </a:rPr>
              <a:t>External</a:t>
            </a:r>
            <a:r>
              <a:rPr lang="sl-SI" sz="2400" dirty="0">
                <a:solidFill>
                  <a:schemeClr val="tx1"/>
                </a:solidFill>
              </a:rPr>
              <a:t> </a:t>
            </a:r>
            <a:r>
              <a:rPr lang="sl-SI" sz="2400" dirty="0" err="1">
                <a:solidFill>
                  <a:schemeClr val="tx1"/>
                </a:solidFill>
              </a:rPr>
              <a:t>factors</a:t>
            </a:r>
            <a:r>
              <a:rPr lang="sl-SI" sz="2400" dirty="0">
                <a:solidFill>
                  <a:schemeClr val="tx1"/>
                </a:solidFill>
              </a:rPr>
              <a:t> </a:t>
            </a:r>
            <a:r>
              <a:rPr lang="en-US" sz="2400" dirty="0">
                <a:solidFill>
                  <a:schemeClr val="tx1"/>
                </a:solidFill>
              </a:rPr>
              <a:t>can influence tourists and pull them towards a certain motivation and subsequent decision.</a:t>
            </a:r>
          </a:p>
        </p:txBody>
      </p:sp>
      <p:pic>
        <p:nvPicPr>
          <p:cNvPr id="2" name="Slika 1">
            <a:extLst>
              <a:ext uri="{FF2B5EF4-FFF2-40B4-BE49-F238E27FC236}">
                <a16:creationId xmlns:a16="http://schemas.microsoft.com/office/drawing/2014/main" id="{E06427A2-98E7-461A-A179-C1B438FC74AA}"/>
              </a:ext>
            </a:extLst>
          </p:cNvPr>
          <p:cNvPicPr>
            <a:picLocks noChangeAspect="1"/>
          </p:cNvPicPr>
          <p:nvPr/>
        </p:nvPicPr>
        <p:blipFill>
          <a:blip r:embed="rId3"/>
          <a:stretch>
            <a:fillRect/>
          </a:stretch>
        </p:blipFill>
        <p:spPr>
          <a:xfrm>
            <a:off x="5624251" y="2607244"/>
            <a:ext cx="890093" cy="591363"/>
          </a:xfrm>
          <a:prstGeom prst="rect">
            <a:avLst/>
          </a:prstGeom>
        </p:spPr>
      </p:pic>
    </p:spTree>
    <p:extLst>
      <p:ext uri="{BB962C8B-B14F-4D97-AF65-F5344CB8AC3E}">
        <p14:creationId xmlns:p14="http://schemas.microsoft.com/office/powerpoint/2010/main" val="196259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1104519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role of tourism in the economy</a:t>
            </a:r>
          </a:p>
        </p:txBody>
      </p:sp>
      <p:sp>
        <p:nvSpPr>
          <p:cNvPr id="8" name="Retângulo 7">
            <a:extLst>
              <a:ext uri="{FF2B5EF4-FFF2-40B4-BE49-F238E27FC236}">
                <a16:creationId xmlns:a16="http://schemas.microsoft.com/office/drawing/2014/main" id="{17C5F7FC-F61B-4C29-BBE7-ABF4372F73E3}"/>
              </a:ext>
            </a:extLst>
          </p:cNvPr>
          <p:cNvSpPr/>
          <p:nvPr/>
        </p:nvSpPr>
        <p:spPr>
          <a:xfrm>
            <a:off x="993481" y="2991922"/>
            <a:ext cx="2598361" cy="900000"/>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spc="-20">
                <a:effectLst>
                  <a:outerShdw blurRad="38100" dist="38100" dir="2700000" algn="tl">
                    <a:srgbClr val="000000">
                      <a:alpha val="43137"/>
                    </a:srgbClr>
                  </a:outerShdw>
                </a:effectLst>
              </a:rPr>
              <a:t>Infrastructure</a:t>
            </a:r>
          </a:p>
        </p:txBody>
      </p:sp>
      <p:sp>
        <p:nvSpPr>
          <p:cNvPr id="9" name="Retângulo 8">
            <a:extLst>
              <a:ext uri="{FF2B5EF4-FFF2-40B4-BE49-F238E27FC236}">
                <a16:creationId xmlns:a16="http://schemas.microsoft.com/office/drawing/2014/main" id="{0B079809-6F69-4925-BAAB-39EA7ED2EF42}"/>
              </a:ext>
            </a:extLst>
          </p:cNvPr>
          <p:cNvSpPr/>
          <p:nvPr/>
        </p:nvSpPr>
        <p:spPr>
          <a:xfrm>
            <a:off x="4945000" y="969630"/>
            <a:ext cx="2302002" cy="900000"/>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err="1">
                <a:solidFill>
                  <a:schemeClr val="bg1"/>
                </a:solidFill>
                <a:effectLst>
                  <a:outerShdw blurRad="38100" dist="38100" dir="2700000" algn="tl">
                    <a:srgbClr val="000000">
                      <a:alpha val="43137"/>
                    </a:srgbClr>
                  </a:outerShdw>
                </a:effectLst>
              </a:rPr>
              <a:t>Agriculture</a:t>
            </a:r>
            <a:endParaRPr lang="en-GB" sz="3000" b="1" dirty="0">
              <a:solidFill>
                <a:schemeClr val="bg1"/>
              </a:solidFill>
              <a:effectLst>
                <a:outerShdw blurRad="38100" dist="38100" dir="2700000" algn="tl">
                  <a:srgbClr val="000000">
                    <a:alpha val="43137"/>
                  </a:srgbClr>
                </a:outerShdw>
              </a:effectLst>
            </a:endParaRPr>
          </a:p>
        </p:txBody>
      </p:sp>
      <p:sp>
        <p:nvSpPr>
          <p:cNvPr id="10" name="Retângulo 9">
            <a:extLst>
              <a:ext uri="{FF2B5EF4-FFF2-40B4-BE49-F238E27FC236}">
                <a16:creationId xmlns:a16="http://schemas.microsoft.com/office/drawing/2014/main" id="{78B3156F-3BC7-468B-9E42-F29B94A0FA00}"/>
              </a:ext>
            </a:extLst>
          </p:cNvPr>
          <p:cNvSpPr/>
          <p:nvPr/>
        </p:nvSpPr>
        <p:spPr>
          <a:xfrm>
            <a:off x="9380370" y="2872792"/>
            <a:ext cx="2302002" cy="900000"/>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err="1">
                <a:solidFill>
                  <a:schemeClr val="bg1"/>
                </a:solidFill>
                <a:effectLst>
                  <a:outerShdw blurRad="38100" dist="38100" dir="2700000" algn="tl">
                    <a:srgbClr val="000000">
                      <a:alpha val="43137"/>
                    </a:srgbClr>
                  </a:outerShdw>
                </a:effectLst>
              </a:rPr>
              <a:t>Trade</a:t>
            </a:r>
            <a:endParaRPr lang="en-GB" sz="3000" b="1" dirty="0">
              <a:solidFill>
                <a:schemeClr val="bg1"/>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F0B6FA79-932A-4BD2-BB7E-C30524C38BE8}"/>
              </a:ext>
            </a:extLst>
          </p:cNvPr>
          <p:cNvSpPr/>
          <p:nvPr/>
        </p:nvSpPr>
        <p:spPr>
          <a:xfrm>
            <a:off x="7924381" y="4679202"/>
            <a:ext cx="2302002" cy="900000"/>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err="1">
                <a:effectLst>
                  <a:outerShdw blurRad="38100" dist="38100" dir="2700000" algn="tl">
                    <a:srgbClr val="000000">
                      <a:alpha val="43137"/>
                    </a:srgbClr>
                  </a:outerShdw>
                </a:effectLst>
              </a:rPr>
              <a:t>Services</a:t>
            </a:r>
            <a:endParaRPr lang="en-GB" sz="3000" b="1" spc="-20" dirty="0">
              <a:effectLst>
                <a:outerShdw blurRad="38100" dist="38100" dir="2700000" algn="tl">
                  <a:srgbClr val="000000">
                    <a:alpha val="43137"/>
                  </a:srgbClr>
                </a:outerShdw>
              </a:effectLst>
            </a:endParaRPr>
          </a:p>
        </p:txBody>
      </p:sp>
      <p:sp>
        <p:nvSpPr>
          <p:cNvPr id="12" name="Retângulo 11">
            <a:extLst>
              <a:ext uri="{FF2B5EF4-FFF2-40B4-BE49-F238E27FC236}">
                <a16:creationId xmlns:a16="http://schemas.microsoft.com/office/drawing/2014/main" id="{0809DDA5-213F-4B09-B3AA-6CC36ED014F1}"/>
              </a:ext>
            </a:extLst>
          </p:cNvPr>
          <p:cNvSpPr/>
          <p:nvPr/>
        </p:nvSpPr>
        <p:spPr>
          <a:xfrm>
            <a:off x="2357338" y="5311011"/>
            <a:ext cx="2302002" cy="900000"/>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40" dirty="0" err="1">
                <a:effectLst>
                  <a:outerShdw blurRad="38100" dist="38100" dir="2700000" algn="tl">
                    <a:srgbClr val="000000">
                      <a:alpha val="43137"/>
                    </a:srgbClr>
                  </a:outerShdw>
                </a:effectLst>
              </a:rPr>
              <a:t>Construction</a:t>
            </a:r>
            <a:endParaRPr lang="en-GB" sz="3000" b="1" spc="-40"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964FF48F-CA02-41C6-98F1-506A0CF086E2}"/>
              </a:ext>
            </a:extLst>
          </p:cNvPr>
          <p:cNvSpPr>
            <a:spLocks noChangeAspect="1"/>
          </p:cNvSpPr>
          <p:nvPr/>
        </p:nvSpPr>
        <p:spPr>
          <a:xfrm>
            <a:off x="4944999" y="2991922"/>
            <a:ext cx="2483001" cy="15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t>TOURISM</a:t>
            </a:r>
            <a:endParaRPr lang="en-GB" sz="3000" b="1" dirty="0"/>
          </a:p>
        </p:txBody>
      </p:sp>
      <p:cxnSp>
        <p:nvCxnSpPr>
          <p:cNvPr id="5" name="Conexão reta unidirecional 4">
            <a:extLst>
              <a:ext uri="{FF2B5EF4-FFF2-40B4-BE49-F238E27FC236}">
                <a16:creationId xmlns:a16="http://schemas.microsoft.com/office/drawing/2014/main" id="{6A158D40-D242-4301-9922-6FF69215408F}"/>
              </a:ext>
            </a:extLst>
          </p:cNvPr>
          <p:cNvCxnSpPr>
            <a:cxnSpLocks/>
          </p:cNvCxnSpPr>
          <p:nvPr/>
        </p:nvCxnSpPr>
        <p:spPr>
          <a:xfrm flipH="1" flipV="1">
            <a:off x="6095999" y="1869630"/>
            <a:ext cx="1" cy="107112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94CFA79-3EDF-47E8-B5EC-1DD68E364C1C}"/>
              </a:ext>
            </a:extLst>
          </p:cNvPr>
          <p:cNvSpPr txBox="1"/>
          <p:nvPr/>
        </p:nvSpPr>
        <p:spPr>
          <a:xfrm>
            <a:off x="6839145" y="1906078"/>
            <a:ext cx="4849272" cy="830997"/>
          </a:xfrm>
          <a:prstGeom prst="rect">
            <a:avLst/>
          </a:prstGeom>
          <a:noFill/>
        </p:spPr>
        <p:txBody>
          <a:bodyPr wrap="square" rtlCol="0">
            <a:spAutoFit/>
          </a:bodyPr>
          <a:lstStyle/>
          <a:p>
            <a:r>
              <a:rPr lang="en-GB" sz="2400" dirty="0"/>
              <a:t>… </a:t>
            </a:r>
            <a:r>
              <a:rPr lang="en-US" sz="2400" dirty="0"/>
              <a:t>the basis of </a:t>
            </a:r>
            <a:r>
              <a:rPr lang="sl-SI" sz="2400" dirty="0" err="1"/>
              <a:t>gastronomy</a:t>
            </a:r>
            <a:r>
              <a:rPr lang="en-US" sz="2400" dirty="0"/>
              <a:t> and providing culinary diversity </a:t>
            </a:r>
            <a:r>
              <a:rPr lang="en-GB" sz="2400" dirty="0"/>
              <a:t>…</a:t>
            </a:r>
          </a:p>
        </p:txBody>
      </p:sp>
      <p:cxnSp>
        <p:nvCxnSpPr>
          <p:cNvPr id="17" name="Conexão reta unidirecional 16">
            <a:extLst>
              <a:ext uri="{FF2B5EF4-FFF2-40B4-BE49-F238E27FC236}">
                <a16:creationId xmlns:a16="http://schemas.microsoft.com/office/drawing/2014/main" id="{1221A732-047E-43E9-BF19-846C85D6C065}"/>
              </a:ext>
            </a:extLst>
          </p:cNvPr>
          <p:cNvCxnSpPr>
            <a:cxnSpLocks/>
          </p:cNvCxnSpPr>
          <p:nvPr/>
        </p:nvCxnSpPr>
        <p:spPr>
          <a:xfrm flipH="1">
            <a:off x="3676846" y="3469812"/>
            <a:ext cx="1331998" cy="932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D5A4CBD2-040C-48E5-A308-48F5B2698E4E}"/>
              </a:ext>
            </a:extLst>
          </p:cNvPr>
          <p:cNvCxnSpPr>
            <a:cxnSpLocks/>
          </p:cNvCxnSpPr>
          <p:nvPr/>
        </p:nvCxnSpPr>
        <p:spPr>
          <a:xfrm flipV="1">
            <a:off x="7317981" y="3442977"/>
            <a:ext cx="1991409" cy="12615"/>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3BB8086D-9E50-4D4C-B400-D624E3427121}"/>
              </a:ext>
            </a:extLst>
          </p:cNvPr>
          <p:cNvSpPr txBox="1"/>
          <p:nvPr/>
        </p:nvSpPr>
        <p:spPr>
          <a:xfrm>
            <a:off x="6961342" y="3909265"/>
            <a:ext cx="5081116" cy="461665"/>
          </a:xfrm>
          <a:prstGeom prst="rect">
            <a:avLst/>
          </a:prstGeom>
          <a:noFill/>
        </p:spPr>
        <p:txBody>
          <a:bodyPr wrap="square" rtlCol="0">
            <a:spAutoFit/>
          </a:bodyPr>
          <a:lstStyle/>
          <a:p>
            <a:pPr algn="r"/>
            <a:r>
              <a:rPr lang="en-GB" sz="2400" dirty="0"/>
              <a:t>… </a:t>
            </a:r>
            <a:r>
              <a:rPr lang="sl-SI" sz="2400" dirty="0" err="1"/>
              <a:t>providing</a:t>
            </a:r>
            <a:r>
              <a:rPr lang="sl-SI" sz="2400" dirty="0"/>
              <a:t> </a:t>
            </a:r>
            <a:r>
              <a:rPr lang="sl-SI" sz="2400" dirty="0" err="1"/>
              <a:t>various</a:t>
            </a:r>
            <a:r>
              <a:rPr lang="sl-SI" sz="2400" dirty="0"/>
              <a:t> </a:t>
            </a:r>
            <a:r>
              <a:rPr lang="sl-SI" sz="2400" dirty="0" err="1"/>
              <a:t>products</a:t>
            </a:r>
            <a:r>
              <a:rPr lang="en-GB" sz="2400" dirty="0"/>
              <a:t>…</a:t>
            </a:r>
          </a:p>
        </p:txBody>
      </p:sp>
      <p:sp>
        <p:nvSpPr>
          <p:cNvPr id="24" name="CaixaDeTexto 23">
            <a:extLst>
              <a:ext uri="{FF2B5EF4-FFF2-40B4-BE49-F238E27FC236}">
                <a16:creationId xmlns:a16="http://schemas.microsoft.com/office/drawing/2014/main" id="{688291F4-43AF-4011-AE7B-A7984E421741}"/>
              </a:ext>
            </a:extLst>
          </p:cNvPr>
          <p:cNvSpPr txBox="1"/>
          <p:nvPr/>
        </p:nvSpPr>
        <p:spPr>
          <a:xfrm>
            <a:off x="7574084" y="5606604"/>
            <a:ext cx="3855632" cy="830997"/>
          </a:xfrm>
          <a:prstGeom prst="rect">
            <a:avLst/>
          </a:prstGeom>
          <a:noFill/>
        </p:spPr>
        <p:txBody>
          <a:bodyPr wrap="square" rtlCol="0">
            <a:spAutoFit/>
          </a:bodyPr>
          <a:lstStyle/>
          <a:p>
            <a:pPr algn="ctr"/>
            <a:r>
              <a:rPr lang="en-GB" sz="2400" dirty="0"/>
              <a:t>… </a:t>
            </a:r>
            <a:r>
              <a:rPr lang="sl-SI" sz="2400" b="1" dirty="0">
                <a:effectLst>
                  <a:outerShdw blurRad="38100" dist="38100" dir="2700000" algn="tl">
                    <a:srgbClr val="000000">
                      <a:alpha val="43137"/>
                    </a:srgbClr>
                  </a:outerShdw>
                </a:effectLst>
              </a:rPr>
              <a:t>ENABLING EXPERIENCES, CREATING MEMORIES…</a:t>
            </a:r>
            <a:endParaRPr lang="en-GB" sz="2400" dirty="0"/>
          </a:p>
        </p:txBody>
      </p:sp>
      <p:cxnSp>
        <p:nvCxnSpPr>
          <p:cNvPr id="25" name="Conexão reta unidirecional 24">
            <a:extLst>
              <a:ext uri="{FF2B5EF4-FFF2-40B4-BE49-F238E27FC236}">
                <a16:creationId xmlns:a16="http://schemas.microsoft.com/office/drawing/2014/main" id="{D50073A1-AF9A-4121-BDB1-63F399E4D70D}"/>
              </a:ext>
            </a:extLst>
          </p:cNvPr>
          <p:cNvCxnSpPr>
            <a:cxnSpLocks/>
            <a:stCxn id="3" idx="5"/>
          </p:cNvCxnSpPr>
          <p:nvPr/>
        </p:nvCxnSpPr>
        <p:spPr>
          <a:xfrm>
            <a:off x="7064373" y="4313223"/>
            <a:ext cx="807182" cy="51138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A4B5DDA5-C1F3-4A9B-A4DB-2E8D237BFC39}"/>
              </a:ext>
            </a:extLst>
          </p:cNvPr>
          <p:cNvCxnSpPr>
            <a:cxnSpLocks/>
          </p:cNvCxnSpPr>
          <p:nvPr/>
        </p:nvCxnSpPr>
        <p:spPr>
          <a:xfrm>
            <a:off x="6260229" y="4575687"/>
            <a:ext cx="10437" cy="90991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8C8FA655-41A5-4ADB-9637-761AE9F5258D}"/>
              </a:ext>
            </a:extLst>
          </p:cNvPr>
          <p:cNvSpPr txBox="1"/>
          <p:nvPr/>
        </p:nvSpPr>
        <p:spPr>
          <a:xfrm>
            <a:off x="0" y="4118608"/>
            <a:ext cx="3676846" cy="830997"/>
          </a:xfrm>
          <a:prstGeom prst="rect">
            <a:avLst/>
          </a:prstGeom>
          <a:noFill/>
        </p:spPr>
        <p:txBody>
          <a:bodyPr wrap="square" rtlCol="0">
            <a:spAutoFit/>
          </a:bodyPr>
          <a:lstStyle/>
          <a:p>
            <a:pPr algn="r"/>
            <a:r>
              <a:rPr lang="sl-SI" sz="2400" dirty="0"/>
              <a:t>…</a:t>
            </a:r>
            <a:r>
              <a:rPr lang="en-US" sz="2400" dirty="0"/>
              <a:t>necessary for construction and maintenance</a:t>
            </a:r>
            <a:r>
              <a:rPr lang="sl-SI" sz="2400" dirty="0"/>
              <a:t>…</a:t>
            </a:r>
            <a:endParaRPr lang="en-GB" sz="2400" dirty="0"/>
          </a:p>
        </p:txBody>
      </p:sp>
      <p:sp>
        <p:nvSpPr>
          <p:cNvPr id="34" name="CaixaDeTexto 33">
            <a:extLst>
              <a:ext uri="{FF2B5EF4-FFF2-40B4-BE49-F238E27FC236}">
                <a16:creationId xmlns:a16="http://schemas.microsoft.com/office/drawing/2014/main" id="{130F702A-712E-4F92-A288-96E2855C42CB}"/>
              </a:ext>
            </a:extLst>
          </p:cNvPr>
          <p:cNvSpPr txBox="1"/>
          <p:nvPr/>
        </p:nvSpPr>
        <p:spPr>
          <a:xfrm>
            <a:off x="503583" y="1725652"/>
            <a:ext cx="4849273" cy="1200329"/>
          </a:xfrm>
          <a:prstGeom prst="rect">
            <a:avLst/>
          </a:prstGeom>
          <a:noFill/>
        </p:spPr>
        <p:txBody>
          <a:bodyPr wrap="square" rtlCol="0">
            <a:spAutoFit/>
          </a:bodyPr>
          <a:lstStyle/>
          <a:p>
            <a:r>
              <a:rPr lang="en-US" sz="2400" dirty="0"/>
              <a:t>Basic and tourist infrastructure</a:t>
            </a:r>
            <a:r>
              <a:rPr lang="sl-SI" sz="2400" dirty="0"/>
              <a:t> </a:t>
            </a:r>
            <a:r>
              <a:rPr lang="en-US" sz="2400" dirty="0"/>
              <a:t>are a condition for the development of the destination…</a:t>
            </a:r>
            <a:endParaRPr lang="en-GB" sz="2400" dirty="0"/>
          </a:p>
        </p:txBody>
      </p:sp>
      <p:pic>
        <p:nvPicPr>
          <p:cNvPr id="18" name="Slika 17">
            <a:extLst>
              <a:ext uri="{FF2B5EF4-FFF2-40B4-BE49-F238E27FC236}">
                <a16:creationId xmlns:a16="http://schemas.microsoft.com/office/drawing/2014/main" id="{170B707E-A0FC-47E9-921C-03206C0B101C}"/>
              </a:ext>
            </a:extLst>
          </p:cNvPr>
          <p:cNvPicPr>
            <a:picLocks noChangeAspect="1"/>
          </p:cNvPicPr>
          <p:nvPr/>
        </p:nvPicPr>
        <p:blipFill>
          <a:blip r:embed="rId3"/>
          <a:stretch>
            <a:fillRect/>
          </a:stretch>
        </p:blipFill>
        <p:spPr>
          <a:xfrm rot="20870403">
            <a:off x="3723412" y="4345085"/>
            <a:ext cx="1577940" cy="970251"/>
          </a:xfrm>
          <a:prstGeom prst="rect">
            <a:avLst/>
          </a:prstGeom>
        </p:spPr>
      </p:pic>
      <p:sp>
        <p:nvSpPr>
          <p:cNvPr id="29" name="Retângulo 10">
            <a:extLst>
              <a:ext uri="{FF2B5EF4-FFF2-40B4-BE49-F238E27FC236}">
                <a16:creationId xmlns:a16="http://schemas.microsoft.com/office/drawing/2014/main" id="{9565C317-E6B2-48F7-AE4E-040CD3566196}"/>
              </a:ext>
            </a:extLst>
          </p:cNvPr>
          <p:cNvSpPr/>
          <p:nvPr/>
        </p:nvSpPr>
        <p:spPr>
          <a:xfrm>
            <a:off x="5262009" y="5535251"/>
            <a:ext cx="1905079" cy="826112"/>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a:t>
            </a:r>
            <a:endParaRPr lang="en-GB" sz="3000" b="1" spc="-2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333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VIII. Branding for Wellbeing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100079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I</a:t>
            </a:r>
            <a:r>
              <a:rPr lang="en-GB" sz="2800" b="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Introduction to Wellness and Wellbeing</a:t>
            </a:r>
          </a:p>
        </p:txBody>
      </p:sp>
      <p:sp>
        <p:nvSpPr>
          <p:cNvPr id="4" name="Označba mesta slike 3">
            <a:extLst>
              <a:ext uri="{FF2B5EF4-FFF2-40B4-BE49-F238E27FC236}">
                <a16:creationId xmlns:a16="http://schemas.microsoft.com/office/drawing/2014/main" id="{1DA87C86-A50F-48BD-BD43-6FAC736CA316}"/>
              </a:ext>
            </a:extLst>
          </p:cNvPr>
          <p:cNvSpPr>
            <a:spLocks noGrp="1"/>
          </p:cNvSpPr>
          <p:nvPr>
            <p:ph type="pic" sz="quarter" idx="15"/>
          </p:nvPr>
        </p:nvSpPr>
        <p:spPr/>
      </p:sp>
      <p:pic>
        <p:nvPicPr>
          <p:cNvPr id="24" name="Slika 23">
            <a:extLst>
              <a:ext uri="{FF2B5EF4-FFF2-40B4-BE49-F238E27FC236}">
                <a16:creationId xmlns:a16="http://schemas.microsoft.com/office/drawing/2014/main" id="{0EC395CD-BC22-4C5B-9C95-EED7B7200398}"/>
              </a:ext>
            </a:extLst>
          </p:cNvPr>
          <p:cNvPicPr>
            <a:picLocks noChangeAspect="1"/>
          </p:cNvPicPr>
          <p:nvPr/>
        </p:nvPicPr>
        <p:blipFill rotWithShape="1">
          <a:blip r:embed="rId3"/>
          <a:srcRect r="46772"/>
          <a:stretch/>
        </p:blipFill>
        <p:spPr>
          <a:xfrm>
            <a:off x="8802428" y="1167965"/>
            <a:ext cx="3389572" cy="4250154"/>
          </a:xfrm>
          <a:prstGeom prst="rect">
            <a:avLst/>
          </a:prstGeom>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en-US" sz="2400" b="1" dirty="0">
                <a:solidFill>
                  <a:schemeClr val="bg1">
                    <a:lumMod val="65000"/>
                  </a:schemeClr>
                </a:solidFill>
                <a:effectLst>
                  <a:outerShdw blurRad="38100" dist="38100" dir="2700000" algn="tl">
                    <a:srgbClr val="000000">
                      <a:alpha val="43137"/>
                    </a:srgbClr>
                  </a:outerShdw>
                </a:effectLst>
              </a:rPr>
              <a:t>Digital </a:t>
            </a:r>
            <a:r>
              <a:rPr lang="sl-SI" sz="2400" b="1" dirty="0">
                <a:solidFill>
                  <a:schemeClr val="bg1">
                    <a:lumMod val="65000"/>
                  </a:schemeClr>
                </a:solidFill>
                <a:effectLst>
                  <a:outerShdw blurRad="38100" dist="38100" dir="2700000" algn="tl">
                    <a:srgbClr val="000000">
                      <a:alpha val="43137"/>
                    </a:srgbClr>
                  </a:outerShdw>
                </a:effectLst>
              </a:rPr>
              <a:t>Marketing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pic>
        <p:nvPicPr>
          <p:cNvPr id="29" name="Imagem 44">
            <a:extLst>
              <a:ext uri="{FF2B5EF4-FFF2-40B4-BE49-F238E27FC236}">
                <a16:creationId xmlns:a16="http://schemas.microsoft.com/office/drawing/2014/main" id="{7189F546-F714-42D5-AABA-117724F16FF2}"/>
              </a:ext>
            </a:extLst>
          </p:cNvPr>
          <p:cNvPicPr>
            <a:picLocks noChangeAspect="1"/>
          </p:cNvPicPr>
          <p:nvPr/>
        </p:nvPicPr>
        <p:blipFill>
          <a:blip r:embed="rId2"/>
          <a:stretch>
            <a:fillRect/>
          </a:stretch>
        </p:blipFill>
        <p:spPr>
          <a:xfrm>
            <a:off x="6869710" y="3923503"/>
            <a:ext cx="360000" cy="360000"/>
          </a:xfrm>
          <a:prstGeom prst="rect">
            <a:avLst/>
          </a:prstGeom>
        </p:spPr>
      </p:pic>
      <p:sp>
        <p:nvSpPr>
          <p:cNvPr id="23" name="Retângulo 25">
            <a:extLst>
              <a:ext uri="{FF2B5EF4-FFF2-40B4-BE49-F238E27FC236}">
                <a16:creationId xmlns:a16="http://schemas.microsoft.com/office/drawing/2014/main" id="{1AD31A5B-6840-43B4-B218-F772C1B70778}"/>
              </a:ext>
            </a:extLst>
          </p:cNvPr>
          <p:cNvSpPr/>
          <p:nvPr/>
        </p:nvSpPr>
        <p:spPr>
          <a:xfrm>
            <a:off x="360420" y="392555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V</a:t>
            </a:r>
            <a:r>
              <a:rPr lang="en-GB" sz="2400" b="1" dirty="0">
                <a:solidFill>
                  <a:schemeClr val="bg1">
                    <a:lumMod val="65000"/>
                  </a:schemeClr>
                </a:solidFill>
                <a:effectLst>
                  <a:outerShdw blurRad="38100" dist="38100" dir="2700000" algn="tl">
                    <a:srgbClr val="000000">
                      <a:alpha val="43137"/>
                    </a:srgbClr>
                  </a:outerShdw>
                </a:effectLst>
              </a:rPr>
              <a:t>I. </a:t>
            </a:r>
            <a:r>
              <a:rPr lang="en-US" sz="2400" b="1" dirty="0">
                <a:solidFill>
                  <a:schemeClr val="bg1">
                    <a:lumMod val="65000"/>
                  </a:schemeClr>
                </a:solidFill>
                <a:effectLst>
                  <a:outerShdw blurRad="38100" dist="38100" dir="2700000" algn="tl">
                    <a:srgbClr val="000000">
                      <a:alpha val="43137"/>
                    </a:srgbClr>
                  </a:outerShdw>
                </a:effectLst>
              </a:rPr>
              <a:t>Storytelling in Culinary </a:t>
            </a:r>
            <a:r>
              <a:rPr lang="sl-SI" sz="2400" b="1" dirty="0">
                <a:solidFill>
                  <a:schemeClr val="bg1">
                    <a:lumMod val="65000"/>
                  </a:schemeClr>
                </a:solidFill>
                <a:effectLst>
                  <a:outerShdw blurRad="38100" dist="38100" dir="2700000" algn="tl">
                    <a:srgbClr val="000000">
                      <a:alpha val="43137"/>
                    </a:srgbClr>
                  </a:outerShdw>
                </a:effectLst>
              </a:rPr>
              <a:t>Tourism</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1" name="Imagem 44">
            <a:extLst>
              <a:ext uri="{FF2B5EF4-FFF2-40B4-BE49-F238E27FC236}">
                <a16:creationId xmlns:a16="http://schemas.microsoft.com/office/drawing/2014/main" id="{2A74E67E-BB6B-4B17-8A6E-6A06162E5EE9}"/>
              </a:ext>
            </a:extLst>
          </p:cNvPr>
          <p:cNvPicPr>
            <a:picLocks noChangeAspect="1"/>
          </p:cNvPicPr>
          <p:nvPr/>
        </p:nvPicPr>
        <p:blipFill>
          <a:blip r:embed="rId2"/>
          <a:stretch>
            <a:fillRect/>
          </a:stretch>
        </p:blipFill>
        <p:spPr>
          <a:xfrm>
            <a:off x="6879100" y="1025866"/>
            <a:ext cx="360000" cy="360000"/>
          </a:xfrm>
          <a:prstGeom prst="rect">
            <a:avLst/>
          </a:prstGeom>
        </p:spPr>
      </p:pic>
      <p:pic>
        <p:nvPicPr>
          <p:cNvPr id="33" name="Imagem 44">
            <a:extLst>
              <a:ext uri="{FF2B5EF4-FFF2-40B4-BE49-F238E27FC236}">
                <a16:creationId xmlns:a16="http://schemas.microsoft.com/office/drawing/2014/main" id="{C296ADD8-262E-444E-B663-66A59F49D190}"/>
              </a:ext>
            </a:extLst>
          </p:cNvPr>
          <p:cNvPicPr>
            <a:picLocks noChangeAspect="1"/>
          </p:cNvPicPr>
          <p:nvPr/>
        </p:nvPicPr>
        <p:blipFill>
          <a:blip r:embed="rId2"/>
          <a:stretch>
            <a:fillRect/>
          </a:stretch>
        </p:blipFill>
        <p:spPr>
          <a:xfrm>
            <a:off x="6882191" y="3356393"/>
            <a:ext cx="360000" cy="360000"/>
          </a:xfrm>
          <a:prstGeom prst="rect">
            <a:avLst/>
          </a:prstGeom>
        </p:spPr>
      </p:pic>
      <p:pic>
        <p:nvPicPr>
          <p:cNvPr id="34" name="Imagem 44">
            <a:extLst>
              <a:ext uri="{FF2B5EF4-FFF2-40B4-BE49-F238E27FC236}">
                <a16:creationId xmlns:a16="http://schemas.microsoft.com/office/drawing/2014/main" id="{5861D501-9756-4151-87B9-78D7D9DD2223}"/>
              </a:ext>
            </a:extLst>
          </p:cNvPr>
          <p:cNvPicPr>
            <a:picLocks noChangeAspect="1"/>
          </p:cNvPicPr>
          <p:nvPr/>
        </p:nvPicPr>
        <p:blipFill>
          <a:blip r:embed="rId2"/>
          <a:stretch>
            <a:fillRect/>
          </a:stretch>
        </p:blipFill>
        <p:spPr>
          <a:xfrm>
            <a:off x="6882191" y="2778449"/>
            <a:ext cx="360000" cy="360000"/>
          </a:xfrm>
          <a:prstGeom prst="rect">
            <a:avLst/>
          </a:prstGeom>
        </p:spPr>
      </p:pic>
      <p:pic>
        <p:nvPicPr>
          <p:cNvPr id="35" name="Imagem 44">
            <a:extLst>
              <a:ext uri="{FF2B5EF4-FFF2-40B4-BE49-F238E27FC236}">
                <a16:creationId xmlns:a16="http://schemas.microsoft.com/office/drawing/2014/main" id="{FBD634BE-8C36-4DC3-BE79-F4C6A4E09B11}"/>
              </a:ext>
            </a:extLst>
          </p:cNvPr>
          <p:cNvPicPr>
            <a:picLocks noChangeAspect="1"/>
          </p:cNvPicPr>
          <p:nvPr/>
        </p:nvPicPr>
        <p:blipFill>
          <a:blip r:embed="rId2"/>
          <a:stretch>
            <a:fillRect/>
          </a:stretch>
        </p:blipFill>
        <p:spPr>
          <a:xfrm>
            <a:off x="6877504" y="2236470"/>
            <a:ext cx="360000" cy="360000"/>
          </a:xfrm>
          <a:prstGeom prst="rect">
            <a:avLst/>
          </a:prstGeom>
        </p:spPr>
      </p:pic>
      <p:pic>
        <p:nvPicPr>
          <p:cNvPr id="36" name="Imagem 44">
            <a:extLst>
              <a:ext uri="{FF2B5EF4-FFF2-40B4-BE49-F238E27FC236}">
                <a16:creationId xmlns:a16="http://schemas.microsoft.com/office/drawing/2014/main" id="{50903833-3023-478D-BEB2-DFD4D97C83EB}"/>
              </a:ext>
            </a:extLst>
          </p:cNvPr>
          <p:cNvPicPr>
            <a:picLocks noChangeAspect="1"/>
          </p:cNvPicPr>
          <p:nvPr/>
        </p:nvPicPr>
        <p:blipFill>
          <a:blip r:embed="rId2"/>
          <a:stretch>
            <a:fillRect/>
          </a:stretch>
        </p:blipFill>
        <p:spPr>
          <a:xfrm>
            <a:off x="6897680" y="1603810"/>
            <a:ext cx="360000" cy="360000"/>
          </a:xfrm>
          <a:prstGeom prst="rect">
            <a:avLst/>
          </a:prstGeom>
        </p:spPr>
      </p:pic>
    </p:spTree>
    <p:extLst>
      <p:ext uri="{BB962C8B-B14F-4D97-AF65-F5344CB8AC3E}">
        <p14:creationId xmlns:p14="http://schemas.microsoft.com/office/powerpoint/2010/main" val="130550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66C46166-AF75-4C1F-B286-1E79B208CB69}"/>
              </a:ext>
            </a:extLst>
          </p:cNvPr>
          <p:cNvSpPr/>
          <p:nvPr/>
        </p:nvSpPr>
        <p:spPr>
          <a:xfrm>
            <a:off x="5204957" y="1908508"/>
            <a:ext cx="1800000" cy="1800000"/>
          </a:xfrm>
          <a:prstGeom prst="ellipse">
            <a:avLst/>
          </a:prstGeom>
          <a:noFill/>
          <a:ln w="57150">
            <a:gradFill flip="none" rotWithShape="1">
              <a:gsLst>
                <a:gs pos="100000">
                  <a:srgbClr val="FDDE00"/>
                </a:gs>
                <a:gs pos="0">
                  <a:srgbClr val="FDDE00"/>
                </a:gs>
                <a:gs pos="5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528419" y="507007"/>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Impacts</a:t>
            </a:r>
            <a:r>
              <a:rPr lang="sl-SI" sz="3600" b="1" dirty="0"/>
              <a:t> </a:t>
            </a:r>
            <a:r>
              <a:rPr lang="sl-SI" sz="3600" b="1" dirty="0" err="1"/>
              <a:t>of</a:t>
            </a:r>
            <a:r>
              <a:rPr lang="sl-SI" sz="3600" b="1" dirty="0"/>
              <a:t> </a:t>
            </a:r>
            <a:r>
              <a:rPr lang="sl-SI" sz="3600" b="1" dirty="0" err="1"/>
              <a:t>tourism</a:t>
            </a:r>
            <a:endParaRPr lang="en-US" sz="3600" b="1" dirty="0"/>
          </a:p>
        </p:txBody>
      </p:sp>
      <p:sp>
        <p:nvSpPr>
          <p:cNvPr id="7" name="CaixaDeTexto 6">
            <a:extLst>
              <a:ext uri="{FF2B5EF4-FFF2-40B4-BE49-F238E27FC236}">
                <a16:creationId xmlns:a16="http://schemas.microsoft.com/office/drawing/2014/main" id="{4E48E4C2-0F4E-4ABA-A8D6-3409F319BC98}"/>
              </a:ext>
            </a:extLst>
          </p:cNvPr>
          <p:cNvSpPr txBox="1"/>
          <p:nvPr/>
        </p:nvSpPr>
        <p:spPr>
          <a:xfrm>
            <a:off x="6987438" y="2517583"/>
            <a:ext cx="4970622" cy="3785652"/>
          </a:xfrm>
          <a:prstGeom prst="rect">
            <a:avLst/>
          </a:prstGeom>
          <a:solidFill>
            <a:srgbClr val="FDDE00"/>
          </a:solidFill>
        </p:spPr>
        <p:txBody>
          <a:bodyPr wrap="square" rtlCol="0">
            <a:spAutoFit/>
          </a:bodyPr>
          <a:lstStyle/>
          <a:p>
            <a:pPr marL="342900" lvl="0" indent="-342900">
              <a:buClr>
                <a:srgbClr val="6ECECB"/>
              </a:buClr>
              <a:buFont typeface="Arial" panose="020B0604020202020204" pitchFamily="34" charset="0"/>
              <a:buChar char="•"/>
            </a:pPr>
            <a:r>
              <a:rPr lang="sl-SI" sz="2400" dirty="0" err="1"/>
              <a:t>impact</a:t>
            </a:r>
            <a:r>
              <a:rPr lang="sl-SI" sz="2400" dirty="0"/>
              <a:t> on </a:t>
            </a:r>
            <a:r>
              <a:rPr lang="en-US" sz="2400" dirty="0"/>
              <a:t>peace and the spread of tolerance</a:t>
            </a:r>
            <a:endParaRPr lang="sl-SI" sz="2400" dirty="0"/>
          </a:p>
          <a:p>
            <a:pPr marL="342900" lvl="0" indent="-342900">
              <a:buClr>
                <a:srgbClr val="6ECECB"/>
              </a:buClr>
              <a:buFont typeface="Arial" panose="020B0604020202020204" pitchFamily="34" charset="0"/>
              <a:buChar char="•"/>
            </a:pPr>
            <a:r>
              <a:rPr lang="en-US" sz="2400" dirty="0"/>
              <a:t>impact on education, non-formal and / or formal</a:t>
            </a:r>
            <a:endParaRPr lang="sl-SI" sz="2400" dirty="0"/>
          </a:p>
          <a:p>
            <a:pPr marL="342900" lvl="0" indent="-342900">
              <a:buClr>
                <a:srgbClr val="6ECECB"/>
              </a:buClr>
              <a:buFont typeface="Arial" panose="020B0604020202020204" pitchFamily="34" charset="0"/>
              <a:buChar char="•"/>
            </a:pPr>
            <a:r>
              <a:rPr lang="en-US" sz="2400" dirty="0"/>
              <a:t>impact on recreational activities and health</a:t>
            </a:r>
            <a:endParaRPr lang="sl-SI" sz="2400" dirty="0"/>
          </a:p>
          <a:p>
            <a:pPr marL="342900" lvl="0" indent="-342900">
              <a:buClr>
                <a:srgbClr val="6ECECB"/>
              </a:buClr>
              <a:buFont typeface="Arial" panose="020B0604020202020204" pitchFamily="34" charset="0"/>
              <a:buChar char="•"/>
            </a:pPr>
            <a:r>
              <a:rPr lang="en-US" sz="2400" dirty="0"/>
              <a:t>ecological impact and care for the environment, which is a </a:t>
            </a:r>
            <a:r>
              <a:rPr lang="sl-SI" sz="2400" dirty="0" err="1"/>
              <a:t>pre</a:t>
            </a:r>
            <a:r>
              <a:rPr lang="en-US" sz="2400" dirty="0"/>
              <a:t>condition for the development of many types of tourism….</a:t>
            </a:r>
            <a:endParaRPr lang="sl-SI" sz="2400" dirty="0"/>
          </a:p>
        </p:txBody>
      </p:sp>
      <p:sp>
        <p:nvSpPr>
          <p:cNvPr id="9" name="CaixaDeTexto 8">
            <a:extLst>
              <a:ext uri="{FF2B5EF4-FFF2-40B4-BE49-F238E27FC236}">
                <a16:creationId xmlns:a16="http://schemas.microsoft.com/office/drawing/2014/main" id="{A3E7D13C-8414-4272-9821-755F1EB738EC}"/>
              </a:ext>
            </a:extLst>
          </p:cNvPr>
          <p:cNvSpPr txBox="1"/>
          <p:nvPr/>
        </p:nvSpPr>
        <p:spPr>
          <a:xfrm>
            <a:off x="572451" y="2523970"/>
            <a:ext cx="4919316" cy="3697215"/>
          </a:xfrm>
          <a:prstGeom prst="rect">
            <a:avLst/>
          </a:prstGeom>
          <a:solidFill>
            <a:srgbClr val="6ECECB"/>
          </a:solidFill>
        </p:spPr>
        <p:txBody>
          <a:bodyPr wrap="square" rtlCol="0">
            <a:noAutofit/>
          </a:bodyPr>
          <a:lstStyle/>
          <a:p>
            <a:pPr>
              <a:spcAft>
                <a:spcPts val="600"/>
              </a:spcAft>
              <a:buClr>
                <a:srgbClr val="FDDE00"/>
              </a:buClr>
              <a:buFont typeface="Arial" panose="020B0604020202020204" pitchFamily="34" charset="0"/>
              <a:buChar char="•"/>
            </a:pPr>
            <a:r>
              <a:rPr lang="en-GB" sz="2400" dirty="0"/>
              <a:t> </a:t>
            </a:r>
            <a:r>
              <a:rPr lang="en-US" sz="2400" dirty="0"/>
              <a:t>impact on GDP and its distribution</a:t>
            </a:r>
            <a:endParaRPr lang="sl-SI" sz="2400" dirty="0"/>
          </a:p>
          <a:p>
            <a:pPr>
              <a:spcAft>
                <a:spcPts val="600"/>
              </a:spcAft>
              <a:buClr>
                <a:srgbClr val="FDDE00"/>
              </a:buClr>
              <a:buFont typeface="Arial" panose="020B0604020202020204" pitchFamily="34" charset="0"/>
              <a:buChar char="•"/>
            </a:pPr>
            <a:r>
              <a:rPr lang="en-US" sz="2400" dirty="0"/>
              <a:t> impact on employment </a:t>
            </a:r>
            <a:endParaRPr lang="sl-SI" sz="2400" dirty="0"/>
          </a:p>
          <a:p>
            <a:pPr>
              <a:spcAft>
                <a:spcPts val="600"/>
              </a:spcAft>
              <a:buClr>
                <a:srgbClr val="FDDE00"/>
              </a:buClr>
              <a:buFont typeface="Arial" panose="020B0604020202020204" pitchFamily="34" charset="0"/>
              <a:buChar char="•"/>
            </a:pPr>
            <a:r>
              <a:rPr lang="en-US" sz="2400" dirty="0"/>
              <a:t> balancing the level of economic development between countries or regions </a:t>
            </a:r>
            <a:endParaRPr lang="sl-SI" sz="2400" dirty="0"/>
          </a:p>
          <a:p>
            <a:pPr>
              <a:spcAft>
                <a:spcPts val="600"/>
              </a:spcAft>
              <a:buClr>
                <a:srgbClr val="FDDE00"/>
              </a:buClr>
              <a:buFont typeface="Arial" panose="020B0604020202020204" pitchFamily="34" charset="0"/>
              <a:buChar char="•"/>
            </a:pPr>
            <a:r>
              <a:rPr lang="en-US" sz="2400" dirty="0"/>
              <a:t> impact on the circulation of money and thus also on the income of non-tourism activities </a:t>
            </a:r>
            <a:endParaRPr lang="sl-SI" sz="2400" dirty="0"/>
          </a:p>
          <a:p>
            <a:pPr>
              <a:spcAft>
                <a:spcPts val="600"/>
              </a:spcAft>
              <a:buClr>
                <a:srgbClr val="FDDE00"/>
              </a:buClr>
              <a:buFont typeface="Arial" panose="020B0604020202020204" pitchFamily="34" charset="0"/>
              <a:buChar char="•"/>
            </a:pPr>
            <a:r>
              <a:rPr lang="en-US" sz="2400" dirty="0"/>
              <a:t> impact on spatial valuation…</a:t>
            </a:r>
            <a:endParaRPr lang="en-GB" sz="2400" dirty="0"/>
          </a:p>
        </p:txBody>
      </p:sp>
      <p:sp>
        <p:nvSpPr>
          <p:cNvPr id="10" name="CaixaDeTexto 9">
            <a:extLst>
              <a:ext uri="{FF2B5EF4-FFF2-40B4-BE49-F238E27FC236}">
                <a16:creationId xmlns:a16="http://schemas.microsoft.com/office/drawing/2014/main" id="{6836BC18-E8AB-4410-BE9E-C306BA883EC7}"/>
              </a:ext>
            </a:extLst>
          </p:cNvPr>
          <p:cNvSpPr txBox="1"/>
          <p:nvPr/>
        </p:nvSpPr>
        <p:spPr>
          <a:xfrm>
            <a:off x="2524461" y="932485"/>
            <a:ext cx="7269017" cy="923330"/>
          </a:xfrm>
          <a:prstGeom prst="rect">
            <a:avLst/>
          </a:prstGeom>
          <a:noFill/>
        </p:spPr>
        <p:txBody>
          <a:bodyPr wrap="square" rtlCol="0">
            <a:spAutoFit/>
          </a:bodyPr>
          <a:lstStyle/>
          <a:p>
            <a:pPr algn="ctr"/>
            <a:r>
              <a:rPr lang="sl-SI" sz="3000" b="1" dirty="0">
                <a:solidFill>
                  <a:srgbClr val="6ECECB"/>
                </a:solidFill>
                <a:effectLst>
                  <a:outerShdw blurRad="38100" dist="38100" dir="2700000" algn="tl">
                    <a:srgbClr val="000000">
                      <a:alpha val="43137"/>
                    </a:srgbClr>
                  </a:outerShdw>
                </a:effectLst>
              </a:rPr>
              <a:t>TOURISM</a:t>
            </a:r>
            <a:endParaRPr lang="en-GB" sz="3000" b="1" dirty="0">
              <a:solidFill>
                <a:srgbClr val="6ECECB"/>
              </a:solidFill>
              <a:effectLst>
                <a:outerShdw blurRad="38100" dist="38100" dir="2700000" algn="tl">
                  <a:srgbClr val="000000">
                    <a:alpha val="43137"/>
                  </a:srgbClr>
                </a:outerShdw>
              </a:effectLst>
            </a:endParaRPr>
          </a:p>
          <a:p>
            <a:pPr algn="ctr"/>
            <a:r>
              <a:rPr lang="sl-SI" sz="2400" b="1" dirty="0" err="1">
                <a:solidFill>
                  <a:srgbClr val="F7981D"/>
                </a:solidFill>
              </a:rPr>
              <a:t>Impacts</a:t>
            </a:r>
            <a:r>
              <a:rPr lang="sl-SI" sz="2400" b="1" dirty="0">
                <a:solidFill>
                  <a:srgbClr val="F7981D"/>
                </a:solidFill>
              </a:rPr>
              <a:t> </a:t>
            </a:r>
            <a:r>
              <a:rPr lang="sl-SI" sz="2400" b="1" dirty="0" err="1">
                <a:solidFill>
                  <a:srgbClr val="F7981D"/>
                </a:solidFill>
              </a:rPr>
              <a:t>the</a:t>
            </a:r>
            <a:r>
              <a:rPr lang="sl-SI" sz="2400" b="1" dirty="0">
                <a:solidFill>
                  <a:srgbClr val="F7981D"/>
                </a:solidFill>
              </a:rPr>
              <a:t> </a:t>
            </a:r>
            <a:r>
              <a:rPr lang="sl-SI" sz="2400" b="1" dirty="0" err="1">
                <a:solidFill>
                  <a:srgbClr val="F7981D"/>
                </a:solidFill>
              </a:rPr>
              <a:t>environment</a:t>
            </a:r>
            <a:r>
              <a:rPr lang="sl-SI" sz="2400" b="1" dirty="0">
                <a:solidFill>
                  <a:srgbClr val="F7981D"/>
                </a:solidFill>
              </a:rPr>
              <a:t> in </a:t>
            </a:r>
            <a:r>
              <a:rPr lang="sl-SI" sz="2400" b="1" dirty="0" err="1">
                <a:solidFill>
                  <a:srgbClr val="F7981D"/>
                </a:solidFill>
              </a:rPr>
              <a:t>two</a:t>
            </a:r>
            <a:r>
              <a:rPr lang="sl-SI" sz="2400" b="1" dirty="0">
                <a:solidFill>
                  <a:srgbClr val="F7981D"/>
                </a:solidFill>
              </a:rPr>
              <a:t> </a:t>
            </a:r>
            <a:r>
              <a:rPr lang="sl-SI" sz="2400" b="1" dirty="0" err="1">
                <a:solidFill>
                  <a:srgbClr val="F7981D"/>
                </a:solidFill>
              </a:rPr>
              <a:t>directions</a:t>
            </a:r>
            <a:endParaRPr lang="en-GB" sz="2400" dirty="0"/>
          </a:p>
        </p:txBody>
      </p:sp>
      <p:sp>
        <p:nvSpPr>
          <p:cNvPr id="11" name="CaixaDeTexto 10">
            <a:extLst>
              <a:ext uri="{FF2B5EF4-FFF2-40B4-BE49-F238E27FC236}">
                <a16:creationId xmlns:a16="http://schemas.microsoft.com/office/drawing/2014/main" id="{7FAF89EC-20D8-4249-940C-73EF4BC6643D}"/>
              </a:ext>
            </a:extLst>
          </p:cNvPr>
          <p:cNvSpPr txBox="1"/>
          <p:nvPr/>
        </p:nvSpPr>
        <p:spPr>
          <a:xfrm>
            <a:off x="7709198" y="1884350"/>
            <a:ext cx="4256530" cy="1000274"/>
          </a:xfrm>
          <a:prstGeom prst="rect">
            <a:avLst/>
          </a:prstGeom>
          <a:noFill/>
        </p:spPr>
        <p:txBody>
          <a:bodyPr wrap="square" rtlCol="0">
            <a:spAutoFit/>
          </a:bodyPr>
          <a:lstStyle/>
          <a:p>
            <a:pPr algn="ctr">
              <a:spcAft>
                <a:spcPts val="600"/>
              </a:spcAft>
            </a:pPr>
            <a:r>
              <a:rPr lang="sl-SI" sz="3000" b="1" dirty="0">
                <a:solidFill>
                  <a:srgbClr val="6ECECB"/>
                </a:solidFill>
                <a:effectLst>
                  <a:outerShdw blurRad="38100" dist="38100" dir="2700000" algn="tl">
                    <a:srgbClr val="000000">
                      <a:alpha val="43137"/>
                    </a:srgbClr>
                  </a:outerShdw>
                </a:effectLst>
              </a:rPr>
              <a:t>NON-ECONOMIC</a:t>
            </a:r>
            <a:endParaRPr lang="en-GB" sz="3000" b="1" dirty="0">
              <a:solidFill>
                <a:srgbClr val="6ECECB"/>
              </a:solidFill>
              <a:effectLst>
                <a:outerShdw blurRad="38100" dist="38100" dir="2700000" algn="tl">
                  <a:srgbClr val="000000">
                    <a:alpha val="43137"/>
                  </a:srgbClr>
                </a:outerShdw>
              </a:effectLst>
            </a:endParaRPr>
          </a:p>
          <a:p>
            <a:pPr>
              <a:spcAft>
                <a:spcPts val="600"/>
              </a:spcAft>
              <a:buClr>
                <a:srgbClr val="6ECECB"/>
              </a:buClr>
            </a:pPr>
            <a:endParaRPr lang="en-GB" sz="2400" dirty="0"/>
          </a:p>
        </p:txBody>
      </p:sp>
      <p:sp>
        <p:nvSpPr>
          <p:cNvPr id="12" name="CaixaDeTexto 11">
            <a:extLst>
              <a:ext uri="{FF2B5EF4-FFF2-40B4-BE49-F238E27FC236}">
                <a16:creationId xmlns:a16="http://schemas.microsoft.com/office/drawing/2014/main" id="{AD78F426-A659-448E-B0B6-830F65D577FE}"/>
              </a:ext>
            </a:extLst>
          </p:cNvPr>
          <p:cNvSpPr txBox="1"/>
          <p:nvPr/>
        </p:nvSpPr>
        <p:spPr>
          <a:xfrm>
            <a:off x="150516" y="1934071"/>
            <a:ext cx="4631183" cy="553998"/>
          </a:xfrm>
          <a:prstGeom prst="rect">
            <a:avLst/>
          </a:prstGeom>
          <a:noFill/>
        </p:spPr>
        <p:txBody>
          <a:bodyPr wrap="square" rtlCol="0">
            <a:spAutoFit/>
          </a:bodyPr>
          <a:lstStyle/>
          <a:p>
            <a:pPr algn="ctr">
              <a:spcAft>
                <a:spcPts val="600"/>
              </a:spcAft>
            </a:pPr>
            <a:r>
              <a:rPr lang="sl-SI" sz="3000" b="1" dirty="0">
                <a:solidFill>
                  <a:srgbClr val="6ECECB"/>
                </a:solidFill>
                <a:effectLst>
                  <a:outerShdw blurRad="38100" dist="38100" dir="2700000" algn="tl">
                    <a:srgbClr val="000000">
                      <a:alpha val="43137"/>
                    </a:srgbClr>
                  </a:outerShdw>
                </a:effectLst>
              </a:rPr>
              <a:t>ECONOMIC </a:t>
            </a:r>
            <a:endParaRPr lang="en-GB" sz="3000" b="1" dirty="0">
              <a:solidFill>
                <a:srgbClr val="6ECECB"/>
              </a:solidFill>
              <a:effectLst>
                <a:outerShdw blurRad="38100" dist="38100" dir="2700000" algn="tl">
                  <a:srgbClr val="000000">
                    <a:alpha val="43137"/>
                  </a:srgbClr>
                </a:outerShdw>
              </a:effectLst>
            </a:endParaRPr>
          </a:p>
        </p:txBody>
      </p:sp>
      <p:grpSp>
        <p:nvGrpSpPr>
          <p:cNvPr id="46" name="Google Shape;664;p39">
            <a:extLst>
              <a:ext uri="{FF2B5EF4-FFF2-40B4-BE49-F238E27FC236}">
                <a16:creationId xmlns:a16="http://schemas.microsoft.com/office/drawing/2014/main" id="{60B8DF67-82C0-4341-84C7-BA76746EF7C5}"/>
              </a:ext>
            </a:extLst>
          </p:cNvPr>
          <p:cNvGrpSpPr/>
          <p:nvPr/>
        </p:nvGrpSpPr>
        <p:grpSpPr>
          <a:xfrm>
            <a:off x="5607143" y="2281160"/>
            <a:ext cx="985627" cy="925131"/>
            <a:chOff x="5941025" y="3634400"/>
            <a:chExt cx="467650" cy="467650"/>
          </a:xfrm>
        </p:grpSpPr>
        <p:sp>
          <p:nvSpPr>
            <p:cNvPr id="47" name="Google Shape;665;p39">
              <a:extLst>
                <a:ext uri="{FF2B5EF4-FFF2-40B4-BE49-F238E27FC236}">
                  <a16:creationId xmlns:a16="http://schemas.microsoft.com/office/drawing/2014/main" id="{7FBFE04C-2111-4B0F-AE64-72D4623D4C7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p39">
              <a:extLst>
                <a:ext uri="{FF2B5EF4-FFF2-40B4-BE49-F238E27FC236}">
                  <a16:creationId xmlns:a16="http://schemas.microsoft.com/office/drawing/2014/main" id="{19479ACB-BC90-4029-B8E3-772996CDD47F}"/>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7;p39">
              <a:extLst>
                <a:ext uri="{FF2B5EF4-FFF2-40B4-BE49-F238E27FC236}">
                  <a16:creationId xmlns:a16="http://schemas.microsoft.com/office/drawing/2014/main" id="{9C11006D-946D-4A8D-9B1C-B83078B44CD9}"/>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8;p39">
              <a:extLst>
                <a:ext uri="{FF2B5EF4-FFF2-40B4-BE49-F238E27FC236}">
                  <a16:creationId xmlns:a16="http://schemas.microsoft.com/office/drawing/2014/main" id="{283C4804-6338-4357-81A4-605BA35AF50F}"/>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9;p39">
              <a:extLst>
                <a:ext uri="{FF2B5EF4-FFF2-40B4-BE49-F238E27FC236}">
                  <a16:creationId xmlns:a16="http://schemas.microsoft.com/office/drawing/2014/main" id="{21249597-3EE4-4871-A294-00C1F394022B}"/>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0;p39">
              <a:extLst>
                <a:ext uri="{FF2B5EF4-FFF2-40B4-BE49-F238E27FC236}">
                  <a16:creationId xmlns:a16="http://schemas.microsoft.com/office/drawing/2014/main" id="{C3939BD8-DBAB-4ED5-9063-B8308D063FB6}"/>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8975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88598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a:t>
            </a:r>
            <a:r>
              <a:rPr lang="en-US" sz="3600" b="1" dirty="0" err="1"/>
              <a:t>ideo</a:t>
            </a:r>
            <a:r>
              <a:rPr lang="en-US" sz="3600" b="1" dirty="0"/>
              <a:t> #</a:t>
            </a:r>
            <a:r>
              <a:rPr lang="sl-SI" sz="3600" b="1" dirty="0"/>
              <a:t>1 : </a:t>
            </a:r>
            <a:r>
              <a:rPr lang="sl-SI" sz="3600" b="1" dirty="0" err="1"/>
              <a:t>Tourism</a:t>
            </a:r>
            <a:r>
              <a:rPr lang="sl-SI" sz="3600" b="1" dirty="0"/>
              <a:t> </a:t>
            </a:r>
            <a:r>
              <a:rPr lang="sl-SI" sz="3600" b="1" dirty="0" err="1"/>
              <a:t>through</a:t>
            </a:r>
            <a:r>
              <a:rPr lang="sl-SI" sz="3600" b="1" dirty="0"/>
              <a:t> </a:t>
            </a:r>
            <a:r>
              <a:rPr lang="sl-SI" sz="3600" b="1" dirty="0" err="1"/>
              <a:t>history</a:t>
            </a:r>
            <a:endParaRPr lang="en-US" sz="3600" b="1" dirty="0"/>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3"/>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BCAE6A15-1085-4626-B96F-E914B820BF01}"/>
              </a:ext>
            </a:extLst>
          </p:cNvPr>
          <p:cNvSpPr txBox="1"/>
          <p:nvPr/>
        </p:nvSpPr>
        <p:spPr>
          <a:xfrm>
            <a:off x="9843516" y="1244876"/>
            <a:ext cx="2023806" cy="738664"/>
          </a:xfrm>
          <a:prstGeom prst="rect">
            <a:avLst/>
          </a:prstGeom>
          <a:noFill/>
        </p:spPr>
        <p:txBody>
          <a:bodyPr wrap="square">
            <a:spAutoFit/>
          </a:bodyPr>
          <a:lstStyle/>
          <a:p>
            <a:r>
              <a:rPr lang="sl-SI" sz="2400" b="1" i="1" dirty="0">
                <a:solidFill>
                  <a:schemeClr val="bg1">
                    <a:lumMod val="65000"/>
                  </a:schemeClr>
                </a:solidFill>
              </a:rPr>
              <a:t>UNWTO</a:t>
            </a:r>
          </a:p>
          <a:p>
            <a:r>
              <a:rPr lang="sl-SI" b="1" i="1" dirty="0">
                <a:solidFill>
                  <a:schemeClr val="bg1">
                    <a:lumMod val="65000"/>
                  </a:schemeClr>
                </a:solidFill>
              </a:rPr>
              <a:t>#RESTARTTOURISM</a:t>
            </a:r>
            <a:endParaRPr lang="en-GB" b="1" i="1" dirty="0">
              <a:solidFill>
                <a:schemeClr val="bg1">
                  <a:lumMod val="65000"/>
                </a:schemeClr>
              </a:solidFill>
            </a:endParaRPr>
          </a:p>
        </p:txBody>
      </p:sp>
      <p:pic>
        <p:nvPicPr>
          <p:cNvPr id="5" name="Slika 4">
            <a:hlinkClick r:id="rId4"/>
            <a:extLst>
              <a:ext uri="{FF2B5EF4-FFF2-40B4-BE49-F238E27FC236}">
                <a16:creationId xmlns:a16="http://schemas.microsoft.com/office/drawing/2014/main" id="{B32D6A96-C3DE-4BA3-AD98-3C14CF7DC2B9}"/>
              </a:ext>
            </a:extLst>
          </p:cNvPr>
          <p:cNvPicPr>
            <a:picLocks noChangeAspect="1"/>
          </p:cNvPicPr>
          <p:nvPr/>
        </p:nvPicPr>
        <p:blipFill>
          <a:blip r:embed="rId5"/>
          <a:stretch>
            <a:fillRect/>
          </a:stretch>
        </p:blipFill>
        <p:spPr>
          <a:xfrm>
            <a:off x="2701012" y="1518536"/>
            <a:ext cx="6789975" cy="3820927"/>
          </a:xfrm>
          <a:prstGeom prst="rect">
            <a:avLst/>
          </a:prstGeom>
        </p:spPr>
      </p:pic>
      <p:sp>
        <p:nvSpPr>
          <p:cNvPr id="7" name="Pravokotnik 6">
            <a:extLst>
              <a:ext uri="{FF2B5EF4-FFF2-40B4-BE49-F238E27FC236}">
                <a16:creationId xmlns:a16="http://schemas.microsoft.com/office/drawing/2014/main" id="{6B1522A6-22FA-4E49-936B-EA1D2CDE9D87}"/>
              </a:ext>
            </a:extLst>
          </p:cNvPr>
          <p:cNvSpPr/>
          <p:nvPr/>
        </p:nvSpPr>
        <p:spPr>
          <a:xfrm>
            <a:off x="9843516" y="5534798"/>
            <a:ext cx="2383631" cy="276999"/>
          </a:xfrm>
          <a:prstGeom prst="rect">
            <a:avLst/>
          </a:prstGeom>
        </p:spPr>
        <p:txBody>
          <a:bodyPr wrap="square">
            <a:spAutoFit/>
          </a:bodyPr>
          <a:lstStyle/>
          <a:p>
            <a:r>
              <a:rPr lang="sl-SI" sz="1200" dirty="0">
                <a:hlinkClick r:id="rId6"/>
              </a:rPr>
              <a:t>https://youtu.be/ET6m3mVRjKg</a:t>
            </a:r>
            <a:r>
              <a:rPr lang="sl-SI" sz="1200" dirty="0"/>
              <a:t> </a:t>
            </a:r>
          </a:p>
        </p:txBody>
      </p:sp>
      <p:pic>
        <p:nvPicPr>
          <p:cNvPr id="4" name="Predstavnost v spletu 3" title="Tourism through history">
            <a:hlinkClick r:id="" action="ppaction://media"/>
            <a:extLst>
              <a:ext uri="{FF2B5EF4-FFF2-40B4-BE49-F238E27FC236}">
                <a16:creationId xmlns:a16="http://schemas.microsoft.com/office/drawing/2014/main" id="{EF8BADE5-6353-4DE6-AE81-E05E46E0CB07}"/>
              </a:ext>
            </a:extLst>
          </p:cNvPr>
          <p:cNvPicPr>
            <a:picLocks noRot="1" noChangeAspect="1"/>
          </p:cNvPicPr>
          <p:nvPr>
            <a:videoFile r:link="rId1"/>
          </p:nvPr>
        </p:nvPicPr>
        <p:blipFill>
          <a:blip r:embed="rId7"/>
          <a:stretch>
            <a:fillRect/>
          </a:stretch>
        </p:blipFill>
        <p:spPr>
          <a:xfrm>
            <a:off x="2515849" y="1046457"/>
            <a:ext cx="2834921" cy="1601731"/>
          </a:xfrm>
          <a:prstGeom prst="rect">
            <a:avLst/>
          </a:prstGeom>
        </p:spPr>
      </p:pic>
    </p:spTree>
    <p:extLst>
      <p:ext uri="{BB962C8B-B14F-4D97-AF65-F5344CB8AC3E}">
        <p14:creationId xmlns:p14="http://schemas.microsoft.com/office/powerpoint/2010/main" val="38060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36612E6-1210-4AB2-B674-1B5A988DB510}"/>
              </a:ext>
            </a:extLst>
          </p:cNvPr>
          <p:cNvSpPr>
            <a:spLocks noGrp="1"/>
          </p:cNvSpPr>
          <p:nvPr>
            <p:ph type="body" sz="quarter" idx="15"/>
          </p:nvPr>
        </p:nvSpPr>
        <p:spPr>
          <a:xfrm>
            <a:off x="571313" y="845729"/>
            <a:ext cx="4677581" cy="4883987"/>
          </a:xfrm>
        </p:spPr>
        <p:txBody>
          <a:bodyPr/>
          <a:lstStyle/>
          <a:p>
            <a:r>
              <a:rPr lang="sl-SI" dirty="0" err="1"/>
              <a:t>The</a:t>
            </a:r>
            <a:r>
              <a:rPr lang="sl-SI" dirty="0"/>
              <a:t> modern </a:t>
            </a:r>
            <a:r>
              <a:rPr lang="sl-SI" dirty="0" err="1"/>
              <a:t>tourist</a:t>
            </a:r>
            <a:endParaRPr lang="sl-SI" dirty="0"/>
          </a:p>
        </p:txBody>
      </p:sp>
      <p:sp>
        <p:nvSpPr>
          <p:cNvPr id="3" name="Označba mesta besedila 2">
            <a:extLst>
              <a:ext uri="{FF2B5EF4-FFF2-40B4-BE49-F238E27FC236}">
                <a16:creationId xmlns:a16="http://schemas.microsoft.com/office/drawing/2014/main" id="{C7CCC7E4-DBDA-4C86-ACA1-1D5DBC871609}"/>
              </a:ext>
            </a:extLst>
          </p:cNvPr>
          <p:cNvSpPr>
            <a:spLocks noGrp="1"/>
          </p:cNvSpPr>
          <p:nvPr>
            <p:ph type="body" sz="quarter" idx="16"/>
          </p:nvPr>
        </p:nvSpPr>
        <p:spPr>
          <a:xfrm>
            <a:off x="5502155" y="587829"/>
            <a:ext cx="6444680" cy="5155503"/>
          </a:xfrm>
        </p:spPr>
        <p:txBody>
          <a:bodyPr/>
          <a:lstStyle/>
          <a:p>
            <a:pPr marL="342900" indent="-342900">
              <a:buFontTx/>
              <a:buChar char="-"/>
            </a:pPr>
            <a:r>
              <a:rPr lang="sl-SI" dirty="0"/>
              <a:t>is </a:t>
            </a:r>
            <a:r>
              <a:rPr lang="en-US" dirty="0"/>
              <a:t>independent, curious, active…</a:t>
            </a:r>
            <a:endParaRPr lang="sl-SI" dirty="0"/>
          </a:p>
          <a:p>
            <a:pPr marL="342900" indent="-342900">
              <a:buFontTx/>
              <a:buChar char="-"/>
            </a:pPr>
            <a:r>
              <a:rPr lang="sl-SI" dirty="0"/>
              <a:t>s</a:t>
            </a:r>
            <a:r>
              <a:rPr lang="en-US" dirty="0" err="1"/>
              <a:t>eeks</a:t>
            </a:r>
            <a:r>
              <a:rPr lang="en-US" dirty="0"/>
              <a:t> quality experiences through authentic stories that can only be experienced in the destination in question and not anywhere else, but certainly in a creative, not always or everywhere the same way.</a:t>
            </a:r>
            <a:endParaRPr lang="sl-SI" dirty="0"/>
          </a:p>
          <a:p>
            <a:pPr marL="342900" indent="-342900">
              <a:buFontTx/>
              <a:buChar char="-"/>
            </a:pPr>
            <a:r>
              <a:rPr lang="en-US" dirty="0"/>
              <a:t>Sustainable, supports local people by buying local products, Looking for local food, new flavors and culinary experiences</a:t>
            </a:r>
            <a:endParaRPr lang="sl-SI" dirty="0"/>
          </a:p>
          <a:p>
            <a:pPr marL="342900" indent="-342900">
              <a:buFontTx/>
              <a:buChar char="-"/>
            </a:pPr>
            <a:r>
              <a:rPr lang="en-US" dirty="0"/>
              <a:t>Participates in the creation of individual products in terms of gaining new experiences through interesting stories of local masters</a:t>
            </a:r>
            <a:endParaRPr lang="sl-SI" dirty="0"/>
          </a:p>
          <a:p>
            <a:pPr marL="342900" indent="-342900">
              <a:buFontTx/>
              <a:buChar char="-"/>
            </a:pPr>
            <a:r>
              <a:rPr lang="en-US" dirty="0"/>
              <a:t>also uses virtual and augmented reality (VR and AR) to get to know time and the world.</a:t>
            </a:r>
            <a:endParaRPr lang="sl-SI" dirty="0"/>
          </a:p>
        </p:txBody>
      </p:sp>
      <p:pic>
        <p:nvPicPr>
          <p:cNvPr id="10" name="Slika 9">
            <a:extLst>
              <a:ext uri="{FF2B5EF4-FFF2-40B4-BE49-F238E27FC236}">
                <a16:creationId xmlns:a16="http://schemas.microsoft.com/office/drawing/2014/main" id="{E65E6615-FDCE-4812-8CEA-5104A3DC5993}"/>
              </a:ext>
            </a:extLst>
          </p:cNvPr>
          <p:cNvPicPr>
            <a:picLocks noChangeAspect="1"/>
          </p:cNvPicPr>
          <p:nvPr/>
        </p:nvPicPr>
        <p:blipFill rotWithShape="1">
          <a:blip r:embed="rId3"/>
          <a:srcRect l="22184" r="1719"/>
          <a:stretch/>
        </p:blipFill>
        <p:spPr>
          <a:xfrm>
            <a:off x="318053" y="1507618"/>
            <a:ext cx="5102986" cy="3719804"/>
          </a:xfrm>
          <a:prstGeom prst="rect">
            <a:avLst/>
          </a:prstGeom>
        </p:spPr>
      </p:pic>
    </p:spTree>
    <p:extLst>
      <p:ext uri="{BB962C8B-B14F-4D97-AF65-F5344CB8AC3E}">
        <p14:creationId xmlns:p14="http://schemas.microsoft.com/office/powerpoint/2010/main" val="266026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DF328342-2F09-4436-A9AF-A7870DDEADA1}"/>
              </a:ext>
            </a:extLst>
          </p:cNvPr>
          <p:cNvSpPr txBox="1"/>
          <p:nvPr/>
        </p:nvSpPr>
        <p:spPr>
          <a:xfrm>
            <a:off x="398180" y="2461054"/>
            <a:ext cx="72248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3. Sustainable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travel</a:t>
            </a:r>
            <a:endParaRPr lang="en-US" sz="2400" dirty="0">
              <a:effectLst/>
              <a:ea typeface="Times New Roman" panose="02020603050405020304" pitchFamily="18" charset="0"/>
            </a:endParaRPr>
          </a:p>
        </p:txBody>
      </p:sp>
      <p:sp>
        <p:nvSpPr>
          <p:cNvPr id="5" name="CaixaDeTexto 4">
            <a:extLst>
              <a:ext uri="{FF2B5EF4-FFF2-40B4-BE49-F238E27FC236}">
                <a16:creationId xmlns:a16="http://schemas.microsoft.com/office/drawing/2014/main" id="{3328930E-2FCD-4120-B0DB-5711CA9FA798}"/>
              </a:ext>
            </a:extLst>
          </p:cNvPr>
          <p:cNvSpPr txBox="1"/>
          <p:nvPr/>
        </p:nvSpPr>
        <p:spPr>
          <a:xfrm>
            <a:off x="398176" y="3128237"/>
            <a:ext cx="7224883"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4.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Visiting</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secondary</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destinations</a:t>
            </a:r>
            <a:endParaRPr lang="en-US" sz="2400" dirty="0">
              <a:effectLst/>
              <a:ea typeface="Times New Roman" panose="02020603050405020304" pitchFamily="18" charset="0"/>
            </a:endParaRPr>
          </a:p>
        </p:txBody>
      </p:sp>
      <p:sp>
        <p:nvSpPr>
          <p:cNvPr id="6" name="CaixaDeTexto 5">
            <a:extLst>
              <a:ext uri="{FF2B5EF4-FFF2-40B4-BE49-F238E27FC236}">
                <a16:creationId xmlns:a16="http://schemas.microsoft.com/office/drawing/2014/main" id="{B22B0B40-EBB8-4D90-ABA4-922D987834F4}"/>
              </a:ext>
            </a:extLst>
          </p:cNvPr>
          <p:cNvSpPr txBox="1"/>
          <p:nvPr/>
        </p:nvSpPr>
        <p:spPr>
          <a:xfrm>
            <a:off x="398175" y="3840052"/>
            <a:ext cx="794482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5. </a:t>
            </a:r>
            <a:r>
              <a:rPr lang="en-US" sz="2400" b="1" i="1" dirty="0">
                <a:solidFill>
                  <a:schemeClr val="bg1"/>
                </a:solidFill>
                <a:effectLst>
                  <a:outerShdw blurRad="38100" dist="38100" dir="2700000" algn="tl">
                    <a:srgbClr val="000000">
                      <a:alpha val="43137"/>
                    </a:srgbClr>
                  </a:outerShdw>
                </a:effectLst>
                <a:ea typeface="Times New Roman" panose="02020603050405020304" pitchFamily="18" charset="0"/>
              </a:rPr>
              <a:t>Traveling with an impact on the individual</a:t>
            </a:r>
            <a:endParaRPr lang="en-US" sz="2400" dirty="0">
              <a:effectLst/>
              <a:ea typeface="Times New Roman" panose="02020603050405020304" pitchFamily="18" charset="0"/>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56808" y="39898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Current</a:t>
            </a:r>
            <a:r>
              <a:rPr lang="sl-SI" sz="3600" b="1" dirty="0"/>
              <a:t> </a:t>
            </a:r>
            <a:r>
              <a:rPr lang="sl-SI" sz="3600" b="1" dirty="0" err="1"/>
              <a:t>trends</a:t>
            </a:r>
            <a:r>
              <a:rPr lang="sl-SI" sz="3600" b="1" dirty="0"/>
              <a:t> in </a:t>
            </a:r>
            <a:r>
              <a:rPr lang="sl-SI" sz="3600" b="1" dirty="0" err="1"/>
              <a:t>tourism</a:t>
            </a:r>
            <a:endParaRPr lang="en-US" sz="3600" b="1" dirty="0"/>
          </a:p>
        </p:txBody>
      </p:sp>
      <p:pic>
        <p:nvPicPr>
          <p:cNvPr id="15" name="Imagem 14">
            <a:extLst>
              <a:ext uri="{FF2B5EF4-FFF2-40B4-BE49-F238E27FC236}">
                <a16:creationId xmlns:a16="http://schemas.microsoft.com/office/drawing/2014/main" id="{CF29EED5-E83A-476D-9487-5CBC02510639}"/>
              </a:ext>
            </a:extLst>
          </p:cNvPr>
          <p:cNvPicPr>
            <a:picLocks/>
          </p:cNvPicPr>
          <p:nvPr/>
        </p:nvPicPr>
        <p:blipFill>
          <a:blip r:embed="rId3"/>
          <a:stretch>
            <a:fillRect/>
          </a:stretch>
        </p:blipFill>
        <p:spPr>
          <a:xfrm flipH="1">
            <a:off x="2646375" y="5949549"/>
            <a:ext cx="324000" cy="280533"/>
          </a:xfrm>
          <a:prstGeom prst="rect">
            <a:avLst/>
          </a:prstGeom>
        </p:spPr>
      </p:pic>
      <p:sp>
        <p:nvSpPr>
          <p:cNvPr id="13" name="CaixaDeTexto 3">
            <a:extLst>
              <a:ext uri="{FF2B5EF4-FFF2-40B4-BE49-F238E27FC236}">
                <a16:creationId xmlns:a16="http://schemas.microsoft.com/office/drawing/2014/main" id="{69E5D1A0-6471-491B-A8FA-E936DA0CFB0B}"/>
              </a:ext>
            </a:extLst>
          </p:cNvPr>
          <p:cNvSpPr txBox="1"/>
          <p:nvPr/>
        </p:nvSpPr>
        <p:spPr>
          <a:xfrm>
            <a:off x="398179" y="1048036"/>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1.</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Safety</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and</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Security</a:t>
            </a:r>
            <a:r>
              <a:rPr lang="sl-SI" sz="2400" b="1" i="1" dirty="0">
                <a:solidFill>
                  <a:schemeClr val="bg1"/>
                </a:solidFill>
                <a:effectLst>
                  <a:outerShdw blurRad="38100" dist="38100" dir="2700000" algn="tl">
                    <a:srgbClr val="000000">
                      <a:alpha val="43137"/>
                    </a:srgbClr>
                  </a:outerShdw>
                </a:effectLst>
              </a:rPr>
              <a:t> </a:t>
            </a:r>
            <a:endParaRPr lang="en-GB" sz="2400" dirty="0"/>
          </a:p>
        </p:txBody>
      </p:sp>
      <p:sp>
        <p:nvSpPr>
          <p:cNvPr id="17" name="CaixaDeTexto 4">
            <a:extLst>
              <a:ext uri="{FF2B5EF4-FFF2-40B4-BE49-F238E27FC236}">
                <a16:creationId xmlns:a16="http://schemas.microsoft.com/office/drawing/2014/main" id="{965913A5-4D2E-42A6-AE16-89A92B78EE0F}"/>
              </a:ext>
            </a:extLst>
          </p:cNvPr>
          <p:cNvSpPr txBox="1"/>
          <p:nvPr/>
        </p:nvSpPr>
        <p:spPr>
          <a:xfrm>
            <a:off x="398178" y="1749239"/>
            <a:ext cx="7224879"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2. </a:t>
            </a:r>
            <a:r>
              <a:rPr lang="sl-SI" sz="2400" b="1" i="1" dirty="0" err="1">
                <a:solidFill>
                  <a:schemeClr val="bg1"/>
                </a:solidFill>
                <a:effectLst>
                  <a:outerShdw blurRad="38100" dist="38100" dir="2700000" algn="tl">
                    <a:srgbClr val="000000">
                      <a:alpha val="43137"/>
                    </a:srgbClr>
                  </a:outerShdw>
                </a:effectLst>
              </a:rPr>
              <a:t>Individual</a:t>
            </a:r>
            <a:r>
              <a:rPr lang="sl-SI" sz="2400" b="1" i="1" dirty="0">
                <a:solidFill>
                  <a:schemeClr val="bg1"/>
                </a:solidFill>
                <a:effectLst>
                  <a:outerShdw blurRad="38100" dist="38100" dir="2700000" algn="tl">
                    <a:srgbClr val="000000">
                      <a:alpha val="43137"/>
                    </a:srgbClr>
                  </a:outerShdw>
                </a:effectLst>
              </a:rPr>
              <a:t> </a:t>
            </a:r>
            <a:r>
              <a:rPr lang="sl-SI" sz="2400" b="1" i="1" dirty="0" err="1">
                <a:solidFill>
                  <a:schemeClr val="bg1"/>
                </a:solidFill>
                <a:effectLst>
                  <a:outerShdw blurRad="38100" dist="38100" dir="2700000" algn="tl">
                    <a:srgbClr val="000000">
                      <a:alpha val="43137"/>
                    </a:srgbClr>
                  </a:outerShdw>
                </a:effectLst>
              </a:rPr>
              <a:t>travel</a:t>
            </a:r>
            <a:endParaRPr lang="en-US" sz="2400" dirty="0">
              <a:effectLst/>
              <a:ea typeface="Times New Roman" panose="02020603050405020304" pitchFamily="18" charset="0"/>
            </a:endParaRPr>
          </a:p>
        </p:txBody>
      </p:sp>
      <p:sp>
        <p:nvSpPr>
          <p:cNvPr id="18" name="CaixaDeTexto 4">
            <a:extLst>
              <a:ext uri="{FF2B5EF4-FFF2-40B4-BE49-F238E27FC236}">
                <a16:creationId xmlns:a16="http://schemas.microsoft.com/office/drawing/2014/main" id="{57649C96-BEC1-431D-8A46-8EBEBCF376D4}"/>
              </a:ext>
            </a:extLst>
          </p:cNvPr>
          <p:cNvSpPr txBox="1"/>
          <p:nvPr/>
        </p:nvSpPr>
        <p:spPr>
          <a:xfrm>
            <a:off x="407319" y="4610293"/>
            <a:ext cx="7215740"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6. Smart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rPr>
              <a:t>destinations</a:t>
            </a:r>
            <a:endParaRPr lang="en-US" sz="2400" dirty="0">
              <a:ea typeface="Times New Roman" panose="02020603050405020304" pitchFamily="18" charset="0"/>
            </a:endParaRPr>
          </a:p>
        </p:txBody>
      </p:sp>
      <p:sp>
        <p:nvSpPr>
          <p:cNvPr id="19" name="CaixaDeTexto 3">
            <a:extLst>
              <a:ext uri="{FF2B5EF4-FFF2-40B4-BE49-F238E27FC236}">
                <a16:creationId xmlns:a16="http://schemas.microsoft.com/office/drawing/2014/main" id="{D9FDD942-C2E6-46FC-A09F-1D067B0A6795}"/>
              </a:ext>
            </a:extLst>
          </p:cNvPr>
          <p:cNvSpPr txBox="1"/>
          <p:nvPr/>
        </p:nvSpPr>
        <p:spPr>
          <a:xfrm>
            <a:off x="398175" y="5312287"/>
            <a:ext cx="721574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7.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Bleisure</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 </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travel</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US" sz="2400" dirty="0">
              <a:solidFill>
                <a:schemeClr val="bg1"/>
              </a:solidFill>
              <a:effectLst/>
              <a:ea typeface="Times New Roman" panose="02020603050405020304" pitchFamily="18" charset="0"/>
            </a:endParaRPr>
          </a:p>
        </p:txBody>
      </p:sp>
      <p:sp>
        <p:nvSpPr>
          <p:cNvPr id="3" name="Pravokotnik 2">
            <a:extLst>
              <a:ext uri="{FF2B5EF4-FFF2-40B4-BE49-F238E27FC236}">
                <a16:creationId xmlns:a16="http://schemas.microsoft.com/office/drawing/2014/main" id="{7CDF1F88-5EF6-465D-8FAD-920FB9D09F57}"/>
              </a:ext>
            </a:extLst>
          </p:cNvPr>
          <p:cNvSpPr/>
          <p:nvPr/>
        </p:nvSpPr>
        <p:spPr>
          <a:xfrm>
            <a:off x="2970375" y="5905150"/>
            <a:ext cx="4246291" cy="369332"/>
          </a:xfrm>
          <a:prstGeom prst="rect">
            <a:avLst/>
          </a:prstGeom>
        </p:spPr>
        <p:txBody>
          <a:bodyPr wrap="none">
            <a:spAutoFit/>
          </a:bodyPr>
          <a:lstStyle/>
          <a:p>
            <a:r>
              <a:rPr lang="sl-SI" dirty="0"/>
              <a:t>More </a:t>
            </a:r>
            <a:r>
              <a:rPr lang="sl-SI" dirty="0" err="1"/>
              <a:t>about</a:t>
            </a:r>
            <a:r>
              <a:rPr lang="sl-SI" dirty="0"/>
              <a:t> </a:t>
            </a:r>
            <a:r>
              <a:rPr lang="sl-SI" dirty="0" err="1"/>
              <a:t>current</a:t>
            </a:r>
            <a:r>
              <a:rPr lang="sl-SI" dirty="0"/>
              <a:t> </a:t>
            </a:r>
            <a:r>
              <a:rPr lang="sl-SI" dirty="0" err="1"/>
              <a:t>trends</a:t>
            </a:r>
            <a:r>
              <a:rPr lang="sl-SI" dirty="0"/>
              <a:t> in </a:t>
            </a:r>
            <a:r>
              <a:rPr lang="sl-SI" dirty="0" err="1"/>
              <a:t>tourism</a:t>
            </a:r>
            <a:r>
              <a:rPr lang="sl-SI" dirty="0"/>
              <a:t> </a:t>
            </a:r>
            <a:r>
              <a:rPr lang="sl-SI" dirty="0" err="1">
                <a:hlinkClick r:id="rId5"/>
              </a:rPr>
              <a:t>here</a:t>
            </a:r>
            <a:r>
              <a:rPr lang="sl-SI" dirty="0"/>
              <a:t>.</a:t>
            </a:r>
          </a:p>
        </p:txBody>
      </p:sp>
      <p:pic>
        <p:nvPicPr>
          <p:cNvPr id="7" name="Slika 6">
            <a:extLst>
              <a:ext uri="{FF2B5EF4-FFF2-40B4-BE49-F238E27FC236}">
                <a16:creationId xmlns:a16="http://schemas.microsoft.com/office/drawing/2014/main" id="{5A2398DB-2B18-4E4E-A498-DBDF3B40C2D4}"/>
              </a:ext>
            </a:extLst>
          </p:cNvPr>
          <p:cNvPicPr>
            <a:picLocks noChangeAspect="1"/>
          </p:cNvPicPr>
          <p:nvPr/>
        </p:nvPicPr>
        <p:blipFill rotWithShape="1">
          <a:blip r:embed="rId6"/>
          <a:srcRect l="32831" r="22015"/>
          <a:stretch/>
        </p:blipFill>
        <p:spPr>
          <a:xfrm>
            <a:off x="7589937" y="0"/>
            <a:ext cx="4652684" cy="6858000"/>
          </a:xfrm>
          <a:prstGeom prst="rect">
            <a:avLst/>
          </a:prstGeom>
        </p:spPr>
      </p:pic>
    </p:spTree>
    <p:extLst>
      <p:ext uri="{BB962C8B-B14F-4D97-AF65-F5344CB8AC3E}">
        <p14:creationId xmlns:p14="http://schemas.microsoft.com/office/powerpoint/2010/main" val="3874803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9307" b="5574"/>
          <a:stretch/>
        </p:blipFill>
        <p:spPr>
          <a:xfrm>
            <a:off x="7046843" y="969720"/>
            <a:ext cx="4804450" cy="2928156"/>
          </a:xfrm>
          <a:prstGeom prst="rect">
            <a:avLst/>
          </a:prstGeom>
        </p:spPr>
      </p:pic>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2">
            <a:extLst>
              <a:ext uri="{28A0092B-C50C-407E-A947-70E740481C1C}">
                <a14:useLocalDpi xmlns:a14="http://schemas.microsoft.com/office/drawing/2010/main" val="0"/>
              </a:ext>
            </a:extLst>
          </a:blip>
          <a:srcRect l="10058" t="10823" r="10769" b="5574"/>
          <a:stretch/>
        </p:blipFill>
        <p:spPr>
          <a:xfrm>
            <a:off x="4394664" y="3771187"/>
            <a:ext cx="4542679" cy="2878205"/>
          </a:xfrm>
          <a:prstGeom prst="rect">
            <a:avLst/>
          </a:prstGeom>
        </p:spPr>
      </p:pic>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2">
            <a:extLst>
              <a:ext uri="{28A0092B-C50C-407E-A947-70E740481C1C}">
                <a14:useLocalDpi xmlns:a14="http://schemas.microsoft.com/office/drawing/2010/main" val="0"/>
              </a:ext>
            </a:extLst>
          </a:blip>
          <a:srcRect l="11179" t="10823" r="11159" b="5574"/>
          <a:stretch/>
        </p:blipFill>
        <p:spPr>
          <a:xfrm>
            <a:off x="121193" y="2024536"/>
            <a:ext cx="4456066" cy="2878205"/>
          </a:xfrm>
          <a:prstGeom prst="rect">
            <a:avLst/>
          </a:prstGeom>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843242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Case</a:t>
            </a:r>
            <a:r>
              <a:rPr lang="sl-SI" sz="3600" b="1" dirty="0"/>
              <a:t> </a:t>
            </a:r>
            <a:r>
              <a:rPr lang="sl-SI" sz="3600" b="1" dirty="0" err="1"/>
              <a:t>study</a:t>
            </a:r>
            <a:r>
              <a:rPr lang="sl-SI" sz="3600" b="1" dirty="0"/>
              <a:t>: </a:t>
            </a:r>
            <a:r>
              <a:rPr lang="sl-SI" sz="3600" b="1" dirty="0" err="1"/>
              <a:t>Tourists</a:t>
            </a:r>
            <a:r>
              <a:rPr lang="sl-SI" sz="3600" b="1" dirty="0"/>
              <a:t> </a:t>
            </a:r>
            <a:r>
              <a:rPr lang="sl-SI" sz="3600" b="1" dirty="0" err="1"/>
              <a:t>seek</a:t>
            </a:r>
            <a:r>
              <a:rPr lang="sl-SI" sz="3600" b="1" dirty="0"/>
              <a:t> EXPERIENCES</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3"/>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13320D6E-00F1-4A99-8F7D-7FAFFCE02867}"/>
              </a:ext>
            </a:extLst>
          </p:cNvPr>
          <p:cNvSpPr txBox="1"/>
          <p:nvPr/>
        </p:nvSpPr>
        <p:spPr>
          <a:xfrm>
            <a:off x="385150" y="1532393"/>
            <a:ext cx="4290923" cy="461665"/>
          </a:xfrm>
          <a:prstGeom prst="rect">
            <a:avLst/>
          </a:prstGeom>
          <a:noFill/>
        </p:spPr>
        <p:txBody>
          <a:bodyPr wrap="square" rtlCol="0">
            <a:spAutoFit/>
          </a:bodyPr>
          <a:lstStyle/>
          <a:p>
            <a:r>
              <a:rPr lang="sl-SI" sz="2400" b="1" i="1" dirty="0" err="1">
                <a:solidFill>
                  <a:srgbClr val="6ECECB"/>
                </a:solidFill>
              </a:rPr>
              <a:t>Explore</a:t>
            </a:r>
            <a:r>
              <a:rPr lang="sl-SI" sz="2400" b="1" i="1" dirty="0">
                <a:solidFill>
                  <a:srgbClr val="6ECECB"/>
                </a:solidFill>
              </a:rPr>
              <a:t> nature in </a:t>
            </a:r>
            <a:r>
              <a:rPr lang="sl-SI" sz="2400" b="1" i="1" dirty="0" err="1">
                <a:solidFill>
                  <a:srgbClr val="6ECECB"/>
                </a:solidFill>
              </a:rPr>
              <a:t>Iceland</a:t>
            </a:r>
            <a:endParaRPr lang="en-GB" sz="1600" b="1" i="1" dirty="0">
              <a:solidFill>
                <a:srgbClr val="6ECECB"/>
              </a:solidFill>
            </a:endParaRP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US" sz="1050" dirty="0">
                <a:hlinkClick r:id="rId4"/>
              </a:rPr>
              <a:t>The Top 5 Destinations in Iceland | Guide to Iceland</a:t>
            </a:r>
            <a:endParaRPr lang="en-GB" sz="1050" dirty="0"/>
          </a:p>
        </p:txBody>
      </p:sp>
      <p:sp>
        <p:nvSpPr>
          <p:cNvPr id="26" name="CaixaDeTexto 25">
            <a:extLst>
              <a:ext uri="{FF2B5EF4-FFF2-40B4-BE49-F238E27FC236}">
                <a16:creationId xmlns:a16="http://schemas.microsoft.com/office/drawing/2014/main" id="{1BBBAA29-74EE-41BC-B988-D2D809157471}"/>
              </a:ext>
            </a:extLst>
          </p:cNvPr>
          <p:cNvSpPr txBox="1"/>
          <p:nvPr/>
        </p:nvSpPr>
        <p:spPr>
          <a:xfrm>
            <a:off x="5165686" y="1667073"/>
            <a:ext cx="2449057" cy="461665"/>
          </a:xfrm>
          <a:prstGeom prst="rect">
            <a:avLst/>
          </a:prstGeom>
          <a:noFill/>
        </p:spPr>
        <p:txBody>
          <a:bodyPr wrap="square" rtlCol="0">
            <a:spAutoFit/>
          </a:bodyPr>
          <a:lstStyle/>
          <a:p>
            <a:pPr algn="r"/>
            <a:r>
              <a:rPr lang="sl-SI" sz="2400" b="1" i="1" dirty="0" err="1">
                <a:solidFill>
                  <a:srgbClr val="6ECECB"/>
                </a:solidFill>
              </a:rPr>
              <a:t>Scotland</a:t>
            </a:r>
            <a:r>
              <a:rPr lang="sl-SI" sz="2400" b="1" i="1" dirty="0">
                <a:solidFill>
                  <a:srgbClr val="6ECECB"/>
                </a:solidFill>
              </a:rPr>
              <a:t> in </a:t>
            </a:r>
            <a:r>
              <a:rPr lang="sl-SI" sz="2400" b="1" i="1" dirty="0" err="1">
                <a:solidFill>
                  <a:srgbClr val="6ECECB"/>
                </a:solidFill>
              </a:rPr>
              <a:t>kilts</a:t>
            </a:r>
            <a:endParaRPr lang="en-GB" sz="2400" b="1" i="1" dirty="0">
              <a:solidFill>
                <a:srgbClr val="6ECECB"/>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375388"/>
            <a:ext cx="2119027" cy="253916"/>
          </a:xfrm>
          <a:prstGeom prst="rect">
            <a:avLst/>
          </a:prstGeom>
          <a:noFill/>
        </p:spPr>
        <p:txBody>
          <a:bodyPr wrap="square">
            <a:spAutoFit/>
          </a:bodyPr>
          <a:lstStyle/>
          <a:p>
            <a:pPr algn="r"/>
            <a:r>
              <a:rPr lang="sl-SI" sz="1050" dirty="0" err="1">
                <a:hlinkClick r:id="rId5"/>
              </a:rPr>
              <a:t>Azores</a:t>
            </a:r>
            <a:r>
              <a:rPr lang="sl-SI" sz="1050" dirty="0">
                <a:hlinkClick r:id="rId5"/>
              </a:rPr>
              <a:t> </a:t>
            </a:r>
            <a:r>
              <a:rPr lang="sl-SI" sz="1050" dirty="0" err="1">
                <a:hlinkClick r:id="rId5"/>
              </a:rPr>
              <a:t>Videos</a:t>
            </a:r>
            <a:r>
              <a:rPr lang="sl-SI" sz="1050" dirty="0">
                <a:hlinkClick r:id="rId5"/>
              </a:rPr>
              <a:t> | </a:t>
            </a:r>
            <a:r>
              <a:rPr lang="sl-SI" sz="1050" dirty="0" err="1">
                <a:hlinkClick r:id="rId5"/>
              </a:rPr>
              <a:t>Visit</a:t>
            </a:r>
            <a:r>
              <a:rPr lang="sl-SI" sz="1050" dirty="0">
                <a:hlinkClick r:id="rId5"/>
              </a:rPr>
              <a:t> </a:t>
            </a:r>
            <a:r>
              <a:rPr lang="sl-SI" sz="1050" dirty="0" err="1">
                <a:hlinkClick r:id="rId5"/>
              </a:rPr>
              <a:t>Azores</a:t>
            </a:r>
            <a:endParaRPr lang="en-GB" sz="1050" dirty="0"/>
          </a:p>
        </p:txBody>
      </p:sp>
      <p:sp>
        <p:nvSpPr>
          <p:cNvPr id="37" name="CaixaDeTexto 36">
            <a:extLst>
              <a:ext uri="{FF2B5EF4-FFF2-40B4-BE49-F238E27FC236}">
                <a16:creationId xmlns:a16="http://schemas.microsoft.com/office/drawing/2014/main" id="{C9984677-979A-49E9-BE28-9616762C9AA5}"/>
              </a:ext>
            </a:extLst>
          </p:cNvPr>
          <p:cNvSpPr txBox="1"/>
          <p:nvPr/>
        </p:nvSpPr>
        <p:spPr>
          <a:xfrm>
            <a:off x="8677655" y="4227527"/>
            <a:ext cx="3129195" cy="830997"/>
          </a:xfrm>
          <a:prstGeom prst="rect">
            <a:avLst/>
          </a:prstGeom>
          <a:noFill/>
        </p:spPr>
        <p:txBody>
          <a:bodyPr wrap="square" rtlCol="0">
            <a:spAutoFit/>
          </a:bodyPr>
          <a:lstStyle/>
          <a:p>
            <a:r>
              <a:rPr lang="sl-SI" sz="2400" b="1" i="1" dirty="0" err="1">
                <a:solidFill>
                  <a:srgbClr val="6ECECB"/>
                </a:solidFill>
              </a:rPr>
              <a:t>Feeling</a:t>
            </a:r>
            <a:r>
              <a:rPr lang="sl-SI" sz="2400" b="1" i="1" dirty="0">
                <a:solidFill>
                  <a:srgbClr val="6ECECB"/>
                </a:solidFill>
              </a:rPr>
              <a:t> </a:t>
            </a:r>
            <a:r>
              <a:rPr lang="sl-SI" sz="2400" b="1" i="1" dirty="0" err="1">
                <a:solidFill>
                  <a:srgbClr val="6ECECB"/>
                </a:solidFill>
              </a:rPr>
              <a:t>life</a:t>
            </a:r>
            <a:r>
              <a:rPr lang="sl-SI" sz="2400" b="1" i="1" dirty="0">
                <a:solidFill>
                  <a:srgbClr val="6ECECB"/>
                </a:solidFill>
              </a:rPr>
              <a:t> in </a:t>
            </a:r>
            <a:r>
              <a:rPr lang="sl-SI" sz="2400" b="1" i="1" dirty="0" err="1">
                <a:solidFill>
                  <a:srgbClr val="6ECECB"/>
                </a:solidFill>
              </a:rPr>
              <a:t>the</a:t>
            </a:r>
            <a:r>
              <a:rPr lang="sl-SI" sz="2400" b="1" i="1" dirty="0">
                <a:solidFill>
                  <a:srgbClr val="6ECECB"/>
                </a:solidFill>
              </a:rPr>
              <a:t> </a:t>
            </a:r>
            <a:r>
              <a:rPr lang="sl-SI" sz="2400" b="1" i="1" dirty="0" err="1">
                <a:solidFill>
                  <a:srgbClr val="6ECECB"/>
                </a:solidFill>
              </a:rPr>
              <a:t>Azores</a:t>
            </a:r>
            <a:endParaRPr lang="en-GB" sz="1600" b="1" i="1" dirty="0">
              <a:solidFill>
                <a:srgbClr val="6ECECB"/>
              </a:solidFill>
            </a:endParaRPr>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570244"/>
            <a:ext cx="3529350" cy="415498"/>
          </a:xfrm>
          <a:prstGeom prst="rect">
            <a:avLst/>
          </a:prstGeom>
          <a:noFill/>
        </p:spPr>
        <p:txBody>
          <a:bodyPr wrap="square">
            <a:spAutoFit/>
          </a:bodyPr>
          <a:lstStyle/>
          <a:p>
            <a:pPr algn="r"/>
            <a:r>
              <a:rPr lang="en-US" sz="1050" dirty="0">
                <a:hlinkClick r:id="rId6"/>
              </a:rPr>
              <a:t>Experience &amp; research your ancestry in Scotland | VisitScotland</a:t>
            </a:r>
            <a:endParaRPr lang="en-GB" sz="1050" dirty="0"/>
          </a:p>
        </p:txBody>
      </p:sp>
      <p:pic>
        <p:nvPicPr>
          <p:cNvPr id="7" name="Slika 6">
            <a:hlinkClick r:id="rId4"/>
            <a:extLst>
              <a:ext uri="{FF2B5EF4-FFF2-40B4-BE49-F238E27FC236}">
                <a16:creationId xmlns:a16="http://schemas.microsoft.com/office/drawing/2014/main" id="{EB97B71E-E97B-4854-B897-C5CE87E8234D}"/>
              </a:ext>
            </a:extLst>
          </p:cNvPr>
          <p:cNvPicPr>
            <a:picLocks noChangeAspect="1"/>
          </p:cNvPicPr>
          <p:nvPr/>
        </p:nvPicPr>
        <p:blipFill rotWithShape="1">
          <a:blip r:embed="rId7"/>
          <a:srcRect l="21591" t="31522" r="29837" b="21008"/>
          <a:stretch/>
        </p:blipFill>
        <p:spPr>
          <a:xfrm>
            <a:off x="629016" y="2279230"/>
            <a:ext cx="3455967" cy="2085458"/>
          </a:xfrm>
          <a:prstGeom prst="rect">
            <a:avLst/>
          </a:prstGeom>
        </p:spPr>
      </p:pic>
      <p:pic>
        <p:nvPicPr>
          <p:cNvPr id="10" name="Slika 9">
            <a:hlinkClick r:id="rId5"/>
            <a:extLst>
              <a:ext uri="{FF2B5EF4-FFF2-40B4-BE49-F238E27FC236}">
                <a16:creationId xmlns:a16="http://schemas.microsoft.com/office/drawing/2014/main" id="{CAA5E0D3-5F8F-461A-A3B2-6CE771AD8AB2}"/>
              </a:ext>
            </a:extLst>
          </p:cNvPr>
          <p:cNvPicPr>
            <a:picLocks noChangeAspect="1"/>
          </p:cNvPicPr>
          <p:nvPr/>
        </p:nvPicPr>
        <p:blipFill rotWithShape="1">
          <a:blip r:embed="rId8"/>
          <a:srcRect l="35462" t="35519" r="30805" b="29565"/>
          <a:stretch/>
        </p:blipFill>
        <p:spPr>
          <a:xfrm>
            <a:off x="4963646" y="4031099"/>
            <a:ext cx="3455049" cy="2084378"/>
          </a:xfrm>
          <a:prstGeom prst="rect">
            <a:avLst/>
          </a:prstGeom>
        </p:spPr>
      </p:pic>
      <p:pic>
        <p:nvPicPr>
          <p:cNvPr id="11" name="Slika 10">
            <a:hlinkClick r:id="rId6"/>
            <a:extLst>
              <a:ext uri="{FF2B5EF4-FFF2-40B4-BE49-F238E27FC236}">
                <a16:creationId xmlns:a16="http://schemas.microsoft.com/office/drawing/2014/main" id="{FAD325BA-4AEC-41E6-AC1D-216160990314}"/>
              </a:ext>
            </a:extLst>
          </p:cNvPr>
          <p:cNvPicPr>
            <a:picLocks noChangeAspect="1"/>
          </p:cNvPicPr>
          <p:nvPr/>
        </p:nvPicPr>
        <p:blipFill rotWithShape="1">
          <a:blip r:embed="rId9"/>
          <a:srcRect l="30897" t="26667" r="34890" b="34638"/>
          <a:stretch/>
        </p:blipFill>
        <p:spPr>
          <a:xfrm>
            <a:off x="7762461" y="1209935"/>
            <a:ext cx="3453064" cy="2177135"/>
          </a:xfrm>
          <a:prstGeom prst="rect">
            <a:avLst/>
          </a:prstGeom>
        </p:spPr>
      </p:pic>
    </p:spTree>
    <p:extLst>
      <p:ext uri="{BB962C8B-B14F-4D97-AF65-F5344CB8AC3E}">
        <p14:creationId xmlns:p14="http://schemas.microsoft.com/office/powerpoint/2010/main" val="3880796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5449DDB-C92B-43E5-9ED8-B5E58A526804}"/>
              </a:ext>
            </a:extLst>
          </p:cNvPr>
          <p:cNvSpPr>
            <a:spLocks noGrp="1"/>
          </p:cNvSpPr>
          <p:nvPr>
            <p:ph type="body" sz="quarter" idx="13"/>
          </p:nvPr>
        </p:nvSpPr>
        <p:spPr>
          <a:xfrm>
            <a:off x="0" y="1161066"/>
            <a:ext cx="3633041" cy="3297980"/>
          </a:xfrm>
        </p:spPr>
        <p:txBody>
          <a:bodyPr>
            <a:normAutofit/>
          </a:bodyPr>
          <a:lstStyle/>
          <a:p>
            <a:r>
              <a:rPr lang="sl-SI" sz="4800" dirty="0">
                <a:solidFill>
                  <a:schemeClr val="bg1"/>
                </a:solidFill>
                <a:effectLst>
                  <a:outerShdw blurRad="38100" dist="38100" dir="2700000" algn="tl">
                    <a:srgbClr val="000000">
                      <a:alpha val="43137"/>
                    </a:srgbClr>
                  </a:outerShdw>
                </a:effectLst>
              </a:rPr>
              <a:t>1</a:t>
            </a:r>
            <a:r>
              <a:rPr lang="en-US" sz="4800" dirty="0">
                <a:solidFill>
                  <a:schemeClr val="bg1"/>
                </a:solidFill>
                <a:effectLst>
                  <a:outerShdw blurRad="38100" dist="38100" dir="2700000" algn="tl">
                    <a:srgbClr val="000000">
                      <a:alpha val="43137"/>
                    </a:srgbClr>
                  </a:outerShdw>
                </a:effectLst>
              </a:rPr>
              <a:t>.</a:t>
            </a:r>
            <a:r>
              <a:rPr lang="sl-SI" sz="4800" dirty="0">
                <a:solidFill>
                  <a:schemeClr val="bg1"/>
                </a:solidFill>
                <a:effectLst>
                  <a:outerShdw blurRad="38100" dist="38100" dir="2700000" algn="tl">
                    <a:srgbClr val="000000">
                      <a:alpha val="43137"/>
                    </a:srgbClr>
                  </a:outerShdw>
                </a:effectLst>
              </a:rPr>
              <a:t>3</a:t>
            </a:r>
            <a:r>
              <a:rPr lang="en-US" sz="4800" dirty="0">
                <a:solidFill>
                  <a:schemeClr val="bg1"/>
                </a:solidFill>
                <a:effectLst>
                  <a:outerShdw blurRad="38100" dist="38100" dir="2700000" algn="tl">
                    <a:srgbClr val="000000">
                      <a:alpha val="43137"/>
                    </a:srgbClr>
                  </a:outerShdw>
                </a:effectLst>
              </a:rPr>
              <a:t>.</a:t>
            </a:r>
          </a:p>
          <a:p>
            <a:r>
              <a:rPr lang="sl-SI" sz="4800" dirty="0">
                <a:solidFill>
                  <a:schemeClr val="bg1"/>
                </a:solidFill>
                <a:effectLst>
                  <a:outerShdw blurRad="38100" dist="38100" dir="2700000" algn="tl">
                    <a:srgbClr val="000000">
                      <a:alpha val="43137"/>
                    </a:srgbClr>
                  </a:outerShdw>
                </a:effectLst>
              </a:rPr>
              <a:t>DESTINATION</a:t>
            </a:r>
            <a:endParaRPr lang="en-US" sz="4800" spc="-50" dirty="0">
              <a:solidFill>
                <a:schemeClr val="bg1"/>
              </a:solidFill>
              <a:effectLst>
                <a:outerShdw blurRad="38100" dist="38100" dir="2700000" algn="tl">
                  <a:srgbClr val="000000">
                    <a:alpha val="43137"/>
                  </a:srgbClr>
                </a:outerShdw>
              </a:effectLst>
            </a:endParaRPr>
          </a:p>
        </p:txBody>
      </p:sp>
      <p:sp>
        <p:nvSpPr>
          <p:cNvPr id="3" name="Označba mesta besedila 2">
            <a:extLst>
              <a:ext uri="{FF2B5EF4-FFF2-40B4-BE49-F238E27FC236}">
                <a16:creationId xmlns:a16="http://schemas.microsoft.com/office/drawing/2014/main" id="{22B392AC-2D90-489B-8272-35BF291AA68C}"/>
              </a:ext>
            </a:extLst>
          </p:cNvPr>
          <p:cNvSpPr>
            <a:spLocks noGrp="1"/>
          </p:cNvSpPr>
          <p:nvPr>
            <p:ph type="body" sz="quarter" idx="14"/>
          </p:nvPr>
        </p:nvSpPr>
        <p:spPr>
          <a:xfrm>
            <a:off x="497155" y="5114135"/>
            <a:ext cx="10048262" cy="469184"/>
          </a:xfrm>
        </p:spPr>
        <p:txBody>
          <a:bodyPr/>
          <a:lstStyle/>
          <a:p>
            <a:r>
              <a:rPr lang="sl-SI" dirty="0"/>
              <a:t>…is </a:t>
            </a:r>
            <a:r>
              <a:rPr lang="en-US" dirty="0"/>
              <a:t>a complete system in which the elements of the tourist offer intensively participate and influence the individual elements of the tourist demand.</a:t>
            </a:r>
            <a:endParaRPr lang="sl-SI" dirty="0"/>
          </a:p>
        </p:txBody>
      </p:sp>
      <p:pic>
        <p:nvPicPr>
          <p:cNvPr id="9" name="Slika 8">
            <a:extLst>
              <a:ext uri="{FF2B5EF4-FFF2-40B4-BE49-F238E27FC236}">
                <a16:creationId xmlns:a16="http://schemas.microsoft.com/office/drawing/2014/main" id="{95E42614-DBFE-4E5C-8C84-B7CD8561DBF9}"/>
              </a:ext>
            </a:extLst>
          </p:cNvPr>
          <p:cNvPicPr>
            <a:picLocks noChangeAspect="1"/>
          </p:cNvPicPr>
          <p:nvPr/>
        </p:nvPicPr>
        <p:blipFill>
          <a:blip r:embed="rId3"/>
          <a:stretch>
            <a:fillRect/>
          </a:stretch>
        </p:blipFill>
        <p:spPr>
          <a:xfrm>
            <a:off x="3565412" y="0"/>
            <a:ext cx="8626588" cy="4541914"/>
          </a:xfrm>
          <a:prstGeom prst="rect">
            <a:avLst/>
          </a:prstGeom>
        </p:spPr>
      </p:pic>
      <p:sp>
        <p:nvSpPr>
          <p:cNvPr id="10" name="Označba mesta slike 9">
            <a:extLst>
              <a:ext uri="{FF2B5EF4-FFF2-40B4-BE49-F238E27FC236}">
                <a16:creationId xmlns:a16="http://schemas.microsoft.com/office/drawing/2014/main" id="{9F2B9C8C-D505-4FFC-9414-FBE2A37828FF}"/>
              </a:ext>
            </a:extLst>
          </p:cNvPr>
          <p:cNvSpPr>
            <a:spLocks noGrp="1"/>
          </p:cNvSpPr>
          <p:nvPr>
            <p:ph type="pic" sz="quarter" idx="19"/>
          </p:nvPr>
        </p:nvSpPr>
        <p:spPr/>
      </p:sp>
    </p:spTree>
    <p:extLst>
      <p:ext uri="{BB962C8B-B14F-4D97-AF65-F5344CB8AC3E}">
        <p14:creationId xmlns:p14="http://schemas.microsoft.com/office/powerpoint/2010/main" val="3710460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022CBEF-DE34-4F4E-966E-07346F9FC12A}"/>
              </a:ext>
            </a:extLst>
          </p:cNvPr>
          <p:cNvSpPr>
            <a:spLocks noGrp="1"/>
          </p:cNvSpPr>
          <p:nvPr>
            <p:ph type="body" sz="quarter" idx="15"/>
          </p:nvPr>
        </p:nvSpPr>
        <p:spPr>
          <a:xfrm>
            <a:off x="501739" y="584728"/>
            <a:ext cx="10978262" cy="1083096"/>
          </a:xfrm>
        </p:spPr>
        <p:txBody>
          <a:bodyPr/>
          <a:lstStyle/>
          <a:p>
            <a:r>
              <a:rPr lang="sl-SI" dirty="0"/>
              <a:t>How </a:t>
            </a:r>
            <a:r>
              <a:rPr lang="sl-SI" dirty="0" err="1"/>
              <a:t>does</a:t>
            </a:r>
            <a:r>
              <a:rPr lang="sl-SI" dirty="0"/>
              <a:t> </a:t>
            </a:r>
            <a:r>
              <a:rPr lang="sl-SI" dirty="0" err="1"/>
              <a:t>the</a:t>
            </a:r>
            <a:r>
              <a:rPr lang="sl-SI" dirty="0"/>
              <a:t> destination </a:t>
            </a:r>
            <a:r>
              <a:rPr lang="sl-SI" dirty="0" err="1"/>
              <a:t>work</a:t>
            </a:r>
            <a:r>
              <a:rPr lang="sl-SI" dirty="0"/>
              <a:t>?</a:t>
            </a:r>
          </a:p>
        </p:txBody>
      </p:sp>
      <p:sp>
        <p:nvSpPr>
          <p:cNvPr id="3" name="Označba mesta besedila 2">
            <a:extLst>
              <a:ext uri="{FF2B5EF4-FFF2-40B4-BE49-F238E27FC236}">
                <a16:creationId xmlns:a16="http://schemas.microsoft.com/office/drawing/2014/main" id="{A3E4F16D-CCCB-49D3-AD0D-B3DCA4955FE0}"/>
              </a:ext>
            </a:extLst>
          </p:cNvPr>
          <p:cNvSpPr>
            <a:spLocks noGrp="1"/>
          </p:cNvSpPr>
          <p:nvPr>
            <p:ph type="body" sz="quarter" idx="16"/>
          </p:nvPr>
        </p:nvSpPr>
        <p:spPr>
          <a:xfrm>
            <a:off x="501739" y="1673634"/>
            <a:ext cx="6068026" cy="4038015"/>
          </a:xfrm>
        </p:spPr>
        <p:txBody>
          <a:bodyPr/>
          <a:lstStyle/>
          <a:p>
            <a:r>
              <a:rPr lang="en-US" dirty="0"/>
              <a:t>The destination management or destination organization is responsible for marketing, development of the offer, connection of providers and ensuring the quality of services and thus achieving the success of the operation of the destination in all respects.</a:t>
            </a:r>
            <a:endParaRPr lang="sl-SI" dirty="0"/>
          </a:p>
          <a:p>
            <a:r>
              <a:rPr lang="en-US" dirty="0"/>
              <a:t>Destination stakeholders are all those who are directly or indirectly related to the life and work of the destination.</a:t>
            </a:r>
            <a:endParaRPr lang="sl-SI" dirty="0"/>
          </a:p>
          <a:p>
            <a:endParaRPr lang="sl-SI" dirty="0"/>
          </a:p>
        </p:txBody>
      </p:sp>
      <p:sp>
        <p:nvSpPr>
          <p:cNvPr id="5" name="Označba mesta besedila 2">
            <a:extLst>
              <a:ext uri="{FF2B5EF4-FFF2-40B4-BE49-F238E27FC236}">
                <a16:creationId xmlns:a16="http://schemas.microsoft.com/office/drawing/2014/main" id="{44337F74-E86D-411C-B2D5-C11A62C36CC8}"/>
              </a:ext>
            </a:extLst>
          </p:cNvPr>
          <p:cNvSpPr txBox="1">
            <a:spLocks/>
          </p:cNvSpPr>
          <p:nvPr/>
        </p:nvSpPr>
        <p:spPr>
          <a:xfrm>
            <a:off x="6569765" y="5225237"/>
            <a:ext cx="5289461" cy="8006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For the destination to work successfully, different environments </a:t>
            </a:r>
            <a:r>
              <a:rPr lang="sl-SI" dirty="0" err="1"/>
              <a:t>need</a:t>
            </a:r>
            <a:r>
              <a:rPr lang="sl-SI" dirty="0"/>
              <a:t> to </a:t>
            </a:r>
            <a:r>
              <a:rPr lang="en-US" dirty="0"/>
              <a:t>connect.</a:t>
            </a:r>
            <a:endParaRPr lang="sl-SI" dirty="0"/>
          </a:p>
        </p:txBody>
      </p:sp>
      <p:pic>
        <p:nvPicPr>
          <p:cNvPr id="6" name="Slika 5">
            <a:extLst>
              <a:ext uri="{FF2B5EF4-FFF2-40B4-BE49-F238E27FC236}">
                <a16:creationId xmlns:a16="http://schemas.microsoft.com/office/drawing/2014/main" id="{DC17530F-2478-488A-B25A-B12CFD13BE04}"/>
              </a:ext>
            </a:extLst>
          </p:cNvPr>
          <p:cNvPicPr>
            <a:picLocks noChangeAspect="1"/>
          </p:cNvPicPr>
          <p:nvPr/>
        </p:nvPicPr>
        <p:blipFill>
          <a:blip r:embed="rId3"/>
          <a:stretch>
            <a:fillRect/>
          </a:stretch>
        </p:blipFill>
        <p:spPr>
          <a:xfrm>
            <a:off x="7059852" y="1021278"/>
            <a:ext cx="4799374" cy="3776353"/>
          </a:xfrm>
          <a:prstGeom prst="rect">
            <a:avLst/>
          </a:prstGeom>
        </p:spPr>
      </p:pic>
    </p:spTree>
    <p:extLst>
      <p:ext uri="{BB962C8B-B14F-4D97-AF65-F5344CB8AC3E}">
        <p14:creationId xmlns:p14="http://schemas.microsoft.com/office/powerpoint/2010/main" val="3026304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D9C77E1-4C90-4224-90EE-3E3FDE57A27F}"/>
              </a:ext>
            </a:extLst>
          </p:cNvPr>
          <p:cNvSpPr txBox="1"/>
          <p:nvPr/>
        </p:nvSpPr>
        <p:spPr>
          <a:xfrm>
            <a:off x="75505" y="1729815"/>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The importance of safety and standards</a:t>
            </a:r>
            <a:r>
              <a:rPr lang="sl-SI" sz="2400" b="1" i="1" dirty="0">
                <a:effectLst>
                  <a:outerShdw blurRad="38100" dist="38100" dir="2700000" algn="tl">
                    <a:srgbClr val="000000">
                      <a:alpha val="43137"/>
                    </a:srgbClr>
                  </a:outerShdw>
                </a:effectLst>
              </a:rPr>
              <a:t> </a:t>
            </a:r>
            <a:endParaRPr lang="en-GB" sz="2400" dirty="0">
              <a:effectLst>
                <a:outerShdw blurRad="38100" dist="38100" dir="2700000" algn="tl">
                  <a:srgbClr val="000000">
                    <a:alpha val="43137"/>
                  </a:srgbClr>
                </a:outerShdw>
              </a:effectLst>
            </a:endParaRPr>
          </a:p>
        </p:txBody>
      </p:sp>
      <p:sp>
        <p:nvSpPr>
          <p:cNvPr id="5" name="CaixaDeTexto 3">
            <a:extLst>
              <a:ext uri="{FF2B5EF4-FFF2-40B4-BE49-F238E27FC236}">
                <a16:creationId xmlns:a16="http://schemas.microsoft.com/office/drawing/2014/main" id="{23068490-998E-4EF7-8B9D-6584671491D5}"/>
              </a:ext>
            </a:extLst>
          </p:cNvPr>
          <p:cNvSpPr txBox="1"/>
          <p:nvPr/>
        </p:nvSpPr>
        <p:spPr>
          <a:xfrm>
            <a:off x="75505" y="5602665"/>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Direct reservations, departure from reservation portals</a:t>
            </a:r>
          </a:p>
        </p:txBody>
      </p:sp>
      <p:sp>
        <p:nvSpPr>
          <p:cNvPr id="7" name="CaixaDeTexto 3">
            <a:extLst>
              <a:ext uri="{FF2B5EF4-FFF2-40B4-BE49-F238E27FC236}">
                <a16:creationId xmlns:a16="http://schemas.microsoft.com/office/drawing/2014/main" id="{EEFD054F-617A-481E-9CB8-6F98B63B9AFF}"/>
              </a:ext>
            </a:extLst>
          </p:cNvPr>
          <p:cNvSpPr txBox="1"/>
          <p:nvPr/>
        </p:nvSpPr>
        <p:spPr>
          <a:xfrm>
            <a:off x="75505" y="3130476"/>
            <a:ext cx="7224880" cy="1143070"/>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Space as a value, an advantage of boutique, not mass destinations</a:t>
            </a:r>
            <a:endParaRPr lang="sl-SI" sz="2400" dirty="0">
              <a:effectLst>
                <a:outerShdw blurRad="38100" dist="38100" dir="2700000" algn="tl">
                  <a:srgbClr val="000000">
                    <a:alpha val="43137"/>
                  </a:srgbClr>
                </a:outerShdw>
              </a:effectLst>
            </a:endParaRPr>
          </a:p>
        </p:txBody>
      </p:sp>
      <p:sp>
        <p:nvSpPr>
          <p:cNvPr id="10" name="CaixaDeTexto 3">
            <a:extLst>
              <a:ext uri="{FF2B5EF4-FFF2-40B4-BE49-F238E27FC236}">
                <a16:creationId xmlns:a16="http://schemas.microsoft.com/office/drawing/2014/main" id="{B18A2342-83E6-40CF-9C90-6E23D7CB4046}"/>
              </a:ext>
            </a:extLst>
          </p:cNvPr>
          <p:cNvSpPr txBox="1"/>
          <p:nvPr/>
        </p:nvSpPr>
        <p:spPr>
          <a:xfrm>
            <a:off x="75505" y="4366785"/>
            <a:ext cx="7224880" cy="114307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The importance of destination management, establishing a safe, trustworthy brand with character</a:t>
            </a:r>
            <a:endParaRPr lang="sl-SI" sz="2400" dirty="0">
              <a:effectLst>
                <a:outerShdw blurRad="38100" dist="38100" dir="2700000" algn="tl">
                  <a:srgbClr val="000000">
                    <a:alpha val="43137"/>
                  </a:srgbClr>
                </a:outerShdw>
              </a:effectLst>
            </a:endParaRPr>
          </a:p>
        </p:txBody>
      </p:sp>
      <p:sp>
        <p:nvSpPr>
          <p:cNvPr id="12" name="CaixaDeTexto 3">
            <a:extLst>
              <a:ext uri="{FF2B5EF4-FFF2-40B4-BE49-F238E27FC236}">
                <a16:creationId xmlns:a16="http://schemas.microsoft.com/office/drawing/2014/main" id="{983ABA1C-3AAE-4A4F-BBFD-0D4CFC050591}"/>
              </a:ext>
            </a:extLst>
          </p:cNvPr>
          <p:cNvSpPr txBox="1"/>
          <p:nvPr/>
        </p:nvSpPr>
        <p:spPr>
          <a:xfrm>
            <a:off x="75505" y="2433107"/>
            <a:ext cx="7224880" cy="589072"/>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Discovering destinations at home and </a:t>
            </a:r>
            <a:r>
              <a:rPr lang="sl-SI" sz="2400" dirty="0">
                <a:effectLst>
                  <a:outerShdw blurRad="38100" dist="38100" dir="2700000" algn="tl">
                    <a:srgbClr val="000000">
                      <a:alpha val="43137"/>
                    </a:srgbClr>
                  </a:outerShdw>
                </a:effectLst>
              </a:rPr>
              <a:t>in </a:t>
            </a:r>
            <a:r>
              <a:rPr lang="en-US" sz="2400" dirty="0">
                <a:effectLst>
                  <a:outerShdw blurRad="38100" dist="38100" dir="2700000" algn="tl">
                    <a:srgbClr val="000000">
                      <a:alpha val="43137"/>
                    </a:srgbClr>
                  </a:outerShdw>
                </a:effectLst>
              </a:rPr>
              <a:t>nearby</a:t>
            </a:r>
            <a:r>
              <a:rPr lang="sl-SI" sz="2400" dirty="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region</a:t>
            </a:r>
            <a:endParaRPr lang="en-GB" sz="2400" dirty="0">
              <a:effectLst>
                <a:outerShdw blurRad="38100" dist="38100" dir="2700000" algn="tl">
                  <a:srgbClr val="000000">
                    <a:alpha val="43137"/>
                  </a:srgbClr>
                </a:outerShdw>
              </a:effectLst>
            </a:endParaRPr>
          </a:p>
        </p:txBody>
      </p:sp>
      <p:sp>
        <p:nvSpPr>
          <p:cNvPr id="13" name="Označba mesta besedila 1">
            <a:extLst>
              <a:ext uri="{FF2B5EF4-FFF2-40B4-BE49-F238E27FC236}">
                <a16:creationId xmlns:a16="http://schemas.microsoft.com/office/drawing/2014/main" id="{2CBD6F3B-2F44-49C3-B53D-F7B41A365183}"/>
              </a:ext>
            </a:extLst>
          </p:cNvPr>
          <p:cNvSpPr txBox="1">
            <a:spLocks/>
          </p:cNvSpPr>
          <p:nvPr/>
        </p:nvSpPr>
        <p:spPr>
          <a:xfrm>
            <a:off x="0" y="307354"/>
            <a:ext cx="7824157" cy="1083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dirty="0"/>
              <a:t>Trends that also affect the </a:t>
            </a:r>
            <a:endParaRPr lang="sl-SI" dirty="0"/>
          </a:p>
          <a:p>
            <a:pPr>
              <a:lnSpc>
                <a:spcPct val="100000"/>
              </a:lnSpc>
              <a:spcBef>
                <a:spcPts val="0"/>
              </a:spcBef>
            </a:pPr>
            <a:r>
              <a:rPr lang="en-US" dirty="0"/>
              <a:t>development of tourist destinations </a:t>
            </a:r>
            <a:endParaRPr lang="sl-SI" dirty="0"/>
          </a:p>
        </p:txBody>
      </p:sp>
      <p:pic>
        <p:nvPicPr>
          <p:cNvPr id="16" name="Slika 15">
            <a:extLst>
              <a:ext uri="{FF2B5EF4-FFF2-40B4-BE49-F238E27FC236}">
                <a16:creationId xmlns:a16="http://schemas.microsoft.com/office/drawing/2014/main" id="{38DF0F72-A625-4E14-9011-0B12110CEC90}"/>
              </a:ext>
            </a:extLst>
          </p:cNvPr>
          <p:cNvPicPr>
            <a:picLocks noChangeAspect="1"/>
          </p:cNvPicPr>
          <p:nvPr/>
        </p:nvPicPr>
        <p:blipFill rotWithShape="1">
          <a:blip r:embed="rId3"/>
          <a:srcRect l="20222" r="45001"/>
          <a:stretch/>
        </p:blipFill>
        <p:spPr>
          <a:xfrm>
            <a:off x="7403952" y="-12911"/>
            <a:ext cx="4788048" cy="6883821"/>
          </a:xfrm>
          <a:prstGeom prst="rect">
            <a:avLst/>
          </a:prstGeom>
        </p:spPr>
      </p:pic>
    </p:spTree>
    <p:extLst>
      <p:ext uri="{BB962C8B-B14F-4D97-AF65-F5344CB8AC3E}">
        <p14:creationId xmlns:p14="http://schemas.microsoft.com/office/powerpoint/2010/main" val="2096814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3">
            <a:extLst>
              <a:ext uri="{FF2B5EF4-FFF2-40B4-BE49-F238E27FC236}">
                <a16:creationId xmlns:a16="http://schemas.microsoft.com/office/drawing/2014/main" id="{173AAB50-6370-40E9-9B81-77E8E1D674BC}"/>
              </a:ext>
            </a:extLst>
          </p:cNvPr>
          <p:cNvSpPr txBox="1"/>
          <p:nvPr/>
        </p:nvSpPr>
        <p:spPr>
          <a:xfrm>
            <a:off x="142676" y="3622724"/>
            <a:ext cx="7224880" cy="114307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Authentic, local, sustainable - short chains, local food, local resources are valued and desired</a:t>
            </a:r>
            <a:endParaRPr lang="sl-SI" sz="2400" dirty="0">
              <a:effectLst>
                <a:outerShdw blurRad="38100" dist="38100" dir="2700000" algn="tl">
                  <a:srgbClr val="000000">
                    <a:alpha val="43137"/>
                  </a:srgbClr>
                </a:outerShdw>
              </a:effectLst>
            </a:endParaRPr>
          </a:p>
        </p:txBody>
      </p:sp>
      <p:sp>
        <p:nvSpPr>
          <p:cNvPr id="8" name="CaixaDeTexto 3">
            <a:extLst>
              <a:ext uri="{FF2B5EF4-FFF2-40B4-BE49-F238E27FC236}">
                <a16:creationId xmlns:a16="http://schemas.microsoft.com/office/drawing/2014/main" id="{2D6F4BE0-EF09-4246-A4A7-1EC52EC46A69}"/>
              </a:ext>
            </a:extLst>
          </p:cNvPr>
          <p:cNvSpPr txBox="1"/>
          <p:nvPr/>
        </p:nvSpPr>
        <p:spPr>
          <a:xfrm>
            <a:off x="142676" y="4959518"/>
            <a:ext cx="7224880" cy="1143070"/>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A journey with meaning - a personal transformation and contribution to the local environment</a:t>
            </a:r>
            <a:endParaRPr lang="sl-SI" sz="2400" dirty="0">
              <a:effectLst>
                <a:outerShdw blurRad="38100" dist="38100" dir="2700000" algn="tl">
                  <a:srgbClr val="000000">
                    <a:alpha val="43137"/>
                  </a:srgbClr>
                </a:outerShdw>
              </a:effectLst>
            </a:endParaRPr>
          </a:p>
        </p:txBody>
      </p:sp>
      <p:sp>
        <p:nvSpPr>
          <p:cNvPr id="9" name="CaixaDeTexto 3">
            <a:extLst>
              <a:ext uri="{FF2B5EF4-FFF2-40B4-BE49-F238E27FC236}">
                <a16:creationId xmlns:a16="http://schemas.microsoft.com/office/drawing/2014/main" id="{D03875E3-9C66-4915-84A6-9DDDA38D1205}"/>
              </a:ext>
            </a:extLst>
          </p:cNvPr>
          <p:cNvSpPr txBox="1"/>
          <p:nvPr/>
        </p:nvSpPr>
        <p:spPr>
          <a:xfrm>
            <a:off x="142676" y="1982149"/>
            <a:ext cx="7224880" cy="589072"/>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Digitization  and </a:t>
            </a:r>
            <a:r>
              <a:rPr lang="en-US" sz="2400" dirty="0" err="1">
                <a:effectLst>
                  <a:outerShdw blurRad="38100" dist="38100" dir="2700000" algn="tl">
                    <a:srgbClr val="000000">
                      <a:alpha val="43137"/>
                    </a:srgbClr>
                  </a:outerShdw>
                </a:effectLst>
              </a:rPr>
              <a:t>personalisation</a:t>
            </a:r>
            <a:r>
              <a:rPr lang="en-US" sz="2400" dirty="0">
                <a:effectLst>
                  <a:outerShdw blurRad="38100" dist="38100" dir="2700000" algn="tl">
                    <a:srgbClr val="000000">
                      <a:alpha val="43137"/>
                    </a:srgbClr>
                  </a:outerShdw>
                </a:effectLst>
              </a:rPr>
              <a:t> of the offer</a:t>
            </a:r>
          </a:p>
        </p:txBody>
      </p:sp>
      <p:sp>
        <p:nvSpPr>
          <p:cNvPr id="11" name="CaixaDeTexto 3">
            <a:extLst>
              <a:ext uri="{FF2B5EF4-FFF2-40B4-BE49-F238E27FC236}">
                <a16:creationId xmlns:a16="http://schemas.microsoft.com/office/drawing/2014/main" id="{BB5510D1-9C91-4A2C-BCDA-CB41572C806F}"/>
              </a:ext>
            </a:extLst>
          </p:cNvPr>
          <p:cNvSpPr txBox="1"/>
          <p:nvPr/>
        </p:nvSpPr>
        <p:spPr>
          <a:xfrm>
            <a:off x="142676" y="2839928"/>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en-US" sz="2400" dirty="0">
                <a:effectLst>
                  <a:outerShdw blurRad="38100" dist="38100" dir="2700000" algn="tl">
                    <a:srgbClr val="000000">
                      <a:alpha val="43137"/>
                    </a:srgbClr>
                  </a:outerShdw>
                </a:effectLst>
              </a:rPr>
              <a:t>The importance of health and well-being</a:t>
            </a:r>
            <a:endParaRPr lang="sl-SI" sz="2400" dirty="0">
              <a:effectLst>
                <a:outerShdw blurRad="38100" dist="38100" dir="2700000" algn="tl">
                  <a:srgbClr val="000000">
                    <a:alpha val="43137"/>
                  </a:srgbClr>
                </a:outerShdw>
              </a:effectLst>
            </a:endParaRPr>
          </a:p>
        </p:txBody>
      </p:sp>
      <p:pic>
        <p:nvPicPr>
          <p:cNvPr id="13" name="Slika 12">
            <a:extLst>
              <a:ext uri="{FF2B5EF4-FFF2-40B4-BE49-F238E27FC236}">
                <a16:creationId xmlns:a16="http://schemas.microsoft.com/office/drawing/2014/main" id="{4DEC4218-1883-4C62-A40B-A1E42E4563AF}"/>
              </a:ext>
            </a:extLst>
          </p:cNvPr>
          <p:cNvPicPr>
            <a:picLocks noChangeAspect="1"/>
          </p:cNvPicPr>
          <p:nvPr/>
        </p:nvPicPr>
        <p:blipFill rotWithShape="1">
          <a:blip r:embed="rId3"/>
          <a:srcRect l="9492" t="3944" r="11541" b="3132"/>
          <a:stretch/>
        </p:blipFill>
        <p:spPr>
          <a:xfrm>
            <a:off x="7411655" y="0"/>
            <a:ext cx="4780345" cy="6858000"/>
          </a:xfrm>
          <a:prstGeom prst="rect">
            <a:avLst/>
          </a:prstGeom>
        </p:spPr>
      </p:pic>
      <p:sp>
        <p:nvSpPr>
          <p:cNvPr id="10" name="Označba mesta besedila 1">
            <a:extLst>
              <a:ext uri="{FF2B5EF4-FFF2-40B4-BE49-F238E27FC236}">
                <a16:creationId xmlns:a16="http://schemas.microsoft.com/office/drawing/2014/main" id="{DA128D82-C1CE-4FCB-8E79-61492A9B0084}"/>
              </a:ext>
            </a:extLst>
          </p:cNvPr>
          <p:cNvSpPr txBox="1">
            <a:spLocks/>
          </p:cNvSpPr>
          <p:nvPr/>
        </p:nvSpPr>
        <p:spPr>
          <a:xfrm>
            <a:off x="142676" y="501891"/>
            <a:ext cx="7824157" cy="1083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dirty="0"/>
              <a:t>Trends that also affect the </a:t>
            </a:r>
            <a:endParaRPr lang="sl-SI" dirty="0"/>
          </a:p>
          <a:p>
            <a:pPr>
              <a:lnSpc>
                <a:spcPct val="100000"/>
              </a:lnSpc>
              <a:spcBef>
                <a:spcPts val="0"/>
              </a:spcBef>
            </a:pPr>
            <a:r>
              <a:rPr lang="en-US" dirty="0"/>
              <a:t>development of tourist destinations </a:t>
            </a:r>
            <a:endParaRPr lang="sl-SI" dirty="0"/>
          </a:p>
        </p:txBody>
      </p:sp>
    </p:spTree>
    <p:extLst>
      <p:ext uri="{BB962C8B-B14F-4D97-AF65-F5344CB8AC3E}">
        <p14:creationId xmlns:p14="http://schemas.microsoft.com/office/powerpoint/2010/main" val="84545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4B07374-55E3-4AD9-A9BE-350719576B86}"/>
              </a:ext>
            </a:extLst>
          </p:cNvPr>
          <p:cNvSpPr>
            <a:spLocks noGrp="1"/>
          </p:cNvSpPr>
          <p:nvPr>
            <p:ph type="body" sz="quarter" idx="13"/>
          </p:nvPr>
        </p:nvSpPr>
        <p:spPr>
          <a:xfrm>
            <a:off x="388093" y="1492987"/>
            <a:ext cx="3058492" cy="3297980"/>
          </a:xfrm>
        </p:spPr>
        <p:txBody>
          <a:bodyPr/>
          <a:lstStyle/>
          <a:p>
            <a:r>
              <a:rPr lang="en-US" dirty="0"/>
              <a:t>Wellness Destinations</a:t>
            </a:r>
          </a:p>
        </p:txBody>
      </p:sp>
      <p:sp>
        <p:nvSpPr>
          <p:cNvPr id="3" name="Označba mesta besedila 2">
            <a:extLst>
              <a:ext uri="{FF2B5EF4-FFF2-40B4-BE49-F238E27FC236}">
                <a16:creationId xmlns:a16="http://schemas.microsoft.com/office/drawing/2014/main" id="{510C44CA-F43B-4545-99BF-2577CBF6DEDE}"/>
              </a:ext>
            </a:extLst>
          </p:cNvPr>
          <p:cNvSpPr>
            <a:spLocks noGrp="1"/>
          </p:cNvSpPr>
          <p:nvPr>
            <p:ph type="body" sz="quarter" idx="14"/>
          </p:nvPr>
        </p:nvSpPr>
        <p:spPr>
          <a:xfrm>
            <a:off x="497155" y="5450723"/>
            <a:ext cx="9873761" cy="807470"/>
          </a:xfrm>
        </p:spPr>
        <p:txBody>
          <a:bodyPr/>
          <a:lstStyle/>
          <a:p>
            <a:r>
              <a:rPr lang="en-US" dirty="0"/>
              <a:t>The Global Wellness Institute defines wellness as the active pursuit of activities, choices and lifestyles that lead to a state of holistic health.</a:t>
            </a:r>
            <a:endParaRPr lang="sl-SI" dirty="0"/>
          </a:p>
        </p:txBody>
      </p:sp>
      <p:pic>
        <p:nvPicPr>
          <p:cNvPr id="5" name="Slika 4">
            <a:extLst>
              <a:ext uri="{FF2B5EF4-FFF2-40B4-BE49-F238E27FC236}">
                <a16:creationId xmlns:a16="http://schemas.microsoft.com/office/drawing/2014/main" id="{22E7C3FE-9507-4654-9E0E-37B7A2CF71A2}"/>
              </a:ext>
            </a:extLst>
          </p:cNvPr>
          <p:cNvPicPr>
            <a:picLocks noChangeAspect="1"/>
          </p:cNvPicPr>
          <p:nvPr/>
        </p:nvPicPr>
        <p:blipFill>
          <a:blip r:embed="rId3"/>
          <a:stretch>
            <a:fillRect/>
          </a:stretch>
        </p:blipFill>
        <p:spPr>
          <a:xfrm>
            <a:off x="3565412" y="0"/>
            <a:ext cx="8626588" cy="4541914"/>
          </a:xfrm>
          <a:prstGeom prst="rect">
            <a:avLst/>
          </a:prstGeom>
        </p:spPr>
      </p:pic>
      <p:grpSp>
        <p:nvGrpSpPr>
          <p:cNvPr id="7" name="Skupina 6">
            <a:extLst>
              <a:ext uri="{FF2B5EF4-FFF2-40B4-BE49-F238E27FC236}">
                <a16:creationId xmlns:a16="http://schemas.microsoft.com/office/drawing/2014/main" id="{97336B6B-F281-436B-8DB5-E1F0F3A814EC}"/>
              </a:ext>
            </a:extLst>
          </p:cNvPr>
          <p:cNvGrpSpPr/>
          <p:nvPr/>
        </p:nvGrpSpPr>
        <p:grpSpPr>
          <a:xfrm>
            <a:off x="3565412" y="4641621"/>
            <a:ext cx="6661954" cy="739580"/>
            <a:chOff x="1550502" y="1246297"/>
            <a:chExt cx="6337428" cy="816918"/>
          </a:xfrm>
        </p:grpSpPr>
        <p:sp>
          <p:nvSpPr>
            <p:cNvPr id="9" name="Seta: Pentágono 1">
              <a:extLst>
                <a:ext uri="{FF2B5EF4-FFF2-40B4-BE49-F238E27FC236}">
                  <a16:creationId xmlns:a16="http://schemas.microsoft.com/office/drawing/2014/main" id="{9D33F761-B6FE-4263-AF5E-71665DA11A25}"/>
                </a:ext>
              </a:extLst>
            </p:cNvPr>
            <p:cNvSpPr/>
            <p:nvPr/>
          </p:nvSpPr>
          <p:spPr>
            <a:xfrm>
              <a:off x="1550502" y="1246297"/>
              <a:ext cx="1884140" cy="816918"/>
            </a:xfrm>
            <a:prstGeom prst="homePlat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effectLst>
                    <a:outerShdw blurRad="38100" dist="38100" dir="2700000" algn="tl">
                      <a:srgbClr val="000000">
                        <a:alpha val="43137"/>
                      </a:srgbClr>
                    </a:outerShdw>
                  </a:effectLst>
                </a:rPr>
                <a:t>TOURISM</a:t>
              </a:r>
              <a:endParaRPr lang="en-GB" sz="2400" b="1" dirty="0">
                <a:effectLst>
                  <a:outerShdw blurRad="38100" dist="38100" dir="2700000" algn="tl">
                    <a:srgbClr val="000000">
                      <a:alpha val="43137"/>
                    </a:srgbClr>
                  </a:outerShdw>
                </a:effectLst>
              </a:endParaRPr>
            </a:p>
          </p:txBody>
        </p:sp>
        <p:sp>
          <p:nvSpPr>
            <p:cNvPr id="10" name="Seta: Divisa 3">
              <a:extLst>
                <a:ext uri="{FF2B5EF4-FFF2-40B4-BE49-F238E27FC236}">
                  <a16:creationId xmlns:a16="http://schemas.microsoft.com/office/drawing/2014/main" id="{20660629-7609-4A16-8FD1-AD557C91E4D6}"/>
                </a:ext>
              </a:extLst>
            </p:cNvPr>
            <p:cNvSpPr/>
            <p:nvPr/>
          </p:nvSpPr>
          <p:spPr>
            <a:xfrm>
              <a:off x="3279445" y="1259551"/>
              <a:ext cx="2425148" cy="790410"/>
            </a:xfrm>
            <a:prstGeom prst="chevron">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solidFill>
                    <a:schemeClr val="bg1"/>
                  </a:solidFill>
                  <a:effectLst>
                    <a:outerShdw blurRad="38100" dist="38100" dir="2700000" algn="tl">
                      <a:srgbClr val="000000">
                        <a:alpha val="43137"/>
                      </a:srgbClr>
                    </a:outerShdw>
                  </a:effectLst>
                </a:rPr>
                <a:t>WELLNESS</a:t>
              </a:r>
              <a:endParaRPr lang="en-GB" sz="2400" b="1" dirty="0">
                <a:solidFill>
                  <a:schemeClr val="bg1"/>
                </a:solidFill>
                <a:effectLst>
                  <a:outerShdw blurRad="38100" dist="38100" dir="2700000" algn="tl">
                    <a:srgbClr val="000000">
                      <a:alpha val="43137"/>
                    </a:srgbClr>
                  </a:outerShdw>
                </a:effectLst>
              </a:endParaRPr>
            </a:p>
          </p:txBody>
        </p:sp>
        <p:sp>
          <p:nvSpPr>
            <p:cNvPr id="11" name="Seta: Divisa 33">
              <a:extLst>
                <a:ext uri="{FF2B5EF4-FFF2-40B4-BE49-F238E27FC236}">
                  <a16:creationId xmlns:a16="http://schemas.microsoft.com/office/drawing/2014/main" id="{69EE59AB-B047-4E6A-A46A-3ACCBF43738F}"/>
                </a:ext>
              </a:extLst>
            </p:cNvPr>
            <p:cNvSpPr/>
            <p:nvPr/>
          </p:nvSpPr>
          <p:spPr>
            <a:xfrm>
              <a:off x="5536863" y="1246297"/>
              <a:ext cx="2351067" cy="783577"/>
            </a:xfrm>
            <a:prstGeom prst="chevron">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2400" b="1" dirty="0">
                  <a:solidFill>
                    <a:schemeClr val="bg1"/>
                  </a:solidFill>
                  <a:effectLst>
                    <a:outerShdw blurRad="38100" dist="38100" dir="2700000" algn="tl">
                      <a:srgbClr val="000000">
                        <a:alpha val="43137"/>
                      </a:srgbClr>
                    </a:outerShdw>
                  </a:effectLst>
                </a:rPr>
                <a:t>WELLNESS TOURISM</a:t>
              </a:r>
              <a:endParaRPr lang="en-GB" sz="2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17894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360420" y="326799"/>
            <a:ext cx="6361734" cy="697353"/>
          </a:xfrm>
        </p:spPr>
        <p:txBody>
          <a:bodyPr/>
          <a:lstStyle/>
          <a:p>
            <a:r>
              <a:rPr lang="en-US" dirty="0"/>
              <a:t>The roadmap</a:t>
            </a:r>
          </a:p>
        </p:txBody>
      </p:sp>
      <p:sp>
        <p:nvSpPr>
          <p:cNvPr id="17" name="Retângulo 16">
            <a:extLst>
              <a:ext uri="{FF2B5EF4-FFF2-40B4-BE49-F238E27FC236}">
                <a16:creationId xmlns:a16="http://schemas.microsoft.com/office/drawing/2014/main" id="{8BC626A1-1861-4E21-B5A5-91106796CDD6}"/>
              </a:ext>
            </a:extLst>
          </p:cNvPr>
          <p:cNvSpPr/>
          <p:nvPr/>
        </p:nvSpPr>
        <p:spPr>
          <a:xfrm>
            <a:off x="360420" y="4227384"/>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a:t>
            </a:r>
            <a:r>
              <a:rPr lang="sl-SI" sz="2400" b="1" dirty="0">
                <a:solidFill>
                  <a:schemeClr val="bg1">
                    <a:lumMod val="65000"/>
                  </a:schemeClr>
                </a:solidFill>
                <a:effectLst>
                  <a:outerShdw blurRad="38100" dist="38100" dir="2700000" algn="tl">
                    <a:srgbClr val="000000">
                      <a:alpha val="43137"/>
                    </a:srgbClr>
                  </a:outerShdw>
                </a:effectLst>
              </a:rPr>
              <a:t>V. Engineering </a:t>
            </a:r>
            <a:r>
              <a:rPr lang="sl-SI" sz="2400" b="1" dirty="0" err="1">
                <a:solidFill>
                  <a:schemeClr val="bg1">
                    <a:lumMod val="65000"/>
                  </a:schemeClr>
                </a:solidFill>
                <a:effectLst>
                  <a:outerShdw blurRad="38100" dist="38100" dir="2700000" algn="tl">
                    <a:srgbClr val="000000">
                      <a:alpha val="43137"/>
                    </a:srgbClr>
                  </a:outerShdw>
                </a:effectLst>
              </a:rPr>
              <a:t>Wellbeing</a:t>
            </a:r>
            <a:r>
              <a:rPr lang="sl-SI" sz="2400" b="1" dirty="0">
                <a:solidFill>
                  <a:schemeClr val="bg1">
                    <a:lumMod val="65000"/>
                  </a:schemeClr>
                </a:solidFill>
                <a:effectLst>
                  <a:outerShdw blurRad="38100" dist="38100" dir="2700000" algn="tl">
                    <a:srgbClr val="000000">
                      <a:alpha val="43137"/>
                    </a:srgbClr>
                  </a:outerShdw>
                </a:effectLst>
              </a:rPr>
              <a:t> </a:t>
            </a:r>
            <a:r>
              <a:rPr lang="sl-SI" sz="2400" b="1" dirty="0" err="1">
                <a:solidFill>
                  <a:schemeClr val="bg1">
                    <a:lumMod val="65000"/>
                  </a:schemeClr>
                </a:solidFill>
                <a:effectLst>
                  <a:outerShdw blurRad="38100" dist="38100" dir="2700000" algn="tl">
                    <a:srgbClr val="000000">
                      <a:alpha val="43137"/>
                    </a:srgbClr>
                  </a:outerShdw>
                </a:effectLst>
              </a:rPr>
              <a:t>Experiences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19" name="Retângulo 18">
            <a:extLst>
              <a:ext uri="{FF2B5EF4-FFF2-40B4-BE49-F238E27FC236}">
                <a16:creationId xmlns:a16="http://schemas.microsoft.com/office/drawing/2014/main" id="{D40D304A-DE8D-46DB-9EC8-39444D534D64}"/>
              </a:ext>
            </a:extLst>
          </p:cNvPr>
          <p:cNvSpPr/>
          <p:nvPr/>
        </p:nvSpPr>
        <p:spPr>
          <a:xfrm>
            <a:off x="360420" y="3346838"/>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New Era</a:t>
            </a:r>
          </a:p>
        </p:txBody>
      </p:sp>
      <p:sp>
        <p:nvSpPr>
          <p:cNvPr id="20" name="Retângulo 19">
            <a:extLst>
              <a:ext uri="{FF2B5EF4-FFF2-40B4-BE49-F238E27FC236}">
                <a16:creationId xmlns:a16="http://schemas.microsoft.com/office/drawing/2014/main" id="{773CE1ED-B05C-4463-ADE6-6419A9857D4F}"/>
              </a:ext>
            </a:extLst>
          </p:cNvPr>
          <p:cNvSpPr/>
          <p:nvPr/>
        </p:nvSpPr>
        <p:spPr>
          <a:xfrm>
            <a:off x="360413" y="3805270"/>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The Experience Economy</a:t>
            </a:r>
          </a:p>
        </p:txBody>
      </p:sp>
      <p:sp>
        <p:nvSpPr>
          <p:cNvPr id="26" name="Retângulo 25">
            <a:extLst>
              <a:ext uri="{FF2B5EF4-FFF2-40B4-BE49-F238E27FC236}">
                <a16:creationId xmlns:a16="http://schemas.microsoft.com/office/drawing/2014/main" id="{44E0C605-271F-4B28-8F7F-01FDFCAE3F7C}"/>
              </a:ext>
            </a:extLst>
          </p:cNvPr>
          <p:cNvSpPr/>
          <p:nvPr/>
        </p:nvSpPr>
        <p:spPr>
          <a:xfrm>
            <a:off x="360413" y="5061673"/>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30" name="Retângulo 29">
            <a:extLst>
              <a:ext uri="{FF2B5EF4-FFF2-40B4-BE49-F238E27FC236}">
                <a16:creationId xmlns:a16="http://schemas.microsoft.com/office/drawing/2014/main" id="{C52DC343-0D74-4EDB-9743-0B1B2CE6361E}"/>
              </a:ext>
            </a:extLst>
          </p:cNvPr>
          <p:cNvSpPr/>
          <p:nvPr/>
        </p:nvSpPr>
        <p:spPr>
          <a:xfrm>
            <a:off x="360413" y="5473848"/>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2">
                    <a:lumMod val="75000"/>
                  </a:schemeClr>
                </a:solidFill>
                <a:effectLst>
                  <a:outerShdw blurRad="38100" dist="38100" dir="2700000" algn="tl">
                    <a:srgbClr val="000000">
                      <a:alpha val="43137"/>
                    </a:srgbClr>
                  </a:outerShdw>
                </a:effectLst>
              </a:rPr>
              <a:t>VII. </a:t>
            </a:r>
            <a:r>
              <a:rPr lang="sl-SI" sz="2400" b="1" dirty="0" err="1">
                <a:solidFill>
                  <a:schemeClr val="bg2">
                    <a:lumMod val="75000"/>
                  </a:schemeClr>
                </a:solidFill>
                <a:effectLst>
                  <a:outerShdw blurRad="38100" dist="38100" dir="2700000" algn="tl">
                    <a:srgbClr val="000000">
                      <a:alpha val="43137"/>
                    </a:srgbClr>
                  </a:outerShdw>
                </a:effectLst>
              </a:rPr>
              <a:t>Setting</a:t>
            </a:r>
            <a:r>
              <a:rPr lang="sl-SI" sz="2400" b="1" dirty="0">
                <a:solidFill>
                  <a:schemeClr val="bg2">
                    <a:lumMod val="75000"/>
                  </a:schemeClr>
                </a:solidFill>
                <a:effectLst>
                  <a:outerShdw blurRad="38100" dist="38100" dir="2700000" algn="tl">
                    <a:srgbClr val="000000">
                      <a:alpha val="43137"/>
                    </a:srgbClr>
                  </a:outerShdw>
                </a:effectLst>
              </a:rPr>
              <a:t> up a </a:t>
            </a:r>
            <a:r>
              <a:rPr lang="sl-SI" sz="2400" b="1" dirty="0" err="1">
                <a:solidFill>
                  <a:schemeClr val="bg2">
                    <a:lumMod val="75000"/>
                  </a:schemeClr>
                </a:solidFill>
                <a:effectLst>
                  <a:outerShdw blurRad="38100" dist="38100" dir="2700000" algn="tl">
                    <a:srgbClr val="000000">
                      <a:alpha val="43137"/>
                    </a:srgbClr>
                  </a:outerShdw>
                </a:effectLst>
              </a:rPr>
              <a:t>wellbeing</a:t>
            </a:r>
            <a:r>
              <a:rPr lang="sl-SI" sz="2400" b="1" dirty="0">
                <a:solidFill>
                  <a:schemeClr val="bg2">
                    <a:lumMod val="75000"/>
                  </a:schemeClr>
                </a:solidFill>
                <a:effectLst>
                  <a:outerShdw blurRad="38100" dist="38100" dir="2700000" algn="tl">
                    <a:srgbClr val="000000">
                      <a:alpha val="43137"/>
                    </a:srgbClr>
                  </a:outerShdw>
                </a:effectLst>
              </a:rPr>
              <a:t> business</a:t>
            </a:r>
            <a:endParaRPr lang="en-GB" sz="2400" b="1" dirty="0">
              <a:solidFill>
                <a:schemeClr val="bg2">
                  <a:lumMod val="75000"/>
                </a:schemeClr>
              </a:solidFill>
              <a:effectLst>
                <a:outerShdw blurRad="38100" dist="38100" dir="2700000" algn="tl">
                  <a:srgbClr val="000000">
                    <a:alpha val="43137"/>
                  </a:srgbClr>
                </a:outerShdw>
              </a:effectLst>
            </a:endParaRPr>
          </a:p>
        </p:txBody>
      </p:sp>
      <p:sp>
        <p:nvSpPr>
          <p:cNvPr id="34" name="Retângulo 33">
            <a:extLst>
              <a:ext uri="{FF2B5EF4-FFF2-40B4-BE49-F238E27FC236}">
                <a16:creationId xmlns:a16="http://schemas.microsoft.com/office/drawing/2014/main" id="{14769F29-686C-4A61-A067-7F5058491FE2}"/>
              </a:ext>
            </a:extLst>
          </p:cNvPr>
          <p:cNvSpPr/>
          <p:nvPr/>
        </p:nvSpPr>
        <p:spPr>
          <a:xfrm>
            <a:off x="360413" y="5886023"/>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Go-to-market in the Digital World</a:t>
            </a:r>
          </a:p>
        </p:txBody>
      </p:sp>
      <p:sp>
        <p:nvSpPr>
          <p:cNvPr id="36" name="Retângulo: Canto Dobrado 35">
            <a:extLst>
              <a:ext uri="{FF2B5EF4-FFF2-40B4-BE49-F238E27FC236}">
                <a16:creationId xmlns:a16="http://schemas.microsoft.com/office/drawing/2014/main" id="{EADB1653-809B-4D87-A9D3-7A29DC92EC1E}"/>
              </a:ext>
            </a:extLst>
          </p:cNvPr>
          <p:cNvSpPr/>
          <p:nvPr/>
        </p:nvSpPr>
        <p:spPr>
          <a:xfrm>
            <a:off x="360406" y="1508380"/>
            <a:ext cx="6444007" cy="1747391"/>
          </a:xfrm>
          <a:prstGeom prst="foldedCorner">
            <a:avLst/>
          </a:prstGeom>
          <a:solidFill>
            <a:schemeClr val="bg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.1. </a:t>
            </a:r>
            <a:r>
              <a:rPr lang="sl-SI" sz="2400" b="1" dirty="0">
                <a:solidFill>
                  <a:schemeClr val="bg1">
                    <a:lumMod val="65000"/>
                  </a:schemeClr>
                </a:solidFill>
                <a:effectLst>
                  <a:outerShdw blurRad="38100" dist="38100" dir="2700000" algn="tl">
                    <a:srgbClr val="000000">
                      <a:alpha val="43137"/>
                    </a:srgbClr>
                  </a:outerShdw>
                </a:effectLst>
              </a:rPr>
              <a:t>Wellness</a:t>
            </a:r>
            <a:endParaRPr lang="en-GB" sz="2400" b="1" dirty="0">
              <a:solidFill>
                <a:schemeClr val="bg1">
                  <a:lumMod val="65000"/>
                </a:schemeClr>
              </a:solidFill>
            </a:endParaRPr>
          </a:p>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.2. </a:t>
            </a:r>
            <a:r>
              <a:rPr lang="sl-SI" sz="2400" b="1" dirty="0" err="1">
                <a:solidFill>
                  <a:schemeClr val="bg1">
                    <a:lumMod val="65000"/>
                  </a:schemeClr>
                </a:solidFill>
                <a:effectLst>
                  <a:outerShdw blurRad="38100" dist="38100" dir="2700000" algn="tl">
                    <a:srgbClr val="000000">
                      <a:alpha val="43137"/>
                    </a:srgbClr>
                  </a:outerShdw>
                </a:effectLst>
              </a:rPr>
              <a:t>Tourism</a:t>
            </a:r>
            <a:r>
              <a:rPr lang="sl-SI" sz="2400" b="1" dirty="0">
                <a:solidFill>
                  <a:schemeClr val="bg1">
                    <a:lumMod val="65000"/>
                  </a:schemeClr>
                </a:solidFill>
                <a:effectLst>
                  <a:outerShdw blurRad="38100" dist="38100" dir="2700000" algn="tl">
                    <a:srgbClr val="000000">
                      <a:alpha val="43137"/>
                    </a:srgbClr>
                  </a:outerShdw>
                </a:effectLst>
              </a:rPr>
              <a:t> </a:t>
            </a:r>
          </a:p>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.3. </a:t>
            </a:r>
            <a:r>
              <a:rPr lang="sl-SI" sz="2400" b="1" dirty="0">
                <a:solidFill>
                  <a:schemeClr val="bg1">
                    <a:lumMod val="65000"/>
                  </a:schemeClr>
                </a:solidFill>
                <a:effectLst>
                  <a:outerShdw blurRad="38100" dist="38100" dir="2700000" algn="tl">
                    <a:srgbClr val="000000">
                      <a:alpha val="43137"/>
                    </a:srgbClr>
                  </a:outerShdw>
                </a:effectLst>
              </a:rPr>
              <a:t>Destination</a:t>
            </a:r>
            <a:endParaRPr lang="en-GB" sz="2400" b="1" dirty="0">
              <a:solidFill>
                <a:schemeClr val="bg1">
                  <a:lumMod val="65000"/>
                </a:schemeClr>
              </a:solidFill>
            </a:endParaRPr>
          </a:p>
          <a:p>
            <a:pPr>
              <a:spcAft>
                <a:spcPts val="600"/>
              </a:spcAft>
            </a:pPr>
            <a:r>
              <a:rPr lang="sl-SI" sz="2400" b="1" dirty="0">
                <a:solidFill>
                  <a:schemeClr val="bg1">
                    <a:lumMod val="65000"/>
                  </a:schemeClr>
                </a:solidFill>
                <a:effectLst>
                  <a:outerShdw blurRad="38100" dist="38100" dir="2700000" algn="tl">
                    <a:srgbClr val="000000">
                      <a:alpha val="43137"/>
                    </a:srgbClr>
                  </a:outerShdw>
                </a:effectLst>
              </a:rPr>
              <a:t>1</a:t>
            </a:r>
            <a:r>
              <a:rPr lang="en-GB" sz="2400" b="1" dirty="0">
                <a:solidFill>
                  <a:schemeClr val="bg1">
                    <a:lumMod val="65000"/>
                  </a:schemeClr>
                </a:solidFill>
                <a:effectLst>
                  <a:outerShdw blurRad="38100" dist="38100" dir="2700000" algn="tl">
                    <a:srgbClr val="000000">
                      <a:alpha val="43137"/>
                    </a:srgbClr>
                  </a:outerShdw>
                </a:effectLst>
              </a:rPr>
              <a:t>.</a:t>
            </a:r>
            <a:r>
              <a:rPr lang="sl-SI" sz="2400" b="1" dirty="0">
                <a:solidFill>
                  <a:schemeClr val="bg1">
                    <a:lumMod val="65000"/>
                  </a:schemeClr>
                </a:solidFill>
                <a:effectLst>
                  <a:outerShdw blurRad="38100" dist="38100" dir="2700000" algn="tl">
                    <a:srgbClr val="000000">
                      <a:alpha val="43137"/>
                    </a:srgbClr>
                  </a:outerShdw>
                </a:effectLst>
              </a:rPr>
              <a:t>4</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err="1">
                <a:solidFill>
                  <a:schemeClr val="bg1">
                    <a:lumMod val="65000"/>
                  </a:schemeClr>
                </a:solidFill>
                <a:effectLst>
                  <a:outerShdw blurRad="38100" dist="38100" dir="2700000" algn="tl">
                    <a:srgbClr val="000000">
                      <a:alpha val="43137"/>
                    </a:srgbClr>
                  </a:outerShdw>
                </a:effectLst>
              </a:rPr>
              <a:t>Sustainability</a:t>
            </a:r>
            <a:endParaRPr lang="en-GB" sz="2400" b="1" dirty="0">
              <a:solidFill>
                <a:schemeClr val="bg1">
                  <a:lumMod val="65000"/>
                </a:schemeClr>
              </a:solidFill>
            </a:endParaRPr>
          </a:p>
        </p:txBody>
      </p:sp>
      <p:pic>
        <p:nvPicPr>
          <p:cNvPr id="40" name="Imagem 39">
            <a:extLst>
              <a:ext uri="{FF2B5EF4-FFF2-40B4-BE49-F238E27FC236}">
                <a16:creationId xmlns:a16="http://schemas.microsoft.com/office/drawing/2014/main" id="{32174066-487F-45A2-BD72-0752B11B50E1}"/>
              </a:ext>
            </a:extLst>
          </p:cNvPr>
          <p:cNvPicPr>
            <a:picLocks noChangeAspect="1"/>
          </p:cNvPicPr>
          <p:nvPr/>
        </p:nvPicPr>
        <p:blipFill>
          <a:blip r:embed="rId2"/>
          <a:stretch>
            <a:fillRect/>
          </a:stretch>
        </p:blipFill>
        <p:spPr>
          <a:xfrm>
            <a:off x="6897680" y="5061673"/>
            <a:ext cx="360000" cy="360000"/>
          </a:xfrm>
          <a:prstGeom prst="rect">
            <a:avLst/>
          </a:prstGeom>
        </p:spPr>
      </p:pic>
      <p:pic>
        <p:nvPicPr>
          <p:cNvPr id="41" name="Imagem 40">
            <a:extLst>
              <a:ext uri="{FF2B5EF4-FFF2-40B4-BE49-F238E27FC236}">
                <a16:creationId xmlns:a16="http://schemas.microsoft.com/office/drawing/2014/main" id="{B3B9704D-D441-4F77-A802-BC2D22CCB6E4}"/>
              </a:ext>
            </a:extLst>
          </p:cNvPr>
          <p:cNvPicPr>
            <a:picLocks noChangeAspect="1"/>
          </p:cNvPicPr>
          <p:nvPr/>
        </p:nvPicPr>
        <p:blipFill>
          <a:blip r:embed="rId2"/>
          <a:stretch>
            <a:fillRect/>
          </a:stretch>
        </p:blipFill>
        <p:spPr>
          <a:xfrm>
            <a:off x="6897680" y="5886023"/>
            <a:ext cx="360000" cy="360000"/>
          </a:xfrm>
          <a:prstGeom prst="rect">
            <a:avLst/>
          </a:prstGeom>
        </p:spPr>
      </p:pic>
      <p:sp>
        <p:nvSpPr>
          <p:cNvPr id="44" name="Retângulo 43">
            <a:extLst>
              <a:ext uri="{FF2B5EF4-FFF2-40B4-BE49-F238E27FC236}">
                <a16:creationId xmlns:a16="http://schemas.microsoft.com/office/drawing/2014/main" id="{7083BCBA-2F75-4557-B3DA-6DEAFC4CB3C8}"/>
              </a:ext>
            </a:extLst>
          </p:cNvPr>
          <p:cNvSpPr/>
          <p:nvPr/>
        </p:nvSpPr>
        <p:spPr>
          <a:xfrm>
            <a:off x="360413" y="4649498"/>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45" name="Imagem 44">
            <a:extLst>
              <a:ext uri="{FF2B5EF4-FFF2-40B4-BE49-F238E27FC236}">
                <a16:creationId xmlns:a16="http://schemas.microsoft.com/office/drawing/2014/main" id="{20A21CD9-3DBE-4760-9109-F8639481DA46}"/>
              </a:ext>
            </a:extLst>
          </p:cNvPr>
          <p:cNvPicPr>
            <a:picLocks noChangeAspect="1"/>
          </p:cNvPicPr>
          <p:nvPr/>
        </p:nvPicPr>
        <p:blipFill>
          <a:blip r:embed="rId2"/>
          <a:stretch>
            <a:fillRect/>
          </a:stretch>
        </p:blipFill>
        <p:spPr>
          <a:xfrm>
            <a:off x="6897680" y="4649498"/>
            <a:ext cx="360000" cy="360000"/>
          </a:xfrm>
          <a:prstGeom prst="rect">
            <a:avLst/>
          </a:prstGeom>
        </p:spPr>
      </p:pic>
      <p:pic>
        <p:nvPicPr>
          <p:cNvPr id="46" name="Imagem 45">
            <a:extLst>
              <a:ext uri="{FF2B5EF4-FFF2-40B4-BE49-F238E27FC236}">
                <a16:creationId xmlns:a16="http://schemas.microsoft.com/office/drawing/2014/main" id="{C3C4ACCC-751F-4941-BEBE-137755210BDB}"/>
              </a:ext>
            </a:extLst>
          </p:cNvPr>
          <p:cNvPicPr>
            <a:picLocks noChangeAspect="1"/>
          </p:cNvPicPr>
          <p:nvPr/>
        </p:nvPicPr>
        <p:blipFill>
          <a:blip r:embed="rId2"/>
          <a:stretch>
            <a:fillRect/>
          </a:stretch>
        </p:blipFill>
        <p:spPr>
          <a:xfrm>
            <a:off x="6897680" y="5473848"/>
            <a:ext cx="360000" cy="360000"/>
          </a:xfrm>
          <a:prstGeom prst="rect">
            <a:avLst/>
          </a:prstGeom>
        </p:spPr>
      </p:pic>
      <p:pic>
        <p:nvPicPr>
          <p:cNvPr id="48" name="Imagem 47">
            <a:extLst>
              <a:ext uri="{FF2B5EF4-FFF2-40B4-BE49-F238E27FC236}">
                <a16:creationId xmlns:a16="http://schemas.microsoft.com/office/drawing/2014/main" id="{DFF85205-0494-4DC5-AB54-31246C0DBDB0}"/>
              </a:ext>
            </a:extLst>
          </p:cNvPr>
          <p:cNvPicPr>
            <a:picLocks noChangeAspect="1"/>
          </p:cNvPicPr>
          <p:nvPr/>
        </p:nvPicPr>
        <p:blipFill>
          <a:blip r:embed="rId2"/>
          <a:stretch>
            <a:fillRect/>
          </a:stretch>
        </p:blipFill>
        <p:spPr>
          <a:xfrm>
            <a:off x="6877889" y="3356326"/>
            <a:ext cx="360000" cy="360000"/>
          </a:xfrm>
          <a:prstGeom prst="rect">
            <a:avLst/>
          </a:prstGeom>
        </p:spPr>
      </p:pic>
      <p:pic>
        <p:nvPicPr>
          <p:cNvPr id="23" name="Imagem 47">
            <a:extLst>
              <a:ext uri="{FF2B5EF4-FFF2-40B4-BE49-F238E27FC236}">
                <a16:creationId xmlns:a16="http://schemas.microsoft.com/office/drawing/2014/main" id="{699C2E43-8B39-4CF9-843F-E1631CD3D375}"/>
              </a:ext>
            </a:extLst>
          </p:cNvPr>
          <p:cNvPicPr>
            <a:picLocks noChangeAspect="1"/>
          </p:cNvPicPr>
          <p:nvPr/>
        </p:nvPicPr>
        <p:blipFill>
          <a:blip r:embed="rId2"/>
          <a:stretch>
            <a:fillRect/>
          </a:stretch>
        </p:blipFill>
        <p:spPr>
          <a:xfrm>
            <a:off x="6885949" y="3816103"/>
            <a:ext cx="360000" cy="360000"/>
          </a:xfrm>
          <a:prstGeom prst="rect">
            <a:avLst/>
          </a:prstGeom>
        </p:spPr>
      </p:pic>
      <p:pic>
        <p:nvPicPr>
          <p:cNvPr id="24" name="Imagem 47">
            <a:extLst>
              <a:ext uri="{FF2B5EF4-FFF2-40B4-BE49-F238E27FC236}">
                <a16:creationId xmlns:a16="http://schemas.microsoft.com/office/drawing/2014/main" id="{9CE37E32-E6ED-4356-9E64-58B4B1087A01}"/>
              </a:ext>
            </a:extLst>
          </p:cNvPr>
          <p:cNvPicPr>
            <a:picLocks noChangeAspect="1"/>
          </p:cNvPicPr>
          <p:nvPr/>
        </p:nvPicPr>
        <p:blipFill>
          <a:blip r:embed="rId2"/>
          <a:stretch>
            <a:fillRect/>
          </a:stretch>
        </p:blipFill>
        <p:spPr>
          <a:xfrm>
            <a:off x="6870080" y="4227384"/>
            <a:ext cx="360000" cy="370369"/>
          </a:xfrm>
          <a:prstGeom prst="rect">
            <a:avLst/>
          </a:prstGeom>
        </p:spPr>
      </p:pic>
      <p:sp>
        <p:nvSpPr>
          <p:cNvPr id="9" name="Označba mesta slike 8">
            <a:extLst>
              <a:ext uri="{FF2B5EF4-FFF2-40B4-BE49-F238E27FC236}">
                <a16:creationId xmlns:a16="http://schemas.microsoft.com/office/drawing/2014/main" id="{61C8BB96-E3A2-430B-A27E-D94678FC9BE0}"/>
              </a:ext>
            </a:extLst>
          </p:cNvPr>
          <p:cNvSpPr>
            <a:spLocks noGrp="1"/>
          </p:cNvSpPr>
          <p:nvPr>
            <p:ph type="pic" sz="quarter" idx="15"/>
          </p:nvPr>
        </p:nvSpPr>
        <p:spPr/>
      </p:sp>
      <p:pic>
        <p:nvPicPr>
          <p:cNvPr id="10" name="Slika 9">
            <a:extLst>
              <a:ext uri="{FF2B5EF4-FFF2-40B4-BE49-F238E27FC236}">
                <a16:creationId xmlns:a16="http://schemas.microsoft.com/office/drawing/2014/main" id="{7ED13ED0-A565-4050-A3FE-A254F68A3642}"/>
              </a:ext>
            </a:extLst>
          </p:cNvPr>
          <p:cNvPicPr>
            <a:picLocks noChangeAspect="1"/>
          </p:cNvPicPr>
          <p:nvPr/>
        </p:nvPicPr>
        <p:blipFill rotWithShape="1">
          <a:blip r:embed="rId3"/>
          <a:srcRect r="46772"/>
          <a:stretch/>
        </p:blipFill>
        <p:spPr>
          <a:xfrm>
            <a:off x="8802428" y="1167965"/>
            <a:ext cx="3389572" cy="4250154"/>
          </a:xfrm>
          <a:prstGeom prst="rect">
            <a:avLst/>
          </a:prstGeom>
        </p:spPr>
      </p:pic>
      <p:sp>
        <p:nvSpPr>
          <p:cNvPr id="22" name="Retângulo 18">
            <a:extLst>
              <a:ext uri="{FF2B5EF4-FFF2-40B4-BE49-F238E27FC236}">
                <a16:creationId xmlns:a16="http://schemas.microsoft.com/office/drawing/2014/main" id="{FFC6614D-0AED-4DFB-BC4E-D44B2342B484}"/>
              </a:ext>
            </a:extLst>
          </p:cNvPr>
          <p:cNvSpPr/>
          <p:nvPr/>
        </p:nvSpPr>
        <p:spPr>
          <a:xfrm>
            <a:off x="360420" y="1087486"/>
            <a:ext cx="6444000"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Introduction to Wellness </a:t>
            </a:r>
            <a:r>
              <a:rPr lang="sl-SI" sz="2400" b="1" dirty="0" err="1">
                <a:solidFill>
                  <a:schemeClr val="bg1">
                    <a:lumMod val="65000"/>
                  </a:schemeClr>
                </a:solidFill>
                <a:effectLst>
                  <a:outerShdw blurRad="38100" dist="38100" dir="2700000" algn="tl">
                    <a:srgbClr val="000000">
                      <a:alpha val="43137"/>
                    </a:srgbClr>
                  </a:outerShdw>
                </a:effectLst>
              </a:rPr>
              <a:t>and</a:t>
            </a:r>
            <a:r>
              <a:rPr lang="sl-SI" sz="2400" b="1" dirty="0">
                <a:solidFill>
                  <a:schemeClr val="bg1">
                    <a:lumMod val="65000"/>
                  </a:schemeClr>
                </a:solidFill>
                <a:effectLst>
                  <a:outerShdw blurRad="38100" dist="38100" dir="2700000" algn="tl">
                    <a:srgbClr val="000000">
                      <a:alpha val="43137"/>
                    </a:srgbClr>
                  </a:outerShdw>
                </a:effectLst>
              </a:rPr>
              <a:t> Wellness Tourism</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5" name="Imagem 47">
            <a:extLst>
              <a:ext uri="{FF2B5EF4-FFF2-40B4-BE49-F238E27FC236}">
                <a16:creationId xmlns:a16="http://schemas.microsoft.com/office/drawing/2014/main" id="{551FF8D7-2925-41FC-A8DD-3D34B540D9DA}"/>
              </a:ext>
            </a:extLst>
          </p:cNvPr>
          <p:cNvPicPr>
            <a:picLocks noChangeAspect="1"/>
          </p:cNvPicPr>
          <p:nvPr/>
        </p:nvPicPr>
        <p:blipFill>
          <a:blip r:embed="rId2"/>
          <a:stretch>
            <a:fillRect/>
          </a:stretch>
        </p:blipFill>
        <p:spPr>
          <a:xfrm>
            <a:off x="6885949" y="1076327"/>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1">
            <a:extLst>
              <a:ext uri="{FF2B5EF4-FFF2-40B4-BE49-F238E27FC236}">
                <a16:creationId xmlns:a16="http://schemas.microsoft.com/office/drawing/2014/main" id="{C90CA0D6-2F18-40CF-BAC5-672D08650DAA}"/>
              </a:ext>
            </a:extLst>
          </p:cNvPr>
          <p:cNvSpPr/>
          <p:nvPr/>
        </p:nvSpPr>
        <p:spPr>
          <a:xfrm>
            <a:off x="3776871" y="2072155"/>
            <a:ext cx="3369364" cy="3493758"/>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effectLst>
                <a:outerShdw blurRad="38100" dist="38100" dir="2700000" algn="tl">
                  <a:srgbClr val="000000">
                    <a:alpha val="43137"/>
                  </a:srgbClr>
                </a:outerShdw>
              </a:effectLst>
            </a:endParaRPr>
          </a:p>
        </p:txBody>
      </p:sp>
      <p:sp>
        <p:nvSpPr>
          <p:cNvPr id="4" name="Pravokotnik 3">
            <a:extLst>
              <a:ext uri="{FF2B5EF4-FFF2-40B4-BE49-F238E27FC236}">
                <a16:creationId xmlns:a16="http://schemas.microsoft.com/office/drawing/2014/main" id="{91F6872D-E9FE-475F-8D03-8709B4296A89}"/>
              </a:ext>
            </a:extLst>
          </p:cNvPr>
          <p:cNvSpPr/>
          <p:nvPr/>
        </p:nvSpPr>
        <p:spPr>
          <a:xfrm>
            <a:off x="4250931" y="2485905"/>
            <a:ext cx="2421244" cy="2862322"/>
          </a:xfrm>
          <a:prstGeom prst="rect">
            <a:avLst/>
          </a:prstGeom>
        </p:spPr>
        <p:txBody>
          <a:bodyPr wrap="square">
            <a:spAutoFit/>
          </a:bodyPr>
          <a:lstStyle/>
          <a:p>
            <a:pPr algn="ctr"/>
            <a:r>
              <a:rPr lang="sl-SI" sz="3000" b="1" dirty="0">
                <a:solidFill>
                  <a:schemeClr val="bg1"/>
                </a:solidFill>
                <a:effectLst>
                  <a:outerShdw blurRad="38100" dist="38100" dir="2700000" algn="tl">
                    <a:srgbClr val="000000">
                      <a:alpha val="43137"/>
                    </a:srgbClr>
                  </a:outerShdw>
                </a:effectLst>
              </a:rPr>
              <a:t>WELLNESS TOURISTS</a:t>
            </a:r>
          </a:p>
          <a:p>
            <a:pPr algn="ctr"/>
            <a:r>
              <a:rPr lang="en-US" sz="2400" i="1" dirty="0">
                <a:solidFill>
                  <a:schemeClr val="bg1"/>
                </a:solidFill>
              </a:rPr>
              <a:t>according to the strength and intertwining of wellness motives and needs</a:t>
            </a:r>
            <a:endParaRPr lang="sl-SI" sz="2400" i="1" dirty="0">
              <a:solidFill>
                <a:schemeClr val="bg1"/>
              </a:solidFill>
            </a:endParaRPr>
          </a:p>
        </p:txBody>
      </p:sp>
      <p:sp>
        <p:nvSpPr>
          <p:cNvPr id="5" name="Text Placeholder 2">
            <a:extLst>
              <a:ext uri="{FF2B5EF4-FFF2-40B4-BE49-F238E27FC236}">
                <a16:creationId xmlns:a16="http://schemas.microsoft.com/office/drawing/2014/main" id="{999B4BE3-7704-4EFB-A8A4-A03166F7ADA4}"/>
              </a:ext>
            </a:extLst>
          </p:cNvPr>
          <p:cNvSpPr txBox="1">
            <a:spLocks/>
          </p:cNvSpPr>
          <p:nvPr/>
        </p:nvSpPr>
        <p:spPr>
          <a:xfrm>
            <a:off x="411728" y="723894"/>
            <a:ext cx="811604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Types of wellness tourists</a:t>
            </a:r>
          </a:p>
        </p:txBody>
      </p:sp>
      <p:sp>
        <p:nvSpPr>
          <p:cNvPr id="7" name="CaixaDeTexto 34">
            <a:extLst>
              <a:ext uri="{FF2B5EF4-FFF2-40B4-BE49-F238E27FC236}">
                <a16:creationId xmlns:a16="http://schemas.microsoft.com/office/drawing/2014/main" id="{5D647AAD-9C24-4D82-8A90-47DB8B0AEEEA}"/>
              </a:ext>
            </a:extLst>
          </p:cNvPr>
          <p:cNvSpPr txBox="1"/>
          <p:nvPr/>
        </p:nvSpPr>
        <p:spPr>
          <a:xfrm>
            <a:off x="411729" y="1973587"/>
            <a:ext cx="3199572" cy="713272"/>
          </a:xfrm>
          <a:prstGeom prst="rect">
            <a:avLst/>
          </a:prstGeom>
          <a:solidFill>
            <a:srgbClr val="FFC0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sl-SI" sz="3000" dirty="0">
                <a:effectLst>
                  <a:outerShdw blurRad="38100" dist="38100" dir="2700000" algn="tl">
                    <a:srgbClr val="000000">
                      <a:alpha val="43137"/>
                    </a:srgbClr>
                  </a:outerShdw>
                </a:effectLst>
              </a:rPr>
              <a:t>PRIMARY</a:t>
            </a:r>
            <a:endParaRPr lang="en-US" sz="3000" dirty="0">
              <a:effectLst>
                <a:outerShdw blurRad="38100" dist="38100" dir="2700000" algn="tl">
                  <a:srgbClr val="000000">
                    <a:alpha val="43137"/>
                  </a:srgbClr>
                </a:outerShdw>
              </a:effectLst>
            </a:endParaRPr>
          </a:p>
        </p:txBody>
      </p:sp>
      <p:sp>
        <p:nvSpPr>
          <p:cNvPr id="8" name="CaixaDeTexto 40">
            <a:extLst>
              <a:ext uri="{FF2B5EF4-FFF2-40B4-BE49-F238E27FC236}">
                <a16:creationId xmlns:a16="http://schemas.microsoft.com/office/drawing/2014/main" id="{69063F3D-581E-4B7C-BB3F-8EDBB80E8F48}"/>
              </a:ext>
            </a:extLst>
          </p:cNvPr>
          <p:cNvSpPr txBox="1"/>
          <p:nvPr/>
        </p:nvSpPr>
        <p:spPr>
          <a:xfrm>
            <a:off x="7372960" y="1824287"/>
            <a:ext cx="4024611" cy="713272"/>
          </a:xfrm>
          <a:prstGeom prst="rect">
            <a:avLst/>
          </a:prstGeom>
          <a:solidFill>
            <a:srgbClr val="FFC0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sl-SI" sz="3000" spc="-20" dirty="0">
                <a:effectLst>
                  <a:outerShdw blurRad="38100" dist="38100" dir="2700000" algn="tl">
                    <a:srgbClr val="000000">
                      <a:alpha val="43137"/>
                    </a:srgbClr>
                  </a:outerShdw>
                </a:effectLst>
              </a:rPr>
              <a:t>SECONDARY</a:t>
            </a:r>
            <a:endParaRPr lang="sl-SI" sz="3000" dirty="0">
              <a:effectLst>
                <a:outerShdw blurRad="38100" dist="38100" dir="2700000" algn="tl">
                  <a:srgbClr val="000000">
                    <a:alpha val="43137"/>
                  </a:srgbClr>
                </a:outerShdw>
              </a:effectLst>
            </a:endParaRPr>
          </a:p>
        </p:txBody>
      </p:sp>
      <p:cxnSp>
        <p:nvCxnSpPr>
          <p:cNvPr id="9" name="Conexão reta 5">
            <a:extLst>
              <a:ext uri="{FF2B5EF4-FFF2-40B4-BE49-F238E27FC236}">
                <a16:creationId xmlns:a16="http://schemas.microsoft.com/office/drawing/2014/main" id="{D649E66E-9378-4F3C-8517-0C8CBA66D5D6}"/>
              </a:ext>
            </a:extLst>
          </p:cNvPr>
          <p:cNvCxnSpPr>
            <a:cxnSpLocks/>
            <a:stCxn id="7" idx="3"/>
            <a:endCxn id="6" idx="2"/>
          </p:cNvCxnSpPr>
          <p:nvPr/>
        </p:nvCxnSpPr>
        <p:spPr>
          <a:xfrm>
            <a:off x="3611301" y="2330223"/>
            <a:ext cx="165570" cy="1488811"/>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10" name="Conexão reta 7">
            <a:extLst>
              <a:ext uri="{FF2B5EF4-FFF2-40B4-BE49-F238E27FC236}">
                <a16:creationId xmlns:a16="http://schemas.microsoft.com/office/drawing/2014/main" id="{661FDC44-764D-44F2-A81B-22A6B745698D}"/>
              </a:ext>
            </a:extLst>
          </p:cNvPr>
          <p:cNvCxnSpPr>
            <a:cxnSpLocks/>
            <a:stCxn id="6" idx="6"/>
            <a:endCxn id="8" idx="1"/>
          </p:cNvCxnSpPr>
          <p:nvPr/>
        </p:nvCxnSpPr>
        <p:spPr>
          <a:xfrm flipV="1">
            <a:off x="7146235" y="2180923"/>
            <a:ext cx="226725" cy="1638111"/>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sp>
        <p:nvSpPr>
          <p:cNvPr id="11" name="CaixaDeTexto 34">
            <a:extLst>
              <a:ext uri="{FF2B5EF4-FFF2-40B4-BE49-F238E27FC236}">
                <a16:creationId xmlns:a16="http://schemas.microsoft.com/office/drawing/2014/main" id="{B3E1CA3E-189D-4171-B629-5176F1ED54AC}"/>
              </a:ext>
            </a:extLst>
          </p:cNvPr>
          <p:cNvSpPr txBox="1"/>
          <p:nvPr/>
        </p:nvSpPr>
        <p:spPr>
          <a:xfrm>
            <a:off x="411728" y="3069719"/>
            <a:ext cx="3199573" cy="1694695"/>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en-US" dirty="0"/>
              <a:t>A tourist whose trip or destination is primarily motivated by wellness.</a:t>
            </a:r>
          </a:p>
        </p:txBody>
      </p:sp>
      <p:sp>
        <p:nvSpPr>
          <p:cNvPr id="12" name="CaixaDeTexto 40">
            <a:extLst>
              <a:ext uri="{FF2B5EF4-FFF2-40B4-BE49-F238E27FC236}">
                <a16:creationId xmlns:a16="http://schemas.microsoft.com/office/drawing/2014/main" id="{5202016D-D5AF-49AC-A903-BE7746962903}"/>
              </a:ext>
            </a:extLst>
          </p:cNvPr>
          <p:cNvSpPr txBox="1"/>
          <p:nvPr/>
        </p:nvSpPr>
        <p:spPr>
          <a:xfrm>
            <a:off x="7372961" y="2816400"/>
            <a:ext cx="4024611" cy="3359061"/>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en-US" sz="2400" dirty="0"/>
              <a:t>A tourist who seeks to maintain wellness while traveling or who participates in wellness experiences while taking any type of trip for leisure or business.</a:t>
            </a:r>
            <a:endParaRPr lang="sl-SI" sz="2400" dirty="0"/>
          </a:p>
        </p:txBody>
      </p:sp>
    </p:spTree>
    <p:extLst>
      <p:ext uri="{BB962C8B-B14F-4D97-AF65-F5344CB8AC3E}">
        <p14:creationId xmlns:p14="http://schemas.microsoft.com/office/powerpoint/2010/main" val="2102717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18C5F64-C360-40BC-8748-83B223F3B6B6}"/>
              </a:ext>
            </a:extLst>
          </p:cNvPr>
          <p:cNvSpPr>
            <a:spLocks noGrp="1"/>
          </p:cNvSpPr>
          <p:nvPr>
            <p:ph type="body" sz="quarter" idx="15"/>
          </p:nvPr>
        </p:nvSpPr>
        <p:spPr/>
        <p:txBody>
          <a:bodyPr/>
          <a:lstStyle/>
          <a:p>
            <a:r>
              <a:rPr lang="en-US" dirty="0"/>
              <a:t>Wellness Destinations</a:t>
            </a:r>
          </a:p>
          <a:p>
            <a:endParaRPr lang="sl-SI" dirty="0"/>
          </a:p>
        </p:txBody>
      </p:sp>
      <p:sp>
        <p:nvSpPr>
          <p:cNvPr id="3" name="Označba mesta besedila 2">
            <a:extLst>
              <a:ext uri="{FF2B5EF4-FFF2-40B4-BE49-F238E27FC236}">
                <a16:creationId xmlns:a16="http://schemas.microsoft.com/office/drawing/2014/main" id="{FEA21BE6-FA27-45FF-9DB4-0F76D67D2C63}"/>
              </a:ext>
            </a:extLst>
          </p:cNvPr>
          <p:cNvSpPr>
            <a:spLocks noGrp="1"/>
          </p:cNvSpPr>
          <p:nvPr>
            <p:ph type="body" sz="quarter" idx="16"/>
          </p:nvPr>
        </p:nvSpPr>
        <p:spPr>
          <a:xfrm>
            <a:off x="439338" y="2404744"/>
            <a:ext cx="4669990" cy="3572508"/>
          </a:xfrm>
        </p:spPr>
        <p:txBody>
          <a:bodyPr/>
          <a:lstStyle/>
          <a:p>
            <a:r>
              <a:rPr lang="sl-SI" dirty="0"/>
              <a:t>U</a:t>
            </a:r>
            <a:r>
              <a:rPr lang="en-US" dirty="0" err="1"/>
              <a:t>nique</a:t>
            </a:r>
            <a:r>
              <a:rPr lang="en-US" dirty="0"/>
              <a:t> and authentic experiences can be built upon indigenous healing practices</a:t>
            </a:r>
            <a:r>
              <a:rPr lang="sl-SI" dirty="0"/>
              <a:t>,</a:t>
            </a:r>
            <a:r>
              <a:rPr lang="en-US" dirty="0"/>
              <a:t> ancient</a:t>
            </a:r>
            <a:r>
              <a:rPr lang="sl-SI" dirty="0"/>
              <a:t>-</a:t>
            </a:r>
            <a:r>
              <a:rPr lang="en-US" dirty="0"/>
              <a:t>spiritual traditions</a:t>
            </a:r>
            <a:r>
              <a:rPr lang="sl-SI" dirty="0"/>
              <a:t>,</a:t>
            </a:r>
            <a:r>
              <a:rPr lang="en-US" dirty="0"/>
              <a:t> native plants and forests</a:t>
            </a:r>
            <a:r>
              <a:rPr lang="sl-SI" dirty="0"/>
              <a:t>,</a:t>
            </a:r>
            <a:r>
              <a:rPr lang="en-US" dirty="0"/>
              <a:t> special muds, minerals, and waters</a:t>
            </a:r>
            <a:r>
              <a:rPr lang="sl-SI" dirty="0"/>
              <a:t>,</a:t>
            </a:r>
            <a:r>
              <a:rPr lang="en-US" dirty="0"/>
              <a:t> vernacular architecture</a:t>
            </a:r>
            <a:r>
              <a:rPr lang="sl-SI" dirty="0"/>
              <a:t>,</a:t>
            </a:r>
            <a:r>
              <a:rPr lang="en-US" dirty="0"/>
              <a:t> street vibes</a:t>
            </a:r>
            <a:r>
              <a:rPr lang="sl-SI" dirty="0"/>
              <a:t>,</a:t>
            </a:r>
            <a:r>
              <a:rPr lang="en-US" dirty="0"/>
              <a:t> local ingredients and culinary traditions</a:t>
            </a:r>
            <a:r>
              <a:rPr lang="sl-SI" dirty="0"/>
              <a:t>,</a:t>
            </a:r>
            <a:r>
              <a:rPr lang="en-US" dirty="0"/>
              <a:t> history and culture</a:t>
            </a:r>
            <a:r>
              <a:rPr lang="sl-SI" dirty="0"/>
              <a:t>..</a:t>
            </a:r>
            <a:r>
              <a:rPr lang="en-US" dirty="0"/>
              <a:t>. Because each destination is different, there is always something unique to offer wellness travelers.</a:t>
            </a:r>
            <a:endParaRPr lang="sl-SI" dirty="0"/>
          </a:p>
        </p:txBody>
      </p:sp>
      <p:pic>
        <p:nvPicPr>
          <p:cNvPr id="4" name="Slika 3">
            <a:extLst>
              <a:ext uri="{FF2B5EF4-FFF2-40B4-BE49-F238E27FC236}">
                <a16:creationId xmlns:a16="http://schemas.microsoft.com/office/drawing/2014/main" id="{FE0D0221-3401-43FC-8E4B-672C978EA477}"/>
              </a:ext>
            </a:extLst>
          </p:cNvPr>
          <p:cNvPicPr>
            <a:picLocks noChangeAspect="1"/>
          </p:cNvPicPr>
          <p:nvPr/>
        </p:nvPicPr>
        <p:blipFill>
          <a:blip r:embed="rId3"/>
          <a:stretch>
            <a:fillRect/>
          </a:stretch>
        </p:blipFill>
        <p:spPr>
          <a:xfrm>
            <a:off x="5308878" y="2436338"/>
            <a:ext cx="6645131" cy="3775925"/>
          </a:xfrm>
          <a:prstGeom prst="rect">
            <a:avLst/>
          </a:prstGeom>
        </p:spPr>
      </p:pic>
    </p:spTree>
    <p:extLst>
      <p:ext uri="{BB962C8B-B14F-4D97-AF65-F5344CB8AC3E}">
        <p14:creationId xmlns:p14="http://schemas.microsoft.com/office/powerpoint/2010/main" val="2030745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DF340AF-FD18-42E3-AC52-9FB989FDE7B7}"/>
              </a:ext>
            </a:extLst>
          </p:cNvPr>
          <p:cNvSpPr>
            <a:spLocks noGrp="1"/>
          </p:cNvSpPr>
          <p:nvPr>
            <p:ph type="body" sz="quarter" idx="15"/>
          </p:nvPr>
        </p:nvSpPr>
        <p:spPr>
          <a:xfrm>
            <a:off x="354497" y="644576"/>
            <a:ext cx="5650378" cy="693190"/>
          </a:xfrm>
        </p:spPr>
        <p:txBody>
          <a:bodyPr>
            <a:normAutofit/>
          </a:bodyPr>
          <a:lstStyle/>
          <a:p>
            <a:r>
              <a:rPr lang="sl-SI" dirty="0" err="1"/>
              <a:t>Green</a:t>
            </a:r>
            <a:r>
              <a:rPr lang="sl-SI" dirty="0"/>
              <a:t> </a:t>
            </a:r>
            <a:r>
              <a:rPr lang="sl-SI" dirty="0" err="1"/>
              <a:t>Destinations</a:t>
            </a:r>
            <a:endParaRPr lang="sl-SI" dirty="0"/>
          </a:p>
        </p:txBody>
      </p:sp>
      <p:sp>
        <p:nvSpPr>
          <p:cNvPr id="3" name="Označba mesta besedila 2">
            <a:extLst>
              <a:ext uri="{FF2B5EF4-FFF2-40B4-BE49-F238E27FC236}">
                <a16:creationId xmlns:a16="http://schemas.microsoft.com/office/drawing/2014/main" id="{52F8466D-0B05-44D5-8FB4-0AB2F5827940}"/>
              </a:ext>
            </a:extLst>
          </p:cNvPr>
          <p:cNvSpPr>
            <a:spLocks noGrp="1"/>
          </p:cNvSpPr>
          <p:nvPr>
            <p:ph type="body" sz="quarter" idx="16"/>
          </p:nvPr>
        </p:nvSpPr>
        <p:spPr>
          <a:xfrm>
            <a:off x="354497" y="1590720"/>
            <a:ext cx="5037635" cy="4038015"/>
          </a:xfrm>
        </p:spPr>
        <p:txBody>
          <a:bodyPr/>
          <a:lstStyle/>
          <a:p>
            <a:r>
              <a:rPr lang="en-US" dirty="0"/>
              <a:t>Certification through the </a:t>
            </a:r>
            <a:r>
              <a:rPr lang="en-US" b="1" i="1" dirty="0"/>
              <a:t>Green Destinations Standard</a:t>
            </a:r>
            <a:r>
              <a:rPr lang="en-US" dirty="0"/>
              <a:t> is the ultimate level of global recognition for destination quality and sustainable destination management.</a:t>
            </a:r>
          </a:p>
          <a:p>
            <a:r>
              <a:rPr lang="en-US" dirty="0"/>
              <a:t>Green destinations are also places with many quality opportunities for wellness activities. Because of the quality of the natural and social environment they are also </a:t>
            </a:r>
            <a:r>
              <a:rPr lang="en-US" dirty="0" err="1"/>
              <a:t>healty</a:t>
            </a:r>
            <a:r>
              <a:rPr lang="en-US" dirty="0"/>
              <a:t> living places for their inhabitants as well as wellness destinations for tourists.</a:t>
            </a:r>
          </a:p>
          <a:p>
            <a:endParaRPr lang="en-US" dirty="0"/>
          </a:p>
          <a:p>
            <a:endParaRPr lang="en-US" dirty="0"/>
          </a:p>
          <a:p>
            <a:endParaRPr lang="sl-SI" dirty="0"/>
          </a:p>
        </p:txBody>
      </p:sp>
      <p:grpSp>
        <p:nvGrpSpPr>
          <p:cNvPr id="8" name="Skupina 7">
            <a:extLst>
              <a:ext uri="{FF2B5EF4-FFF2-40B4-BE49-F238E27FC236}">
                <a16:creationId xmlns:a16="http://schemas.microsoft.com/office/drawing/2014/main" id="{B0FE0C9A-713E-4729-ADCE-E4D6C974EDC5}"/>
              </a:ext>
            </a:extLst>
          </p:cNvPr>
          <p:cNvGrpSpPr/>
          <p:nvPr/>
        </p:nvGrpSpPr>
        <p:grpSpPr>
          <a:xfrm>
            <a:off x="6096000" y="2324268"/>
            <a:ext cx="5871039" cy="3754755"/>
            <a:chOff x="3867719" y="1990219"/>
            <a:chExt cx="4456562" cy="2877561"/>
          </a:xfrm>
        </p:grpSpPr>
        <p:pic>
          <p:nvPicPr>
            <p:cNvPr id="4" name="Slika 3">
              <a:extLst>
                <a:ext uri="{FF2B5EF4-FFF2-40B4-BE49-F238E27FC236}">
                  <a16:creationId xmlns:a16="http://schemas.microsoft.com/office/drawing/2014/main" id="{D1B53B9B-7614-4710-86D6-7BF4C180EECE}"/>
                </a:ext>
              </a:extLst>
            </p:cNvPr>
            <p:cNvPicPr/>
            <p:nvPr/>
          </p:nvPicPr>
          <p:blipFill rotWithShape="1">
            <a:blip r:embed="rId3"/>
            <a:srcRect l="12566" t="34803" r="52117" b="28042"/>
            <a:stretch/>
          </p:blipFill>
          <p:spPr bwMode="auto">
            <a:xfrm>
              <a:off x="4383299" y="2221468"/>
              <a:ext cx="3425402" cy="2188486"/>
            </a:xfrm>
            <a:prstGeom prst="rect">
              <a:avLst/>
            </a:prstGeom>
            <a:ln>
              <a:noFill/>
            </a:ln>
            <a:extLst>
              <a:ext uri="{53640926-AAD7-44D8-BBD7-CCE9431645EC}">
                <a14:shadowObscured xmlns:a14="http://schemas.microsoft.com/office/drawing/2010/main"/>
              </a:ext>
            </a:extLst>
          </p:spPr>
        </p:pic>
        <p:pic>
          <p:nvPicPr>
            <p:cNvPr id="7" name="Slika 6">
              <a:hlinkClick r:id="rId4"/>
              <a:extLst>
                <a:ext uri="{FF2B5EF4-FFF2-40B4-BE49-F238E27FC236}">
                  <a16:creationId xmlns:a16="http://schemas.microsoft.com/office/drawing/2014/main" id="{53B3E4B7-188B-40BE-A400-9603B2218BCE}"/>
                </a:ext>
              </a:extLst>
            </p:cNvPr>
            <p:cNvPicPr>
              <a:picLocks noChangeAspect="1"/>
            </p:cNvPicPr>
            <p:nvPr/>
          </p:nvPicPr>
          <p:blipFill>
            <a:blip r:embed="rId5"/>
            <a:stretch>
              <a:fillRect/>
            </a:stretch>
          </p:blipFill>
          <p:spPr>
            <a:xfrm>
              <a:off x="3867719" y="1990219"/>
              <a:ext cx="4456562" cy="2877561"/>
            </a:xfrm>
            <a:prstGeom prst="rect">
              <a:avLst/>
            </a:prstGeom>
          </p:spPr>
        </p:pic>
      </p:grpSp>
      <p:pic>
        <p:nvPicPr>
          <p:cNvPr id="5" name="Slika 4">
            <a:extLst>
              <a:ext uri="{FF2B5EF4-FFF2-40B4-BE49-F238E27FC236}">
                <a16:creationId xmlns:a16="http://schemas.microsoft.com/office/drawing/2014/main" id="{8C0BD918-A261-41F3-9DCA-A14BD1DD51DA}"/>
              </a:ext>
            </a:extLst>
          </p:cNvPr>
          <p:cNvPicPr>
            <a:picLocks noChangeAspect="1"/>
          </p:cNvPicPr>
          <p:nvPr/>
        </p:nvPicPr>
        <p:blipFill>
          <a:blip r:embed="rId6"/>
          <a:stretch>
            <a:fillRect/>
          </a:stretch>
        </p:blipFill>
        <p:spPr>
          <a:xfrm>
            <a:off x="6415526" y="674993"/>
            <a:ext cx="719390" cy="719390"/>
          </a:xfrm>
          <a:prstGeom prst="rect">
            <a:avLst/>
          </a:prstGeom>
        </p:spPr>
      </p:pic>
      <p:sp>
        <p:nvSpPr>
          <p:cNvPr id="11" name="Text Placeholder 2">
            <a:extLst>
              <a:ext uri="{FF2B5EF4-FFF2-40B4-BE49-F238E27FC236}">
                <a16:creationId xmlns:a16="http://schemas.microsoft.com/office/drawing/2014/main" id="{C09E6028-4EBA-4A70-BEA9-2E750A271DFE}"/>
              </a:ext>
            </a:extLst>
          </p:cNvPr>
          <p:cNvSpPr txBox="1">
            <a:spLocks/>
          </p:cNvSpPr>
          <p:nvPr/>
        </p:nvSpPr>
        <p:spPr>
          <a:xfrm>
            <a:off x="7247650" y="655530"/>
            <a:ext cx="404016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a:t>
            </a:r>
            <a:r>
              <a:rPr lang="en-US" sz="3600" b="1" dirty="0" err="1"/>
              <a:t>ideo</a:t>
            </a:r>
            <a:r>
              <a:rPr lang="en-US" sz="3600" b="1" dirty="0"/>
              <a:t> #</a:t>
            </a:r>
            <a:r>
              <a:rPr lang="sl-SI" sz="3600" b="1" dirty="0"/>
              <a:t>2 : 2020 Sustainable Top 100 </a:t>
            </a:r>
            <a:r>
              <a:rPr lang="sl-SI" sz="3600" b="1" dirty="0" err="1"/>
              <a:t>Destinations</a:t>
            </a:r>
            <a:endParaRPr lang="sl-SI" sz="3600" b="1" dirty="0"/>
          </a:p>
          <a:p>
            <a:endParaRPr lang="en-US" sz="3200" b="1" dirty="0"/>
          </a:p>
        </p:txBody>
      </p:sp>
      <p:sp>
        <p:nvSpPr>
          <p:cNvPr id="6" name="Pravokotnik 5">
            <a:extLst>
              <a:ext uri="{FF2B5EF4-FFF2-40B4-BE49-F238E27FC236}">
                <a16:creationId xmlns:a16="http://schemas.microsoft.com/office/drawing/2014/main" id="{3709E9D6-A668-444C-9A4D-2F15B0661D37}"/>
              </a:ext>
            </a:extLst>
          </p:cNvPr>
          <p:cNvSpPr/>
          <p:nvPr/>
        </p:nvSpPr>
        <p:spPr>
          <a:xfrm>
            <a:off x="6775221" y="5833898"/>
            <a:ext cx="4441922" cy="338554"/>
          </a:xfrm>
          <a:prstGeom prst="rect">
            <a:avLst/>
          </a:prstGeom>
        </p:spPr>
        <p:txBody>
          <a:bodyPr wrap="none">
            <a:spAutoFit/>
          </a:bodyPr>
          <a:lstStyle/>
          <a:p>
            <a:r>
              <a:rPr lang="sl-SI" sz="1600" dirty="0">
                <a:solidFill>
                  <a:schemeClr val="bg1">
                    <a:lumMod val="75000"/>
                  </a:schemeClr>
                </a:solidFill>
              </a:rPr>
              <a:t>https://www.youtube.com/watch?v=wyBhT7I5Wsg</a:t>
            </a:r>
          </a:p>
        </p:txBody>
      </p:sp>
    </p:spTree>
    <p:extLst>
      <p:ext uri="{BB962C8B-B14F-4D97-AF65-F5344CB8AC3E}">
        <p14:creationId xmlns:p14="http://schemas.microsoft.com/office/powerpoint/2010/main" val="1676653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3B2B1E49-3A24-4582-8CBE-4C8E154843EB}"/>
              </a:ext>
            </a:extLst>
          </p:cNvPr>
          <p:cNvPicPr/>
          <p:nvPr/>
        </p:nvPicPr>
        <p:blipFill rotWithShape="1">
          <a:blip r:embed="rId3"/>
          <a:srcRect l="28832" t="33262" r="30073" b="16530"/>
          <a:stretch/>
        </p:blipFill>
        <p:spPr bwMode="auto">
          <a:xfrm>
            <a:off x="3933603" y="0"/>
            <a:ext cx="8258397" cy="4919870"/>
          </a:xfrm>
          <a:prstGeom prst="rect">
            <a:avLst/>
          </a:prstGeom>
          <a:ln>
            <a:noFill/>
          </a:ln>
          <a:extLst>
            <a:ext uri="{53640926-AAD7-44D8-BBD7-CCE9431645EC}">
              <a14:shadowObscured xmlns:a14="http://schemas.microsoft.com/office/drawing/2010/main"/>
            </a:ext>
          </a:extLst>
        </p:spPr>
      </p:pic>
      <p:sp>
        <p:nvSpPr>
          <p:cNvPr id="2" name="Označba mesta besedila 1">
            <a:extLst>
              <a:ext uri="{FF2B5EF4-FFF2-40B4-BE49-F238E27FC236}">
                <a16:creationId xmlns:a16="http://schemas.microsoft.com/office/drawing/2014/main" id="{52ADFAF5-664C-4EE4-BFE3-7B93C92DB595}"/>
              </a:ext>
            </a:extLst>
          </p:cNvPr>
          <p:cNvSpPr>
            <a:spLocks noGrp="1"/>
          </p:cNvSpPr>
          <p:nvPr>
            <p:ph type="body" sz="quarter" idx="13"/>
          </p:nvPr>
        </p:nvSpPr>
        <p:spPr/>
        <p:txBody>
          <a:bodyPr>
            <a:normAutofit/>
          </a:bodyPr>
          <a:lstStyle/>
          <a:p>
            <a:r>
              <a:rPr lang="en-US" dirty="0"/>
              <a:t>Wellness Tourism as a part of  Wellness Economy</a:t>
            </a:r>
          </a:p>
        </p:txBody>
      </p:sp>
      <p:sp>
        <p:nvSpPr>
          <p:cNvPr id="3" name="Označba mesta besedila 2">
            <a:extLst>
              <a:ext uri="{FF2B5EF4-FFF2-40B4-BE49-F238E27FC236}">
                <a16:creationId xmlns:a16="http://schemas.microsoft.com/office/drawing/2014/main" id="{64249733-F6DD-4A90-A52E-079696FF2409}"/>
              </a:ext>
            </a:extLst>
          </p:cNvPr>
          <p:cNvSpPr>
            <a:spLocks noGrp="1"/>
          </p:cNvSpPr>
          <p:nvPr>
            <p:ph type="body" sz="quarter" idx="14"/>
          </p:nvPr>
        </p:nvSpPr>
        <p:spPr>
          <a:xfrm>
            <a:off x="268823" y="4909931"/>
            <a:ext cx="10703977" cy="1127639"/>
          </a:xfrm>
        </p:spPr>
        <p:txBody>
          <a:bodyPr/>
          <a:lstStyle/>
          <a:p>
            <a:pPr fontAlgn="base"/>
            <a:r>
              <a:rPr lang="en-US" dirty="0"/>
              <a:t>The Global Wellness Institute </a:t>
            </a:r>
            <a:r>
              <a:rPr lang="sl-SI" dirty="0"/>
              <a:t>(GWI) </a:t>
            </a:r>
            <a:r>
              <a:rPr lang="en-US" dirty="0"/>
              <a:t>defines the wellness economy as industries that enable consumers to incorporate wellness activities and lifestyles into their daily lives.</a:t>
            </a:r>
            <a:r>
              <a:rPr lang="sl-SI" dirty="0"/>
              <a:t> </a:t>
            </a:r>
            <a:r>
              <a:rPr lang="en-US" dirty="0"/>
              <a:t>The wellness economy encompasses 10 sectors</a:t>
            </a:r>
            <a:r>
              <a:rPr lang="sl-SI" dirty="0"/>
              <a:t>, </a:t>
            </a:r>
            <a:r>
              <a:rPr lang="en-US" dirty="0"/>
              <a:t>one of them is Wellness </a:t>
            </a:r>
            <a:r>
              <a:rPr lang="sl-SI" dirty="0"/>
              <a:t>Tourism. </a:t>
            </a:r>
            <a:r>
              <a:rPr lang="en-US" dirty="0"/>
              <a:t> </a:t>
            </a:r>
          </a:p>
        </p:txBody>
      </p:sp>
    </p:spTree>
    <p:extLst>
      <p:ext uri="{BB962C8B-B14F-4D97-AF65-F5344CB8AC3E}">
        <p14:creationId xmlns:p14="http://schemas.microsoft.com/office/powerpoint/2010/main" val="81533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38328" y="553022"/>
            <a:ext cx="98723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Main TRENDS of Wellness economy growth 1/2</a:t>
            </a: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747400"/>
            <a:ext cx="2583002" cy="2004844"/>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800" b="1" dirty="0">
                <a:solidFill>
                  <a:schemeClr val="bg1"/>
                </a:solidFill>
                <a:effectLst>
                  <a:outerShdw blurRad="38100" dist="38100" dir="2700000" algn="tl">
                    <a:srgbClr val="000000">
                      <a:alpha val="43137"/>
                    </a:srgbClr>
                  </a:outerShdw>
                </a:effectLst>
              </a:rPr>
              <a:t>Environmental crisis</a:t>
            </a: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921330" y="3753954"/>
            <a:ext cx="8932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en-US" sz="2400" dirty="0"/>
              <a:t>Pollution</a:t>
            </a:r>
          </a:p>
          <a:p>
            <a:pPr>
              <a:lnSpc>
                <a:spcPct val="150000"/>
              </a:lnSpc>
              <a:spcAft>
                <a:spcPts val="1200"/>
              </a:spcAft>
              <a:buClr>
                <a:srgbClr val="6ECECB"/>
              </a:buClr>
              <a:buFont typeface="Arial" panose="020B0604020202020204" pitchFamily="34" charset="0"/>
              <a:buChar char="•"/>
            </a:pPr>
            <a:r>
              <a:rPr lang="sl-SI" sz="2400" dirty="0"/>
              <a:t> </a:t>
            </a:r>
            <a:r>
              <a:rPr lang="en-US" sz="2400" dirty="0"/>
              <a:t>Agriculture and food</a:t>
            </a:r>
          </a:p>
          <a:p>
            <a:pPr>
              <a:lnSpc>
                <a:spcPct val="150000"/>
              </a:lnSpc>
              <a:spcAft>
                <a:spcPts val="1200"/>
              </a:spcAft>
              <a:buClr>
                <a:srgbClr val="6ECECB"/>
              </a:buClr>
              <a:buFont typeface="Arial" panose="020B0604020202020204" pitchFamily="34" charset="0"/>
              <a:buChar char="•"/>
            </a:pPr>
            <a:r>
              <a:rPr lang="sl-SI" sz="2400" dirty="0"/>
              <a:t> </a:t>
            </a:r>
            <a:r>
              <a:rPr lang="en-US" sz="2400" dirty="0"/>
              <a:t>Car dependence and unhealthy lifestyles</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921330" y="1412852"/>
            <a:ext cx="8932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Lifestyle and environmental disease</a:t>
            </a:r>
            <a:endParaRPr lang="sl-SI" sz="2400" dirty="0"/>
          </a:p>
          <a:p>
            <a:pPr>
              <a:lnSpc>
                <a:spcPct val="150000"/>
              </a:lnSpc>
              <a:spcAft>
                <a:spcPts val="1200"/>
              </a:spcAft>
              <a:buClr>
                <a:srgbClr val="6ECECB"/>
              </a:buClr>
              <a:buFont typeface="Arial" panose="020B0604020202020204" pitchFamily="34" charset="0"/>
              <a:buChar char="•"/>
            </a:pPr>
            <a:r>
              <a:rPr lang="sl-SI" sz="2400" dirty="0"/>
              <a:t> </a:t>
            </a:r>
            <a:r>
              <a:rPr lang="en-US" sz="2400" dirty="0"/>
              <a:t>Loneliness and mental health</a:t>
            </a:r>
          </a:p>
          <a:p>
            <a:pPr>
              <a:lnSpc>
                <a:spcPct val="150000"/>
              </a:lnSpc>
              <a:spcAft>
                <a:spcPts val="1200"/>
              </a:spcAft>
              <a:buClr>
                <a:srgbClr val="6ECECB"/>
              </a:buClr>
              <a:buFont typeface="Arial" panose="020B0604020202020204" pitchFamily="34" charset="0"/>
              <a:buChar char="•"/>
            </a:pPr>
            <a:r>
              <a:rPr lang="sl-SI" sz="2400" dirty="0"/>
              <a:t> </a:t>
            </a:r>
            <a:r>
              <a:rPr lang="en-US" sz="2400" dirty="0"/>
              <a:t>Population ageing</a:t>
            </a:r>
          </a:p>
        </p:txBody>
      </p:sp>
      <p:sp>
        <p:nvSpPr>
          <p:cNvPr id="7" name="Retângulo 32">
            <a:extLst>
              <a:ext uri="{FF2B5EF4-FFF2-40B4-BE49-F238E27FC236}">
                <a16:creationId xmlns:a16="http://schemas.microsoft.com/office/drawing/2014/main" id="{81B8EEE8-5B97-4C5E-AA16-D264AA4F390D}"/>
              </a:ext>
            </a:extLst>
          </p:cNvPr>
          <p:cNvSpPr/>
          <p:nvPr/>
        </p:nvSpPr>
        <p:spPr>
          <a:xfrm>
            <a:off x="338327" y="1401549"/>
            <a:ext cx="2583001" cy="2027451"/>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spc="-40" dirty="0">
                <a:effectLst>
                  <a:outerShdw blurRad="38100" dist="38100" dir="2700000" algn="tl">
                    <a:srgbClr val="000000">
                      <a:alpha val="43137"/>
                    </a:srgbClr>
                  </a:outerShdw>
                </a:effectLst>
              </a:rPr>
              <a:t>Population</a:t>
            </a:r>
          </a:p>
        </p:txBody>
      </p:sp>
    </p:spTree>
    <p:extLst>
      <p:ext uri="{BB962C8B-B14F-4D97-AF65-F5344CB8AC3E}">
        <p14:creationId xmlns:p14="http://schemas.microsoft.com/office/powerpoint/2010/main" val="1475789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76304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Main TRENDS of Wellness economy growth 2/2</a:t>
            </a:r>
          </a:p>
        </p:txBody>
      </p:sp>
      <p:sp>
        <p:nvSpPr>
          <p:cNvPr id="33" name="Retângulo 32">
            <a:extLst>
              <a:ext uri="{FF2B5EF4-FFF2-40B4-BE49-F238E27FC236}">
                <a16:creationId xmlns:a16="http://schemas.microsoft.com/office/drawing/2014/main" id="{0B41C399-9756-4C16-A54F-4FBBF76A2462}"/>
              </a:ext>
            </a:extLst>
          </p:cNvPr>
          <p:cNvSpPr/>
          <p:nvPr/>
        </p:nvSpPr>
        <p:spPr>
          <a:xfrm>
            <a:off x="338328" y="1372700"/>
            <a:ext cx="2302002" cy="2002239"/>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dirty="0">
                <a:solidFill>
                  <a:schemeClr val="bg1"/>
                </a:solidFill>
                <a:effectLst>
                  <a:outerShdw blurRad="38100" dist="38100" dir="2700000" algn="tl">
                    <a:srgbClr val="000000">
                      <a:alpha val="43137"/>
                    </a:srgbClr>
                  </a:outerShdw>
                </a:effectLst>
              </a:rPr>
              <a:t>Health systems</a:t>
            </a: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701182"/>
            <a:ext cx="2384994" cy="2004844"/>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3000" b="1" spc="-20" dirty="0">
                <a:effectLst>
                  <a:outerShdw blurRad="38100" dist="38100" dir="2700000" algn="tl">
                    <a:srgbClr val="000000">
                      <a:alpha val="43137"/>
                    </a:srgbClr>
                  </a:outerShdw>
                </a:effectLst>
              </a:rPr>
              <a:t>Demographic, value systems</a:t>
            </a: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723322" y="3701182"/>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en-US" sz="2400" dirty="0"/>
              <a:t>Urbanization and middle class growth</a:t>
            </a:r>
          </a:p>
          <a:p>
            <a:pPr>
              <a:lnSpc>
                <a:spcPct val="150000"/>
              </a:lnSpc>
              <a:spcAft>
                <a:spcPts val="1200"/>
              </a:spcAft>
              <a:buClr>
                <a:srgbClr val="6ECECB"/>
              </a:buClr>
              <a:buFont typeface="Arial" panose="020B0604020202020204" pitchFamily="34" charset="0"/>
              <a:buChar char="•"/>
            </a:pPr>
            <a:r>
              <a:rPr lang="sl-SI" sz="2400" dirty="0"/>
              <a:t> </a:t>
            </a:r>
            <a:r>
              <a:rPr lang="en-US" sz="2400" dirty="0"/>
              <a:t>Awareness and self-responsibility</a:t>
            </a:r>
          </a:p>
          <a:p>
            <a:pPr>
              <a:lnSpc>
                <a:spcPct val="150000"/>
              </a:lnSpc>
              <a:spcAft>
                <a:spcPts val="1200"/>
              </a:spcAft>
              <a:buClr>
                <a:srgbClr val="6ECECB"/>
              </a:buClr>
              <a:buFont typeface="Arial" panose="020B0604020202020204" pitchFamily="34" charset="0"/>
              <a:buChar char="•"/>
            </a:pPr>
            <a:r>
              <a:rPr lang="sl-SI" sz="2400" dirty="0"/>
              <a:t> </a:t>
            </a:r>
            <a:r>
              <a:rPr lang="en-US" sz="2400" dirty="0" err="1"/>
              <a:t>Tehnology</a:t>
            </a:r>
            <a:r>
              <a:rPr lang="en-US" sz="2400" dirty="0"/>
              <a:t> and connectivity</a:t>
            </a:r>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372700"/>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Failing health systems</a:t>
            </a:r>
          </a:p>
          <a:p>
            <a:pPr>
              <a:lnSpc>
                <a:spcPct val="150000"/>
              </a:lnSpc>
              <a:spcAft>
                <a:spcPts val="1200"/>
              </a:spcAft>
              <a:buClr>
                <a:srgbClr val="6ECECB"/>
              </a:buClr>
              <a:buFont typeface="Arial" panose="020B0604020202020204" pitchFamily="34" charset="0"/>
              <a:buChar char="•"/>
            </a:pPr>
            <a:r>
              <a:rPr lang="sl-SI" sz="2400" dirty="0"/>
              <a:t> </a:t>
            </a:r>
            <a:r>
              <a:rPr lang="en-US" sz="2400" dirty="0"/>
              <a:t>Unsustainable economic costs</a:t>
            </a:r>
          </a:p>
          <a:p>
            <a:pPr>
              <a:lnSpc>
                <a:spcPct val="150000"/>
              </a:lnSpc>
              <a:spcAft>
                <a:spcPts val="1200"/>
              </a:spcAft>
              <a:buClr>
                <a:srgbClr val="6ECECB"/>
              </a:buClr>
              <a:buFont typeface="Arial" panose="020B0604020202020204" pitchFamily="34" charset="0"/>
              <a:buChar char="•"/>
            </a:pPr>
            <a:r>
              <a:rPr lang="sl-SI" sz="2400" dirty="0"/>
              <a:t> </a:t>
            </a:r>
            <a:r>
              <a:rPr lang="en-US" sz="2400" dirty="0"/>
              <a:t>Turn from sick care to prevention</a:t>
            </a:r>
          </a:p>
        </p:txBody>
      </p:sp>
    </p:spTree>
    <p:extLst>
      <p:ext uri="{BB962C8B-B14F-4D97-AF65-F5344CB8AC3E}">
        <p14:creationId xmlns:p14="http://schemas.microsoft.com/office/powerpoint/2010/main" val="65681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646043" y="936395"/>
            <a:ext cx="2800541" cy="3297980"/>
          </a:xfrm>
        </p:spPr>
        <p:txBody>
          <a:bodyPr/>
          <a:lstStyle/>
          <a:p>
            <a:endParaRPr lang="sl-SI" dirty="0"/>
          </a:p>
          <a:p>
            <a:r>
              <a:rPr lang="en-US" dirty="0"/>
              <a:t>Case study – </a:t>
            </a:r>
            <a:r>
              <a:rPr lang="en-US" b="0" i="1" dirty="0"/>
              <a:t>Unique experience to </a:t>
            </a:r>
            <a:r>
              <a:rPr lang="en-US" b="0" i="1" dirty="0" err="1"/>
              <a:t>rejuvinate</a:t>
            </a:r>
            <a:r>
              <a:rPr lang="en-US" b="0" i="1" dirty="0"/>
              <a:t> in the Azores </a:t>
            </a:r>
          </a:p>
        </p:txBody>
      </p:sp>
      <p:sp>
        <p:nvSpPr>
          <p:cNvPr id="3" name="Označba mesta besedila 2">
            <a:extLst>
              <a:ext uri="{FF2B5EF4-FFF2-40B4-BE49-F238E27FC236}">
                <a16:creationId xmlns:a16="http://schemas.microsoft.com/office/drawing/2014/main" id="{0A9D2E28-D54E-4B10-98F3-BE31C79F1E92}"/>
              </a:ext>
            </a:extLst>
          </p:cNvPr>
          <p:cNvSpPr>
            <a:spLocks noGrp="1"/>
          </p:cNvSpPr>
          <p:nvPr>
            <p:ph type="body" sz="quarter" idx="14"/>
          </p:nvPr>
        </p:nvSpPr>
        <p:spPr>
          <a:xfrm>
            <a:off x="497154" y="5114135"/>
            <a:ext cx="10475645" cy="702613"/>
          </a:xfrm>
        </p:spPr>
        <p:txBody>
          <a:bodyPr/>
          <a:lstStyle/>
          <a:p>
            <a:pPr lvl="0">
              <a:lnSpc>
                <a:spcPct val="100000"/>
              </a:lnSpc>
              <a:spcBef>
                <a:spcPts val="0"/>
              </a:spcBef>
            </a:pPr>
            <a:r>
              <a:rPr lang="en-US" dirty="0">
                <a:solidFill>
                  <a:prstClr val="black"/>
                </a:solidFill>
              </a:rPr>
              <a:t>An example of unique wellness tourist experiences of the destination, AZOR</a:t>
            </a:r>
            <a:r>
              <a:rPr lang="sl-SI" dirty="0">
                <a:solidFill>
                  <a:prstClr val="black"/>
                </a:solidFill>
              </a:rPr>
              <a:t>ES</a:t>
            </a:r>
            <a:r>
              <a:rPr lang="en-US" dirty="0">
                <a:solidFill>
                  <a:prstClr val="black"/>
                </a:solidFill>
              </a:rPr>
              <a:t>, Portugal </a:t>
            </a:r>
            <a:r>
              <a:rPr lang="sl-SI" dirty="0" err="1">
                <a:solidFill>
                  <a:prstClr val="black"/>
                </a:solidFill>
                <a:hlinkClick r:id="rId3"/>
              </a:rPr>
              <a:t>lifewellness</a:t>
            </a:r>
            <a:endParaRPr lang="sl-SI" dirty="0">
              <a:solidFill>
                <a:prstClr val="black"/>
              </a:solidFill>
            </a:endParaRPr>
          </a:p>
          <a:p>
            <a:endParaRPr lang="sl-SI" dirty="0"/>
          </a:p>
          <a:p>
            <a:endParaRPr lang="sl-SI"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8" name="Slika 7">
            <a:hlinkClick r:id="rId3"/>
            <a:extLst>
              <a:ext uri="{FF2B5EF4-FFF2-40B4-BE49-F238E27FC236}">
                <a16:creationId xmlns:a16="http://schemas.microsoft.com/office/drawing/2014/main" id="{CCD966F6-2E9E-4D74-9255-E244303EAF30}"/>
              </a:ext>
            </a:extLst>
          </p:cNvPr>
          <p:cNvPicPr/>
          <p:nvPr/>
        </p:nvPicPr>
        <p:blipFill rotWithShape="1">
          <a:blip r:embed="rId4"/>
          <a:srcRect t="12826" r="1720" b="5331"/>
          <a:stretch/>
        </p:blipFill>
        <p:spPr bwMode="auto">
          <a:xfrm>
            <a:off x="3564835" y="1"/>
            <a:ext cx="8627164" cy="4540150"/>
          </a:xfrm>
          <a:prstGeom prst="rect">
            <a:avLst/>
          </a:prstGeom>
          <a:ln>
            <a:noFill/>
          </a:ln>
          <a:extLst>
            <a:ext uri="{53640926-AAD7-44D8-BBD7-CCE9431645EC}">
              <a14:shadowObscured xmlns:a14="http://schemas.microsoft.com/office/drawing/2010/main"/>
            </a:ext>
          </a:extLst>
        </p:spPr>
      </p:pic>
      <p:pic>
        <p:nvPicPr>
          <p:cNvPr id="5" name="Slika 4">
            <a:extLst>
              <a:ext uri="{FF2B5EF4-FFF2-40B4-BE49-F238E27FC236}">
                <a16:creationId xmlns:a16="http://schemas.microsoft.com/office/drawing/2014/main" id="{40B56B26-1AFB-4386-B29B-1714A523258E}"/>
              </a:ext>
            </a:extLst>
          </p:cNvPr>
          <p:cNvPicPr>
            <a:picLocks noChangeAspect="1"/>
          </p:cNvPicPr>
          <p:nvPr/>
        </p:nvPicPr>
        <p:blipFill>
          <a:blip r:embed="rId5"/>
          <a:stretch>
            <a:fillRect/>
          </a:stretch>
        </p:blipFill>
        <p:spPr>
          <a:xfrm>
            <a:off x="286348" y="813308"/>
            <a:ext cx="719390" cy="725487"/>
          </a:xfrm>
          <a:prstGeom prst="rect">
            <a:avLst/>
          </a:prstGeom>
        </p:spPr>
      </p:pic>
    </p:spTree>
    <p:extLst>
      <p:ext uri="{BB962C8B-B14F-4D97-AF65-F5344CB8AC3E}">
        <p14:creationId xmlns:p14="http://schemas.microsoft.com/office/powerpoint/2010/main" val="2641602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516835" y="936395"/>
            <a:ext cx="2929750" cy="3297980"/>
          </a:xfrm>
        </p:spPr>
        <p:txBody>
          <a:bodyPr>
            <a:normAutofit lnSpcReduction="10000"/>
          </a:bodyPr>
          <a:lstStyle/>
          <a:p>
            <a:endParaRPr lang="sl-SI" sz="3200" dirty="0"/>
          </a:p>
          <a:p>
            <a:r>
              <a:rPr lang="en-US" dirty="0"/>
              <a:t>Case study – </a:t>
            </a:r>
            <a:r>
              <a:rPr lang="en-US" b="0" i="1" dirty="0"/>
              <a:t>Boutique Wellness</a:t>
            </a:r>
          </a:p>
          <a:p>
            <a:r>
              <a:rPr lang="en-US" b="0" i="1" dirty="0"/>
              <a:t>Experience</a:t>
            </a:r>
          </a:p>
          <a:p>
            <a:r>
              <a:rPr lang="en-US" b="0" i="1" dirty="0"/>
              <a:t>in Slovenia</a:t>
            </a:r>
            <a:r>
              <a:rPr lang="sl-SI" i="1" dirty="0"/>
              <a:t> </a:t>
            </a:r>
          </a:p>
        </p:txBody>
      </p:sp>
      <p:sp>
        <p:nvSpPr>
          <p:cNvPr id="3" name="Označba mesta besedila 2">
            <a:extLst>
              <a:ext uri="{FF2B5EF4-FFF2-40B4-BE49-F238E27FC236}">
                <a16:creationId xmlns:a16="http://schemas.microsoft.com/office/drawing/2014/main" id="{0A9D2E28-D54E-4B10-98F3-BE31C79F1E92}"/>
              </a:ext>
            </a:extLst>
          </p:cNvPr>
          <p:cNvSpPr>
            <a:spLocks noGrp="1"/>
          </p:cNvSpPr>
          <p:nvPr>
            <p:ph type="body" sz="quarter" idx="14"/>
          </p:nvPr>
        </p:nvSpPr>
        <p:spPr>
          <a:xfrm>
            <a:off x="497155" y="5114135"/>
            <a:ext cx="10306680" cy="469184"/>
          </a:xfrm>
        </p:spPr>
        <p:txBody>
          <a:bodyPr/>
          <a:lstStyle/>
          <a:p>
            <a:pPr lvl="0">
              <a:lnSpc>
                <a:spcPct val="100000"/>
              </a:lnSpc>
              <a:spcBef>
                <a:spcPts val="0"/>
              </a:spcBef>
            </a:pPr>
            <a:r>
              <a:rPr lang="en-US" dirty="0"/>
              <a:t>An example of an authentic wellness offer in a specific local environment: experiences with honey in Slovenia</a:t>
            </a:r>
            <a:r>
              <a:rPr lang="sl-SI" dirty="0"/>
              <a:t> -  </a:t>
            </a:r>
            <a:r>
              <a:rPr lang="sl-SI" dirty="0" err="1">
                <a:solidFill>
                  <a:schemeClr val="accent1"/>
                </a:solidFill>
                <a:hlinkClick r:id="rId2">
                  <a:extLst>
                    <a:ext uri="{A12FA001-AC4F-418D-AE19-62706E023703}">
                      <ahyp:hlinkClr xmlns:ahyp="http://schemas.microsoft.com/office/drawing/2018/hyperlinkcolor" val="tx"/>
                    </a:ext>
                  </a:extLst>
                </a:hlinkClick>
              </a:rPr>
              <a:t>Honey</a:t>
            </a:r>
            <a:r>
              <a:rPr lang="sl-SI" dirty="0">
                <a:solidFill>
                  <a:schemeClr val="accent1"/>
                </a:solidFill>
                <a:hlinkClick r:id="rId2">
                  <a:extLst>
                    <a:ext uri="{A12FA001-AC4F-418D-AE19-62706E023703}">
                      <ahyp:hlinkClr xmlns:ahyp="http://schemas.microsoft.com/office/drawing/2018/hyperlinkcolor" val="tx"/>
                    </a:ext>
                  </a:extLst>
                </a:hlinkClick>
              </a:rPr>
              <a:t> indulgence </a:t>
            </a:r>
            <a:r>
              <a:rPr lang="sl-SI" dirty="0">
                <a:solidFill>
                  <a:schemeClr val="accent1"/>
                </a:solidFill>
              </a:rPr>
              <a:t> </a:t>
            </a:r>
            <a:r>
              <a:rPr lang="sl-SI" dirty="0">
                <a:solidFill>
                  <a:prstClr val="black"/>
                </a:solidFill>
              </a:rPr>
              <a:t>in </a:t>
            </a:r>
            <a:r>
              <a:rPr lang="sl-SI" dirty="0" err="1"/>
              <a:t>Slovenia</a:t>
            </a:r>
            <a:endParaRPr lang="sl-SI" sz="1800" dirty="0">
              <a:solidFill>
                <a:prstClr val="black"/>
              </a:solidFill>
            </a:endParaRPr>
          </a:p>
          <a:p>
            <a:endParaRPr lang="sl-SI" dirty="0"/>
          </a:p>
          <a:p>
            <a:endParaRPr lang="sl-SI"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5" name="Slika 4">
            <a:hlinkClick r:id="rId3"/>
            <a:extLst>
              <a:ext uri="{FF2B5EF4-FFF2-40B4-BE49-F238E27FC236}">
                <a16:creationId xmlns:a16="http://schemas.microsoft.com/office/drawing/2014/main" id="{3409AD95-F934-4F40-AAC6-0AE65D95AEA9}"/>
              </a:ext>
            </a:extLst>
          </p:cNvPr>
          <p:cNvPicPr>
            <a:picLocks noChangeAspect="1"/>
          </p:cNvPicPr>
          <p:nvPr/>
        </p:nvPicPr>
        <p:blipFill rotWithShape="1">
          <a:blip r:embed="rId4"/>
          <a:srcRect r="4635"/>
          <a:stretch/>
        </p:blipFill>
        <p:spPr>
          <a:xfrm>
            <a:off x="3564836" y="-1"/>
            <a:ext cx="8627164" cy="4540150"/>
          </a:xfrm>
          <a:prstGeom prst="rect">
            <a:avLst/>
          </a:prstGeom>
        </p:spPr>
      </p:pic>
      <p:pic>
        <p:nvPicPr>
          <p:cNvPr id="7" name="Slika 6">
            <a:extLst>
              <a:ext uri="{FF2B5EF4-FFF2-40B4-BE49-F238E27FC236}">
                <a16:creationId xmlns:a16="http://schemas.microsoft.com/office/drawing/2014/main" id="{BEAC2B8F-E5DD-4762-89FD-A58AF6FA64F7}"/>
              </a:ext>
            </a:extLst>
          </p:cNvPr>
          <p:cNvPicPr>
            <a:picLocks noChangeAspect="1"/>
          </p:cNvPicPr>
          <p:nvPr/>
        </p:nvPicPr>
        <p:blipFill>
          <a:blip r:embed="rId5"/>
          <a:stretch>
            <a:fillRect/>
          </a:stretch>
        </p:blipFill>
        <p:spPr>
          <a:xfrm>
            <a:off x="157140" y="800135"/>
            <a:ext cx="719390" cy="725487"/>
          </a:xfrm>
          <a:prstGeom prst="rect">
            <a:avLst/>
          </a:prstGeom>
        </p:spPr>
      </p:pic>
    </p:spTree>
    <p:extLst>
      <p:ext uri="{BB962C8B-B14F-4D97-AF65-F5344CB8AC3E}">
        <p14:creationId xmlns:p14="http://schemas.microsoft.com/office/powerpoint/2010/main" val="3261593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značba mesta slike 14">
            <a:extLst>
              <a:ext uri="{FF2B5EF4-FFF2-40B4-BE49-F238E27FC236}">
                <a16:creationId xmlns:a16="http://schemas.microsoft.com/office/drawing/2014/main" id="{6805331A-8171-4AB3-9EF3-B7D7DFDB83AC}"/>
              </a:ext>
            </a:extLst>
          </p:cNvPr>
          <p:cNvPicPr>
            <a:picLocks noGrp="1" noChangeAspect="1"/>
          </p:cNvPicPr>
          <p:nvPr>
            <p:ph type="pic" sz="quarter" idx="19"/>
          </p:nvPr>
        </p:nvPicPr>
        <p:blipFill>
          <a:blip r:embed="rId3"/>
          <a:srcRect l="521" r="521"/>
          <a:stretch>
            <a:fillRect/>
          </a:stretch>
        </p:blipFill>
        <p:spPr>
          <a:prstGeom prst="rect">
            <a:avLst/>
          </a:prstGeom>
        </p:spPr>
      </p:pic>
      <p:sp>
        <p:nvSpPr>
          <p:cNvPr id="2" name="Označba mesta besedila 1">
            <a:extLst>
              <a:ext uri="{FF2B5EF4-FFF2-40B4-BE49-F238E27FC236}">
                <a16:creationId xmlns:a16="http://schemas.microsoft.com/office/drawing/2014/main" id="{C35BE11E-2033-49CD-8581-61CFCB93C04E}"/>
              </a:ext>
            </a:extLst>
          </p:cNvPr>
          <p:cNvSpPr>
            <a:spLocks noGrp="1"/>
          </p:cNvSpPr>
          <p:nvPr>
            <p:ph type="body" sz="quarter" idx="13"/>
          </p:nvPr>
        </p:nvSpPr>
        <p:spPr>
          <a:xfrm>
            <a:off x="0" y="1306615"/>
            <a:ext cx="4430598" cy="3297980"/>
          </a:xfrm>
        </p:spPr>
        <p:txBody>
          <a:bodyPr>
            <a:normAutofit/>
          </a:bodyPr>
          <a:lstStyle/>
          <a:p>
            <a:r>
              <a:rPr lang="sl-SI" sz="4800" dirty="0">
                <a:solidFill>
                  <a:schemeClr val="bg1"/>
                </a:solidFill>
                <a:effectLst>
                  <a:outerShdw blurRad="38100" dist="38100" dir="2700000" algn="tl">
                    <a:srgbClr val="000000">
                      <a:alpha val="43137"/>
                    </a:srgbClr>
                  </a:outerShdw>
                </a:effectLst>
              </a:rPr>
              <a:t>1.4. </a:t>
            </a:r>
            <a:r>
              <a:rPr lang="sl-SI" sz="4000" dirty="0">
                <a:solidFill>
                  <a:schemeClr val="bg1"/>
                </a:solidFill>
                <a:effectLst>
                  <a:outerShdw blurRad="38100" dist="38100" dir="2700000" algn="tl">
                    <a:srgbClr val="000000">
                      <a:alpha val="43137"/>
                    </a:srgbClr>
                  </a:outerShdw>
                </a:effectLst>
              </a:rPr>
              <a:t>SUSTAINABILITY</a:t>
            </a:r>
          </a:p>
        </p:txBody>
      </p:sp>
      <p:sp>
        <p:nvSpPr>
          <p:cNvPr id="3" name="Označba mesta besedila 2">
            <a:extLst>
              <a:ext uri="{FF2B5EF4-FFF2-40B4-BE49-F238E27FC236}">
                <a16:creationId xmlns:a16="http://schemas.microsoft.com/office/drawing/2014/main" id="{2892662D-719A-46FB-8BC3-0273C29C7A80}"/>
              </a:ext>
            </a:extLst>
          </p:cNvPr>
          <p:cNvSpPr>
            <a:spLocks noGrp="1"/>
          </p:cNvSpPr>
          <p:nvPr>
            <p:ph type="body" sz="quarter" idx="14"/>
          </p:nvPr>
        </p:nvSpPr>
        <p:spPr>
          <a:xfrm>
            <a:off x="427581" y="4879543"/>
            <a:ext cx="10187410" cy="469184"/>
          </a:xfrm>
        </p:spPr>
        <p:txBody>
          <a:bodyPr/>
          <a:lstStyle/>
          <a:p>
            <a:r>
              <a:rPr lang="en-US" dirty="0"/>
              <a:t>Sustainability is a complex concept. The most often quoted definition comes from the UN World Commission on Environment and Development: “sustainable development is development that meets the needs of the present without compromising the ability of future generations to meet their own needs.”</a:t>
            </a:r>
            <a:endParaRPr lang="sl-SI" sz="1000" dirty="0"/>
          </a:p>
        </p:txBody>
      </p:sp>
    </p:spTree>
    <p:extLst>
      <p:ext uri="{BB962C8B-B14F-4D97-AF65-F5344CB8AC3E}">
        <p14:creationId xmlns:p14="http://schemas.microsoft.com/office/powerpoint/2010/main" val="285423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06E3472-CE11-4D9B-956C-9D002BE5286D}"/>
              </a:ext>
            </a:extLst>
          </p:cNvPr>
          <p:cNvSpPr>
            <a:spLocks noGrp="1"/>
          </p:cNvSpPr>
          <p:nvPr>
            <p:ph type="body" sz="quarter" idx="15"/>
          </p:nvPr>
        </p:nvSpPr>
        <p:spPr/>
        <p:txBody>
          <a:bodyPr/>
          <a:lstStyle/>
          <a:p>
            <a:r>
              <a:rPr lang="en-US" dirty="0"/>
              <a:t>Environments of cooperation in sustainable development</a:t>
            </a:r>
          </a:p>
        </p:txBody>
      </p:sp>
      <p:sp>
        <p:nvSpPr>
          <p:cNvPr id="4" name="Oval 31">
            <a:extLst>
              <a:ext uri="{FF2B5EF4-FFF2-40B4-BE49-F238E27FC236}">
                <a16:creationId xmlns:a16="http://schemas.microsoft.com/office/drawing/2014/main" id="{D0C8FAD8-1E0D-4A55-885C-F65C0538794E}"/>
              </a:ext>
            </a:extLst>
          </p:cNvPr>
          <p:cNvSpPr>
            <a:spLocks noGrp="1"/>
          </p:cNvSpPr>
          <p:nvPr>
            <p:ph type="body" sz="quarter" idx="16"/>
          </p:nvPr>
        </p:nvSpPr>
        <p:spPr>
          <a:xfrm>
            <a:off x="1835842" y="3530745"/>
            <a:ext cx="3103605" cy="2491549"/>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effectLst>
                  <a:outerShdw blurRad="38100" dist="38100" dir="2700000" algn="tl">
                    <a:srgbClr val="000000">
                      <a:alpha val="43137"/>
                    </a:srgbClr>
                  </a:outerShdw>
                </a:effectLst>
              </a:rPr>
              <a:t>ECONOMIC ENVIRONMENT</a:t>
            </a:r>
            <a:endParaRPr lang="en-GB" b="1" dirty="0">
              <a:effectLst>
                <a:outerShdw blurRad="38100" dist="38100" dir="2700000" algn="tl">
                  <a:srgbClr val="000000">
                    <a:alpha val="43137"/>
                  </a:srgbClr>
                </a:outerShdw>
              </a:effectLst>
            </a:endParaRPr>
          </a:p>
        </p:txBody>
      </p:sp>
      <p:sp>
        <p:nvSpPr>
          <p:cNvPr id="5" name="Oval 31">
            <a:extLst>
              <a:ext uri="{FF2B5EF4-FFF2-40B4-BE49-F238E27FC236}">
                <a16:creationId xmlns:a16="http://schemas.microsoft.com/office/drawing/2014/main" id="{A136CE94-0E26-460C-9B66-65187AC1544B}"/>
              </a:ext>
            </a:extLst>
          </p:cNvPr>
          <p:cNvSpPr txBox="1">
            <a:spLocks/>
          </p:cNvSpPr>
          <p:nvPr/>
        </p:nvSpPr>
        <p:spPr>
          <a:xfrm>
            <a:off x="4609948" y="1373051"/>
            <a:ext cx="3186240" cy="2438400"/>
          </a:xfrm>
          <a:prstGeom prst="ellipse">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algn="ctr"/>
            <a:r>
              <a:rPr lang="sl-SI" b="1" dirty="0">
                <a:effectLst>
                  <a:outerShdw blurRad="38100" dist="38100" dir="2700000" algn="tl">
                    <a:srgbClr val="000000">
                      <a:alpha val="43137"/>
                    </a:srgbClr>
                  </a:outerShdw>
                </a:effectLst>
              </a:rPr>
              <a:t>SOCIAL ENVIRONMENT</a:t>
            </a:r>
            <a:endParaRPr lang="en-GB" b="1" dirty="0">
              <a:effectLst>
                <a:outerShdw blurRad="38100" dist="38100" dir="2700000" algn="tl">
                  <a:srgbClr val="000000">
                    <a:alpha val="43137"/>
                  </a:srgbClr>
                </a:outerShdw>
              </a:effectLst>
            </a:endParaRPr>
          </a:p>
        </p:txBody>
      </p:sp>
      <p:sp>
        <p:nvSpPr>
          <p:cNvPr id="6" name="Oval 31">
            <a:extLst>
              <a:ext uri="{FF2B5EF4-FFF2-40B4-BE49-F238E27FC236}">
                <a16:creationId xmlns:a16="http://schemas.microsoft.com/office/drawing/2014/main" id="{F319F637-99DA-47E8-B6A4-EF6A85227759}"/>
              </a:ext>
            </a:extLst>
          </p:cNvPr>
          <p:cNvSpPr txBox="1">
            <a:spLocks/>
          </p:cNvSpPr>
          <p:nvPr/>
        </p:nvSpPr>
        <p:spPr>
          <a:xfrm>
            <a:off x="7460981" y="3596283"/>
            <a:ext cx="3103605" cy="2438400"/>
          </a:xfrm>
          <a:prstGeom prst="ellipse">
            <a:avLst/>
          </a:prstGeom>
          <a:solidFill>
            <a:srgbClr val="6ECECB"/>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algn="ctr"/>
            <a:r>
              <a:rPr lang="sl-SI" b="1" dirty="0">
                <a:effectLst>
                  <a:outerShdw blurRad="38100" dist="38100" dir="2700000" algn="tl">
                    <a:srgbClr val="000000">
                      <a:alpha val="43137"/>
                    </a:srgbClr>
                  </a:outerShdw>
                </a:effectLst>
              </a:rPr>
              <a:t>NATURAL ENVIRONMENT</a:t>
            </a:r>
            <a:endParaRPr lang="en-GB" b="1" dirty="0">
              <a:effectLst>
                <a:outerShdw blurRad="38100" dist="38100" dir="2700000" algn="tl">
                  <a:srgbClr val="000000">
                    <a:alpha val="43137"/>
                  </a:srgbClr>
                </a:outerShdw>
              </a:effectLst>
            </a:endParaRPr>
          </a:p>
        </p:txBody>
      </p:sp>
      <p:sp>
        <p:nvSpPr>
          <p:cNvPr id="7" name="Puščica: levo-desno 6">
            <a:extLst>
              <a:ext uri="{FF2B5EF4-FFF2-40B4-BE49-F238E27FC236}">
                <a16:creationId xmlns:a16="http://schemas.microsoft.com/office/drawing/2014/main" id="{C6A6C6A9-5015-4AAD-A579-579163CCE671}"/>
              </a:ext>
            </a:extLst>
          </p:cNvPr>
          <p:cNvSpPr/>
          <p:nvPr/>
        </p:nvSpPr>
        <p:spPr>
          <a:xfrm rot="18678370">
            <a:off x="4072624" y="3234652"/>
            <a:ext cx="1341782" cy="632809"/>
          </a:xfrm>
          <a:prstGeom prst="leftRightArrow">
            <a:avLst/>
          </a:prstGeom>
          <a:solidFill>
            <a:schemeClr val="bg2">
              <a:lumMod val="90000"/>
            </a:schemeClr>
          </a:solid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8" name="Puščica: levo-desno 7">
            <a:extLst>
              <a:ext uri="{FF2B5EF4-FFF2-40B4-BE49-F238E27FC236}">
                <a16:creationId xmlns:a16="http://schemas.microsoft.com/office/drawing/2014/main" id="{F8F7AF3E-D9F4-40FC-AFA5-B9DD6E9BC7AB}"/>
              </a:ext>
            </a:extLst>
          </p:cNvPr>
          <p:cNvSpPr/>
          <p:nvPr/>
        </p:nvSpPr>
        <p:spPr>
          <a:xfrm rot="2731034">
            <a:off x="7125297" y="3208730"/>
            <a:ext cx="1341782" cy="643959"/>
          </a:xfrm>
          <a:prstGeom prst="leftRightArrow">
            <a:avLst/>
          </a:prstGeom>
          <a:solidFill>
            <a:schemeClr val="bg2">
              <a:lumMod val="90000"/>
            </a:schemeClr>
          </a:solid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9" name="Puščica: levo-desno 8">
            <a:extLst>
              <a:ext uri="{FF2B5EF4-FFF2-40B4-BE49-F238E27FC236}">
                <a16:creationId xmlns:a16="http://schemas.microsoft.com/office/drawing/2014/main" id="{1494A533-03E3-4B9C-8618-CD8BD356D03F}"/>
              </a:ext>
            </a:extLst>
          </p:cNvPr>
          <p:cNvSpPr/>
          <p:nvPr/>
        </p:nvSpPr>
        <p:spPr>
          <a:xfrm>
            <a:off x="5171062" y="4674875"/>
            <a:ext cx="2206487" cy="648138"/>
          </a:xfrm>
          <a:prstGeom prst="leftRightArrow">
            <a:avLst/>
          </a:prstGeom>
          <a:solidFill>
            <a:schemeClr val="bg2">
              <a:lumMod val="90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83920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Introduction to Module 1</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en-US" sz="2300" spc="-20" dirty="0">
                <a:solidFill>
                  <a:schemeClr val="tx1"/>
                </a:solidFill>
              </a:rPr>
              <a:t>Tourism and wellness have become a necessity of our everyday life. Concern for health and well-being was further emphasized by the Covid 19 pandemic, which set clear boundaries for the developed world and tourism as we knew it, and also showed us how it has become an integral part of our lives. After Corona pandemics is over, the world will change, as will tourism and the importance of health care. Cooperation and networking will play an even more important role at making a destination successful, and above all, safe in the broadest sense of the word. Safety and security ensure sustainability; and sustainability in turn is ensured by taking into account all involved stakeholders : nature, the economy and the people - those who live and create in the destination, as well as those who visit them as tourists.</a:t>
            </a: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D26821A-421F-4EF0-A431-7322B684A1FC}"/>
              </a:ext>
            </a:extLst>
          </p:cNvPr>
          <p:cNvSpPr>
            <a:spLocks noGrp="1"/>
          </p:cNvSpPr>
          <p:nvPr>
            <p:ph type="body" sz="quarter" idx="15"/>
          </p:nvPr>
        </p:nvSpPr>
        <p:spPr>
          <a:xfrm>
            <a:off x="731540" y="420905"/>
            <a:ext cx="9518551" cy="1331266"/>
          </a:xfrm>
        </p:spPr>
        <p:txBody>
          <a:bodyPr>
            <a:noAutofit/>
          </a:bodyPr>
          <a:lstStyle/>
          <a:p>
            <a:r>
              <a:rPr lang="sl-SI" dirty="0"/>
              <a:t>17 Global </a:t>
            </a:r>
            <a:r>
              <a:rPr lang="en-US" dirty="0"/>
              <a:t>Sustainable Development Goals</a:t>
            </a:r>
          </a:p>
        </p:txBody>
      </p:sp>
      <p:sp>
        <p:nvSpPr>
          <p:cNvPr id="4" name="Rectangle 2">
            <a:extLst>
              <a:ext uri="{FF2B5EF4-FFF2-40B4-BE49-F238E27FC236}">
                <a16:creationId xmlns:a16="http://schemas.microsoft.com/office/drawing/2014/main" id="{A0231AFB-15E0-4AD0-846C-9BFCA6406E2E}"/>
              </a:ext>
            </a:extLst>
          </p:cNvPr>
          <p:cNvSpPr>
            <a:spLocks noChangeArrowheads="1"/>
          </p:cNvSpPr>
          <p:nvPr/>
        </p:nvSpPr>
        <p:spPr bwMode="auto">
          <a:xfrm>
            <a:off x="571313" y="12920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6" name="Slika 5">
            <a:extLst>
              <a:ext uri="{FF2B5EF4-FFF2-40B4-BE49-F238E27FC236}">
                <a16:creationId xmlns:a16="http://schemas.microsoft.com/office/drawing/2014/main" id="{A8C5C41C-2853-4BEB-AA6A-7A585AFE9CB9}"/>
              </a:ext>
            </a:extLst>
          </p:cNvPr>
          <p:cNvPicPr>
            <a:picLocks noChangeAspect="1"/>
          </p:cNvPicPr>
          <p:nvPr/>
        </p:nvPicPr>
        <p:blipFill>
          <a:blip r:embed="rId3"/>
          <a:stretch>
            <a:fillRect/>
          </a:stretch>
        </p:blipFill>
        <p:spPr>
          <a:xfrm>
            <a:off x="1487837" y="1241756"/>
            <a:ext cx="8922481" cy="4523457"/>
          </a:xfrm>
          <a:prstGeom prst="rect">
            <a:avLst/>
          </a:prstGeom>
        </p:spPr>
      </p:pic>
    </p:spTree>
    <p:extLst>
      <p:ext uri="{BB962C8B-B14F-4D97-AF65-F5344CB8AC3E}">
        <p14:creationId xmlns:p14="http://schemas.microsoft.com/office/powerpoint/2010/main" val="3162874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24AB6A6B-1846-4295-9D9C-736C32FD4427}"/>
              </a:ext>
            </a:extLst>
          </p:cNvPr>
          <p:cNvSpPr/>
          <p:nvPr/>
        </p:nvSpPr>
        <p:spPr>
          <a:xfrm>
            <a:off x="574371" y="5510317"/>
            <a:ext cx="5484002" cy="369332"/>
          </a:xfrm>
          <a:prstGeom prst="rect">
            <a:avLst/>
          </a:prstGeom>
        </p:spPr>
        <p:txBody>
          <a:bodyPr wrap="none">
            <a:spAutoFit/>
          </a:bodyPr>
          <a:lstStyle/>
          <a:p>
            <a:r>
              <a:rPr lang="sl-SI" dirty="0"/>
              <a:t>https://www.youtube.com/watch?v=o08ykAqLOxk&amp;t=1s</a:t>
            </a:r>
          </a:p>
        </p:txBody>
      </p:sp>
      <p:sp>
        <p:nvSpPr>
          <p:cNvPr id="8" name="Text Placeholder 2">
            <a:extLst>
              <a:ext uri="{FF2B5EF4-FFF2-40B4-BE49-F238E27FC236}">
                <a16:creationId xmlns:a16="http://schemas.microsoft.com/office/drawing/2014/main" id="{FCEB5885-A2E9-40EE-AFC4-5B4709ED4531}"/>
              </a:ext>
            </a:extLst>
          </p:cNvPr>
          <p:cNvSpPr txBox="1">
            <a:spLocks/>
          </p:cNvSpPr>
          <p:nvPr/>
        </p:nvSpPr>
        <p:spPr>
          <a:xfrm>
            <a:off x="1188654" y="629674"/>
            <a:ext cx="1009225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a:t>
            </a:r>
            <a:r>
              <a:rPr lang="en-US" sz="3600" b="1" dirty="0" err="1"/>
              <a:t>ideo</a:t>
            </a:r>
            <a:r>
              <a:rPr lang="en-US" sz="3600" b="1" dirty="0"/>
              <a:t> #</a:t>
            </a:r>
            <a:r>
              <a:rPr lang="sl-SI" sz="3600" b="1" dirty="0"/>
              <a:t>3 : </a:t>
            </a:r>
            <a:r>
              <a:rPr lang="en-US" sz="3200" b="1" dirty="0"/>
              <a:t>The Global Goals for Sustainable Development</a:t>
            </a:r>
          </a:p>
        </p:txBody>
      </p:sp>
      <p:pic>
        <p:nvPicPr>
          <p:cNvPr id="9" name="Imagem 2">
            <a:extLst>
              <a:ext uri="{FF2B5EF4-FFF2-40B4-BE49-F238E27FC236}">
                <a16:creationId xmlns:a16="http://schemas.microsoft.com/office/drawing/2014/main" id="{F5085B61-E7BF-4982-BC5A-3940C6838B0E}"/>
              </a:ext>
            </a:extLst>
          </p:cNvPr>
          <p:cNvPicPr>
            <a:picLocks noChangeAspect="1"/>
          </p:cNvPicPr>
          <p:nvPr/>
        </p:nvPicPr>
        <p:blipFill>
          <a:blip r:embed="rId3"/>
          <a:stretch>
            <a:fillRect/>
          </a:stretch>
        </p:blipFill>
        <p:spPr>
          <a:xfrm>
            <a:off x="367039" y="596937"/>
            <a:ext cx="720000" cy="720000"/>
          </a:xfrm>
          <a:prstGeom prst="rect">
            <a:avLst/>
          </a:prstGeom>
        </p:spPr>
      </p:pic>
      <p:pic>
        <p:nvPicPr>
          <p:cNvPr id="2" name="Predstavnost v spletu 1" title="How We Can Make the World a Better Place by 2030 | Michael Green | TED Talks">
            <a:hlinkClick r:id="" action="ppaction://media"/>
            <a:extLst>
              <a:ext uri="{FF2B5EF4-FFF2-40B4-BE49-F238E27FC236}">
                <a16:creationId xmlns:a16="http://schemas.microsoft.com/office/drawing/2014/main" id="{7B109A21-AD0E-46DF-87FC-333582527587}"/>
              </a:ext>
            </a:extLst>
          </p:cNvPr>
          <p:cNvPicPr>
            <a:picLocks noRot="1" noChangeAspect="1"/>
          </p:cNvPicPr>
          <p:nvPr>
            <a:videoFile r:link="rId1"/>
          </p:nvPr>
        </p:nvPicPr>
        <p:blipFill>
          <a:blip r:embed="rId4"/>
          <a:stretch>
            <a:fillRect/>
          </a:stretch>
        </p:blipFill>
        <p:spPr>
          <a:xfrm>
            <a:off x="3020912" y="2335213"/>
            <a:ext cx="4809493" cy="2717364"/>
          </a:xfrm>
          <a:prstGeom prst="rect">
            <a:avLst/>
          </a:prstGeom>
        </p:spPr>
      </p:pic>
    </p:spTree>
    <p:extLst>
      <p:ext uri="{BB962C8B-B14F-4D97-AF65-F5344CB8AC3E}">
        <p14:creationId xmlns:p14="http://schemas.microsoft.com/office/powerpoint/2010/main" val="125600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2B67C548-59C9-48D9-8F11-D10C81A6629B}"/>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D9A883D1-7C4E-46AE-8CE3-EF8C9C400137}"/>
              </a:ext>
            </a:extLst>
          </p:cNvPr>
          <p:cNvSpPr>
            <a:spLocks noGrp="1"/>
          </p:cNvSpPr>
          <p:nvPr>
            <p:ph type="body" sz="quarter" idx="13"/>
          </p:nvPr>
        </p:nvSpPr>
        <p:spPr>
          <a:xfrm>
            <a:off x="712093" y="1139895"/>
            <a:ext cx="4369392" cy="4493975"/>
          </a:xfrm>
        </p:spPr>
        <p:txBody>
          <a:bodyPr>
            <a:normAutofit/>
          </a:bodyPr>
          <a:lstStyle/>
          <a:p>
            <a:r>
              <a:rPr lang="en-US" b="1" i="0" dirty="0">
                <a:solidFill>
                  <a:schemeClr val="bg1"/>
                </a:solidFill>
                <a:effectLst>
                  <a:outerShdw blurRad="38100" dist="38100" dir="2700000" algn="tl">
                    <a:srgbClr val="000000">
                      <a:alpha val="43137"/>
                    </a:srgbClr>
                  </a:outerShdw>
                </a:effectLst>
              </a:rPr>
              <a:t>Sustainable tourism </a:t>
            </a:r>
            <a:r>
              <a:rPr lang="en-US" dirty="0">
                <a:solidFill>
                  <a:schemeClr val="bg1"/>
                </a:solidFill>
              </a:rPr>
              <a:t>takes full account of its current and future economic, social and environmental impacts, addresses the needs of visitors, industry, the environment and the host community</a:t>
            </a:r>
            <a:endParaRPr lang="sl-SI" dirty="0">
              <a:solidFill>
                <a:schemeClr val="bg1"/>
              </a:solidFill>
            </a:endParaRPr>
          </a:p>
          <a:p>
            <a:r>
              <a:rPr lang="sl-SI" sz="1400" dirty="0">
                <a:solidFill>
                  <a:schemeClr val="bg1"/>
                </a:solidFill>
              </a:rPr>
              <a:t>UNWTO</a:t>
            </a:r>
          </a:p>
        </p:txBody>
      </p:sp>
      <p:sp>
        <p:nvSpPr>
          <p:cNvPr id="4" name="Označba mesta besedila 3">
            <a:extLst>
              <a:ext uri="{FF2B5EF4-FFF2-40B4-BE49-F238E27FC236}">
                <a16:creationId xmlns:a16="http://schemas.microsoft.com/office/drawing/2014/main" id="{FE18451D-C708-43C4-ABFF-9835753BA883}"/>
              </a:ext>
            </a:extLst>
          </p:cNvPr>
          <p:cNvSpPr>
            <a:spLocks noGrp="1"/>
          </p:cNvSpPr>
          <p:nvPr>
            <p:ph type="body" sz="quarter" idx="15"/>
          </p:nvPr>
        </p:nvSpPr>
        <p:spPr/>
        <p:txBody>
          <a:bodyPr>
            <a:normAutofit fontScale="92500" lnSpcReduction="10000"/>
          </a:bodyPr>
          <a:lstStyle/>
          <a:p>
            <a:endParaRPr lang="sl-SI" dirty="0">
              <a:solidFill>
                <a:schemeClr val="bg1"/>
              </a:solidFill>
            </a:endParaRPr>
          </a:p>
        </p:txBody>
      </p:sp>
      <p:pic>
        <p:nvPicPr>
          <p:cNvPr id="11" name="Označba mesta slike 10">
            <a:extLst>
              <a:ext uri="{FF2B5EF4-FFF2-40B4-BE49-F238E27FC236}">
                <a16:creationId xmlns:a16="http://schemas.microsoft.com/office/drawing/2014/main" id="{E4FDDD0D-E435-4389-94BD-E0E97857B0F8}"/>
              </a:ext>
            </a:extLst>
          </p:cNvPr>
          <p:cNvPicPr>
            <a:picLocks noGrp="1" noChangeAspect="1"/>
          </p:cNvPicPr>
          <p:nvPr>
            <p:ph type="pic" sz="quarter" idx="19"/>
          </p:nvPr>
        </p:nvPicPr>
        <p:blipFill>
          <a:blip r:embed="rId3"/>
          <a:srcRect l="28758" r="28758"/>
          <a:stretch>
            <a:fillRect/>
          </a:stretch>
        </p:blipFill>
        <p:spPr>
          <a:prstGeom prst="rect">
            <a:avLst/>
          </a:prstGeom>
        </p:spPr>
      </p:pic>
    </p:spTree>
    <p:extLst>
      <p:ext uri="{BB962C8B-B14F-4D97-AF65-F5344CB8AC3E}">
        <p14:creationId xmlns:p14="http://schemas.microsoft.com/office/powerpoint/2010/main" val="2895152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0AC0447-62DD-47FA-B517-6AC7D3966382}"/>
              </a:ext>
            </a:extLst>
          </p:cNvPr>
          <p:cNvSpPr>
            <a:spLocks noGrp="1"/>
          </p:cNvSpPr>
          <p:nvPr>
            <p:ph type="body" sz="quarter" idx="13"/>
          </p:nvPr>
        </p:nvSpPr>
        <p:spPr/>
        <p:txBody>
          <a:bodyPr>
            <a:normAutofit lnSpcReduction="10000"/>
          </a:bodyPr>
          <a:lstStyle/>
          <a:p>
            <a:r>
              <a:rPr lang="en-US" dirty="0"/>
              <a:t>Guidelines for sustainable tourism development according to GSTC standards</a:t>
            </a:r>
            <a:endParaRPr lang="sl-SI" dirty="0"/>
          </a:p>
        </p:txBody>
      </p:sp>
      <p:sp>
        <p:nvSpPr>
          <p:cNvPr id="3" name="Označba mesta besedila 2">
            <a:extLst>
              <a:ext uri="{FF2B5EF4-FFF2-40B4-BE49-F238E27FC236}">
                <a16:creationId xmlns:a16="http://schemas.microsoft.com/office/drawing/2014/main" id="{AFB9DBDE-5EF9-4365-8AFD-CDDC606BB89C}"/>
              </a:ext>
            </a:extLst>
          </p:cNvPr>
          <p:cNvSpPr>
            <a:spLocks noGrp="1"/>
          </p:cNvSpPr>
          <p:nvPr>
            <p:ph type="body" sz="quarter" idx="14"/>
          </p:nvPr>
        </p:nvSpPr>
        <p:spPr>
          <a:xfrm>
            <a:off x="388093" y="5370388"/>
            <a:ext cx="11306752" cy="469184"/>
          </a:xfrm>
        </p:spPr>
        <p:txBody>
          <a:bodyPr/>
          <a:lstStyle/>
          <a:p>
            <a:r>
              <a:rPr lang="en-US" dirty="0"/>
              <a:t>The GSTC criteria are the result of global efforts to develop a common language on sustainability in tourism, which serve as global baseline standards for sustainable tourism.</a:t>
            </a:r>
            <a:endParaRPr lang="sl-SI" dirty="0"/>
          </a:p>
        </p:txBody>
      </p:sp>
      <p:pic>
        <p:nvPicPr>
          <p:cNvPr id="10" name="Slika 9">
            <a:hlinkClick r:id="rId3"/>
            <a:extLst>
              <a:ext uri="{FF2B5EF4-FFF2-40B4-BE49-F238E27FC236}">
                <a16:creationId xmlns:a16="http://schemas.microsoft.com/office/drawing/2014/main" id="{DAC545EC-8B55-4F05-B663-DD27AC307DC8}"/>
              </a:ext>
            </a:extLst>
          </p:cNvPr>
          <p:cNvPicPr>
            <a:picLocks noChangeAspect="1"/>
          </p:cNvPicPr>
          <p:nvPr/>
        </p:nvPicPr>
        <p:blipFill>
          <a:blip r:embed="rId4"/>
          <a:stretch>
            <a:fillRect/>
          </a:stretch>
        </p:blipFill>
        <p:spPr>
          <a:xfrm>
            <a:off x="3118922" y="4306818"/>
            <a:ext cx="2426178" cy="832187"/>
          </a:xfrm>
          <a:prstGeom prst="rect">
            <a:avLst/>
          </a:prstGeom>
        </p:spPr>
      </p:pic>
      <p:pic>
        <p:nvPicPr>
          <p:cNvPr id="6" name="Slika 5">
            <a:extLst>
              <a:ext uri="{FF2B5EF4-FFF2-40B4-BE49-F238E27FC236}">
                <a16:creationId xmlns:a16="http://schemas.microsoft.com/office/drawing/2014/main" id="{E9DA407F-B2F8-4C9F-B73F-7C0B5539BD58}"/>
              </a:ext>
            </a:extLst>
          </p:cNvPr>
          <p:cNvPicPr>
            <a:picLocks noChangeAspect="1"/>
          </p:cNvPicPr>
          <p:nvPr/>
        </p:nvPicPr>
        <p:blipFill>
          <a:blip r:embed="rId5"/>
          <a:stretch>
            <a:fillRect/>
          </a:stretch>
        </p:blipFill>
        <p:spPr>
          <a:xfrm>
            <a:off x="5545100" y="15937"/>
            <a:ext cx="4851450" cy="4865914"/>
          </a:xfrm>
          <a:prstGeom prst="rect">
            <a:avLst/>
          </a:prstGeom>
        </p:spPr>
      </p:pic>
    </p:spTree>
    <p:extLst>
      <p:ext uri="{BB962C8B-B14F-4D97-AF65-F5344CB8AC3E}">
        <p14:creationId xmlns:p14="http://schemas.microsoft.com/office/powerpoint/2010/main" val="1797226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5076808-D9F3-44C1-AA95-8E4A275C0063}"/>
              </a:ext>
            </a:extLst>
          </p:cNvPr>
          <p:cNvSpPr>
            <a:spLocks noGrp="1"/>
          </p:cNvSpPr>
          <p:nvPr>
            <p:ph type="body" sz="quarter" idx="15"/>
          </p:nvPr>
        </p:nvSpPr>
        <p:spPr>
          <a:xfrm>
            <a:off x="398179" y="748107"/>
            <a:ext cx="3560635" cy="1459693"/>
          </a:xfrm>
        </p:spPr>
        <p:txBody>
          <a:bodyPr>
            <a:noAutofit/>
          </a:bodyPr>
          <a:lstStyle/>
          <a:p>
            <a:r>
              <a:rPr lang="en-US" dirty="0"/>
              <a:t>Small steps leading to LARGE CHANGES in everyday tourism practice</a:t>
            </a:r>
          </a:p>
        </p:txBody>
      </p:sp>
      <p:grpSp>
        <p:nvGrpSpPr>
          <p:cNvPr id="33" name="Skupina 32">
            <a:extLst>
              <a:ext uri="{FF2B5EF4-FFF2-40B4-BE49-F238E27FC236}">
                <a16:creationId xmlns:a16="http://schemas.microsoft.com/office/drawing/2014/main" id="{610D9135-7804-4658-8A2C-C89D75C43A92}"/>
              </a:ext>
            </a:extLst>
          </p:cNvPr>
          <p:cNvGrpSpPr/>
          <p:nvPr/>
        </p:nvGrpSpPr>
        <p:grpSpPr>
          <a:xfrm>
            <a:off x="4245896" y="5721347"/>
            <a:ext cx="7224880" cy="599496"/>
            <a:chOff x="2997557" y="4425951"/>
            <a:chExt cx="7224880" cy="599496"/>
          </a:xfrm>
        </p:grpSpPr>
        <p:sp>
          <p:nvSpPr>
            <p:cNvPr id="7" name="CaixaDeTexto 3">
              <a:extLst>
                <a:ext uri="{FF2B5EF4-FFF2-40B4-BE49-F238E27FC236}">
                  <a16:creationId xmlns:a16="http://schemas.microsoft.com/office/drawing/2014/main" id="{6B466BF6-8E4A-4093-A3C9-F27916ED25D5}"/>
                </a:ext>
              </a:extLst>
            </p:cNvPr>
            <p:cNvSpPr txBox="1"/>
            <p:nvPr/>
          </p:nvSpPr>
          <p:spPr>
            <a:xfrm>
              <a:off x="2997557" y="4436375"/>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Carbon offset payment…</a:t>
              </a:r>
              <a:endParaRPr lang="en-US" sz="2400" dirty="0"/>
            </a:p>
          </p:txBody>
        </p:sp>
        <p:pic>
          <p:nvPicPr>
            <p:cNvPr id="24" name="Grafika 23" descr="Plesni koraki">
              <a:extLst>
                <a:ext uri="{FF2B5EF4-FFF2-40B4-BE49-F238E27FC236}">
                  <a16:creationId xmlns:a16="http://schemas.microsoft.com/office/drawing/2014/main" id="{300D96E8-1B96-4F8A-9882-3C6F0B47A3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299" y="4425951"/>
              <a:ext cx="563197" cy="563197"/>
            </a:xfrm>
            <a:prstGeom prst="rect">
              <a:avLst/>
            </a:prstGeom>
          </p:spPr>
        </p:pic>
      </p:grpSp>
      <p:grpSp>
        <p:nvGrpSpPr>
          <p:cNvPr id="31" name="Skupina 30">
            <a:extLst>
              <a:ext uri="{FF2B5EF4-FFF2-40B4-BE49-F238E27FC236}">
                <a16:creationId xmlns:a16="http://schemas.microsoft.com/office/drawing/2014/main" id="{296CA633-17A1-43FA-9692-707A26946EC1}"/>
              </a:ext>
            </a:extLst>
          </p:cNvPr>
          <p:cNvGrpSpPr/>
          <p:nvPr/>
        </p:nvGrpSpPr>
        <p:grpSpPr>
          <a:xfrm>
            <a:off x="4215034" y="4994115"/>
            <a:ext cx="7224880" cy="593193"/>
            <a:chOff x="2069866" y="3504011"/>
            <a:chExt cx="7224880" cy="593193"/>
          </a:xfrm>
        </p:grpSpPr>
        <p:sp>
          <p:nvSpPr>
            <p:cNvPr id="27" name="CaixaDeTexto 3">
              <a:extLst>
                <a:ext uri="{FF2B5EF4-FFF2-40B4-BE49-F238E27FC236}">
                  <a16:creationId xmlns:a16="http://schemas.microsoft.com/office/drawing/2014/main" id="{2A1DFF4F-ABE6-4F2A-996D-05629E42DBE8}"/>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Less air travel</a:t>
              </a:r>
              <a:endParaRPr lang="en-US" sz="2400" dirty="0"/>
            </a:p>
          </p:txBody>
        </p:sp>
        <p:pic>
          <p:nvPicPr>
            <p:cNvPr id="28" name="Slika 27">
              <a:extLst>
                <a:ext uri="{FF2B5EF4-FFF2-40B4-BE49-F238E27FC236}">
                  <a16:creationId xmlns:a16="http://schemas.microsoft.com/office/drawing/2014/main" id="{22227142-6206-4F06-BD63-DF55FDB999FA}"/>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32" name="Skupina 31">
            <a:extLst>
              <a:ext uri="{FF2B5EF4-FFF2-40B4-BE49-F238E27FC236}">
                <a16:creationId xmlns:a16="http://schemas.microsoft.com/office/drawing/2014/main" id="{62C05899-2FB0-4C06-AA0E-002AE98158B9}"/>
              </a:ext>
            </a:extLst>
          </p:cNvPr>
          <p:cNvGrpSpPr/>
          <p:nvPr/>
        </p:nvGrpSpPr>
        <p:grpSpPr>
          <a:xfrm>
            <a:off x="4260019" y="2528694"/>
            <a:ext cx="7224880" cy="599496"/>
            <a:chOff x="3007800" y="5291642"/>
            <a:chExt cx="7224880" cy="599496"/>
          </a:xfrm>
        </p:grpSpPr>
        <p:sp>
          <p:nvSpPr>
            <p:cNvPr id="25" name="CaixaDeTexto 3">
              <a:extLst>
                <a:ext uri="{FF2B5EF4-FFF2-40B4-BE49-F238E27FC236}">
                  <a16:creationId xmlns:a16="http://schemas.microsoft.com/office/drawing/2014/main" id="{882E3E07-806F-46FC-8BCD-9D5B02A42F40}"/>
                </a:ext>
              </a:extLst>
            </p:cNvPr>
            <p:cNvSpPr txBox="1"/>
            <p:nvPr/>
          </p:nvSpPr>
          <p:spPr>
            <a:xfrm>
              <a:off x="3007800" y="529164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Bed linen for 1 week, towels for 3 days</a:t>
              </a:r>
              <a:endParaRPr lang="en-GB" sz="2400" dirty="0"/>
            </a:p>
          </p:txBody>
        </p:sp>
        <p:pic>
          <p:nvPicPr>
            <p:cNvPr id="29" name="Grafika 28" descr="Plesni koraki">
              <a:extLst>
                <a:ext uri="{FF2B5EF4-FFF2-40B4-BE49-F238E27FC236}">
                  <a16:creationId xmlns:a16="http://schemas.microsoft.com/office/drawing/2014/main" id="{AF6F8B84-3B09-44B4-AB15-4482AF889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299" y="5327941"/>
              <a:ext cx="563197" cy="563197"/>
            </a:xfrm>
            <a:prstGeom prst="rect">
              <a:avLst/>
            </a:prstGeom>
          </p:spPr>
        </p:pic>
      </p:grpSp>
      <p:grpSp>
        <p:nvGrpSpPr>
          <p:cNvPr id="35" name="Skupina 34">
            <a:extLst>
              <a:ext uri="{FF2B5EF4-FFF2-40B4-BE49-F238E27FC236}">
                <a16:creationId xmlns:a16="http://schemas.microsoft.com/office/drawing/2014/main" id="{F73AA5A9-F36E-4EB9-BD18-AB503E96E828}"/>
              </a:ext>
            </a:extLst>
          </p:cNvPr>
          <p:cNvGrpSpPr/>
          <p:nvPr/>
        </p:nvGrpSpPr>
        <p:grpSpPr>
          <a:xfrm>
            <a:off x="4260019" y="1714383"/>
            <a:ext cx="7224880" cy="593193"/>
            <a:chOff x="2069866" y="3504011"/>
            <a:chExt cx="7760308" cy="593193"/>
          </a:xfrm>
        </p:grpSpPr>
        <p:sp>
          <p:nvSpPr>
            <p:cNvPr id="36" name="CaixaDeTexto 3">
              <a:extLst>
                <a:ext uri="{FF2B5EF4-FFF2-40B4-BE49-F238E27FC236}">
                  <a16:creationId xmlns:a16="http://schemas.microsoft.com/office/drawing/2014/main" id="{9B1F5D1B-7AE8-4B98-954E-C98E52F1046E}"/>
                </a:ext>
              </a:extLst>
            </p:cNvPr>
            <p:cNvSpPr txBox="1"/>
            <p:nvPr/>
          </p:nvSpPr>
          <p:spPr>
            <a:xfrm>
              <a:off x="2069866" y="3508132"/>
              <a:ext cx="7760308"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Use of soap dispensers</a:t>
              </a:r>
              <a:endParaRPr lang="en-US" sz="2400" dirty="0"/>
            </a:p>
          </p:txBody>
        </p:sp>
        <p:pic>
          <p:nvPicPr>
            <p:cNvPr id="37" name="Slika 36">
              <a:extLst>
                <a:ext uri="{FF2B5EF4-FFF2-40B4-BE49-F238E27FC236}">
                  <a16:creationId xmlns:a16="http://schemas.microsoft.com/office/drawing/2014/main" id="{4774AAC8-A2F7-48AD-B60A-F832085D1172}"/>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41" name="Skupina 40">
            <a:extLst>
              <a:ext uri="{FF2B5EF4-FFF2-40B4-BE49-F238E27FC236}">
                <a16:creationId xmlns:a16="http://schemas.microsoft.com/office/drawing/2014/main" id="{1EE13A29-DD46-4093-9F58-52D1AFDAF8B3}"/>
              </a:ext>
            </a:extLst>
          </p:cNvPr>
          <p:cNvGrpSpPr/>
          <p:nvPr/>
        </p:nvGrpSpPr>
        <p:grpSpPr>
          <a:xfrm>
            <a:off x="4260019" y="126136"/>
            <a:ext cx="7224880" cy="593193"/>
            <a:chOff x="2069866" y="3504011"/>
            <a:chExt cx="7224880" cy="593193"/>
          </a:xfrm>
        </p:grpSpPr>
        <p:sp>
          <p:nvSpPr>
            <p:cNvPr id="42" name="CaixaDeTexto 3">
              <a:extLst>
                <a:ext uri="{FF2B5EF4-FFF2-40B4-BE49-F238E27FC236}">
                  <a16:creationId xmlns:a16="http://schemas.microsoft.com/office/drawing/2014/main" id="{B201998F-3E55-4574-AB65-B81A13DCAF2D}"/>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Recycling waste</a:t>
              </a:r>
              <a:endParaRPr lang="en-US" sz="2400" dirty="0"/>
            </a:p>
          </p:txBody>
        </p:sp>
        <p:pic>
          <p:nvPicPr>
            <p:cNvPr id="43" name="Slika 42">
              <a:extLst>
                <a:ext uri="{FF2B5EF4-FFF2-40B4-BE49-F238E27FC236}">
                  <a16:creationId xmlns:a16="http://schemas.microsoft.com/office/drawing/2014/main" id="{909F8D8D-F26C-409B-85EA-B0EE0AA74843}"/>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44" name="Skupina 43">
            <a:extLst>
              <a:ext uri="{FF2B5EF4-FFF2-40B4-BE49-F238E27FC236}">
                <a16:creationId xmlns:a16="http://schemas.microsoft.com/office/drawing/2014/main" id="{9A155721-F323-42C5-BCC2-BBECA145E3B2}"/>
              </a:ext>
            </a:extLst>
          </p:cNvPr>
          <p:cNvGrpSpPr/>
          <p:nvPr/>
        </p:nvGrpSpPr>
        <p:grpSpPr>
          <a:xfrm>
            <a:off x="4245896" y="3346522"/>
            <a:ext cx="7224880" cy="599496"/>
            <a:chOff x="3007800" y="5291642"/>
            <a:chExt cx="7224880" cy="599496"/>
          </a:xfrm>
        </p:grpSpPr>
        <p:sp>
          <p:nvSpPr>
            <p:cNvPr id="45" name="CaixaDeTexto 3">
              <a:extLst>
                <a:ext uri="{FF2B5EF4-FFF2-40B4-BE49-F238E27FC236}">
                  <a16:creationId xmlns:a16="http://schemas.microsoft.com/office/drawing/2014/main" id="{7C409E59-D9D4-415D-B652-02EC36D862CE}"/>
                </a:ext>
              </a:extLst>
            </p:cNvPr>
            <p:cNvSpPr txBox="1"/>
            <p:nvPr/>
          </p:nvSpPr>
          <p:spPr>
            <a:xfrm>
              <a:off x="3007800" y="529164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Using local products</a:t>
              </a:r>
              <a:endParaRPr lang="en-US" sz="2400" dirty="0"/>
            </a:p>
          </p:txBody>
        </p:sp>
        <p:pic>
          <p:nvPicPr>
            <p:cNvPr id="46" name="Grafika 45" descr="Plesni koraki">
              <a:extLst>
                <a:ext uri="{FF2B5EF4-FFF2-40B4-BE49-F238E27FC236}">
                  <a16:creationId xmlns:a16="http://schemas.microsoft.com/office/drawing/2014/main" id="{0B92698A-ACCE-4A8F-A6DB-6E73F19D3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299" y="5327941"/>
              <a:ext cx="563197" cy="563197"/>
            </a:xfrm>
            <a:prstGeom prst="rect">
              <a:avLst/>
            </a:prstGeom>
          </p:spPr>
        </p:pic>
      </p:grpSp>
      <p:grpSp>
        <p:nvGrpSpPr>
          <p:cNvPr id="47" name="Skupina 46">
            <a:extLst>
              <a:ext uri="{FF2B5EF4-FFF2-40B4-BE49-F238E27FC236}">
                <a16:creationId xmlns:a16="http://schemas.microsoft.com/office/drawing/2014/main" id="{000CA13D-A5BD-431F-857F-0C59553BE799}"/>
              </a:ext>
            </a:extLst>
          </p:cNvPr>
          <p:cNvGrpSpPr/>
          <p:nvPr/>
        </p:nvGrpSpPr>
        <p:grpSpPr>
          <a:xfrm>
            <a:off x="4260019" y="979082"/>
            <a:ext cx="7224880" cy="589072"/>
            <a:chOff x="2763728" y="2914939"/>
            <a:chExt cx="7760308" cy="589072"/>
          </a:xfrm>
        </p:grpSpPr>
        <p:sp>
          <p:nvSpPr>
            <p:cNvPr id="48" name="CaixaDeTexto 3">
              <a:extLst>
                <a:ext uri="{FF2B5EF4-FFF2-40B4-BE49-F238E27FC236}">
                  <a16:creationId xmlns:a16="http://schemas.microsoft.com/office/drawing/2014/main" id="{9E3A9BBD-BD42-43B9-845A-62CED8A8CA6C}"/>
                </a:ext>
              </a:extLst>
            </p:cNvPr>
            <p:cNvSpPr txBox="1"/>
            <p:nvPr/>
          </p:nvSpPr>
          <p:spPr>
            <a:xfrm>
              <a:off x="2763728" y="2914939"/>
              <a:ext cx="7760308"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Discontinuing the use of disposable plastics</a:t>
              </a:r>
              <a:endParaRPr lang="en-GB" sz="2400" dirty="0"/>
            </a:p>
          </p:txBody>
        </p:sp>
        <p:pic>
          <p:nvPicPr>
            <p:cNvPr id="49" name="Slika 48">
              <a:extLst>
                <a:ext uri="{FF2B5EF4-FFF2-40B4-BE49-F238E27FC236}">
                  <a16:creationId xmlns:a16="http://schemas.microsoft.com/office/drawing/2014/main" id="{F7D2CE40-D801-488F-95B0-28988C884800}"/>
                </a:ext>
              </a:extLst>
            </p:cNvPr>
            <p:cNvPicPr>
              <a:picLocks noChangeAspect="1"/>
            </p:cNvPicPr>
            <p:nvPr/>
          </p:nvPicPr>
          <p:blipFill>
            <a:blip r:embed="rId5"/>
            <a:stretch>
              <a:fillRect/>
            </a:stretch>
          </p:blipFill>
          <p:spPr>
            <a:xfrm>
              <a:off x="2784772" y="2932095"/>
              <a:ext cx="566977" cy="560881"/>
            </a:xfrm>
            <a:prstGeom prst="rect">
              <a:avLst/>
            </a:prstGeom>
          </p:spPr>
        </p:pic>
      </p:grpSp>
      <p:grpSp>
        <p:nvGrpSpPr>
          <p:cNvPr id="51" name="Skupina 50">
            <a:extLst>
              <a:ext uri="{FF2B5EF4-FFF2-40B4-BE49-F238E27FC236}">
                <a16:creationId xmlns:a16="http://schemas.microsoft.com/office/drawing/2014/main" id="{EFB538A9-1A53-4BB8-B6DB-EF02AF41BA61}"/>
              </a:ext>
            </a:extLst>
          </p:cNvPr>
          <p:cNvGrpSpPr/>
          <p:nvPr/>
        </p:nvGrpSpPr>
        <p:grpSpPr>
          <a:xfrm>
            <a:off x="4245896" y="4169984"/>
            <a:ext cx="7224880" cy="593193"/>
            <a:chOff x="2069866" y="3504011"/>
            <a:chExt cx="7224880" cy="593193"/>
          </a:xfrm>
        </p:grpSpPr>
        <p:sp>
          <p:nvSpPr>
            <p:cNvPr id="52" name="CaixaDeTexto 3">
              <a:extLst>
                <a:ext uri="{FF2B5EF4-FFF2-40B4-BE49-F238E27FC236}">
                  <a16:creationId xmlns:a16="http://schemas.microsoft.com/office/drawing/2014/main" id="{4C40A4C4-0207-4688-9A07-570F576D5DE6}"/>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a:t>
              </a:r>
              <a:r>
                <a:rPr lang="en-US" sz="2400" b="1" i="1" dirty="0">
                  <a:solidFill>
                    <a:schemeClr val="bg1"/>
                  </a:solidFill>
                  <a:effectLst>
                    <a:outerShdw blurRad="38100" dist="38100" dir="2700000" algn="tl">
                      <a:srgbClr val="000000">
                        <a:alpha val="43137"/>
                      </a:srgbClr>
                    </a:outerShdw>
                  </a:effectLst>
                </a:rPr>
                <a:t>Travelling with less luggage</a:t>
              </a:r>
              <a:endParaRPr lang="en-US" sz="2400" dirty="0"/>
            </a:p>
          </p:txBody>
        </p:sp>
        <p:pic>
          <p:nvPicPr>
            <p:cNvPr id="53" name="Slika 52">
              <a:extLst>
                <a:ext uri="{FF2B5EF4-FFF2-40B4-BE49-F238E27FC236}">
                  <a16:creationId xmlns:a16="http://schemas.microsoft.com/office/drawing/2014/main" id="{E72BEF45-9BFA-4062-A5DD-A31CAA0562AC}"/>
                </a:ext>
              </a:extLst>
            </p:cNvPr>
            <p:cNvPicPr>
              <a:picLocks noChangeAspect="1"/>
            </p:cNvPicPr>
            <p:nvPr/>
          </p:nvPicPr>
          <p:blipFill>
            <a:blip r:embed="rId5"/>
            <a:stretch>
              <a:fillRect/>
            </a:stretch>
          </p:blipFill>
          <p:spPr>
            <a:xfrm>
              <a:off x="2122677" y="3504011"/>
              <a:ext cx="566977" cy="560881"/>
            </a:xfrm>
            <a:prstGeom prst="rect">
              <a:avLst/>
            </a:prstGeom>
          </p:spPr>
        </p:pic>
      </p:grpSp>
      <p:pic>
        <p:nvPicPr>
          <p:cNvPr id="57" name="Slika 56">
            <a:hlinkClick r:id="rId6"/>
            <a:extLst>
              <a:ext uri="{FF2B5EF4-FFF2-40B4-BE49-F238E27FC236}">
                <a16:creationId xmlns:a16="http://schemas.microsoft.com/office/drawing/2014/main" id="{00E3FF5F-9B2D-4B05-AE34-0C6F78206AA8}"/>
              </a:ext>
            </a:extLst>
          </p:cNvPr>
          <p:cNvPicPr>
            <a:picLocks noChangeAspect="1"/>
          </p:cNvPicPr>
          <p:nvPr/>
        </p:nvPicPr>
        <p:blipFill rotWithShape="1">
          <a:blip r:embed="rId7"/>
          <a:srcRect l="32471" t="14526" r="32059" b="14276"/>
          <a:stretch/>
        </p:blipFill>
        <p:spPr>
          <a:xfrm>
            <a:off x="398179" y="3396763"/>
            <a:ext cx="1376979" cy="1554684"/>
          </a:xfrm>
          <a:prstGeom prst="rect">
            <a:avLst/>
          </a:prstGeom>
        </p:spPr>
      </p:pic>
      <p:pic>
        <p:nvPicPr>
          <p:cNvPr id="59" name="Slika 58">
            <a:hlinkClick r:id="rId8"/>
            <a:extLst>
              <a:ext uri="{FF2B5EF4-FFF2-40B4-BE49-F238E27FC236}">
                <a16:creationId xmlns:a16="http://schemas.microsoft.com/office/drawing/2014/main" id="{7CD81592-181B-42CB-B842-0B3A66B0FD92}"/>
              </a:ext>
            </a:extLst>
          </p:cNvPr>
          <p:cNvPicPr>
            <a:picLocks noChangeAspect="1"/>
          </p:cNvPicPr>
          <p:nvPr/>
        </p:nvPicPr>
        <p:blipFill>
          <a:blip r:embed="rId9"/>
          <a:stretch>
            <a:fillRect/>
          </a:stretch>
        </p:blipFill>
        <p:spPr>
          <a:xfrm>
            <a:off x="204542" y="5100780"/>
            <a:ext cx="2095434" cy="921991"/>
          </a:xfrm>
          <a:prstGeom prst="rect">
            <a:avLst/>
          </a:prstGeom>
        </p:spPr>
      </p:pic>
    </p:spTree>
    <p:extLst>
      <p:ext uri="{BB962C8B-B14F-4D97-AF65-F5344CB8AC3E}">
        <p14:creationId xmlns:p14="http://schemas.microsoft.com/office/powerpoint/2010/main" val="3185784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6571E7D-DA76-4966-8A5F-AF62423AD6C0}"/>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15C24AC4-94BD-42BB-BD68-8E0421F7A901}"/>
              </a:ext>
            </a:extLst>
          </p:cNvPr>
          <p:cNvSpPr>
            <a:spLocks noGrp="1"/>
          </p:cNvSpPr>
          <p:nvPr>
            <p:ph type="body" sz="quarter" idx="13"/>
          </p:nvPr>
        </p:nvSpPr>
        <p:spPr>
          <a:xfrm>
            <a:off x="623677" y="1120017"/>
            <a:ext cx="4369392" cy="4493975"/>
          </a:xfrm>
        </p:spPr>
        <p:txBody>
          <a:bodyPr>
            <a:normAutofit/>
          </a:bodyPr>
          <a:lstStyle/>
          <a:p>
            <a:r>
              <a:rPr lang="sl-SI" b="1" i="0" dirty="0">
                <a:solidFill>
                  <a:schemeClr val="bg1"/>
                </a:solidFill>
                <a:effectLst>
                  <a:outerShdw blurRad="38100" dist="38100" dir="2700000" algn="tl">
                    <a:srgbClr val="000000">
                      <a:alpha val="43137"/>
                    </a:srgbClr>
                  </a:outerShdw>
                </a:effectLst>
              </a:rPr>
              <a:t>Sustainable destination</a:t>
            </a:r>
          </a:p>
          <a:p>
            <a:r>
              <a:rPr lang="sl-SI" dirty="0">
                <a:solidFill>
                  <a:schemeClr val="bg1"/>
                </a:solidFill>
              </a:rPr>
              <a:t>where</a:t>
            </a:r>
            <a:r>
              <a:rPr lang="en-US" dirty="0">
                <a:solidFill>
                  <a:schemeClr val="bg1"/>
                </a:solidFill>
              </a:rPr>
              <a:t> the provider meets the needs of visitors, (tourism) industry, environment and local communities.</a:t>
            </a:r>
            <a:endParaRPr lang="sl-SI" dirty="0">
              <a:solidFill>
                <a:schemeClr val="bg1"/>
              </a:solidFill>
            </a:endParaRPr>
          </a:p>
          <a:p>
            <a:r>
              <a:rPr lang="sl-SI" sz="1200" dirty="0">
                <a:solidFill>
                  <a:schemeClr val="bg1"/>
                </a:solidFill>
              </a:rPr>
              <a:t>UNWTO </a:t>
            </a:r>
            <a:r>
              <a:rPr lang="sl-SI" sz="1200" dirty="0" err="1">
                <a:solidFill>
                  <a:schemeClr val="bg1"/>
                </a:solidFill>
              </a:rPr>
              <a:t>and</a:t>
            </a:r>
            <a:r>
              <a:rPr lang="sl-SI" sz="1200" dirty="0">
                <a:solidFill>
                  <a:schemeClr val="bg1"/>
                </a:solidFill>
              </a:rPr>
              <a:t>  UNEP, 2005</a:t>
            </a:r>
          </a:p>
        </p:txBody>
      </p:sp>
      <p:sp>
        <p:nvSpPr>
          <p:cNvPr id="4" name="Označba mesta besedila 3">
            <a:extLst>
              <a:ext uri="{FF2B5EF4-FFF2-40B4-BE49-F238E27FC236}">
                <a16:creationId xmlns:a16="http://schemas.microsoft.com/office/drawing/2014/main" id="{8764A99D-4BD7-4B7D-B44A-68CA9D7BBCC5}"/>
              </a:ext>
            </a:extLst>
          </p:cNvPr>
          <p:cNvSpPr>
            <a:spLocks noGrp="1"/>
          </p:cNvSpPr>
          <p:nvPr>
            <p:ph type="body" sz="quarter" idx="15"/>
          </p:nvPr>
        </p:nvSpPr>
        <p:spPr/>
        <p:txBody>
          <a:bodyPr>
            <a:normAutofit fontScale="92500" lnSpcReduction="10000"/>
          </a:bodyPr>
          <a:lstStyle/>
          <a:p>
            <a:endParaRPr lang="sl-SI" dirty="0">
              <a:solidFill>
                <a:schemeClr val="bg1"/>
              </a:solidFill>
            </a:endParaRPr>
          </a:p>
        </p:txBody>
      </p:sp>
      <p:pic>
        <p:nvPicPr>
          <p:cNvPr id="6" name="Označba mesta slike 5">
            <a:extLst>
              <a:ext uri="{FF2B5EF4-FFF2-40B4-BE49-F238E27FC236}">
                <a16:creationId xmlns:a16="http://schemas.microsoft.com/office/drawing/2014/main" id="{E99A690F-6F9E-4BDF-A256-8D0DB7999B97}"/>
              </a:ext>
            </a:extLst>
          </p:cNvPr>
          <p:cNvPicPr>
            <a:picLocks noGrp="1" noChangeAspect="1"/>
          </p:cNvPicPr>
          <p:nvPr>
            <p:ph type="pic" sz="quarter" idx="19"/>
          </p:nvPr>
        </p:nvPicPr>
        <p:blipFill>
          <a:blip r:embed="rId3"/>
          <a:srcRect t="8247" b="8247"/>
          <a:stretch>
            <a:fillRect/>
          </a:stretch>
        </p:blipFill>
        <p:spPr>
          <a:prstGeom prst="rect">
            <a:avLst/>
          </a:prstGeom>
        </p:spPr>
      </p:pic>
    </p:spTree>
    <p:extLst>
      <p:ext uri="{BB962C8B-B14F-4D97-AF65-F5344CB8AC3E}">
        <p14:creationId xmlns:p14="http://schemas.microsoft.com/office/powerpoint/2010/main" val="3892732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6571E7D-DA76-4966-8A5F-AF62423AD6C0}"/>
              </a:ext>
            </a:extLst>
          </p:cNvPr>
          <p:cNvSpPr>
            <a:spLocks noGrp="1"/>
          </p:cNvSpPr>
          <p:nvPr>
            <p:ph type="body" sz="quarter" idx="14"/>
          </p:nvPr>
        </p:nvSpPr>
        <p:spPr>
          <a:xfrm>
            <a:off x="4362145" y="5171248"/>
            <a:ext cx="785328" cy="1056986"/>
          </a:xfrm>
        </p:spPr>
        <p:txBody>
          <a:bodyPr>
            <a:normAutofit fontScale="85000" lnSpcReduction="20000"/>
          </a:bodyPr>
          <a:lstStyle/>
          <a:p>
            <a:endParaRPr lang="sl-SI" dirty="0">
              <a:solidFill>
                <a:schemeClr val="bg1"/>
              </a:solidFill>
            </a:endParaRPr>
          </a:p>
        </p:txBody>
      </p:sp>
      <p:sp>
        <p:nvSpPr>
          <p:cNvPr id="3" name="Označba mesta besedila 2">
            <a:extLst>
              <a:ext uri="{FF2B5EF4-FFF2-40B4-BE49-F238E27FC236}">
                <a16:creationId xmlns:a16="http://schemas.microsoft.com/office/drawing/2014/main" id="{15C24AC4-94BD-42BB-BD68-8E0421F7A901}"/>
              </a:ext>
            </a:extLst>
          </p:cNvPr>
          <p:cNvSpPr>
            <a:spLocks noGrp="1"/>
          </p:cNvSpPr>
          <p:nvPr>
            <p:ph type="body" sz="quarter" idx="13"/>
          </p:nvPr>
        </p:nvSpPr>
        <p:spPr>
          <a:xfrm>
            <a:off x="370339" y="1104494"/>
            <a:ext cx="4711146" cy="4493975"/>
          </a:xfrm>
        </p:spPr>
        <p:txBody>
          <a:bodyPr>
            <a:normAutofit/>
          </a:bodyPr>
          <a:lstStyle/>
          <a:p>
            <a:r>
              <a:rPr lang="en-US" dirty="0">
                <a:solidFill>
                  <a:schemeClr val="bg1"/>
                </a:solidFill>
              </a:rPr>
              <a:t>69% of experts expect consumers to be more concerned about sustainability than they were before COVID-19.  </a:t>
            </a:r>
            <a:endParaRPr lang="sl-SI" dirty="0">
              <a:solidFill>
                <a:schemeClr val="bg1"/>
              </a:solidFill>
            </a:endParaRPr>
          </a:p>
          <a:p>
            <a:r>
              <a:rPr lang="en-US" dirty="0">
                <a:solidFill>
                  <a:schemeClr val="bg1"/>
                </a:solidFill>
              </a:rPr>
              <a:t>51% of consumers chose “time for themselves” among the three main life priorities</a:t>
            </a:r>
            <a:r>
              <a:rPr lang="sl-SI" dirty="0">
                <a:solidFill>
                  <a:schemeClr val="bg1"/>
                </a:solidFill>
              </a:rPr>
              <a:t> </a:t>
            </a:r>
          </a:p>
          <a:p>
            <a:r>
              <a:rPr lang="sl-SI" sz="1200" dirty="0">
                <a:solidFill>
                  <a:schemeClr val="bg1"/>
                </a:solidFill>
              </a:rPr>
              <a:t>EUROMONITOR INTERNATIONAL 2020</a:t>
            </a:r>
          </a:p>
        </p:txBody>
      </p:sp>
      <p:sp>
        <p:nvSpPr>
          <p:cNvPr id="4" name="Označba mesta besedila 3">
            <a:extLst>
              <a:ext uri="{FF2B5EF4-FFF2-40B4-BE49-F238E27FC236}">
                <a16:creationId xmlns:a16="http://schemas.microsoft.com/office/drawing/2014/main" id="{8764A99D-4BD7-4B7D-B44A-68CA9D7BBCC5}"/>
              </a:ext>
            </a:extLst>
          </p:cNvPr>
          <p:cNvSpPr>
            <a:spLocks noGrp="1"/>
          </p:cNvSpPr>
          <p:nvPr>
            <p:ph type="body" sz="quarter" idx="15"/>
          </p:nvPr>
        </p:nvSpPr>
        <p:spPr>
          <a:xfrm>
            <a:off x="623677" y="659926"/>
            <a:ext cx="2613204" cy="1221666"/>
          </a:xfrm>
        </p:spPr>
        <p:txBody>
          <a:bodyPr>
            <a:normAutofit fontScale="92500" lnSpcReduction="10000"/>
          </a:bodyPr>
          <a:lstStyle/>
          <a:p>
            <a:endParaRPr lang="sl-SI" dirty="0">
              <a:solidFill>
                <a:schemeClr val="bg1"/>
              </a:solidFill>
            </a:endParaRPr>
          </a:p>
        </p:txBody>
      </p:sp>
      <p:pic>
        <p:nvPicPr>
          <p:cNvPr id="9" name="Slika 8">
            <a:extLst>
              <a:ext uri="{FF2B5EF4-FFF2-40B4-BE49-F238E27FC236}">
                <a16:creationId xmlns:a16="http://schemas.microsoft.com/office/drawing/2014/main" id="{3B9E7354-31D2-4AD1-89D4-E004084F06D5}"/>
              </a:ext>
            </a:extLst>
          </p:cNvPr>
          <p:cNvPicPr>
            <a:picLocks noChangeAspect="1"/>
          </p:cNvPicPr>
          <p:nvPr/>
        </p:nvPicPr>
        <p:blipFill rotWithShape="1">
          <a:blip r:embed="rId3"/>
          <a:srcRect l="5870" r="29662"/>
          <a:stretch/>
        </p:blipFill>
        <p:spPr>
          <a:xfrm>
            <a:off x="5081485" y="327991"/>
            <a:ext cx="4711146" cy="6530009"/>
          </a:xfrm>
          <a:prstGeom prst="rect">
            <a:avLst/>
          </a:prstGeom>
        </p:spPr>
      </p:pic>
    </p:spTree>
    <p:extLst>
      <p:ext uri="{BB962C8B-B14F-4D97-AF65-F5344CB8AC3E}">
        <p14:creationId xmlns:p14="http://schemas.microsoft.com/office/powerpoint/2010/main" val="3316498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516836" y="1728888"/>
            <a:ext cx="2929750" cy="3003945"/>
          </a:xfrm>
        </p:spPr>
        <p:txBody>
          <a:bodyPr>
            <a:normAutofit/>
          </a:bodyPr>
          <a:lstStyle/>
          <a:p>
            <a:r>
              <a:rPr lang="en-US" dirty="0"/>
              <a:t>Case study – </a:t>
            </a:r>
            <a:r>
              <a:rPr lang="en-US" b="0" i="1" dirty="0"/>
              <a:t>Green </a:t>
            </a:r>
            <a:r>
              <a:rPr lang="en-US" b="0" i="1" dirty="0" err="1"/>
              <a:t>sheme</a:t>
            </a:r>
            <a:r>
              <a:rPr lang="en-US" b="0" i="1" dirty="0"/>
              <a:t> of Slovene Tourism</a:t>
            </a:r>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5" name="Slika 4">
            <a:hlinkClick r:id="rId3"/>
            <a:extLst>
              <a:ext uri="{FF2B5EF4-FFF2-40B4-BE49-F238E27FC236}">
                <a16:creationId xmlns:a16="http://schemas.microsoft.com/office/drawing/2014/main" id="{27CF0419-BBF6-40FC-BA2A-BC4872C77829}"/>
              </a:ext>
            </a:extLst>
          </p:cNvPr>
          <p:cNvPicPr>
            <a:picLocks noChangeAspect="1"/>
          </p:cNvPicPr>
          <p:nvPr/>
        </p:nvPicPr>
        <p:blipFill>
          <a:blip r:embed="rId4"/>
          <a:stretch>
            <a:fillRect/>
          </a:stretch>
        </p:blipFill>
        <p:spPr>
          <a:xfrm>
            <a:off x="3564834" y="-168965"/>
            <a:ext cx="8627165" cy="4733303"/>
          </a:xfrm>
          <a:prstGeom prst="rect">
            <a:avLst/>
          </a:prstGeom>
        </p:spPr>
      </p:pic>
      <p:sp>
        <p:nvSpPr>
          <p:cNvPr id="10" name="Označba mesta besedila 2">
            <a:extLst>
              <a:ext uri="{FF2B5EF4-FFF2-40B4-BE49-F238E27FC236}">
                <a16:creationId xmlns:a16="http://schemas.microsoft.com/office/drawing/2014/main" id="{FD18F3ED-3F55-4327-99E3-3F2CCDE102B3}"/>
              </a:ext>
            </a:extLst>
          </p:cNvPr>
          <p:cNvSpPr txBox="1">
            <a:spLocks/>
          </p:cNvSpPr>
          <p:nvPr/>
        </p:nvSpPr>
        <p:spPr>
          <a:xfrm>
            <a:off x="392964" y="4647422"/>
            <a:ext cx="11406072" cy="948962"/>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en-US" sz="2300" dirty="0"/>
              <a:t>Green destinations, accommodations and experiences need to be systematically promoted and their transformation guided. Slovenia has an internationally recognized and award-winning approach to systematically promoting the transformation of the tourist offer within the framework of the green scheme of Slovenian tourism. You can get to know the content of the scheme, certified destinations and providers better </a:t>
            </a:r>
            <a:r>
              <a:rPr lang="sl-SI" sz="2300" dirty="0" err="1">
                <a:hlinkClick r:id="rId5"/>
              </a:rPr>
              <a:t>here</a:t>
            </a:r>
            <a:r>
              <a:rPr lang="sl-SI" sz="2300" dirty="0"/>
              <a:t>.</a:t>
            </a:r>
          </a:p>
          <a:p>
            <a:pPr marL="0" indent="0">
              <a:buNone/>
            </a:pPr>
            <a:endParaRPr lang="sl-SI" dirty="0"/>
          </a:p>
        </p:txBody>
      </p:sp>
      <p:pic>
        <p:nvPicPr>
          <p:cNvPr id="7" name="Imagem 12">
            <a:extLst>
              <a:ext uri="{FF2B5EF4-FFF2-40B4-BE49-F238E27FC236}">
                <a16:creationId xmlns:a16="http://schemas.microsoft.com/office/drawing/2014/main" id="{FFDFF580-1365-4024-A9BF-EF86C677AF83}"/>
              </a:ext>
            </a:extLst>
          </p:cNvPr>
          <p:cNvPicPr>
            <a:picLocks noChangeAspect="1"/>
          </p:cNvPicPr>
          <p:nvPr/>
        </p:nvPicPr>
        <p:blipFill>
          <a:blip r:embed="rId6"/>
          <a:stretch>
            <a:fillRect/>
          </a:stretch>
        </p:blipFill>
        <p:spPr>
          <a:xfrm>
            <a:off x="254035" y="818321"/>
            <a:ext cx="720000" cy="720000"/>
          </a:xfrm>
          <a:prstGeom prst="rect">
            <a:avLst/>
          </a:prstGeom>
        </p:spPr>
      </p:pic>
    </p:spTree>
    <p:extLst>
      <p:ext uri="{BB962C8B-B14F-4D97-AF65-F5344CB8AC3E}">
        <p14:creationId xmlns:p14="http://schemas.microsoft.com/office/powerpoint/2010/main" val="420181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a:off x="469931" y="3072497"/>
            <a:ext cx="2251771" cy="158582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err="1">
                <a:solidFill>
                  <a:schemeClr val="tx1"/>
                </a:solidFill>
              </a:rPr>
              <a:t>National</a:t>
            </a:r>
            <a:r>
              <a:rPr lang="sl-SI" sz="2400" b="1" dirty="0">
                <a:solidFill>
                  <a:schemeClr val="tx1"/>
                </a:solidFill>
              </a:rPr>
              <a:t> </a:t>
            </a:r>
            <a:r>
              <a:rPr lang="sl-SI" sz="2400" b="1" dirty="0" err="1">
                <a:solidFill>
                  <a:schemeClr val="tx1"/>
                </a:solidFill>
              </a:rPr>
              <a:t>Geographic</a:t>
            </a:r>
            <a:r>
              <a:rPr lang="sl-SI" sz="2400" b="1" dirty="0">
                <a:solidFill>
                  <a:schemeClr val="tx1"/>
                </a:solidFill>
              </a:rPr>
              <a:t> </a:t>
            </a:r>
            <a:r>
              <a:rPr lang="sl-SI" sz="2400" b="1" dirty="0" err="1">
                <a:solidFill>
                  <a:schemeClr val="tx1"/>
                </a:solidFill>
              </a:rPr>
              <a:t>Travel</a:t>
            </a:r>
            <a:r>
              <a:rPr lang="sl-SI" sz="2400" b="1" dirty="0">
                <a:solidFill>
                  <a:schemeClr val="tx1"/>
                </a:solidFill>
              </a:rPr>
              <a:t> </a:t>
            </a:r>
            <a:r>
              <a:rPr lang="sl-SI" sz="2400" b="1" dirty="0" err="1">
                <a:solidFill>
                  <a:schemeClr val="tx1"/>
                </a:solidFill>
              </a:rPr>
              <a:t>trends</a:t>
            </a:r>
            <a:r>
              <a:rPr lang="sl-SI" sz="2400" b="1" dirty="0">
                <a:solidFill>
                  <a:schemeClr val="tx1"/>
                </a:solidFill>
              </a:rPr>
              <a:t> </a:t>
            </a:r>
            <a:r>
              <a:rPr lang="en-GB" sz="2400" b="1" dirty="0">
                <a:solidFill>
                  <a:schemeClr val="tx1"/>
                </a:solidFill>
              </a:rPr>
              <a:t>[</a:t>
            </a:r>
            <a:r>
              <a:rPr lang="en-GB" sz="2400" b="1" dirty="0">
                <a:solidFill>
                  <a:srgbClr val="6ECECB"/>
                </a:solidFill>
                <a:hlinkClick r:id="rId4">
                  <a:extLst>
                    <a:ext uri="{A12FA001-AC4F-418D-AE19-62706E023703}">
                      <ahyp:hlinkClr xmlns:ahyp="http://schemas.microsoft.com/office/drawing/2018/hyperlinkcolor" val="tx"/>
                    </a:ext>
                  </a:extLst>
                </a:hlinkClick>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a:off x="4336903" y="5259079"/>
            <a:ext cx="3062677" cy="1331885"/>
          </a:xfrm>
          <a:prstGeom prst="foldedCorner">
            <a:avLst>
              <a:gd name="adj" fmla="val 1453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err="1">
                <a:solidFill>
                  <a:schemeClr val="tx1"/>
                </a:solidFill>
                <a:hlinkClick r:id="rId5">
                  <a:extLst>
                    <a:ext uri="{A12FA001-AC4F-418D-AE19-62706E023703}">
                      <ahyp:hlinkClr xmlns:ahyp="http://schemas.microsoft.com/office/drawing/2018/hyperlinkcolor" val="tx"/>
                    </a:ext>
                  </a:extLst>
                </a:hlinkClick>
              </a:rPr>
              <a:t>Green</a:t>
            </a:r>
            <a:r>
              <a:rPr lang="sl-SI" sz="2400" b="1" dirty="0">
                <a:solidFill>
                  <a:schemeClr val="tx1"/>
                </a:solidFill>
                <a:hlinkClick r:id="rId5">
                  <a:extLst>
                    <a:ext uri="{A12FA001-AC4F-418D-AE19-62706E023703}">
                      <ahyp:hlinkClr xmlns:ahyp="http://schemas.microsoft.com/office/drawing/2018/hyperlinkcolor" val="tx"/>
                    </a:ext>
                  </a:extLst>
                </a:hlinkClick>
              </a:rPr>
              <a:t> sheme </a:t>
            </a:r>
            <a:r>
              <a:rPr lang="sl-SI" sz="2400" b="1" dirty="0" err="1">
                <a:solidFill>
                  <a:schemeClr val="tx1"/>
                </a:solidFill>
                <a:hlinkClick r:id="rId5">
                  <a:extLst>
                    <a:ext uri="{A12FA001-AC4F-418D-AE19-62706E023703}">
                      <ahyp:hlinkClr xmlns:ahyp="http://schemas.microsoft.com/office/drawing/2018/hyperlinkcolor" val="tx"/>
                    </a:ext>
                  </a:extLst>
                </a:hlinkClick>
              </a:rPr>
              <a:t>of</a:t>
            </a:r>
            <a:r>
              <a:rPr lang="sl-SI" sz="2400" b="1" dirty="0">
                <a:solidFill>
                  <a:schemeClr val="tx1"/>
                </a:solidFill>
                <a:hlinkClick r:id="rId5">
                  <a:extLst>
                    <a:ext uri="{A12FA001-AC4F-418D-AE19-62706E023703}">
                      <ahyp:hlinkClr xmlns:ahyp="http://schemas.microsoft.com/office/drawing/2018/hyperlinkcolor" val="tx"/>
                    </a:ext>
                  </a:extLst>
                </a:hlinkClick>
              </a:rPr>
              <a:t> </a:t>
            </a:r>
            <a:r>
              <a:rPr lang="sl-SI" sz="2400" b="1" dirty="0" err="1">
                <a:solidFill>
                  <a:schemeClr val="tx1"/>
                </a:solidFill>
                <a:hlinkClick r:id="rId5">
                  <a:extLst>
                    <a:ext uri="{A12FA001-AC4F-418D-AE19-62706E023703}">
                      <ahyp:hlinkClr xmlns:ahyp="http://schemas.microsoft.com/office/drawing/2018/hyperlinkcolor" val="tx"/>
                    </a:ext>
                  </a:extLst>
                </a:hlinkClick>
              </a:rPr>
              <a:t>Slovene</a:t>
            </a:r>
            <a:r>
              <a:rPr lang="sl-SI" sz="2400" b="1" dirty="0">
                <a:solidFill>
                  <a:schemeClr val="tx1"/>
                </a:solidFill>
                <a:hlinkClick r:id="rId5">
                  <a:extLst>
                    <a:ext uri="{A12FA001-AC4F-418D-AE19-62706E023703}">
                      <ahyp:hlinkClr xmlns:ahyp="http://schemas.microsoft.com/office/drawing/2018/hyperlinkcolor" val="tx"/>
                    </a:ext>
                  </a:extLst>
                </a:hlinkClick>
              </a:rPr>
              <a:t> Tourism </a:t>
            </a:r>
            <a:r>
              <a:rPr lang="fr-FR" sz="2400" b="1" dirty="0">
                <a:solidFill>
                  <a:schemeClr val="tx1"/>
                </a:solidFill>
                <a:hlinkClick r:id="rId5">
                  <a:extLst>
                    <a:ext uri="{A12FA001-AC4F-418D-AE19-62706E023703}">
                      <ahyp:hlinkClr xmlns:ahyp="http://schemas.microsoft.com/office/drawing/2018/hyperlinkcolor" val="tx"/>
                    </a:ext>
                  </a:extLst>
                </a:hlinkClick>
              </a:rPr>
              <a:t>[</a:t>
            </a:r>
            <a:r>
              <a:rPr lang="fr-FR" sz="2400" b="1" dirty="0">
                <a:solidFill>
                  <a:srgbClr val="6ECECB"/>
                </a:solidFill>
                <a:hlinkClick r:id="rId5">
                  <a:extLst>
                    <a:ext uri="{A12FA001-AC4F-418D-AE19-62706E023703}">
                      <ahyp:hlinkClr xmlns:ahyp="http://schemas.microsoft.com/office/drawing/2018/hyperlinkcolor" val="tx"/>
                    </a:ext>
                  </a:extLst>
                </a:hlinkClick>
              </a:rPr>
              <a:t>CLICK HERE</a:t>
            </a:r>
            <a:r>
              <a:rPr lang="fr-FR" sz="2400" b="1" dirty="0">
                <a:solidFill>
                  <a:schemeClr val="tx1"/>
                </a:solidFill>
              </a:rPr>
              <a:t>]</a:t>
            </a:r>
            <a:r>
              <a:rPr lang="sl-SI" sz="2400" b="1" dirty="0">
                <a:solidFill>
                  <a:srgbClr val="6ECECB"/>
                </a:solidFill>
              </a:rPr>
              <a:t> </a:t>
            </a:r>
            <a:endParaRPr lang="en-GB" sz="2400" b="1" dirty="0">
              <a:solidFill>
                <a:srgbClr val="6ECECB"/>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188374">
            <a:off x="477432" y="4955129"/>
            <a:ext cx="2991222" cy="115244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000" b="1" cap="all" dirty="0">
                <a:solidFill>
                  <a:schemeClr val="tx1"/>
                </a:solidFill>
              </a:rPr>
              <a:t>ETC </a:t>
            </a:r>
            <a:r>
              <a:rPr lang="sl-SI" sz="2000" b="1" cap="all" dirty="0">
                <a:solidFill>
                  <a:schemeClr val="tx1"/>
                </a:solidFill>
              </a:rPr>
              <a:t>On </a:t>
            </a:r>
            <a:r>
              <a:rPr lang="sl-SI" sz="2000" b="1" cap="all" dirty="0" err="1">
                <a:solidFill>
                  <a:schemeClr val="tx1"/>
                </a:solidFill>
              </a:rPr>
              <a:t>sustainable</a:t>
            </a:r>
            <a:r>
              <a:rPr lang="sl-SI" sz="2000" b="1" cap="all" dirty="0">
                <a:solidFill>
                  <a:schemeClr val="tx1"/>
                </a:solidFill>
              </a:rPr>
              <a:t> </a:t>
            </a:r>
            <a:r>
              <a:rPr lang="sl-SI" sz="2000" b="1" cap="all" dirty="0" err="1">
                <a:solidFill>
                  <a:schemeClr val="tx1"/>
                </a:solidFill>
              </a:rPr>
              <a:t>tourism</a:t>
            </a:r>
            <a:r>
              <a:rPr lang="sl-SI" sz="2000" b="1" cap="all" dirty="0">
                <a:solidFill>
                  <a:schemeClr val="tx1"/>
                </a:solidFill>
              </a:rPr>
              <a:t> in </a:t>
            </a:r>
            <a:r>
              <a:rPr lang="sl-SI" sz="2000" b="1" cap="all" dirty="0" err="1">
                <a:solidFill>
                  <a:schemeClr val="tx1"/>
                </a:solidFill>
              </a:rPr>
              <a:t>europe</a:t>
            </a:r>
            <a:r>
              <a:rPr lang="sl-SI" sz="2000" b="1" cap="all" dirty="0">
                <a:solidFill>
                  <a:schemeClr val="tx1"/>
                </a:solidFill>
              </a:rPr>
              <a:t> </a:t>
            </a:r>
            <a:r>
              <a:rPr lang="en-US" sz="2400" b="1" dirty="0">
                <a:solidFill>
                  <a:schemeClr val="tx1"/>
                </a:solidFill>
              </a:rPr>
              <a:t>[</a:t>
            </a:r>
            <a:r>
              <a:rPr lang="en-US" sz="2400" b="1" dirty="0">
                <a:solidFill>
                  <a:srgbClr val="6ECECB"/>
                </a:solidFill>
                <a:hlinkClick r:id="rId6">
                  <a:extLst>
                    <a:ext uri="{A12FA001-AC4F-418D-AE19-62706E023703}">
                      <ahyp:hlinkClr xmlns:ahyp="http://schemas.microsoft.com/office/drawing/2018/hyperlinkcolor" val="tx"/>
                    </a:ext>
                  </a:extLst>
                </a:hlinkClick>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9876">
            <a:off x="2694084" y="1913722"/>
            <a:ext cx="3037259" cy="138512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i="0" dirty="0">
                <a:solidFill>
                  <a:srgbClr val="333333"/>
                </a:solidFill>
                <a:effectLst/>
              </a:rPr>
              <a:t>7 </a:t>
            </a:r>
            <a:r>
              <a:rPr lang="sl-SI" sz="2400" b="1" i="0" dirty="0" err="1">
                <a:solidFill>
                  <a:srgbClr val="333333"/>
                </a:solidFill>
                <a:effectLst/>
              </a:rPr>
              <a:t>ways</a:t>
            </a:r>
            <a:r>
              <a:rPr lang="sl-SI" sz="2400" b="1" i="0" dirty="0">
                <a:solidFill>
                  <a:srgbClr val="333333"/>
                </a:solidFill>
                <a:effectLst/>
              </a:rPr>
              <a:t> </a:t>
            </a:r>
            <a:r>
              <a:rPr lang="sl-SI" sz="2400" b="1" i="0" dirty="0" err="1">
                <a:solidFill>
                  <a:srgbClr val="333333"/>
                </a:solidFill>
                <a:effectLst/>
              </a:rPr>
              <a:t>wellness</a:t>
            </a:r>
            <a:r>
              <a:rPr lang="sl-SI" sz="2400" b="1" i="0" dirty="0">
                <a:solidFill>
                  <a:srgbClr val="333333"/>
                </a:solidFill>
                <a:effectLst/>
              </a:rPr>
              <a:t> is </a:t>
            </a:r>
            <a:r>
              <a:rPr lang="sl-SI" sz="2400" b="1" i="0" dirty="0" err="1">
                <a:solidFill>
                  <a:srgbClr val="333333"/>
                </a:solidFill>
                <a:effectLst/>
              </a:rPr>
              <a:t>changing</a:t>
            </a:r>
            <a:r>
              <a:rPr lang="sl-SI" sz="2400" b="1" i="0" dirty="0">
                <a:solidFill>
                  <a:srgbClr val="333333"/>
                </a:solidFill>
                <a:effectLst/>
              </a:rPr>
              <a:t> </a:t>
            </a:r>
            <a:r>
              <a:rPr lang="sl-SI" sz="2400" b="1" i="0" dirty="0" err="1">
                <a:solidFill>
                  <a:srgbClr val="333333"/>
                </a:solidFill>
                <a:effectLst/>
              </a:rPr>
              <a:t>the</a:t>
            </a:r>
            <a:r>
              <a:rPr lang="sl-SI" sz="2400" b="1" i="0" dirty="0">
                <a:solidFill>
                  <a:srgbClr val="333333"/>
                </a:solidFill>
                <a:effectLst/>
              </a:rPr>
              <a:t> </a:t>
            </a:r>
            <a:r>
              <a:rPr lang="sl-SI" sz="2400" b="1" i="0" dirty="0" err="1">
                <a:solidFill>
                  <a:srgbClr val="333333"/>
                </a:solidFill>
                <a:effectLst/>
              </a:rPr>
              <a:t>way</a:t>
            </a:r>
            <a:r>
              <a:rPr lang="sl-SI" sz="2400" b="1" i="0" dirty="0">
                <a:solidFill>
                  <a:srgbClr val="333333"/>
                </a:solidFill>
                <a:effectLst/>
              </a:rPr>
              <a:t> </a:t>
            </a:r>
            <a:r>
              <a:rPr lang="sl-SI" sz="2400" b="1" i="0" dirty="0" err="1">
                <a:solidFill>
                  <a:srgbClr val="333333"/>
                </a:solidFill>
                <a:effectLst/>
              </a:rPr>
              <a:t>we</a:t>
            </a:r>
            <a:r>
              <a:rPr lang="sl-SI" sz="2400" b="1" i="0" dirty="0">
                <a:solidFill>
                  <a:srgbClr val="333333"/>
                </a:solidFill>
                <a:effectLst/>
              </a:rPr>
              <a:t> </a:t>
            </a:r>
            <a:r>
              <a:rPr lang="sl-SI" sz="2400" b="1" i="0" dirty="0" err="1">
                <a:solidFill>
                  <a:srgbClr val="333333"/>
                </a:solidFill>
                <a:effectLst/>
              </a:rPr>
              <a:t>travel</a:t>
            </a:r>
            <a:r>
              <a:rPr lang="sl-SI" sz="2400" b="1" i="0" dirty="0">
                <a:solidFill>
                  <a:srgbClr val="333333"/>
                </a:solidFill>
                <a:effectLst/>
              </a:rPr>
              <a:t> </a:t>
            </a:r>
            <a:r>
              <a:rPr lang="en-US" sz="2400" b="1" i="0" dirty="0">
                <a:solidFill>
                  <a:srgbClr val="333333"/>
                </a:solidFill>
                <a:effectLst/>
              </a:rPr>
              <a:t>[</a:t>
            </a:r>
            <a:r>
              <a:rPr lang="en-US" sz="2400" b="1" dirty="0">
                <a:solidFill>
                  <a:srgbClr val="6ECECB"/>
                </a:solidFill>
                <a:hlinkClick r:id="rId7">
                  <a:extLst>
                    <a:ext uri="{A12FA001-AC4F-418D-AE19-62706E023703}">
                      <ahyp:hlinkClr xmlns:ahyp="http://schemas.microsoft.com/office/drawing/2018/hyperlinkcolor" val="tx"/>
                    </a:ext>
                  </a:extLst>
                </a:hlinkClick>
              </a:rPr>
              <a:t>CLICK HERE</a:t>
            </a:r>
            <a:r>
              <a:rPr lang="en-US" sz="2400" b="1" dirty="0">
                <a:solidFill>
                  <a:schemeClr val="tx1"/>
                </a:solidFill>
              </a:rPr>
              <a:t>]</a:t>
            </a:r>
            <a:endParaRPr lang="en-US" sz="2400" b="1" i="0" dirty="0">
              <a:solidFill>
                <a:srgbClr val="333333"/>
              </a:solidFill>
              <a:effectLst/>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20870939">
            <a:off x="4655947" y="382624"/>
            <a:ext cx="2812088" cy="119737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Global </a:t>
            </a:r>
            <a:r>
              <a:rPr lang="sl-SI" sz="2400" b="1" dirty="0" err="1">
                <a:solidFill>
                  <a:schemeClr val="tx1"/>
                </a:solidFill>
              </a:rPr>
              <a:t>guidelines</a:t>
            </a:r>
            <a:r>
              <a:rPr lang="sl-SI" sz="2400" b="1" dirty="0">
                <a:solidFill>
                  <a:schemeClr val="tx1"/>
                </a:solidFill>
              </a:rPr>
              <a:t> </a:t>
            </a:r>
            <a:r>
              <a:rPr lang="sl-SI" sz="2400" b="1" dirty="0" err="1">
                <a:solidFill>
                  <a:schemeClr val="tx1"/>
                </a:solidFill>
              </a:rPr>
              <a:t>for</a:t>
            </a:r>
            <a:r>
              <a:rPr lang="sl-SI" sz="2400" b="1" dirty="0">
                <a:solidFill>
                  <a:schemeClr val="tx1"/>
                </a:solidFill>
              </a:rPr>
              <a:t> </a:t>
            </a:r>
            <a:r>
              <a:rPr lang="sl-SI" sz="2400" b="1" dirty="0" err="1">
                <a:solidFill>
                  <a:schemeClr val="tx1"/>
                </a:solidFill>
              </a:rPr>
              <a:t>restarting</a:t>
            </a:r>
            <a:r>
              <a:rPr lang="sl-SI" sz="2400" b="1" dirty="0">
                <a:solidFill>
                  <a:schemeClr val="tx1"/>
                </a:solidFill>
              </a:rPr>
              <a:t> </a:t>
            </a:r>
            <a:r>
              <a:rPr lang="sl-SI" sz="2400" b="1" dirty="0" err="1">
                <a:solidFill>
                  <a:schemeClr val="tx1"/>
                </a:solidFill>
              </a:rPr>
              <a:t>tourism</a:t>
            </a:r>
            <a:r>
              <a:rPr lang="sl-SI" sz="2400" b="1" dirty="0">
                <a:solidFill>
                  <a:schemeClr val="tx1"/>
                </a:solidFill>
              </a:rPr>
              <a:t> 2020</a:t>
            </a:r>
            <a:r>
              <a:rPr lang="en-US" sz="2400" b="1" dirty="0">
                <a:solidFill>
                  <a:schemeClr val="tx1"/>
                </a:solidFill>
              </a:rPr>
              <a:t> [</a:t>
            </a:r>
            <a:r>
              <a:rPr lang="sl-SI" sz="2400" b="1" dirty="0">
                <a:solidFill>
                  <a:srgbClr val="6ECECB"/>
                </a:solidFill>
                <a:hlinkClick r:id="rId8">
                  <a:extLst>
                    <a:ext uri="{A12FA001-AC4F-418D-AE19-62706E023703}">
                      <ahyp:hlinkClr xmlns:ahyp="http://schemas.microsoft.com/office/drawing/2018/hyperlinkcolor" val="tx"/>
                    </a:ext>
                  </a:extLst>
                </a:hlinkClick>
              </a:rPr>
              <a:t>CLIC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0871869">
            <a:off x="8642107" y="4869963"/>
            <a:ext cx="3028967" cy="1288709"/>
          </a:xfrm>
          <a:prstGeom prst="foldedCorner">
            <a:avLst>
              <a:gd name="adj" fmla="val 1130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Sustainable </a:t>
            </a:r>
            <a:r>
              <a:rPr lang="sl-SI" sz="2400" b="1" dirty="0" err="1">
                <a:solidFill>
                  <a:schemeClr val="tx1"/>
                </a:solidFill>
              </a:rPr>
              <a:t>tourism</a:t>
            </a:r>
            <a:r>
              <a:rPr lang="sl-SI" sz="2400" b="1" dirty="0">
                <a:solidFill>
                  <a:schemeClr val="tx1"/>
                </a:solidFill>
              </a:rPr>
              <a:t> </a:t>
            </a:r>
            <a:r>
              <a:rPr lang="sl-SI" sz="2400" b="1" dirty="0" err="1">
                <a:solidFill>
                  <a:schemeClr val="tx1"/>
                </a:solidFill>
              </a:rPr>
              <a:t>Scotland</a:t>
            </a:r>
            <a:r>
              <a:rPr lang="sl-SI" sz="2400" b="1" dirty="0">
                <a:solidFill>
                  <a:schemeClr val="tx1"/>
                </a:solidFill>
              </a:rPr>
              <a:t> </a:t>
            </a:r>
            <a:r>
              <a:rPr lang="en-US" sz="2400" b="1" dirty="0">
                <a:solidFill>
                  <a:schemeClr val="tx1"/>
                </a:solidFill>
              </a:rPr>
              <a:t>[</a:t>
            </a:r>
            <a:r>
              <a:rPr lang="en-US" sz="2400" b="1" dirty="0">
                <a:solidFill>
                  <a:srgbClr val="6ECECB"/>
                </a:solidFill>
                <a:hlinkClick r:id="rId9">
                  <a:extLst>
                    <a:ext uri="{A12FA001-AC4F-418D-AE19-62706E023703}">
                      <ahyp:hlinkClr xmlns:ahyp="http://schemas.microsoft.com/office/drawing/2018/hyperlinkcolor" val="tx"/>
                    </a:ext>
                  </a:extLst>
                </a:hlinkClick>
              </a:rPr>
              <a:t>CLICK HERE</a:t>
            </a:r>
            <a:r>
              <a:rPr lang="en-US" sz="2400" b="1" dirty="0">
                <a:solidFill>
                  <a:schemeClr val="tx1"/>
                </a:solidFill>
              </a:rPr>
              <a:t>]</a:t>
            </a:r>
            <a:endParaRPr lang="en-GB" sz="2400" b="1"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
        <p:nvSpPr>
          <p:cNvPr id="16" name="Retângulo: Canto Dobrado 15">
            <a:extLst>
              <a:ext uri="{FF2B5EF4-FFF2-40B4-BE49-F238E27FC236}">
                <a16:creationId xmlns:a16="http://schemas.microsoft.com/office/drawing/2014/main" id="{5D7D1D3B-3C31-4AD7-A0E0-A8FF4813BDEC}"/>
              </a:ext>
            </a:extLst>
          </p:cNvPr>
          <p:cNvSpPr/>
          <p:nvPr/>
        </p:nvSpPr>
        <p:spPr>
          <a:xfrm rot="250528">
            <a:off x="8419835" y="545229"/>
            <a:ext cx="3473508" cy="124962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err="1">
                <a:solidFill>
                  <a:schemeClr val="tx1"/>
                </a:solidFill>
              </a:rPr>
              <a:t>Responsible</a:t>
            </a:r>
            <a:r>
              <a:rPr lang="sl-SI" sz="2400" b="1" dirty="0">
                <a:solidFill>
                  <a:schemeClr val="tx1"/>
                </a:solidFill>
              </a:rPr>
              <a:t> </a:t>
            </a:r>
            <a:r>
              <a:rPr lang="sl-SI" sz="2400" b="1" dirty="0" err="1">
                <a:solidFill>
                  <a:schemeClr val="tx1"/>
                </a:solidFill>
              </a:rPr>
              <a:t>tourist</a:t>
            </a:r>
            <a:r>
              <a:rPr lang="sl-SI" sz="2400" b="1" dirty="0">
                <a:solidFill>
                  <a:schemeClr val="tx1"/>
                </a:solidFill>
              </a:rPr>
              <a:t> </a:t>
            </a:r>
            <a:r>
              <a:rPr lang="sl-SI" sz="2400" b="1" dirty="0" err="1">
                <a:solidFill>
                  <a:schemeClr val="tx1"/>
                </a:solidFill>
              </a:rPr>
              <a:t>mirrors</a:t>
            </a:r>
            <a:r>
              <a:rPr lang="sl-SI" sz="2400" b="1" dirty="0">
                <a:solidFill>
                  <a:schemeClr val="tx1"/>
                </a:solidFill>
              </a:rPr>
              <a:t> </a:t>
            </a:r>
            <a:r>
              <a:rPr lang="sl-SI" sz="2400" b="1" dirty="0" err="1">
                <a:solidFill>
                  <a:schemeClr val="tx1"/>
                </a:solidFill>
              </a:rPr>
              <a:t>the</a:t>
            </a:r>
            <a:r>
              <a:rPr lang="sl-SI" sz="2400" b="1" dirty="0">
                <a:solidFill>
                  <a:schemeClr val="tx1"/>
                </a:solidFill>
              </a:rPr>
              <a:t> </a:t>
            </a:r>
            <a:r>
              <a:rPr lang="sl-SI" sz="2400" b="1" dirty="0" err="1">
                <a:solidFill>
                  <a:schemeClr val="tx1"/>
                </a:solidFill>
              </a:rPr>
              <a:t>local</a:t>
            </a:r>
            <a:r>
              <a:rPr lang="sl-SI" sz="2400" b="1" dirty="0">
                <a:solidFill>
                  <a:schemeClr val="tx1"/>
                </a:solidFill>
              </a:rPr>
              <a:t> </a:t>
            </a:r>
            <a:r>
              <a:rPr lang="sl-SI" sz="2400" b="1" dirty="0" err="1">
                <a:solidFill>
                  <a:schemeClr val="tx1"/>
                </a:solidFill>
              </a:rPr>
              <a:t>inhabitants</a:t>
            </a:r>
            <a:r>
              <a:rPr lang="sl-SI" sz="2400" b="1" dirty="0">
                <a:solidFill>
                  <a:schemeClr val="tx1"/>
                </a:solidFill>
              </a:rPr>
              <a:t> </a:t>
            </a:r>
            <a:r>
              <a:rPr lang="en-US" sz="2400" b="1" dirty="0">
                <a:solidFill>
                  <a:schemeClr val="tx1"/>
                </a:solidFill>
              </a:rPr>
              <a:t>[</a:t>
            </a:r>
            <a:r>
              <a:rPr lang="en-US" sz="2400" b="1" dirty="0">
                <a:solidFill>
                  <a:srgbClr val="6ECECB"/>
                </a:solidFill>
                <a:hlinkClick r:id="rId10">
                  <a:extLst>
                    <a:ext uri="{A12FA001-AC4F-418D-AE19-62706E023703}">
                      <ahyp:hlinkClr xmlns:ahyp="http://schemas.microsoft.com/office/drawing/2018/hyperlinkcolor" val="tx"/>
                    </a:ext>
                  </a:extLst>
                </a:hlinkClick>
              </a:rPr>
              <a:t>CLICK HERE</a:t>
            </a:r>
            <a:r>
              <a:rPr lang="en-US" sz="2400" b="1" dirty="0">
                <a:solidFill>
                  <a:schemeClr val="tx1"/>
                </a:solidFill>
              </a:rPr>
              <a:t>]</a:t>
            </a:r>
            <a:r>
              <a:rPr lang="sl-SI" sz="2400" b="1" dirty="0">
                <a:solidFill>
                  <a:schemeClr val="tx1"/>
                </a:solidFill>
              </a:rPr>
              <a:t> </a:t>
            </a:r>
            <a:endParaRPr lang="en-US" sz="2400" b="1" dirty="0">
              <a:solidFill>
                <a:schemeClr val="tx1"/>
              </a:solidFill>
            </a:endParaRPr>
          </a:p>
        </p:txBody>
      </p:sp>
      <p:sp>
        <p:nvSpPr>
          <p:cNvPr id="17" name="Retângulo: Canto Dobrado 16">
            <a:extLst>
              <a:ext uri="{FF2B5EF4-FFF2-40B4-BE49-F238E27FC236}">
                <a16:creationId xmlns:a16="http://schemas.microsoft.com/office/drawing/2014/main" id="{F47E0B67-49CB-49B9-B158-0B325E736D57}"/>
              </a:ext>
            </a:extLst>
          </p:cNvPr>
          <p:cNvSpPr/>
          <p:nvPr/>
        </p:nvSpPr>
        <p:spPr>
          <a:xfrm>
            <a:off x="3635791" y="3605658"/>
            <a:ext cx="3222096" cy="140652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i="0" dirty="0">
                <a:solidFill>
                  <a:srgbClr val="2C2823"/>
                </a:solidFill>
                <a:effectLst/>
              </a:rPr>
              <a:t>Sustainable </a:t>
            </a:r>
            <a:r>
              <a:rPr lang="sl-SI" sz="2400" b="1" i="0" dirty="0" err="1">
                <a:solidFill>
                  <a:srgbClr val="2C2823"/>
                </a:solidFill>
                <a:effectLst/>
              </a:rPr>
              <a:t>development</a:t>
            </a:r>
            <a:r>
              <a:rPr lang="sl-SI" sz="2400" b="1" i="0" dirty="0">
                <a:solidFill>
                  <a:srgbClr val="2C2823"/>
                </a:solidFill>
                <a:effectLst/>
              </a:rPr>
              <a:t> </a:t>
            </a:r>
            <a:r>
              <a:rPr lang="sl-SI" sz="2400" b="1" i="0" dirty="0" err="1">
                <a:solidFill>
                  <a:srgbClr val="2C2823"/>
                </a:solidFill>
                <a:effectLst/>
              </a:rPr>
              <a:t>objectives</a:t>
            </a:r>
            <a:r>
              <a:rPr lang="sl-SI" sz="2400" b="1" i="0" dirty="0">
                <a:solidFill>
                  <a:srgbClr val="2C2823"/>
                </a:solidFill>
                <a:effectLst/>
              </a:rPr>
              <a:t> (SLO) </a:t>
            </a:r>
            <a:r>
              <a:rPr lang="en-US" sz="2400" b="1" dirty="0">
                <a:solidFill>
                  <a:srgbClr val="2C2823"/>
                </a:solidFill>
              </a:rPr>
              <a:t>[</a:t>
            </a:r>
            <a:r>
              <a:rPr lang="en-US" sz="2400" b="1" dirty="0">
                <a:solidFill>
                  <a:srgbClr val="6ECECB"/>
                </a:solidFill>
                <a:hlinkClick r:id="rId11">
                  <a:extLst>
                    <a:ext uri="{A12FA001-AC4F-418D-AE19-62706E023703}">
                      <ahyp:hlinkClr xmlns:ahyp="http://schemas.microsoft.com/office/drawing/2018/hyperlinkcolor" val="tx"/>
                    </a:ext>
                  </a:extLst>
                </a:hlinkClick>
              </a:rPr>
              <a:t>CLICK HERE</a:t>
            </a:r>
            <a:r>
              <a:rPr lang="en-US" sz="2400" b="1" dirty="0">
                <a:solidFill>
                  <a:srgbClr val="2C2823"/>
                </a:solidFill>
              </a:rPr>
              <a:t>]</a:t>
            </a:r>
            <a:r>
              <a:rPr lang="sl-SI" sz="2400" b="1" dirty="0">
                <a:solidFill>
                  <a:srgbClr val="2C2823"/>
                </a:solidFill>
              </a:rPr>
              <a:t> </a:t>
            </a:r>
            <a:endParaRPr lang="en-US" sz="2400" b="1" i="0" dirty="0">
              <a:solidFill>
                <a:srgbClr val="2C2823"/>
              </a:solidFill>
              <a:effectLst/>
            </a:endParaRPr>
          </a:p>
        </p:txBody>
      </p:sp>
      <p:sp>
        <p:nvSpPr>
          <p:cNvPr id="23" name="Retângulo: Canto Dobrado 22">
            <a:extLst>
              <a:ext uri="{FF2B5EF4-FFF2-40B4-BE49-F238E27FC236}">
                <a16:creationId xmlns:a16="http://schemas.microsoft.com/office/drawing/2014/main" id="{FE6C38C3-2FA9-4D03-816A-348C420DD00A}"/>
              </a:ext>
            </a:extLst>
          </p:cNvPr>
          <p:cNvSpPr/>
          <p:nvPr/>
        </p:nvSpPr>
        <p:spPr>
          <a:xfrm>
            <a:off x="6612951" y="1883355"/>
            <a:ext cx="3017213" cy="13594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rgbClr val="000000"/>
                </a:solidFill>
              </a:rPr>
              <a:t>Sustainable </a:t>
            </a:r>
            <a:r>
              <a:rPr lang="sl-SI" sz="2400" b="1" dirty="0" err="1">
                <a:solidFill>
                  <a:srgbClr val="000000"/>
                </a:solidFill>
              </a:rPr>
              <a:t>destinations</a:t>
            </a:r>
            <a:r>
              <a:rPr lang="sl-SI" sz="2400" b="1" dirty="0">
                <a:solidFill>
                  <a:srgbClr val="000000"/>
                </a:solidFill>
              </a:rPr>
              <a:t> in Europe 2020 </a:t>
            </a:r>
            <a:r>
              <a:rPr lang="en-US" sz="2400" b="1" dirty="0">
                <a:solidFill>
                  <a:srgbClr val="000000"/>
                </a:solidFill>
              </a:rPr>
              <a:t>[</a:t>
            </a:r>
            <a:r>
              <a:rPr lang="en-US" sz="2400" b="1" dirty="0">
                <a:solidFill>
                  <a:srgbClr val="6ECECB"/>
                </a:solidFill>
                <a:hlinkClick r:id="rId12">
                  <a:extLst>
                    <a:ext uri="{A12FA001-AC4F-418D-AE19-62706E023703}">
                      <ahyp:hlinkClr xmlns:ahyp="http://schemas.microsoft.com/office/drawing/2018/hyperlinkcolor" val="tx"/>
                    </a:ext>
                  </a:extLst>
                </a:hlinkClick>
              </a:rPr>
              <a:t>CLICK HERE</a:t>
            </a:r>
            <a:r>
              <a:rPr lang="en-US" sz="2400" b="1" dirty="0">
                <a:solidFill>
                  <a:srgbClr val="000000"/>
                </a:solidFill>
              </a:rPr>
              <a:t>]</a:t>
            </a:r>
            <a:endParaRPr lang="en-US" sz="2400" b="1" i="0" dirty="0">
              <a:solidFill>
                <a:srgbClr val="000000"/>
              </a:solidFill>
              <a:effectLst/>
            </a:endParaRPr>
          </a:p>
        </p:txBody>
      </p:sp>
      <p:sp>
        <p:nvSpPr>
          <p:cNvPr id="15" name="Retângulo: Canto Dobrado 22">
            <a:extLst>
              <a:ext uri="{FF2B5EF4-FFF2-40B4-BE49-F238E27FC236}">
                <a16:creationId xmlns:a16="http://schemas.microsoft.com/office/drawing/2014/main" id="{20A68071-5A24-49F0-86C0-36FAB1CA9B73}"/>
              </a:ext>
            </a:extLst>
          </p:cNvPr>
          <p:cNvSpPr/>
          <p:nvPr/>
        </p:nvSpPr>
        <p:spPr>
          <a:xfrm rot="20748114">
            <a:off x="7772857" y="3350084"/>
            <a:ext cx="3017213" cy="13594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err="1">
                <a:solidFill>
                  <a:srgbClr val="000000"/>
                </a:solidFill>
              </a:rPr>
              <a:t>Standhill</a:t>
            </a:r>
            <a:r>
              <a:rPr lang="sl-SI" sz="2400" b="1" dirty="0">
                <a:solidFill>
                  <a:srgbClr val="000000"/>
                </a:solidFill>
              </a:rPr>
              <a:t> </a:t>
            </a:r>
            <a:r>
              <a:rPr lang="sl-SI" sz="2400" b="1" dirty="0" err="1">
                <a:solidFill>
                  <a:srgbClr val="000000"/>
                </a:solidFill>
              </a:rPr>
              <a:t>People‘s</a:t>
            </a:r>
            <a:r>
              <a:rPr lang="sl-SI" sz="2400" b="1" dirty="0">
                <a:solidFill>
                  <a:srgbClr val="000000"/>
                </a:solidFill>
              </a:rPr>
              <a:t> Market</a:t>
            </a:r>
          </a:p>
          <a:p>
            <a:r>
              <a:rPr lang="en-US" sz="2400" b="1" dirty="0">
                <a:solidFill>
                  <a:srgbClr val="000000"/>
                </a:solidFill>
              </a:rPr>
              <a:t>[</a:t>
            </a:r>
            <a:r>
              <a:rPr lang="en-US" sz="2400" b="1" dirty="0">
                <a:solidFill>
                  <a:srgbClr val="6ECECB"/>
                </a:solidFill>
                <a:hlinkClick r:id="rId13">
                  <a:extLst>
                    <a:ext uri="{A12FA001-AC4F-418D-AE19-62706E023703}">
                      <ahyp:hlinkClr xmlns:ahyp="http://schemas.microsoft.com/office/drawing/2018/hyperlinkcolor" val="tx"/>
                    </a:ext>
                  </a:extLst>
                </a:hlinkClick>
              </a:rPr>
              <a:t>CLICK HERE</a:t>
            </a:r>
            <a:r>
              <a:rPr lang="en-US" sz="2400" b="1" dirty="0">
                <a:solidFill>
                  <a:srgbClr val="000000"/>
                </a:solidFill>
              </a:rPr>
              <a:t>]</a:t>
            </a:r>
            <a:endParaRPr lang="en-US" sz="2400" b="1" i="0" dirty="0">
              <a:solidFill>
                <a:srgbClr val="000000"/>
              </a:solidFill>
              <a:effectLst/>
            </a:endParaRPr>
          </a:p>
        </p:txBody>
      </p:sp>
      <p:sp>
        <p:nvSpPr>
          <p:cNvPr id="20" name="Retângulo: Canto Dobrado 18">
            <a:extLst>
              <a:ext uri="{FF2B5EF4-FFF2-40B4-BE49-F238E27FC236}">
                <a16:creationId xmlns:a16="http://schemas.microsoft.com/office/drawing/2014/main" id="{6632DE57-69A5-4F09-9640-994A6CFDB3C7}"/>
              </a:ext>
            </a:extLst>
          </p:cNvPr>
          <p:cNvSpPr/>
          <p:nvPr/>
        </p:nvSpPr>
        <p:spPr>
          <a:xfrm rot="20954671">
            <a:off x="606445" y="1233516"/>
            <a:ext cx="1879528" cy="138512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rgbClr val="333333"/>
                </a:solidFill>
              </a:rPr>
              <a:t>Wellness </a:t>
            </a:r>
            <a:r>
              <a:rPr lang="sl-SI" sz="2400" b="1" dirty="0" err="1">
                <a:solidFill>
                  <a:srgbClr val="333333"/>
                </a:solidFill>
              </a:rPr>
              <a:t>vs</a:t>
            </a:r>
            <a:r>
              <a:rPr lang="sl-SI" sz="2400" b="1" dirty="0">
                <a:solidFill>
                  <a:srgbClr val="333333"/>
                </a:solidFill>
              </a:rPr>
              <a:t> </a:t>
            </a:r>
            <a:r>
              <a:rPr lang="sl-SI" sz="2400" b="1" dirty="0" err="1">
                <a:solidFill>
                  <a:srgbClr val="333333"/>
                </a:solidFill>
              </a:rPr>
              <a:t>Wellbeing</a:t>
            </a:r>
            <a:endParaRPr lang="sl-SI" sz="2400" b="1" dirty="0">
              <a:solidFill>
                <a:srgbClr val="333333"/>
              </a:solidFill>
            </a:endParaRPr>
          </a:p>
          <a:p>
            <a:pPr>
              <a:spcAft>
                <a:spcPts val="600"/>
              </a:spcAft>
            </a:pPr>
            <a:r>
              <a:rPr lang="en-US" sz="2400" b="1" i="0" dirty="0">
                <a:solidFill>
                  <a:srgbClr val="333333"/>
                </a:solidFill>
                <a:effectLst/>
              </a:rPr>
              <a:t>[</a:t>
            </a:r>
            <a:r>
              <a:rPr lang="en-US" sz="2400" b="1" dirty="0">
                <a:solidFill>
                  <a:srgbClr val="6ECECB"/>
                </a:solidFill>
                <a:hlinkClick r:id="rId14">
                  <a:extLst>
                    <a:ext uri="{A12FA001-AC4F-418D-AE19-62706E023703}">
                      <ahyp:hlinkClr xmlns:ahyp="http://schemas.microsoft.com/office/drawing/2018/hyperlinkcolor" val="tx"/>
                    </a:ext>
                  </a:extLst>
                </a:hlinkClick>
              </a:rPr>
              <a:t>CLICK HERE</a:t>
            </a:r>
            <a:r>
              <a:rPr lang="en-US" sz="2400" b="1" dirty="0">
                <a:solidFill>
                  <a:schemeClr val="tx1"/>
                </a:solidFill>
              </a:rPr>
              <a:t>]</a:t>
            </a:r>
            <a:endParaRPr lang="en-US" sz="2400" b="1" i="0" dirty="0">
              <a:solidFill>
                <a:srgbClr val="333333"/>
              </a:solidFill>
              <a:effectLst/>
            </a:endParaRPr>
          </a:p>
        </p:txBody>
      </p:sp>
    </p:spTree>
    <p:extLst>
      <p:ext uri="{BB962C8B-B14F-4D97-AF65-F5344CB8AC3E}">
        <p14:creationId xmlns:p14="http://schemas.microsoft.com/office/powerpoint/2010/main" val="2936780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 Dobrado 5">
            <a:extLst>
              <a:ext uri="{FF2B5EF4-FFF2-40B4-BE49-F238E27FC236}">
                <a16:creationId xmlns:a16="http://schemas.microsoft.com/office/drawing/2014/main" id="{3108ACF9-EB4A-46A1-865D-963AEDBA6563}"/>
              </a:ext>
            </a:extLst>
          </p:cNvPr>
          <p:cNvSpPr/>
          <p:nvPr/>
        </p:nvSpPr>
        <p:spPr>
          <a:xfrm>
            <a:off x="310840" y="1046457"/>
            <a:ext cx="11610348" cy="5354361"/>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400" b="1" dirty="0">
                <a:solidFill>
                  <a:schemeClr val="tx1"/>
                </a:solidFill>
              </a:rPr>
              <a:t>Based on the acquired contents of the module, consider how you can design or improve interesting tourist experiences for your guests, which will be sustainable and will take into account modern trends. You can help yourself with these cues</a:t>
            </a:r>
            <a:r>
              <a:rPr lang="sl-SI" sz="2400" b="1" dirty="0">
                <a:solidFill>
                  <a:schemeClr val="tx1"/>
                </a:solidFill>
              </a:rPr>
              <a:t>:</a:t>
            </a:r>
            <a:endParaRPr lang="en-GB" sz="2400" b="1" dirty="0">
              <a:solidFill>
                <a:schemeClr val="tx1"/>
              </a:solidFill>
            </a:endParaRPr>
          </a:p>
          <a:p>
            <a:pPr marL="180000">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 </a:t>
            </a:r>
            <a:r>
              <a:rPr lang="en-US" sz="2400" dirty="0">
                <a:solidFill>
                  <a:schemeClr val="tx1"/>
                </a:solidFill>
              </a:rPr>
              <a:t>What kind of (authentic) experience can we create from our offer, who can inspire</a:t>
            </a:r>
            <a:r>
              <a:rPr lang="sl-SI" sz="2400" dirty="0">
                <a:solidFill>
                  <a:schemeClr val="tx1"/>
                </a:solidFill>
              </a:rPr>
              <a:t> </a:t>
            </a:r>
            <a:r>
              <a:rPr lang="en-US" sz="2400" dirty="0">
                <a:solidFill>
                  <a:schemeClr val="tx1"/>
                </a:solidFill>
              </a:rPr>
              <a:t>it,    what advantages do we have, what can we innovate, where can we be more creative?  </a:t>
            </a:r>
            <a:endParaRPr lang="sl-SI" sz="2400" dirty="0">
              <a:solidFill>
                <a:schemeClr val="tx1"/>
              </a:solidFill>
            </a:endParaRPr>
          </a:p>
          <a:p>
            <a:pPr marL="180000">
              <a:spcAft>
                <a:spcPts val="600"/>
              </a:spcAft>
              <a:buClr>
                <a:srgbClr val="6ECECB"/>
              </a:buClr>
              <a:buFont typeface="Arial" panose="020B0604020202020204" pitchFamily="34" charset="0"/>
              <a:buChar char="•"/>
            </a:pPr>
            <a:r>
              <a:rPr lang="sl-SI" sz="2400" dirty="0">
                <a:solidFill>
                  <a:schemeClr val="tx1"/>
                </a:solidFill>
              </a:rPr>
              <a:t> Do w</a:t>
            </a:r>
            <a:r>
              <a:rPr lang="en-US" sz="2400" dirty="0">
                <a:solidFill>
                  <a:schemeClr val="tx1"/>
                </a:solidFill>
              </a:rPr>
              <a:t>e have a clear vision of who our experience will be for and when we can offer it?  </a:t>
            </a:r>
            <a:endParaRPr lang="sl-SI" sz="2400" dirty="0">
              <a:solidFill>
                <a:schemeClr val="tx1"/>
              </a:solidFill>
            </a:endParaRPr>
          </a:p>
          <a:p>
            <a:pPr marL="180000">
              <a:spcAft>
                <a:spcPts val="600"/>
              </a:spcAft>
              <a:buClr>
                <a:srgbClr val="6ECECB"/>
              </a:buClr>
              <a:buFont typeface="Arial" panose="020B0604020202020204" pitchFamily="34" charset="0"/>
              <a:buChar char="•"/>
            </a:pPr>
            <a:r>
              <a:rPr lang="sl-SI" sz="2400" dirty="0">
                <a:solidFill>
                  <a:schemeClr val="tx1"/>
                </a:solidFill>
              </a:rPr>
              <a:t> </a:t>
            </a:r>
            <a:r>
              <a:rPr lang="en-US" sz="2400" dirty="0">
                <a:solidFill>
                  <a:schemeClr val="tx1"/>
                </a:solidFill>
              </a:rPr>
              <a:t>What do we have and what else are we missing? </a:t>
            </a:r>
            <a:r>
              <a:rPr lang="sl-SI" sz="2400" dirty="0">
                <a:solidFill>
                  <a:schemeClr val="tx1"/>
                </a:solidFill>
              </a:rPr>
              <a:t> </a:t>
            </a:r>
            <a:r>
              <a:rPr lang="en-US" sz="2400" dirty="0">
                <a:solidFill>
                  <a:schemeClr val="tx1"/>
                </a:solidFill>
              </a:rPr>
              <a:t>How are we going to get to this?  </a:t>
            </a:r>
            <a:endParaRPr lang="sl-SI" sz="2400" dirty="0">
              <a:solidFill>
                <a:schemeClr val="tx1"/>
              </a:solidFill>
            </a:endParaRPr>
          </a:p>
          <a:p>
            <a:pPr marL="180000">
              <a:spcAft>
                <a:spcPts val="600"/>
              </a:spcAft>
              <a:buClr>
                <a:srgbClr val="6ECECB"/>
              </a:buClr>
              <a:buFont typeface="Arial" panose="020B0604020202020204" pitchFamily="34" charset="0"/>
              <a:buChar char="•"/>
            </a:pPr>
            <a:r>
              <a:rPr lang="sl-SI" sz="2400" dirty="0">
                <a:solidFill>
                  <a:schemeClr val="tx1"/>
                </a:solidFill>
              </a:rPr>
              <a:t> </a:t>
            </a:r>
            <a:r>
              <a:rPr lang="en-US" sz="2400" dirty="0">
                <a:solidFill>
                  <a:schemeClr val="tx1"/>
                </a:solidFill>
              </a:rPr>
              <a:t>Do we believe in ourselves and in our story? Do we know how to offer it appropriately and confidently?  </a:t>
            </a:r>
            <a:endParaRPr lang="sl-SI" sz="2400" dirty="0">
              <a:solidFill>
                <a:schemeClr val="tx1"/>
              </a:solidFill>
            </a:endParaRPr>
          </a:p>
          <a:p>
            <a:pPr marL="180000">
              <a:spcAft>
                <a:spcPts val="600"/>
              </a:spcAft>
              <a:buClr>
                <a:srgbClr val="6ECECB"/>
              </a:buClr>
              <a:buFont typeface="Arial" panose="020B0604020202020204" pitchFamily="34" charset="0"/>
              <a:buChar char="•"/>
            </a:pPr>
            <a:r>
              <a:rPr lang="sl-SI" sz="2400" dirty="0">
                <a:solidFill>
                  <a:schemeClr val="tx1"/>
                </a:solidFill>
              </a:rPr>
              <a:t> </a:t>
            </a:r>
            <a:r>
              <a:rPr lang="en-US" sz="2400" dirty="0">
                <a:solidFill>
                  <a:schemeClr val="tx1"/>
                </a:solidFill>
              </a:rPr>
              <a:t>How do we want our guests to remember us, to appreciate us?  </a:t>
            </a:r>
            <a:endParaRPr lang="sl-SI" sz="2400" dirty="0">
              <a:solidFill>
                <a:schemeClr val="tx1"/>
              </a:solidFill>
            </a:endParaRPr>
          </a:p>
          <a:p>
            <a:pPr marL="180000">
              <a:spcAft>
                <a:spcPts val="600"/>
              </a:spcAft>
              <a:buClr>
                <a:srgbClr val="6ECECB"/>
              </a:buClr>
              <a:buFont typeface="Arial" panose="020B0604020202020204" pitchFamily="34" charset="0"/>
              <a:buChar char="•"/>
            </a:pPr>
            <a:r>
              <a:rPr lang="sl-SI" sz="2400" dirty="0">
                <a:solidFill>
                  <a:schemeClr val="tx1"/>
                </a:solidFill>
              </a:rPr>
              <a:t>  </a:t>
            </a:r>
            <a:r>
              <a:rPr lang="en-US" sz="2400" dirty="0">
                <a:solidFill>
                  <a:schemeClr val="tx1"/>
                </a:solidFill>
              </a:rPr>
              <a:t>What do we want in our work, what way of work perfects us – </a:t>
            </a:r>
            <a:r>
              <a:rPr lang="sl-SI" sz="2400" dirty="0">
                <a:solidFill>
                  <a:schemeClr val="tx1"/>
                </a:solidFill>
              </a:rPr>
              <a:t>only a </a:t>
            </a:r>
            <a:r>
              <a:rPr lang="en-US" sz="2400" dirty="0">
                <a:solidFill>
                  <a:schemeClr val="tx1"/>
                </a:solidFill>
              </a:rPr>
              <a:t>satisfied host can have satisfied guests.  </a:t>
            </a:r>
            <a:endParaRPr lang="sl-SI" sz="2400" dirty="0">
              <a:solidFill>
                <a:schemeClr val="tx1"/>
              </a:solidFill>
            </a:endParaRPr>
          </a:p>
          <a:p>
            <a:pPr marL="180000">
              <a:spcAft>
                <a:spcPts val="600"/>
              </a:spcAft>
              <a:buClr>
                <a:srgbClr val="6ECECB"/>
              </a:buClr>
              <a:buFont typeface="Arial" panose="020B0604020202020204" pitchFamily="34" charset="0"/>
              <a:buChar char="•"/>
            </a:pPr>
            <a:r>
              <a:rPr lang="sl-SI" sz="2400" dirty="0">
                <a:solidFill>
                  <a:schemeClr val="tx1"/>
                </a:solidFill>
              </a:rPr>
              <a:t>  </a:t>
            </a:r>
            <a:r>
              <a:rPr lang="en-US" sz="2400" dirty="0">
                <a:solidFill>
                  <a:schemeClr val="tx1"/>
                </a:solidFill>
              </a:rPr>
              <a:t>What will be the first 3 concrete things we will accomplish in the short term?</a:t>
            </a:r>
            <a:endParaRPr lang="en-GB" sz="2400" dirty="0">
              <a:solidFill>
                <a:schemeClr val="tx1"/>
              </a:solidFill>
            </a:endParaRP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Assignment</a:t>
            </a:r>
            <a:r>
              <a:rPr lang="sl-SI" sz="3600" b="1" dirty="0"/>
              <a:t>  </a:t>
            </a:r>
            <a:endParaRPr lang="en-US" sz="3600" b="1" dirty="0"/>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3"/>
          <a:stretch>
            <a:fillRect/>
          </a:stretch>
        </p:blipFill>
        <p:spPr>
          <a:xfrm>
            <a:off x="365023" y="337780"/>
            <a:ext cx="720000" cy="720000"/>
          </a:xfrm>
          <a:prstGeom prst="rect">
            <a:avLst/>
          </a:prstGeom>
        </p:spPr>
      </p:pic>
    </p:spTree>
    <p:extLst>
      <p:ext uri="{BB962C8B-B14F-4D97-AF65-F5344CB8AC3E}">
        <p14:creationId xmlns:p14="http://schemas.microsoft.com/office/powerpoint/2010/main" val="2483114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275101" y="1185383"/>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Learning</a:t>
            </a:r>
            <a:r>
              <a:rPr lang="sl-SI" sz="3600" b="1" dirty="0"/>
              <a:t> </a:t>
            </a:r>
            <a:r>
              <a:rPr lang="sl-SI" sz="3600" b="1" dirty="0" err="1"/>
              <a:t>Objectives</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275101" y="2637991"/>
            <a:ext cx="6421582"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0"/>
              </a:spcBef>
              <a:buFont typeface="Wingdings" panose="05000000000000000000" pitchFamily="2" charset="2"/>
              <a:buChar char="Ø"/>
            </a:pPr>
            <a:r>
              <a:rPr lang="en-US" dirty="0"/>
              <a:t>Getting to know the basic characteristics of wellness and tourism</a:t>
            </a:r>
            <a:r>
              <a:rPr lang="sl-SI" dirty="0"/>
              <a:t>.</a:t>
            </a:r>
          </a:p>
          <a:p>
            <a:pPr marL="342900" indent="-342900">
              <a:lnSpc>
                <a:spcPct val="100000"/>
              </a:lnSpc>
              <a:spcBef>
                <a:spcPts val="0"/>
              </a:spcBef>
              <a:buFont typeface="Wingdings" panose="05000000000000000000" pitchFamily="2" charset="2"/>
              <a:buChar char="Ø"/>
            </a:pPr>
            <a:r>
              <a:rPr lang="sl-SI" dirty="0"/>
              <a:t>F</a:t>
            </a:r>
            <a:r>
              <a:rPr lang="en-US" dirty="0" err="1"/>
              <a:t>usion</a:t>
            </a:r>
            <a:r>
              <a:rPr lang="sl-SI" dirty="0"/>
              <a:t> </a:t>
            </a:r>
            <a:r>
              <a:rPr lang="sl-SI" dirty="0" err="1"/>
              <a:t>of</a:t>
            </a:r>
            <a:r>
              <a:rPr lang="sl-SI" dirty="0"/>
              <a:t> </a:t>
            </a:r>
            <a:r>
              <a:rPr lang="sl-SI" dirty="0" err="1"/>
              <a:t>the</a:t>
            </a:r>
            <a:r>
              <a:rPr lang="sl-SI" dirty="0"/>
              <a:t> </a:t>
            </a:r>
            <a:r>
              <a:rPr lang="sl-SI" dirty="0" err="1"/>
              <a:t>above</a:t>
            </a:r>
            <a:r>
              <a:rPr lang="sl-SI" dirty="0"/>
              <a:t> as </a:t>
            </a:r>
            <a:r>
              <a:rPr lang="en-US" dirty="0"/>
              <a:t>important trend of the future. </a:t>
            </a:r>
            <a:endParaRPr lang="sl-SI" dirty="0"/>
          </a:p>
          <a:p>
            <a:pPr marL="342900" indent="-342900">
              <a:lnSpc>
                <a:spcPct val="100000"/>
              </a:lnSpc>
              <a:spcBef>
                <a:spcPts val="0"/>
              </a:spcBef>
              <a:buFont typeface="Wingdings" panose="05000000000000000000" pitchFamily="2" charset="2"/>
              <a:buChar char="Ø"/>
            </a:pPr>
            <a:r>
              <a:rPr lang="en-US" dirty="0"/>
              <a:t>Taking into account sustainable principles</a:t>
            </a:r>
            <a:r>
              <a:rPr lang="sl-SI" dirty="0"/>
              <a:t>.</a:t>
            </a:r>
          </a:p>
          <a:p>
            <a:pPr marL="342900" indent="-342900">
              <a:lnSpc>
                <a:spcPct val="100000"/>
              </a:lnSpc>
              <a:spcBef>
                <a:spcPts val="0"/>
              </a:spcBef>
              <a:buFont typeface="Wingdings" panose="05000000000000000000" pitchFamily="2" charset="2"/>
              <a:buChar char="Ø"/>
            </a:pPr>
            <a:r>
              <a:rPr lang="sl-SI" dirty="0"/>
              <a:t>O</a:t>
            </a:r>
            <a:r>
              <a:rPr lang="en-US" dirty="0" err="1"/>
              <a:t>ffer</a:t>
            </a:r>
            <a:r>
              <a:rPr lang="sl-SI" dirty="0" err="1"/>
              <a:t>ing</a:t>
            </a:r>
            <a:r>
              <a:rPr lang="en-US" dirty="0"/>
              <a:t> opportunities to develop a variety of leisure experiences as well as new business opportunities.</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Slika 1">
            <a:extLst>
              <a:ext uri="{FF2B5EF4-FFF2-40B4-BE49-F238E27FC236}">
                <a16:creationId xmlns:a16="http://schemas.microsoft.com/office/drawing/2014/main" id="{BDE36A4D-A30F-4A8E-B8A1-0ED8A9022CA8}"/>
              </a:ext>
            </a:extLst>
          </p:cNvPr>
          <p:cNvPicPr>
            <a:picLocks noChangeAspect="1"/>
          </p:cNvPicPr>
          <p:nvPr/>
        </p:nvPicPr>
        <p:blipFill rotWithShape="1">
          <a:blip r:embed="rId2"/>
          <a:srcRect l="14511" r="11337"/>
          <a:stretch/>
        </p:blipFill>
        <p:spPr>
          <a:xfrm>
            <a:off x="0" y="1345523"/>
            <a:ext cx="4675909" cy="3518812"/>
          </a:xfrm>
          <a:prstGeom prst="rect">
            <a:avLst/>
          </a:prstGeom>
        </p:spPr>
      </p:pic>
    </p:spTree>
    <p:extLst>
      <p:ext uri="{BB962C8B-B14F-4D97-AF65-F5344CB8AC3E}">
        <p14:creationId xmlns:p14="http://schemas.microsoft.com/office/powerpoint/2010/main" val="3229187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4800" dirty="0">
                <a:solidFill>
                  <a:schemeClr val="bg1"/>
                </a:solidFill>
                <a:effectLst>
                  <a:outerShdw blurRad="38100" dist="38100" dir="2700000" algn="tl">
                    <a:srgbClr val="000000">
                      <a:alpha val="43137"/>
                    </a:srgbClr>
                  </a:outerShdw>
                </a:effectLst>
              </a:rPr>
              <a:t>Module Summary</a:t>
            </a:r>
          </a:p>
        </p:txBody>
      </p:sp>
      <p:pic>
        <p:nvPicPr>
          <p:cNvPr id="5" name="Označba mesta slike 4">
            <a:extLst>
              <a:ext uri="{FF2B5EF4-FFF2-40B4-BE49-F238E27FC236}">
                <a16:creationId xmlns:a16="http://schemas.microsoft.com/office/drawing/2014/main" id="{D41DA473-4F58-4FF9-A70D-02E1E601D4D6}"/>
              </a:ext>
            </a:extLst>
          </p:cNvPr>
          <p:cNvPicPr>
            <a:picLocks noGrp="1" noChangeAspect="1"/>
          </p:cNvPicPr>
          <p:nvPr>
            <p:ph type="pic" sz="quarter" idx="19"/>
          </p:nvPr>
        </p:nvPicPr>
        <p:blipFill>
          <a:blip r:embed="rId3"/>
          <a:srcRect t="8295" b="8295"/>
          <a:stretch>
            <a:fillRect/>
          </a:stretch>
        </p:blipFill>
        <p:spPr>
          <a:xfrm>
            <a:off x="3565525" y="0"/>
            <a:ext cx="8626475" cy="4540250"/>
          </a:xfrm>
        </p:spPr>
      </p:pic>
      <p:sp>
        <p:nvSpPr>
          <p:cNvPr id="3" name="Pravokotnik 2">
            <a:extLst>
              <a:ext uri="{FF2B5EF4-FFF2-40B4-BE49-F238E27FC236}">
                <a16:creationId xmlns:a16="http://schemas.microsoft.com/office/drawing/2014/main" id="{E7A41059-5E22-4A5C-8F4F-0A9B9F4D22C2}"/>
              </a:ext>
            </a:extLst>
          </p:cNvPr>
          <p:cNvSpPr/>
          <p:nvPr/>
        </p:nvSpPr>
        <p:spPr>
          <a:xfrm>
            <a:off x="3703983" y="4791653"/>
            <a:ext cx="6096000" cy="1077218"/>
          </a:xfrm>
          <a:prstGeom prst="rect">
            <a:avLst/>
          </a:prstGeom>
        </p:spPr>
        <p:txBody>
          <a:bodyPr>
            <a:spAutoFit/>
          </a:bodyPr>
          <a:lstStyle/>
          <a:p>
            <a:r>
              <a:rPr lang="en-US" sz="2400" dirty="0"/>
              <a:t>“People do not buy goods and services. </a:t>
            </a:r>
          </a:p>
          <a:p>
            <a:r>
              <a:rPr lang="en-US" sz="2400" dirty="0"/>
              <a:t>They buy relations, stories and magic.”     </a:t>
            </a:r>
          </a:p>
          <a:p>
            <a:pPr algn="r"/>
            <a:r>
              <a:rPr lang="en-US" sz="1600" i="1" dirty="0"/>
              <a:t>Seth Godin</a:t>
            </a:r>
          </a:p>
        </p:txBody>
      </p:sp>
    </p:spTree>
    <p:extLst>
      <p:ext uri="{BB962C8B-B14F-4D97-AF65-F5344CB8AC3E}">
        <p14:creationId xmlns:p14="http://schemas.microsoft.com/office/powerpoint/2010/main" val="365369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4929890" y="341380"/>
            <a:ext cx="685792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r>
              <a:rPr lang="sl-SI" sz="3600" b="1" dirty="0"/>
              <a:t> learned:</a:t>
            </a:r>
            <a:endParaRPr lang="en-US" sz="3600" b="1" dirty="0"/>
          </a:p>
        </p:txBody>
      </p:sp>
      <p:sp>
        <p:nvSpPr>
          <p:cNvPr id="4" name="Retângulo 3">
            <a:extLst>
              <a:ext uri="{FF2B5EF4-FFF2-40B4-BE49-F238E27FC236}">
                <a16:creationId xmlns:a16="http://schemas.microsoft.com/office/drawing/2014/main" id="{9E508F4C-B7BD-420A-B5CF-88868B5CD545}"/>
              </a:ext>
            </a:extLst>
          </p:cNvPr>
          <p:cNvSpPr/>
          <p:nvPr/>
        </p:nvSpPr>
        <p:spPr>
          <a:xfrm>
            <a:off x="4956394" y="1046457"/>
            <a:ext cx="6831416"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spc="-30" dirty="0">
                <a:solidFill>
                  <a:schemeClr val="tx1"/>
                </a:solidFill>
              </a:rPr>
              <a:t>Wellness as a holistic lifestyle that includes care for health, beauty, balance and harmony of thought, soul and feelings.</a:t>
            </a:r>
            <a:endParaRPr lang="sl-SI" sz="2400" spc="-30" dirty="0">
              <a:solidFill>
                <a:schemeClr val="tx1"/>
              </a:solidFill>
            </a:endParaRPr>
          </a:p>
          <a:p>
            <a:r>
              <a:rPr lang="en-US" sz="2400" spc="-30" dirty="0">
                <a:solidFill>
                  <a:schemeClr val="tx1"/>
                </a:solidFill>
              </a:rPr>
              <a:t>Tourism as an economic and social phenomenon that ensures the development of the economy and jobs, but also contributes to the protection of natural and cultural heritage and their preservation.</a:t>
            </a:r>
            <a:endParaRPr lang="sl-SI" sz="2400" spc="-30" dirty="0">
              <a:solidFill>
                <a:schemeClr val="tx1"/>
              </a:solidFill>
            </a:endParaRPr>
          </a:p>
          <a:p>
            <a:r>
              <a:rPr lang="en-US" sz="2400" spc="-30" dirty="0">
                <a:solidFill>
                  <a:schemeClr val="tx1"/>
                </a:solidFill>
              </a:rPr>
              <a:t>Motives and factors influencing the choice of travel destinations.</a:t>
            </a:r>
            <a:endParaRPr lang="sl-SI" sz="2400" spc="-30" dirty="0">
              <a:solidFill>
                <a:schemeClr val="tx1"/>
              </a:solidFill>
            </a:endParaRPr>
          </a:p>
          <a:p>
            <a:r>
              <a:rPr lang="en-US" sz="2400" spc="-30" dirty="0">
                <a:solidFill>
                  <a:schemeClr val="tx1"/>
                </a:solidFill>
              </a:rPr>
              <a:t>Tourism development trends and priorities for tourism recovery after the epidemic</a:t>
            </a:r>
            <a:endParaRPr lang="sl-SI" sz="2400" spc="-30" dirty="0">
              <a:solidFill>
                <a:schemeClr val="tx1"/>
              </a:solidFill>
            </a:endParaRPr>
          </a:p>
          <a:p>
            <a:r>
              <a:rPr lang="en-US" sz="2400" spc="-30" dirty="0">
                <a:solidFill>
                  <a:schemeClr val="tx1"/>
                </a:solidFill>
              </a:rPr>
              <a:t>Tourists are looking for experiences and stories.</a:t>
            </a:r>
            <a:endParaRPr lang="sl-SI" sz="2400" spc="-30" dirty="0">
              <a:solidFill>
                <a:schemeClr val="tx1"/>
              </a:solidFill>
            </a:endParaRPr>
          </a:p>
          <a:p>
            <a:r>
              <a:rPr lang="en-US" sz="2400" spc="-30" dirty="0">
                <a:solidFill>
                  <a:schemeClr val="tx1"/>
                </a:solidFill>
              </a:rPr>
              <a:t>Local is the new global</a:t>
            </a:r>
            <a:endParaRPr lang="sl-SI" sz="2400" dirty="0">
              <a:solidFill>
                <a:schemeClr val="tx1"/>
              </a:solidFill>
            </a:endParaRPr>
          </a:p>
          <a:p>
            <a:endParaRPr lang="sl-SI" sz="2400" dirty="0">
              <a:solidFill>
                <a:schemeClr val="tx1"/>
              </a:solidFill>
            </a:endParaRPr>
          </a:p>
          <a:p>
            <a:endParaRPr lang="sl-SI" sz="2400" dirty="0">
              <a:solidFill>
                <a:schemeClr val="tx1"/>
              </a:solidFill>
            </a:endParaRPr>
          </a:p>
          <a:p>
            <a:endParaRPr lang="sl-SI" sz="2400" dirty="0"/>
          </a:p>
          <a:p>
            <a:pPr marL="342900" indent="-342900">
              <a:buFont typeface="Wingdings" panose="05000000000000000000" pitchFamily="2" charset="2"/>
              <a:buChar char="ü"/>
            </a:pPr>
            <a:endParaRPr lang="sl-SI" sz="2400" dirty="0">
              <a:solidFill>
                <a:schemeClr val="tx1"/>
              </a:solidFill>
            </a:endParaRPr>
          </a:p>
          <a:p>
            <a:pPr marL="342900" indent="-342900">
              <a:buFont typeface="Wingdings" panose="05000000000000000000" pitchFamily="2" charset="2"/>
              <a:buChar char="ü"/>
            </a:pPr>
            <a:endParaRPr lang="sl-SI" sz="2400" dirty="0">
              <a:solidFill>
                <a:schemeClr val="tx1"/>
              </a:solidFill>
            </a:endParaRPr>
          </a:p>
          <a:p>
            <a:endParaRPr lang="en-GB" sz="2400" spc="-30" dirty="0">
              <a:solidFill>
                <a:schemeClr val="tx1"/>
              </a:solidFill>
            </a:endParaRPr>
          </a:p>
        </p:txBody>
      </p:sp>
      <p:pic>
        <p:nvPicPr>
          <p:cNvPr id="3" name="Slika 2">
            <a:extLst>
              <a:ext uri="{FF2B5EF4-FFF2-40B4-BE49-F238E27FC236}">
                <a16:creationId xmlns:a16="http://schemas.microsoft.com/office/drawing/2014/main" id="{4D430C78-5CB0-478E-9BF4-AA47AEE679BC}"/>
              </a:ext>
            </a:extLst>
          </p:cNvPr>
          <p:cNvPicPr>
            <a:picLocks noChangeAspect="1"/>
          </p:cNvPicPr>
          <p:nvPr/>
        </p:nvPicPr>
        <p:blipFill rotWithShape="1">
          <a:blip r:embed="rId3"/>
          <a:srcRect l="33075" r="16926"/>
          <a:stretch/>
        </p:blipFill>
        <p:spPr>
          <a:xfrm>
            <a:off x="0" y="248252"/>
            <a:ext cx="4447309" cy="5925213"/>
          </a:xfrm>
          <a:prstGeom prst="rect">
            <a:avLst/>
          </a:prstGeom>
        </p:spPr>
      </p:pic>
      <p:pic>
        <p:nvPicPr>
          <p:cNvPr id="5" name="Slika 4">
            <a:extLst>
              <a:ext uri="{FF2B5EF4-FFF2-40B4-BE49-F238E27FC236}">
                <a16:creationId xmlns:a16="http://schemas.microsoft.com/office/drawing/2014/main" id="{A567050D-4B83-4DDF-94F1-618909EC63FE}"/>
              </a:ext>
            </a:extLst>
          </p:cNvPr>
          <p:cNvPicPr>
            <a:picLocks noChangeAspect="1"/>
          </p:cNvPicPr>
          <p:nvPr/>
        </p:nvPicPr>
        <p:blipFill>
          <a:blip r:embed="rId4"/>
          <a:stretch>
            <a:fillRect/>
          </a:stretch>
        </p:blipFill>
        <p:spPr>
          <a:xfrm>
            <a:off x="4669857" y="1158557"/>
            <a:ext cx="286537" cy="280440"/>
          </a:xfrm>
          <a:prstGeom prst="rect">
            <a:avLst/>
          </a:prstGeom>
        </p:spPr>
      </p:pic>
      <p:pic>
        <p:nvPicPr>
          <p:cNvPr id="28" name="Slika 27">
            <a:extLst>
              <a:ext uri="{FF2B5EF4-FFF2-40B4-BE49-F238E27FC236}">
                <a16:creationId xmlns:a16="http://schemas.microsoft.com/office/drawing/2014/main" id="{40A29929-697D-4D1D-8097-6FB273070689}"/>
              </a:ext>
            </a:extLst>
          </p:cNvPr>
          <p:cNvPicPr>
            <a:picLocks noChangeAspect="1"/>
          </p:cNvPicPr>
          <p:nvPr/>
        </p:nvPicPr>
        <p:blipFill>
          <a:blip r:embed="rId4"/>
          <a:stretch>
            <a:fillRect/>
          </a:stretch>
        </p:blipFill>
        <p:spPr>
          <a:xfrm>
            <a:off x="4677182" y="5198559"/>
            <a:ext cx="286537" cy="280440"/>
          </a:xfrm>
          <a:prstGeom prst="rect">
            <a:avLst/>
          </a:prstGeom>
        </p:spPr>
      </p:pic>
      <p:pic>
        <p:nvPicPr>
          <p:cNvPr id="29" name="Slika 28">
            <a:extLst>
              <a:ext uri="{FF2B5EF4-FFF2-40B4-BE49-F238E27FC236}">
                <a16:creationId xmlns:a16="http://schemas.microsoft.com/office/drawing/2014/main" id="{15E08F78-43C8-4FE3-809E-C0448A301110}"/>
              </a:ext>
            </a:extLst>
          </p:cNvPr>
          <p:cNvPicPr>
            <a:picLocks noChangeAspect="1"/>
          </p:cNvPicPr>
          <p:nvPr/>
        </p:nvPicPr>
        <p:blipFill>
          <a:blip r:embed="rId4"/>
          <a:stretch>
            <a:fillRect/>
          </a:stretch>
        </p:blipFill>
        <p:spPr>
          <a:xfrm>
            <a:off x="4613510" y="2212156"/>
            <a:ext cx="286537" cy="280440"/>
          </a:xfrm>
          <a:prstGeom prst="rect">
            <a:avLst/>
          </a:prstGeom>
        </p:spPr>
      </p:pic>
      <p:pic>
        <p:nvPicPr>
          <p:cNvPr id="30" name="Slika 29">
            <a:extLst>
              <a:ext uri="{FF2B5EF4-FFF2-40B4-BE49-F238E27FC236}">
                <a16:creationId xmlns:a16="http://schemas.microsoft.com/office/drawing/2014/main" id="{EB101DC4-280B-4ABC-92AA-BC148AEB0927}"/>
              </a:ext>
            </a:extLst>
          </p:cNvPr>
          <p:cNvPicPr>
            <a:picLocks noChangeAspect="1"/>
          </p:cNvPicPr>
          <p:nvPr/>
        </p:nvPicPr>
        <p:blipFill>
          <a:blip r:embed="rId4"/>
          <a:stretch>
            <a:fillRect/>
          </a:stretch>
        </p:blipFill>
        <p:spPr>
          <a:xfrm>
            <a:off x="4686410" y="4445909"/>
            <a:ext cx="286537" cy="280440"/>
          </a:xfrm>
          <a:prstGeom prst="rect">
            <a:avLst/>
          </a:prstGeom>
        </p:spPr>
      </p:pic>
      <p:pic>
        <p:nvPicPr>
          <p:cNvPr id="31" name="Slika 30">
            <a:extLst>
              <a:ext uri="{FF2B5EF4-FFF2-40B4-BE49-F238E27FC236}">
                <a16:creationId xmlns:a16="http://schemas.microsoft.com/office/drawing/2014/main" id="{BC345757-210B-442F-9FCF-8C7E890271AF}"/>
              </a:ext>
            </a:extLst>
          </p:cNvPr>
          <p:cNvPicPr>
            <a:picLocks noChangeAspect="1"/>
          </p:cNvPicPr>
          <p:nvPr/>
        </p:nvPicPr>
        <p:blipFill>
          <a:blip r:embed="rId4"/>
          <a:stretch>
            <a:fillRect/>
          </a:stretch>
        </p:blipFill>
        <p:spPr>
          <a:xfrm>
            <a:off x="4669856" y="5542221"/>
            <a:ext cx="286537" cy="280440"/>
          </a:xfrm>
          <a:prstGeom prst="rect">
            <a:avLst/>
          </a:prstGeom>
        </p:spPr>
      </p:pic>
      <p:pic>
        <p:nvPicPr>
          <p:cNvPr id="10" name="Slika 9">
            <a:extLst>
              <a:ext uri="{FF2B5EF4-FFF2-40B4-BE49-F238E27FC236}">
                <a16:creationId xmlns:a16="http://schemas.microsoft.com/office/drawing/2014/main" id="{D50469FB-D914-4C30-9CFA-FC9410C625AD}"/>
              </a:ext>
            </a:extLst>
          </p:cNvPr>
          <p:cNvPicPr>
            <a:picLocks noChangeAspect="1"/>
          </p:cNvPicPr>
          <p:nvPr/>
        </p:nvPicPr>
        <p:blipFill>
          <a:blip r:embed="rId4"/>
          <a:stretch>
            <a:fillRect/>
          </a:stretch>
        </p:blipFill>
        <p:spPr>
          <a:xfrm>
            <a:off x="4683167" y="3742137"/>
            <a:ext cx="286537" cy="280440"/>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323720"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r>
              <a:rPr lang="sl-SI" sz="3600" b="1" dirty="0"/>
              <a:t> learned </a:t>
            </a:r>
            <a:endParaRPr lang="en-US" sz="3600" b="1" dirty="0"/>
          </a:p>
        </p:txBody>
      </p:sp>
      <p:sp>
        <p:nvSpPr>
          <p:cNvPr id="4" name="Retângulo 3">
            <a:extLst>
              <a:ext uri="{FF2B5EF4-FFF2-40B4-BE49-F238E27FC236}">
                <a16:creationId xmlns:a16="http://schemas.microsoft.com/office/drawing/2014/main" id="{9E508F4C-B7BD-420A-B5CF-88868B5CD545}"/>
              </a:ext>
            </a:extLst>
          </p:cNvPr>
          <p:cNvSpPr/>
          <p:nvPr/>
        </p:nvSpPr>
        <p:spPr>
          <a:xfrm>
            <a:off x="598571" y="1046457"/>
            <a:ext cx="6086883"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6ECECB"/>
              </a:buClr>
            </a:pPr>
            <a:r>
              <a:rPr lang="en-US" sz="2400" spc="-30" dirty="0">
                <a:solidFill>
                  <a:schemeClr val="tx1"/>
                </a:solidFill>
              </a:rPr>
              <a:t>tourist destinations and trends in the development of the offer, which puts experiences and higher added value at the forefront</a:t>
            </a:r>
            <a:r>
              <a:rPr lang="sl-SI" sz="2400" spc="-30" dirty="0">
                <a:solidFill>
                  <a:schemeClr val="tx1"/>
                </a:solidFill>
              </a:rPr>
              <a:t> </a:t>
            </a:r>
            <a:r>
              <a:rPr lang="en-US" sz="2400" spc="-30" dirty="0">
                <a:solidFill>
                  <a:schemeClr val="tx1"/>
                </a:solidFill>
              </a:rPr>
              <a:t>for the destination to function successfully, </a:t>
            </a:r>
            <a:endParaRPr lang="sl-SI" sz="2400" spc="-30" dirty="0">
              <a:solidFill>
                <a:schemeClr val="tx1"/>
              </a:solidFill>
            </a:endParaRPr>
          </a:p>
          <a:p>
            <a:pPr>
              <a:spcAft>
                <a:spcPts val="600"/>
              </a:spcAft>
              <a:buClr>
                <a:srgbClr val="6ECECB"/>
              </a:buClr>
            </a:pPr>
            <a:r>
              <a:rPr lang="en-US" sz="2400" spc="-30" dirty="0">
                <a:solidFill>
                  <a:schemeClr val="tx1"/>
                </a:solidFill>
              </a:rPr>
              <a:t>the natural, economic and social environment must be integrated</a:t>
            </a:r>
            <a:endParaRPr lang="sl-SI" sz="2400" spc="-30" dirty="0">
              <a:solidFill>
                <a:schemeClr val="tx1"/>
              </a:solidFill>
            </a:endParaRPr>
          </a:p>
          <a:p>
            <a:pPr>
              <a:spcAft>
                <a:spcPts val="600"/>
              </a:spcAft>
              <a:buClr>
                <a:srgbClr val="6ECECB"/>
              </a:buClr>
            </a:pPr>
            <a:r>
              <a:rPr lang="en-US" sz="2400" spc="-30" dirty="0">
                <a:solidFill>
                  <a:schemeClr val="tx1"/>
                </a:solidFill>
              </a:rPr>
              <a:t>the success of the operation of the destination is taken care of by the destination management</a:t>
            </a:r>
            <a:endParaRPr lang="sl-SI" sz="2400" spc="-30" dirty="0">
              <a:solidFill>
                <a:schemeClr val="tx1"/>
              </a:solidFill>
            </a:endParaRPr>
          </a:p>
          <a:p>
            <a:pPr>
              <a:spcAft>
                <a:spcPts val="600"/>
              </a:spcAft>
              <a:buClr>
                <a:srgbClr val="6ECECB"/>
              </a:buClr>
            </a:pPr>
            <a:r>
              <a:rPr lang="en-US" sz="2400" spc="-30" dirty="0">
                <a:solidFill>
                  <a:schemeClr val="tx1"/>
                </a:solidFill>
              </a:rPr>
              <a:t>sustainable development as the development of human society, which depletes and burdens natural resources, resources and enables their restoration</a:t>
            </a:r>
            <a:endParaRPr lang="sl-SI" sz="2400" spc="-30" dirty="0">
              <a:solidFill>
                <a:schemeClr val="tx1"/>
              </a:solidFill>
            </a:endParaRPr>
          </a:p>
        </p:txBody>
      </p:sp>
      <p:pic>
        <p:nvPicPr>
          <p:cNvPr id="2" name="Slika 1">
            <a:extLst>
              <a:ext uri="{FF2B5EF4-FFF2-40B4-BE49-F238E27FC236}">
                <a16:creationId xmlns:a16="http://schemas.microsoft.com/office/drawing/2014/main" id="{5C066A39-501D-4810-8860-D10D6C207A84}"/>
              </a:ext>
            </a:extLst>
          </p:cNvPr>
          <p:cNvPicPr>
            <a:picLocks noChangeAspect="1"/>
          </p:cNvPicPr>
          <p:nvPr/>
        </p:nvPicPr>
        <p:blipFill rotWithShape="1">
          <a:blip r:embed="rId2"/>
          <a:srcRect l="9181" r="12859"/>
          <a:stretch/>
        </p:blipFill>
        <p:spPr>
          <a:xfrm>
            <a:off x="6809509" y="1046457"/>
            <a:ext cx="5382491" cy="4602735"/>
          </a:xfrm>
          <a:prstGeom prst="rect">
            <a:avLst/>
          </a:prstGeom>
        </p:spPr>
      </p:pic>
      <p:pic>
        <p:nvPicPr>
          <p:cNvPr id="3" name="Slika 2">
            <a:extLst>
              <a:ext uri="{FF2B5EF4-FFF2-40B4-BE49-F238E27FC236}">
                <a16:creationId xmlns:a16="http://schemas.microsoft.com/office/drawing/2014/main" id="{5D7B7351-A304-4E88-A1D8-2281B280BEFB}"/>
              </a:ext>
            </a:extLst>
          </p:cNvPr>
          <p:cNvPicPr>
            <a:picLocks noChangeAspect="1"/>
          </p:cNvPicPr>
          <p:nvPr/>
        </p:nvPicPr>
        <p:blipFill>
          <a:blip r:embed="rId3"/>
          <a:stretch>
            <a:fillRect/>
          </a:stretch>
        </p:blipFill>
        <p:spPr>
          <a:xfrm>
            <a:off x="267610" y="1169893"/>
            <a:ext cx="284673" cy="284673"/>
          </a:xfrm>
          <a:prstGeom prst="rect">
            <a:avLst/>
          </a:prstGeom>
          <a:effectLst/>
        </p:spPr>
      </p:pic>
      <p:pic>
        <p:nvPicPr>
          <p:cNvPr id="37" name="Slika 36">
            <a:extLst>
              <a:ext uri="{FF2B5EF4-FFF2-40B4-BE49-F238E27FC236}">
                <a16:creationId xmlns:a16="http://schemas.microsoft.com/office/drawing/2014/main" id="{C6D0BE5F-912D-4A91-9E26-67177C51986B}"/>
              </a:ext>
            </a:extLst>
          </p:cNvPr>
          <p:cNvPicPr>
            <a:picLocks noChangeAspect="1"/>
          </p:cNvPicPr>
          <p:nvPr/>
        </p:nvPicPr>
        <p:blipFill>
          <a:blip r:embed="rId3"/>
          <a:stretch>
            <a:fillRect/>
          </a:stretch>
        </p:blipFill>
        <p:spPr>
          <a:xfrm>
            <a:off x="251870" y="3040216"/>
            <a:ext cx="284673" cy="284673"/>
          </a:xfrm>
          <a:prstGeom prst="rect">
            <a:avLst/>
          </a:prstGeom>
        </p:spPr>
      </p:pic>
      <p:pic>
        <p:nvPicPr>
          <p:cNvPr id="38" name="Slika 37">
            <a:extLst>
              <a:ext uri="{FF2B5EF4-FFF2-40B4-BE49-F238E27FC236}">
                <a16:creationId xmlns:a16="http://schemas.microsoft.com/office/drawing/2014/main" id="{69A21804-0A32-4ED7-BB42-26C1ED6F51C2}"/>
              </a:ext>
            </a:extLst>
          </p:cNvPr>
          <p:cNvPicPr>
            <a:picLocks noChangeAspect="1"/>
          </p:cNvPicPr>
          <p:nvPr/>
        </p:nvPicPr>
        <p:blipFill>
          <a:blip r:embed="rId3"/>
          <a:stretch>
            <a:fillRect/>
          </a:stretch>
        </p:blipFill>
        <p:spPr>
          <a:xfrm>
            <a:off x="269933" y="3877038"/>
            <a:ext cx="284673" cy="284673"/>
          </a:xfrm>
          <a:prstGeom prst="rect">
            <a:avLst/>
          </a:prstGeom>
        </p:spPr>
      </p:pic>
      <p:pic>
        <p:nvPicPr>
          <p:cNvPr id="39" name="Slika 38">
            <a:extLst>
              <a:ext uri="{FF2B5EF4-FFF2-40B4-BE49-F238E27FC236}">
                <a16:creationId xmlns:a16="http://schemas.microsoft.com/office/drawing/2014/main" id="{A79FBEB9-C763-4DF5-8750-6B8CC3EBE2BA}"/>
              </a:ext>
            </a:extLst>
          </p:cNvPr>
          <p:cNvPicPr>
            <a:picLocks noChangeAspect="1"/>
          </p:cNvPicPr>
          <p:nvPr/>
        </p:nvPicPr>
        <p:blipFill>
          <a:blip r:embed="rId3"/>
          <a:stretch>
            <a:fillRect/>
          </a:stretch>
        </p:blipFill>
        <p:spPr>
          <a:xfrm>
            <a:off x="301243" y="4687783"/>
            <a:ext cx="284673" cy="284673"/>
          </a:xfrm>
          <a:prstGeom prst="rect">
            <a:avLst/>
          </a:prstGeom>
        </p:spPr>
      </p:pic>
    </p:spTree>
    <p:extLst>
      <p:ext uri="{BB962C8B-B14F-4D97-AF65-F5344CB8AC3E}">
        <p14:creationId xmlns:p14="http://schemas.microsoft.com/office/powerpoint/2010/main" val="3889389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r>
              <a:rPr lang="sl-SI" sz="3600" b="1" dirty="0"/>
              <a:t> learned</a:t>
            </a:r>
            <a:endParaRPr lang="en-US" sz="3600" b="1" dirty="0"/>
          </a:p>
        </p:txBody>
      </p:sp>
      <p:sp>
        <p:nvSpPr>
          <p:cNvPr id="4" name="Retângulo 3">
            <a:extLst>
              <a:ext uri="{FF2B5EF4-FFF2-40B4-BE49-F238E27FC236}">
                <a16:creationId xmlns:a16="http://schemas.microsoft.com/office/drawing/2014/main" id="{9E508F4C-B7BD-420A-B5CF-88868B5CD545}"/>
              </a:ext>
            </a:extLst>
          </p:cNvPr>
          <p:cNvSpPr/>
          <p:nvPr/>
        </p:nvSpPr>
        <p:spPr>
          <a:xfrm>
            <a:off x="5267739" y="1046457"/>
            <a:ext cx="660041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6ECECB"/>
              </a:buClr>
            </a:pPr>
            <a:r>
              <a:rPr lang="sl-SI" sz="2400" dirty="0">
                <a:solidFill>
                  <a:schemeClr val="tx1"/>
                </a:solidFill>
              </a:rPr>
              <a:t>S</a:t>
            </a:r>
            <a:r>
              <a:rPr lang="en-US" sz="2400" dirty="0" err="1">
                <a:solidFill>
                  <a:schemeClr val="tx1"/>
                </a:solidFill>
              </a:rPr>
              <a:t>ustainable</a:t>
            </a:r>
            <a:r>
              <a:rPr lang="en-US" sz="2400" dirty="0">
                <a:solidFill>
                  <a:schemeClr val="tx1"/>
                </a:solidFill>
              </a:rPr>
              <a:t> tourism, taking full account of its current and future economic, social and environmental impacts, addresses the needs of visitors, industry, the environment and host communities</a:t>
            </a:r>
            <a:endParaRPr lang="sl-SI" sz="2400" dirty="0">
              <a:solidFill>
                <a:schemeClr val="tx1"/>
              </a:solidFill>
            </a:endParaRPr>
          </a:p>
          <a:p>
            <a:pPr>
              <a:spcAft>
                <a:spcPts val="600"/>
              </a:spcAft>
              <a:buClr>
                <a:srgbClr val="6ECECB"/>
              </a:buClr>
            </a:pPr>
            <a:r>
              <a:rPr lang="en-US" sz="2400" dirty="0">
                <a:solidFill>
                  <a:schemeClr val="tx1"/>
                </a:solidFill>
              </a:rPr>
              <a:t>Small, sustainably oriented steps with which we can make big changes.</a:t>
            </a:r>
            <a:endParaRPr lang="sl-SI" sz="2400" dirty="0">
              <a:solidFill>
                <a:schemeClr val="tx1"/>
              </a:solidFill>
            </a:endParaRPr>
          </a:p>
          <a:p>
            <a:pPr>
              <a:spcAft>
                <a:spcPts val="600"/>
              </a:spcAft>
              <a:buClr>
                <a:srgbClr val="6ECECB"/>
              </a:buClr>
            </a:pPr>
            <a:r>
              <a:rPr lang="en-US" sz="2400" dirty="0">
                <a:solidFill>
                  <a:schemeClr val="tx1"/>
                </a:solidFill>
              </a:rPr>
              <a:t>Guidelines for sustainable tourism development according to GSTC standards and the approach of systematic promotion of the transformation of the tourist offer within the </a:t>
            </a:r>
            <a:r>
              <a:rPr lang="en-US" sz="2400" b="1" i="1" dirty="0">
                <a:solidFill>
                  <a:schemeClr val="tx1"/>
                </a:solidFill>
              </a:rPr>
              <a:t>Green </a:t>
            </a:r>
            <a:r>
              <a:rPr lang="en-US" sz="2400" b="1" i="1" dirty="0" err="1">
                <a:solidFill>
                  <a:schemeClr val="tx1"/>
                </a:solidFill>
              </a:rPr>
              <a:t>Sheme</a:t>
            </a:r>
            <a:r>
              <a:rPr lang="en-US" sz="2400" b="1" i="1" dirty="0">
                <a:solidFill>
                  <a:schemeClr val="tx1"/>
                </a:solidFill>
              </a:rPr>
              <a:t> of Slovene tourism</a:t>
            </a:r>
            <a:r>
              <a:rPr lang="sl-SI" sz="2400" dirty="0">
                <a:solidFill>
                  <a:schemeClr val="tx1"/>
                </a:solidFill>
              </a:rPr>
              <a:t>.</a:t>
            </a:r>
            <a:r>
              <a:rPr lang="en-US" sz="2400" dirty="0">
                <a:solidFill>
                  <a:schemeClr val="tx1"/>
                </a:solidFill>
              </a:rPr>
              <a:t> </a:t>
            </a:r>
            <a:r>
              <a:rPr lang="sl-SI" sz="2400" dirty="0">
                <a:solidFill>
                  <a:schemeClr val="tx1"/>
                </a:solidFill>
              </a:rPr>
              <a:t>‎</a:t>
            </a:r>
          </a:p>
          <a:p>
            <a:pPr>
              <a:lnSpc>
                <a:spcPct val="150000"/>
              </a:lnSpc>
              <a:spcAft>
                <a:spcPts val="600"/>
              </a:spcAft>
              <a:buClr>
                <a:srgbClr val="6ECECB"/>
              </a:buClr>
              <a:buFont typeface="Arial" panose="020B0604020202020204" pitchFamily="34" charset="0"/>
              <a:buChar char="•"/>
            </a:pPr>
            <a:endParaRPr lang="en-GB" sz="2400" spc="-30" dirty="0">
              <a:solidFill>
                <a:schemeClr val="tx1"/>
              </a:solidFill>
            </a:endParaRPr>
          </a:p>
        </p:txBody>
      </p:sp>
      <p:pic>
        <p:nvPicPr>
          <p:cNvPr id="2" name="Slika 1">
            <a:extLst>
              <a:ext uri="{FF2B5EF4-FFF2-40B4-BE49-F238E27FC236}">
                <a16:creationId xmlns:a16="http://schemas.microsoft.com/office/drawing/2014/main" id="{30E29E28-7838-4270-BA99-318E78A412C5}"/>
              </a:ext>
            </a:extLst>
          </p:cNvPr>
          <p:cNvPicPr>
            <a:picLocks noChangeAspect="1"/>
          </p:cNvPicPr>
          <p:nvPr/>
        </p:nvPicPr>
        <p:blipFill>
          <a:blip r:embed="rId3"/>
          <a:stretch>
            <a:fillRect/>
          </a:stretch>
        </p:blipFill>
        <p:spPr>
          <a:xfrm>
            <a:off x="0" y="268357"/>
            <a:ext cx="4836567" cy="6023113"/>
          </a:xfrm>
          <a:prstGeom prst="rect">
            <a:avLst/>
          </a:prstGeom>
        </p:spPr>
      </p:pic>
      <p:pic>
        <p:nvPicPr>
          <p:cNvPr id="3" name="Slika 2">
            <a:extLst>
              <a:ext uri="{FF2B5EF4-FFF2-40B4-BE49-F238E27FC236}">
                <a16:creationId xmlns:a16="http://schemas.microsoft.com/office/drawing/2014/main" id="{B67AA5E2-1BAA-4CDC-9E50-A244D333AC54}"/>
              </a:ext>
            </a:extLst>
          </p:cNvPr>
          <p:cNvPicPr>
            <a:picLocks noChangeAspect="1"/>
          </p:cNvPicPr>
          <p:nvPr/>
        </p:nvPicPr>
        <p:blipFill>
          <a:blip r:embed="rId4"/>
          <a:stretch>
            <a:fillRect/>
          </a:stretch>
        </p:blipFill>
        <p:spPr>
          <a:xfrm>
            <a:off x="5005778" y="1132949"/>
            <a:ext cx="286537" cy="286537"/>
          </a:xfrm>
          <a:prstGeom prst="rect">
            <a:avLst/>
          </a:prstGeom>
        </p:spPr>
      </p:pic>
      <p:pic>
        <p:nvPicPr>
          <p:cNvPr id="23" name="Slika 22">
            <a:extLst>
              <a:ext uri="{FF2B5EF4-FFF2-40B4-BE49-F238E27FC236}">
                <a16:creationId xmlns:a16="http://schemas.microsoft.com/office/drawing/2014/main" id="{89475200-3E45-4A2C-B6B5-74190D28E4B1}"/>
              </a:ext>
            </a:extLst>
          </p:cNvPr>
          <p:cNvPicPr>
            <a:picLocks noChangeAspect="1"/>
          </p:cNvPicPr>
          <p:nvPr/>
        </p:nvPicPr>
        <p:blipFill>
          <a:blip r:embed="rId4"/>
          <a:stretch>
            <a:fillRect/>
          </a:stretch>
        </p:blipFill>
        <p:spPr>
          <a:xfrm>
            <a:off x="5005490" y="3831211"/>
            <a:ext cx="286537" cy="286537"/>
          </a:xfrm>
          <a:prstGeom prst="rect">
            <a:avLst/>
          </a:prstGeom>
        </p:spPr>
      </p:pic>
      <p:pic>
        <p:nvPicPr>
          <p:cNvPr id="24" name="Slika 23">
            <a:extLst>
              <a:ext uri="{FF2B5EF4-FFF2-40B4-BE49-F238E27FC236}">
                <a16:creationId xmlns:a16="http://schemas.microsoft.com/office/drawing/2014/main" id="{092EB10C-8DCE-4FC1-AEB8-3F4091044645}"/>
              </a:ext>
            </a:extLst>
          </p:cNvPr>
          <p:cNvPicPr>
            <a:picLocks noChangeAspect="1"/>
          </p:cNvPicPr>
          <p:nvPr/>
        </p:nvPicPr>
        <p:blipFill>
          <a:blip r:embed="rId4"/>
          <a:stretch>
            <a:fillRect/>
          </a:stretch>
        </p:blipFill>
        <p:spPr>
          <a:xfrm>
            <a:off x="5035491" y="3085153"/>
            <a:ext cx="286537" cy="286537"/>
          </a:xfrm>
          <a:prstGeom prst="rect">
            <a:avLst/>
          </a:prstGeom>
        </p:spPr>
      </p:pic>
    </p:spTree>
    <p:extLst>
      <p:ext uri="{BB962C8B-B14F-4D97-AF65-F5344CB8AC3E}">
        <p14:creationId xmlns:p14="http://schemas.microsoft.com/office/powerpoint/2010/main" val="4157929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VIII. Branding for Wellbeing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sp>
        <p:nvSpPr>
          <p:cNvPr id="50" name="Seta: Pentágono 49">
            <a:extLst>
              <a:ext uri="{FF2B5EF4-FFF2-40B4-BE49-F238E27FC236}">
                <a16:creationId xmlns:a16="http://schemas.microsoft.com/office/drawing/2014/main" id="{E09D3260-1A16-4E32-8CCB-EAF95B702B96}"/>
              </a:ext>
            </a:extLst>
          </p:cNvPr>
          <p:cNvSpPr/>
          <p:nvPr/>
        </p:nvSpPr>
        <p:spPr>
          <a:xfrm>
            <a:off x="360413" y="100079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I</a:t>
            </a:r>
            <a:r>
              <a:rPr lang="en-GB" sz="2800" b="1" dirty="0">
                <a:effectLst>
                  <a:outerShdw blurRad="38100" dist="38100" dir="2700000" algn="tl">
                    <a:srgbClr val="000000">
                      <a:alpha val="43137"/>
                    </a:srgbClr>
                  </a:outerShdw>
                </a:effectLst>
              </a:rPr>
              <a:t>. </a:t>
            </a:r>
            <a:r>
              <a:rPr lang="sl-SI" sz="2800" b="1" dirty="0" err="1">
                <a:effectLst>
                  <a:outerShdw blurRad="38100" dist="38100" dir="2700000" algn="tl">
                    <a:srgbClr val="000000">
                      <a:alpha val="43137"/>
                    </a:srgbClr>
                  </a:outerShdw>
                </a:effectLst>
              </a:rPr>
              <a:t>Introduction</a:t>
            </a:r>
            <a:r>
              <a:rPr lang="sl-SI" sz="2800" b="1" dirty="0">
                <a:effectLst>
                  <a:outerShdw blurRad="38100" dist="38100" dir="2700000" algn="tl">
                    <a:srgbClr val="000000">
                      <a:alpha val="43137"/>
                    </a:srgbClr>
                  </a:outerShdw>
                </a:effectLst>
              </a:rPr>
              <a:t> to </a:t>
            </a:r>
            <a:r>
              <a:rPr lang="sl-SI" sz="2800" b="1" dirty="0" err="1">
                <a:effectLst>
                  <a:outerShdw blurRad="38100" dist="38100" dir="2700000" algn="tl">
                    <a:srgbClr val="000000">
                      <a:alpha val="43137"/>
                    </a:srgbClr>
                  </a:outerShdw>
                </a:effectLst>
              </a:rPr>
              <a:t>Wellness</a:t>
            </a:r>
            <a:r>
              <a:rPr lang="sl-SI" sz="2800" b="1" dirty="0">
                <a:effectLst>
                  <a:outerShdw blurRad="38100" dist="38100" dir="2700000" algn="tl">
                    <a:srgbClr val="000000">
                      <a:alpha val="43137"/>
                    </a:srgbClr>
                  </a:outerShdw>
                </a:effectLst>
              </a:rPr>
              <a:t> </a:t>
            </a:r>
            <a:r>
              <a:rPr lang="sl-SI" sz="2800" b="1" dirty="0" err="1">
                <a:effectLst>
                  <a:outerShdw blurRad="38100" dist="38100" dir="2700000" algn="tl">
                    <a:srgbClr val="000000">
                      <a:alpha val="43137"/>
                    </a:srgbClr>
                  </a:outerShdw>
                </a:effectLst>
              </a:rPr>
              <a:t>and</a:t>
            </a:r>
            <a:r>
              <a:rPr lang="sl-SI" sz="2800" b="1" dirty="0">
                <a:effectLst>
                  <a:outerShdw blurRad="38100" dist="38100" dir="2700000" algn="tl">
                    <a:srgbClr val="000000">
                      <a:alpha val="43137"/>
                    </a:srgbClr>
                  </a:outerShdw>
                </a:effectLst>
              </a:rPr>
              <a:t> </a:t>
            </a:r>
            <a:r>
              <a:rPr lang="sl-SI" sz="2800" b="1" dirty="0" err="1">
                <a:effectLst>
                  <a:outerShdw blurRad="38100" dist="38100" dir="2700000" algn="tl">
                    <a:srgbClr val="000000">
                      <a:alpha val="43137"/>
                    </a:srgbClr>
                  </a:outerShdw>
                </a:effectLst>
              </a:rPr>
              <a:t>Wellbeing</a:t>
            </a:r>
            <a:endParaRPr lang="en-GB" sz="2800" b="1" dirty="0">
              <a:effectLst>
                <a:outerShdw blurRad="38100" dist="38100" dir="2700000" algn="tl">
                  <a:srgbClr val="000000">
                    <a:alpha val="43137"/>
                  </a:srgbClr>
                </a:outerShdw>
              </a:effectLst>
            </a:endParaRPr>
          </a:p>
        </p:txBody>
      </p:sp>
      <p:sp>
        <p:nvSpPr>
          <p:cNvPr id="4" name="Označba mesta slike 3">
            <a:extLst>
              <a:ext uri="{FF2B5EF4-FFF2-40B4-BE49-F238E27FC236}">
                <a16:creationId xmlns:a16="http://schemas.microsoft.com/office/drawing/2014/main" id="{1DA87C86-A50F-48BD-BD43-6FAC736CA316}"/>
              </a:ext>
            </a:extLst>
          </p:cNvPr>
          <p:cNvSpPr>
            <a:spLocks noGrp="1"/>
          </p:cNvSpPr>
          <p:nvPr>
            <p:ph type="pic" sz="quarter" idx="15"/>
          </p:nvPr>
        </p:nvSpPr>
        <p:spPr/>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en-US" sz="2400" b="1" dirty="0">
                <a:solidFill>
                  <a:schemeClr val="bg1">
                    <a:lumMod val="65000"/>
                  </a:schemeClr>
                </a:solidFill>
                <a:effectLst>
                  <a:outerShdw blurRad="38100" dist="38100" dir="2700000" algn="tl">
                    <a:srgbClr val="000000">
                      <a:alpha val="43137"/>
                    </a:srgbClr>
                  </a:outerShdw>
                </a:effectLst>
              </a:rPr>
              <a:t>Digital </a:t>
            </a:r>
            <a:r>
              <a:rPr lang="sl-SI" sz="2400" b="1" dirty="0">
                <a:solidFill>
                  <a:schemeClr val="bg1">
                    <a:lumMod val="65000"/>
                  </a:schemeClr>
                </a:solidFill>
                <a:effectLst>
                  <a:outerShdw blurRad="38100" dist="38100" dir="2700000" algn="tl">
                    <a:srgbClr val="000000">
                      <a:alpha val="43137"/>
                    </a:srgbClr>
                  </a:outerShdw>
                </a:effectLst>
              </a:rPr>
              <a:t>Marketing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3"/>
          <a:stretch>
            <a:fillRect/>
          </a:stretch>
        </p:blipFill>
        <p:spPr>
          <a:xfrm>
            <a:off x="6869710" y="4500963"/>
            <a:ext cx="360000" cy="360000"/>
          </a:xfrm>
          <a:prstGeom prst="rect">
            <a:avLst/>
          </a:prstGeom>
        </p:spPr>
      </p:pic>
      <p:pic>
        <p:nvPicPr>
          <p:cNvPr id="29" name="Imagem 44">
            <a:extLst>
              <a:ext uri="{FF2B5EF4-FFF2-40B4-BE49-F238E27FC236}">
                <a16:creationId xmlns:a16="http://schemas.microsoft.com/office/drawing/2014/main" id="{7189F546-F714-42D5-AABA-117724F16FF2}"/>
              </a:ext>
            </a:extLst>
          </p:cNvPr>
          <p:cNvPicPr>
            <a:picLocks noChangeAspect="1"/>
          </p:cNvPicPr>
          <p:nvPr/>
        </p:nvPicPr>
        <p:blipFill>
          <a:blip r:embed="rId3"/>
          <a:stretch>
            <a:fillRect/>
          </a:stretch>
        </p:blipFill>
        <p:spPr>
          <a:xfrm>
            <a:off x="6869710" y="3923503"/>
            <a:ext cx="360000" cy="360000"/>
          </a:xfrm>
          <a:prstGeom prst="rect">
            <a:avLst/>
          </a:prstGeom>
        </p:spPr>
      </p:pic>
      <p:sp>
        <p:nvSpPr>
          <p:cNvPr id="23" name="Retângulo 25">
            <a:extLst>
              <a:ext uri="{FF2B5EF4-FFF2-40B4-BE49-F238E27FC236}">
                <a16:creationId xmlns:a16="http://schemas.microsoft.com/office/drawing/2014/main" id="{1AD31A5B-6840-43B4-B218-F772C1B70778}"/>
              </a:ext>
            </a:extLst>
          </p:cNvPr>
          <p:cNvSpPr/>
          <p:nvPr/>
        </p:nvSpPr>
        <p:spPr>
          <a:xfrm>
            <a:off x="360420" y="392555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V</a:t>
            </a:r>
            <a:r>
              <a:rPr lang="en-GB" sz="2400" b="1" dirty="0">
                <a:solidFill>
                  <a:schemeClr val="bg1">
                    <a:lumMod val="65000"/>
                  </a:schemeClr>
                </a:solidFill>
                <a:effectLst>
                  <a:outerShdw blurRad="38100" dist="38100" dir="2700000" algn="tl">
                    <a:srgbClr val="000000">
                      <a:alpha val="43137"/>
                    </a:srgbClr>
                  </a:outerShdw>
                </a:effectLst>
              </a:rPr>
              <a:t>I. </a:t>
            </a:r>
            <a:r>
              <a:rPr lang="en-US" sz="2400" b="1" dirty="0">
                <a:solidFill>
                  <a:schemeClr val="bg1">
                    <a:lumMod val="65000"/>
                  </a:schemeClr>
                </a:solidFill>
                <a:effectLst>
                  <a:outerShdw blurRad="38100" dist="38100" dir="2700000" algn="tl">
                    <a:srgbClr val="000000">
                      <a:alpha val="43137"/>
                    </a:srgbClr>
                  </a:outerShdw>
                </a:effectLst>
              </a:rPr>
              <a:t>Storytelling in Culinary </a:t>
            </a:r>
            <a:r>
              <a:rPr lang="sl-SI" sz="2400" b="1" dirty="0">
                <a:solidFill>
                  <a:schemeClr val="bg1">
                    <a:lumMod val="65000"/>
                  </a:schemeClr>
                </a:solidFill>
                <a:effectLst>
                  <a:outerShdw blurRad="38100" dist="38100" dir="2700000" algn="tl">
                    <a:srgbClr val="000000">
                      <a:alpha val="43137"/>
                    </a:srgbClr>
                  </a:outerShdw>
                </a:effectLst>
              </a:rPr>
              <a:t>Tourism</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33" name="Imagem 44">
            <a:extLst>
              <a:ext uri="{FF2B5EF4-FFF2-40B4-BE49-F238E27FC236}">
                <a16:creationId xmlns:a16="http://schemas.microsoft.com/office/drawing/2014/main" id="{C296ADD8-262E-444E-B663-66A59F49D190}"/>
              </a:ext>
            </a:extLst>
          </p:cNvPr>
          <p:cNvPicPr>
            <a:picLocks noChangeAspect="1"/>
          </p:cNvPicPr>
          <p:nvPr/>
        </p:nvPicPr>
        <p:blipFill>
          <a:blip r:embed="rId3"/>
          <a:stretch>
            <a:fillRect/>
          </a:stretch>
        </p:blipFill>
        <p:spPr>
          <a:xfrm>
            <a:off x="6882191" y="3356393"/>
            <a:ext cx="360000" cy="360000"/>
          </a:xfrm>
          <a:prstGeom prst="rect">
            <a:avLst/>
          </a:prstGeom>
        </p:spPr>
      </p:pic>
      <p:pic>
        <p:nvPicPr>
          <p:cNvPr id="34" name="Imagem 44">
            <a:extLst>
              <a:ext uri="{FF2B5EF4-FFF2-40B4-BE49-F238E27FC236}">
                <a16:creationId xmlns:a16="http://schemas.microsoft.com/office/drawing/2014/main" id="{5861D501-9756-4151-87B9-78D7D9DD2223}"/>
              </a:ext>
            </a:extLst>
          </p:cNvPr>
          <p:cNvPicPr>
            <a:picLocks noChangeAspect="1"/>
          </p:cNvPicPr>
          <p:nvPr/>
        </p:nvPicPr>
        <p:blipFill>
          <a:blip r:embed="rId3"/>
          <a:stretch>
            <a:fillRect/>
          </a:stretch>
        </p:blipFill>
        <p:spPr>
          <a:xfrm>
            <a:off x="6882191" y="2778449"/>
            <a:ext cx="360000" cy="360000"/>
          </a:xfrm>
          <a:prstGeom prst="rect">
            <a:avLst/>
          </a:prstGeom>
        </p:spPr>
      </p:pic>
      <p:pic>
        <p:nvPicPr>
          <p:cNvPr id="35" name="Imagem 44">
            <a:extLst>
              <a:ext uri="{FF2B5EF4-FFF2-40B4-BE49-F238E27FC236}">
                <a16:creationId xmlns:a16="http://schemas.microsoft.com/office/drawing/2014/main" id="{FBD634BE-8C36-4DC3-BE79-F4C6A4E09B11}"/>
              </a:ext>
            </a:extLst>
          </p:cNvPr>
          <p:cNvPicPr>
            <a:picLocks noChangeAspect="1"/>
          </p:cNvPicPr>
          <p:nvPr/>
        </p:nvPicPr>
        <p:blipFill>
          <a:blip r:embed="rId3"/>
          <a:stretch>
            <a:fillRect/>
          </a:stretch>
        </p:blipFill>
        <p:spPr>
          <a:xfrm>
            <a:off x="6877504" y="2236470"/>
            <a:ext cx="360000" cy="360000"/>
          </a:xfrm>
          <a:prstGeom prst="rect">
            <a:avLst/>
          </a:prstGeom>
        </p:spPr>
      </p:pic>
      <p:pic>
        <p:nvPicPr>
          <p:cNvPr id="36" name="Imagem 44">
            <a:extLst>
              <a:ext uri="{FF2B5EF4-FFF2-40B4-BE49-F238E27FC236}">
                <a16:creationId xmlns:a16="http://schemas.microsoft.com/office/drawing/2014/main" id="{50903833-3023-478D-BEB2-DFD4D97C83EB}"/>
              </a:ext>
            </a:extLst>
          </p:cNvPr>
          <p:cNvPicPr>
            <a:picLocks noChangeAspect="1"/>
          </p:cNvPicPr>
          <p:nvPr/>
        </p:nvPicPr>
        <p:blipFill>
          <a:blip r:embed="rId3"/>
          <a:stretch>
            <a:fillRect/>
          </a:stretch>
        </p:blipFill>
        <p:spPr>
          <a:xfrm>
            <a:off x="6897680" y="1603810"/>
            <a:ext cx="360000" cy="360000"/>
          </a:xfrm>
          <a:prstGeom prst="rect">
            <a:avLst/>
          </a:prstGeom>
        </p:spPr>
      </p:pic>
      <p:pic>
        <p:nvPicPr>
          <p:cNvPr id="26" name="Označba mesta slike 4">
            <a:extLst>
              <a:ext uri="{FF2B5EF4-FFF2-40B4-BE49-F238E27FC236}">
                <a16:creationId xmlns:a16="http://schemas.microsoft.com/office/drawing/2014/main" id="{BE576D83-2164-4569-8B66-5BD89B2575D6}"/>
              </a:ext>
            </a:extLst>
          </p:cNvPr>
          <p:cNvPicPr>
            <a:picLocks noChangeAspect="1"/>
          </p:cNvPicPr>
          <p:nvPr/>
        </p:nvPicPr>
        <p:blipFill>
          <a:blip r:embed="rId4"/>
          <a:srcRect l="16085" r="16085"/>
          <a:stretch>
            <a:fillRect/>
          </a:stretch>
        </p:blipFill>
        <p:spPr>
          <a:xfrm>
            <a:off x="8802435" y="1253587"/>
            <a:ext cx="3389565" cy="4033653"/>
          </a:xfrm>
          <a:prstGeom prst="rect">
            <a:avLst/>
          </a:prstGeom>
        </p:spPr>
      </p:pic>
    </p:spTree>
    <p:extLst>
      <p:ext uri="{BB962C8B-B14F-4D97-AF65-F5344CB8AC3E}">
        <p14:creationId xmlns:p14="http://schemas.microsoft.com/office/powerpoint/2010/main" val="3728974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409468" y="962967"/>
            <a:ext cx="4430597" cy="697353"/>
          </a:xfrm>
        </p:spPr>
        <p:txBody>
          <a:bodyPr/>
          <a:lstStyle/>
          <a:p>
            <a:r>
              <a:rPr lang="en-US" sz="4800"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sz="3000" dirty="0"/>
              <a:t>Any Questions?</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E0A4F7F-8C6E-46A6-884A-B59FF3EE6016}"/>
              </a:ext>
            </a:extLst>
          </p:cNvPr>
          <p:cNvPicPr>
            <a:picLocks noChangeAspect="1"/>
          </p:cNvPicPr>
          <p:nvPr/>
        </p:nvPicPr>
        <p:blipFill>
          <a:blip r:embed="rId3"/>
          <a:stretch>
            <a:fillRect/>
          </a:stretch>
        </p:blipFill>
        <p:spPr>
          <a:xfrm>
            <a:off x="6639442" y="0"/>
            <a:ext cx="5552558"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Learning</a:t>
            </a:r>
            <a:r>
              <a:rPr lang="sl-SI" sz="3600" b="1" dirty="0"/>
              <a:t> </a:t>
            </a:r>
            <a:r>
              <a:rPr lang="sl-SI" sz="3600" b="1" dirty="0" err="1"/>
              <a:t>Objectives</a:t>
            </a:r>
            <a:r>
              <a:rPr lang="sl-SI" sz="3600" b="1" dirty="0"/>
              <a:t> 1/2</a:t>
            </a:r>
            <a:endParaRPr lang="en-US" sz="3600" b="1" dirty="0"/>
          </a:p>
        </p:txBody>
      </p:sp>
      <p:sp>
        <p:nvSpPr>
          <p:cNvPr id="8" name="Retângulo 7">
            <a:extLst>
              <a:ext uri="{FF2B5EF4-FFF2-40B4-BE49-F238E27FC236}">
                <a16:creationId xmlns:a16="http://schemas.microsoft.com/office/drawing/2014/main" id="{5F4DF0D6-7917-4A79-8B44-000A6658D82F}"/>
              </a:ext>
            </a:extLst>
          </p:cNvPr>
          <p:cNvSpPr/>
          <p:nvPr/>
        </p:nvSpPr>
        <p:spPr>
          <a:xfrm>
            <a:off x="201687" y="1579417"/>
            <a:ext cx="5894313" cy="4797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342900" indent="-342900">
              <a:spcAft>
                <a:spcPts val="600"/>
              </a:spcAft>
              <a:buClr>
                <a:srgbClr val="6ECECB"/>
              </a:buClr>
              <a:buFont typeface="Wingdings" panose="05000000000000000000" pitchFamily="2" charset="2"/>
              <a:buChar char="Ø"/>
            </a:pPr>
            <a:r>
              <a:rPr lang="en-US" sz="2400" spc="-30" dirty="0">
                <a:solidFill>
                  <a:schemeClr val="tx1"/>
                </a:solidFill>
              </a:rPr>
              <a:t>Get to know the basic characteristics of wellness</a:t>
            </a:r>
            <a:r>
              <a:rPr lang="sl-SI" sz="2400" spc="-30" dirty="0">
                <a:solidFill>
                  <a:schemeClr val="tx1"/>
                </a:solidFill>
              </a:rPr>
              <a:t>, </a:t>
            </a:r>
            <a:r>
              <a:rPr lang="sl-SI" sz="2400" spc="-30" dirty="0" err="1">
                <a:solidFill>
                  <a:schemeClr val="tx1"/>
                </a:solidFill>
              </a:rPr>
              <a:t>tourism</a:t>
            </a:r>
            <a:r>
              <a:rPr lang="sl-SI" sz="2400" spc="-30" dirty="0">
                <a:solidFill>
                  <a:schemeClr val="tx1"/>
                </a:solidFill>
              </a:rPr>
              <a:t> </a:t>
            </a:r>
            <a:r>
              <a:rPr lang="sl-SI" sz="2400" spc="-30" dirty="0" err="1">
                <a:solidFill>
                  <a:schemeClr val="tx1"/>
                </a:solidFill>
              </a:rPr>
              <a:t>and</a:t>
            </a:r>
            <a:r>
              <a:rPr lang="sl-SI" sz="2400" spc="-30" dirty="0">
                <a:solidFill>
                  <a:schemeClr val="tx1"/>
                </a:solidFill>
              </a:rPr>
              <a:t> </a:t>
            </a:r>
            <a:r>
              <a:rPr lang="sl-SI" sz="2400" spc="-30" dirty="0" err="1">
                <a:solidFill>
                  <a:schemeClr val="tx1"/>
                </a:solidFill>
              </a:rPr>
              <a:t>wellbeing</a:t>
            </a:r>
            <a:r>
              <a:rPr lang="en-US" sz="2400" spc="-30" dirty="0">
                <a:solidFill>
                  <a:schemeClr val="tx1"/>
                </a:solidFill>
              </a:rPr>
              <a:t> </a:t>
            </a:r>
            <a:endParaRPr lang="sl-SI" sz="2400" spc="-30" dirty="0">
              <a:solidFill>
                <a:schemeClr val="tx1"/>
              </a:solidFill>
            </a:endParaRPr>
          </a:p>
          <a:p>
            <a:pPr marL="342900" indent="-342900">
              <a:spcAft>
                <a:spcPts val="600"/>
              </a:spcAft>
              <a:buClr>
                <a:srgbClr val="6ECECB"/>
              </a:buClr>
              <a:buFont typeface="Wingdings" panose="05000000000000000000" pitchFamily="2" charset="2"/>
              <a:buChar char="Ø"/>
            </a:pPr>
            <a:r>
              <a:rPr lang="en-US" sz="2400" spc="-30" dirty="0">
                <a:solidFill>
                  <a:schemeClr val="tx1"/>
                </a:solidFill>
              </a:rPr>
              <a:t>Understand the need for well-being and its integration into all aspects of an individual's life, including tourism</a:t>
            </a:r>
            <a:endParaRPr lang="sl-SI" sz="2400" spc="-30" dirty="0">
              <a:solidFill>
                <a:schemeClr val="tx1"/>
              </a:solidFill>
            </a:endParaRPr>
          </a:p>
          <a:p>
            <a:pPr marL="342900" indent="-342900">
              <a:spcAft>
                <a:spcPts val="600"/>
              </a:spcAft>
              <a:buClr>
                <a:srgbClr val="6ECECB"/>
              </a:buClr>
              <a:buFont typeface="Wingdings" panose="05000000000000000000" pitchFamily="2" charset="2"/>
              <a:buChar char="Ø"/>
            </a:pPr>
            <a:r>
              <a:rPr lang="en-US" sz="2400" spc="-30" dirty="0">
                <a:solidFill>
                  <a:schemeClr val="tx1"/>
                </a:solidFill>
              </a:rPr>
              <a:t>Explore the possibilities of cooperation in creating experiences within the wellness tourism </a:t>
            </a:r>
            <a:endParaRPr lang="sl-SI" sz="2400" spc="-30" dirty="0">
              <a:solidFill>
                <a:schemeClr val="tx1"/>
              </a:solidFill>
            </a:endParaRPr>
          </a:p>
        </p:txBody>
      </p:sp>
    </p:spTree>
    <p:extLst>
      <p:ext uri="{BB962C8B-B14F-4D97-AF65-F5344CB8AC3E}">
        <p14:creationId xmlns:p14="http://schemas.microsoft.com/office/powerpoint/2010/main" val="336458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E0A4F7F-8C6E-46A6-884A-B59FF3EE6016}"/>
              </a:ext>
            </a:extLst>
          </p:cNvPr>
          <p:cNvPicPr>
            <a:picLocks noChangeAspect="1"/>
          </p:cNvPicPr>
          <p:nvPr/>
        </p:nvPicPr>
        <p:blipFill>
          <a:blip r:embed="rId3"/>
          <a:stretch>
            <a:fillRect/>
          </a:stretch>
        </p:blipFill>
        <p:spPr>
          <a:xfrm>
            <a:off x="6639442" y="0"/>
            <a:ext cx="5552558"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Learning</a:t>
            </a:r>
            <a:r>
              <a:rPr lang="sl-SI" sz="3600" b="1" dirty="0"/>
              <a:t> </a:t>
            </a:r>
            <a:r>
              <a:rPr lang="sl-SI" sz="3600" b="1" dirty="0" err="1"/>
              <a:t>Objectives</a:t>
            </a:r>
            <a:r>
              <a:rPr lang="sl-SI" sz="3600" b="1" dirty="0"/>
              <a:t> 2/2</a:t>
            </a:r>
            <a:endParaRPr lang="en-US" sz="3600" b="1" dirty="0"/>
          </a:p>
        </p:txBody>
      </p:sp>
      <p:sp>
        <p:nvSpPr>
          <p:cNvPr id="8" name="Retângulo 7">
            <a:extLst>
              <a:ext uri="{FF2B5EF4-FFF2-40B4-BE49-F238E27FC236}">
                <a16:creationId xmlns:a16="http://schemas.microsoft.com/office/drawing/2014/main" id="{5F4DF0D6-7917-4A79-8B44-000A6658D82F}"/>
              </a:ext>
            </a:extLst>
          </p:cNvPr>
          <p:cNvSpPr/>
          <p:nvPr/>
        </p:nvSpPr>
        <p:spPr>
          <a:xfrm>
            <a:off x="201688" y="1579417"/>
            <a:ext cx="6032858" cy="4797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342900" indent="-342900">
              <a:spcAft>
                <a:spcPts val="600"/>
              </a:spcAft>
              <a:buClr>
                <a:srgbClr val="6ECECB"/>
              </a:buClr>
              <a:buFont typeface="Wingdings" panose="05000000000000000000" pitchFamily="2" charset="2"/>
              <a:buChar char="Ø"/>
            </a:pPr>
            <a:r>
              <a:rPr lang="en-US" sz="2400" spc="-30" dirty="0">
                <a:solidFill>
                  <a:schemeClr val="tx1"/>
                </a:solidFill>
              </a:rPr>
              <a:t>Define the importance of a sustainable approach in the development of the destination offer and in everyday life</a:t>
            </a:r>
            <a:endParaRPr lang="sl-SI" sz="2400" spc="-30" dirty="0">
              <a:solidFill>
                <a:schemeClr val="tx1"/>
              </a:solidFill>
            </a:endParaRPr>
          </a:p>
          <a:p>
            <a:pPr marL="342900" indent="-342900">
              <a:spcAft>
                <a:spcPts val="600"/>
              </a:spcAft>
              <a:buClr>
                <a:srgbClr val="6ECECB"/>
              </a:buClr>
              <a:buFont typeface="Wingdings" panose="05000000000000000000" pitchFamily="2" charset="2"/>
              <a:buChar char="Ø"/>
            </a:pPr>
            <a:r>
              <a:rPr lang="en-US" sz="2400" spc="-30" dirty="0">
                <a:solidFill>
                  <a:schemeClr val="tx1"/>
                </a:solidFill>
              </a:rPr>
              <a:t>Encourage change in the light of sustainability and well-being activities</a:t>
            </a:r>
            <a:endParaRPr lang="sl-SI" sz="2400" spc="-30" dirty="0">
              <a:solidFill>
                <a:schemeClr val="tx1"/>
              </a:solidFill>
            </a:endParaRPr>
          </a:p>
          <a:p>
            <a:pPr marL="342900" indent="-342900">
              <a:spcAft>
                <a:spcPts val="600"/>
              </a:spcAft>
              <a:buClr>
                <a:srgbClr val="6ECECB"/>
              </a:buClr>
              <a:buFont typeface="Wingdings" panose="05000000000000000000" pitchFamily="2" charset="2"/>
              <a:buChar char="Ø"/>
            </a:pPr>
            <a:r>
              <a:rPr lang="en-US" sz="2400" spc="-30" dirty="0">
                <a:solidFill>
                  <a:schemeClr val="tx1"/>
                </a:solidFill>
              </a:rPr>
              <a:t>Develop high added</a:t>
            </a:r>
            <a:r>
              <a:rPr lang="sl-SI" sz="2400" spc="-30" dirty="0">
                <a:solidFill>
                  <a:schemeClr val="tx1"/>
                </a:solidFill>
              </a:rPr>
              <a:t>-</a:t>
            </a:r>
            <a:r>
              <a:rPr lang="sl-SI" sz="2400" spc="-30" dirty="0" err="1">
                <a:solidFill>
                  <a:schemeClr val="tx1"/>
                </a:solidFill>
              </a:rPr>
              <a:t>value</a:t>
            </a:r>
            <a:r>
              <a:rPr lang="sl-SI" sz="2400" spc="-30" dirty="0">
                <a:solidFill>
                  <a:schemeClr val="tx1"/>
                </a:solidFill>
              </a:rPr>
              <a:t> </a:t>
            </a:r>
            <a:r>
              <a:rPr lang="en-US" sz="2400" spc="-30" dirty="0">
                <a:solidFill>
                  <a:schemeClr val="tx1"/>
                </a:solidFill>
              </a:rPr>
              <a:t>content and experiences - fostering guests' personal involvement, emotions and memories</a:t>
            </a:r>
            <a:endParaRPr lang="en-GB" sz="2400" spc="-30" dirty="0">
              <a:solidFill>
                <a:schemeClr val="tx1"/>
              </a:solidFill>
            </a:endParaRPr>
          </a:p>
        </p:txBody>
      </p:sp>
    </p:spTree>
    <p:extLst>
      <p:ext uri="{BB962C8B-B14F-4D97-AF65-F5344CB8AC3E}">
        <p14:creationId xmlns:p14="http://schemas.microsoft.com/office/powerpoint/2010/main" val="3962915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487286"/>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Content</a:t>
            </a:r>
            <a:r>
              <a:rPr lang="sl-SI" sz="3600" b="1" dirty="0"/>
              <a:t> &amp; </a:t>
            </a:r>
            <a:r>
              <a:rPr lang="sl-SI" sz="3600" b="1" dirty="0" err="1"/>
              <a:t>Resources</a:t>
            </a:r>
            <a:endParaRPr lang="en-US" sz="3600" b="1" dirty="0"/>
          </a:p>
        </p:txBody>
      </p:sp>
      <p:sp>
        <p:nvSpPr>
          <p:cNvPr id="11" name="Retângulo 10">
            <a:extLst>
              <a:ext uri="{FF2B5EF4-FFF2-40B4-BE49-F238E27FC236}">
                <a16:creationId xmlns:a16="http://schemas.microsoft.com/office/drawing/2014/main" id="{32DB2FF0-831F-4184-8E1B-93F4B6437167}"/>
              </a:ext>
            </a:extLst>
          </p:cNvPr>
          <p:cNvSpPr/>
          <p:nvPr/>
        </p:nvSpPr>
        <p:spPr>
          <a:xfrm>
            <a:off x="643223" y="1473018"/>
            <a:ext cx="5340134"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err="1">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sl-SI" sz="2400" dirty="0">
                <a:solidFill>
                  <a:schemeClr val="tx1"/>
                </a:solidFill>
              </a:rPr>
              <a:t>Tourism: </a:t>
            </a:r>
            <a:r>
              <a:rPr lang="sl-SI" sz="2400" dirty="0" err="1">
                <a:solidFill>
                  <a:schemeClr val="tx1"/>
                </a:solidFill>
              </a:rPr>
              <a:t>introduction</a:t>
            </a:r>
            <a:endParaRPr lang="sl-SI" sz="2400" dirty="0">
              <a:solidFill>
                <a:schemeClr val="tx1"/>
              </a:solidFill>
            </a:endParaRPr>
          </a:p>
          <a:p>
            <a:pPr>
              <a:lnSpc>
                <a:spcPct val="150000"/>
              </a:lnSpc>
              <a:spcAft>
                <a:spcPts val="1200"/>
              </a:spcAft>
            </a:pPr>
            <a:r>
              <a:rPr lang="sl-SI" sz="2400" b="1" dirty="0">
                <a:solidFill>
                  <a:srgbClr val="6ECECB"/>
                </a:solidFill>
              </a:rPr>
              <a:t>b</a:t>
            </a:r>
            <a:r>
              <a:rPr lang="en-US" sz="2400" b="1" dirty="0">
                <a:solidFill>
                  <a:srgbClr val="6ECECB"/>
                </a:solidFill>
              </a:rPr>
              <a:t>.</a:t>
            </a:r>
            <a:r>
              <a:rPr lang="sl-SI" sz="2400" b="1" dirty="0">
                <a:solidFill>
                  <a:srgbClr val="6ECECB"/>
                </a:solidFill>
              </a:rPr>
              <a:t> </a:t>
            </a:r>
            <a:r>
              <a:rPr lang="sl-SI" sz="2400" dirty="0">
                <a:solidFill>
                  <a:schemeClr val="tx1"/>
                </a:solidFill>
              </a:rPr>
              <a:t>Wellness</a:t>
            </a:r>
            <a:r>
              <a:rPr lang="sl-SI" sz="2400" b="1" dirty="0">
                <a:solidFill>
                  <a:srgbClr val="6ECECB"/>
                </a:solidFill>
              </a:rPr>
              <a:t>: </a:t>
            </a:r>
            <a:r>
              <a:rPr lang="sl-SI" sz="2400" dirty="0" err="1">
                <a:solidFill>
                  <a:schemeClr val="tx1"/>
                </a:solidFill>
              </a:rPr>
              <a:t>introduction</a:t>
            </a:r>
            <a:endParaRPr lang="sl-SI" sz="2400" dirty="0">
              <a:solidFill>
                <a:schemeClr val="tx1"/>
              </a:solidFill>
            </a:endParaRPr>
          </a:p>
          <a:p>
            <a:pPr>
              <a:lnSpc>
                <a:spcPct val="150000"/>
              </a:lnSpc>
              <a:spcBef>
                <a:spcPts val="0"/>
              </a:spcBef>
              <a:spcAft>
                <a:spcPts val="1200"/>
              </a:spcAft>
            </a:pPr>
            <a:r>
              <a:rPr lang="sl-SI" sz="2400" b="1" dirty="0">
                <a:solidFill>
                  <a:srgbClr val="6ECECB"/>
                </a:solidFill>
              </a:rPr>
              <a:t>c. </a:t>
            </a:r>
            <a:r>
              <a:rPr lang="sl-SI" sz="2400" dirty="0" err="1">
                <a:solidFill>
                  <a:schemeClr val="tx1"/>
                </a:solidFill>
              </a:rPr>
              <a:t>Ddestination</a:t>
            </a:r>
            <a:r>
              <a:rPr lang="sl-SI" sz="2400" dirty="0">
                <a:solidFill>
                  <a:schemeClr val="tx1"/>
                </a:solidFill>
              </a:rPr>
              <a:t> management: n</a:t>
            </a:r>
            <a:r>
              <a:rPr lang="en-US" sz="2400" dirty="0" err="1">
                <a:solidFill>
                  <a:schemeClr val="tx1"/>
                </a:solidFill>
              </a:rPr>
              <a:t>etworking</a:t>
            </a:r>
            <a:r>
              <a:rPr lang="en-US" sz="2400" dirty="0">
                <a:solidFill>
                  <a:schemeClr val="tx1"/>
                </a:solidFill>
              </a:rPr>
              <a:t> </a:t>
            </a:r>
            <a:r>
              <a:rPr lang="sl-SI" sz="2400" dirty="0">
                <a:solidFill>
                  <a:schemeClr val="tx1"/>
                </a:solidFill>
              </a:rPr>
              <a:t>as</a:t>
            </a:r>
            <a:r>
              <a:rPr lang="en-US" sz="2400" dirty="0">
                <a:solidFill>
                  <a:schemeClr val="tx1"/>
                </a:solidFill>
              </a:rPr>
              <a:t> the key to the success </a:t>
            </a:r>
            <a:endParaRPr lang="sl-SI" sz="2400" dirty="0">
              <a:solidFill>
                <a:schemeClr val="tx1"/>
              </a:solidFill>
            </a:endParaRPr>
          </a:p>
          <a:p>
            <a:pPr>
              <a:lnSpc>
                <a:spcPct val="150000"/>
              </a:lnSpc>
              <a:spcBef>
                <a:spcPts val="0"/>
              </a:spcBef>
              <a:spcAft>
                <a:spcPts val="1200"/>
              </a:spcAft>
            </a:pPr>
            <a:r>
              <a:rPr lang="sl-SI" sz="2400" b="1" dirty="0">
                <a:solidFill>
                  <a:srgbClr val="6ECECB"/>
                </a:solidFill>
              </a:rPr>
              <a:t>d</a:t>
            </a:r>
            <a:r>
              <a:rPr lang="en-US" sz="2400" b="1" dirty="0">
                <a:solidFill>
                  <a:srgbClr val="6ECECB"/>
                </a:solidFill>
              </a:rPr>
              <a:t>. </a:t>
            </a:r>
            <a:r>
              <a:rPr lang="sl-SI" sz="2400" dirty="0" err="1">
                <a:solidFill>
                  <a:schemeClr val="tx1"/>
                </a:solidFill>
              </a:rPr>
              <a:t>Sustainability</a:t>
            </a:r>
            <a:r>
              <a:rPr lang="sl-SI" sz="2400" dirty="0">
                <a:solidFill>
                  <a:schemeClr val="tx1"/>
                </a:solidFill>
              </a:rPr>
              <a:t>: “</a:t>
            </a:r>
            <a:r>
              <a:rPr lang="en-US" sz="2400" i="1" dirty="0">
                <a:solidFill>
                  <a:schemeClr val="tx1"/>
                </a:solidFill>
              </a:rPr>
              <a:t>green is the new gold</a:t>
            </a:r>
            <a:r>
              <a:rPr lang="sl-SI" sz="2400" i="1" dirty="0">
                <a:solidFill>
                  <a:schemeClr val="tx1"/>
                </a:solidFill>
              </a:rPr>
              <a:t>“</a:t>
            </a:r>
            <a:endParaRPr lang="en-US" sz="2400" i="1" dirty="0">
              <a:solidFill>
                <a:schemeClr val="tx1"/>
              </a:solidFill>
            </a:endParaRPr>
          </a:p>
        </p:txBody>
      </p:sp>
      <p:sp>
        <p:nvSpPr>
          <p:cNvPr id="13" name="Retângulo 12">
            <a:extLst>
              <a:ext uri="{FF2B5EF4-FFF2-40B4-BE49-F238E27FC236}">
                <a16:creationId xmlns:a16="http://schemas.microsoft.com/office/drawing/2014/main" id="{78CD97B3-F9E0-4B04-A2B6-456BF0BF18A4}"/>
              </a:ext>
            </a:extLst>
          </p:cNvPr>
          <p:cNvSpPr/>
          <p:nvPr/>
        </p:nvSpPr>
        <p:spPr>
          <a:xfrm>
            <a:off x="6508777" y="1473018"/>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err="1">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 </a:t>
            </a:r>
            <a:r>
              <a:rPr lang="sl-SI" sz="2400" dirty="0">
                <a:solidFill>
                  <a:schemeClr val="tx1"/>
                </a:solidFill>
              </a:rPr>
              <a:t>6 </a:t>
            </a:r>
            <a:r>
              <a:rPr lang="sl-SI" sz="2400" dirty="0" err="1">
                <a:solidFill>
                  <a:schemeClr val="tx1"/>
                </a:solidFill>
              </a:rPr>
              <a:t>videos</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en-US" sz="2400" dirty="0">
                <a:solidFill>
                  <a:schemeClr val="tx1"/>
                </a:solidFill>
              </a:rPr>
              <a:t> </a:t>
            </a:r>
            <a:r>
              <a:rPr lang="sl-SI" sz="2400" dirty="0">
                <a:solidFill>
                  <a:schemeClr val="tx1"/>
                </a:solidFill>
              </a:rPr>
              <a:t>5 </a:t>
            </a:r>
            <a:r>
              <a:rPr lang="sl-SI" sz="2400" dirty="0" err="1">
                <a:solidFill>
                  <a:schemeClr val="tx1"/>
                </a:solidFill>
              </a:rPr>
              <a:t>case</a:t>
            </a:r>
            <a:r>
              <a:rPr lang="sl-SI" sz="2400" dirty="0">
                <a:solidFill>
                  <a:schemeClr val="tx1"/>
                </a:solidFill>
              </a:rPr>
              <a:t> </a:t>
            </a:r>
            <a:r>
              <a:rPr lang="sl-SI" sz="2400" dirty="0" err="1">
                <a:solidFill>
                  <a:schemeClr val="tx1"/>
                </a:solidFill>
              </a:rPr>
              <a:t>studies</a:t>
            </a:r>
            <a:r>
              <a:rPr lang="sl-SI" sz="2400" dirty="0">
                <a:solidFill>
                  <a:schemeClr val="tx1"/>
                </a:solidFill>
              </a:rPr>
              <a:t> </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en-US" sz="2400" dirty="0">
                <a:solidFill>
                  <a:schemeClr val="tx1"/>
                </a:solidFill>
              </a:rPr>
              <a:t> </a:t>
            </a:r>
            <a:r>
              <a:rPr lang="sl-SI" sz="2400" dirty="0">
                <a:solidFill>
                  <a:schemeClr val="tx1"/>
                </a:solidFill>
              </a:rPr>
              <a:t>10 </a:t>
            </a:r>
            <a:r>
              <a:rPr lang="en-US" sz="2400" dirty="0">
                <a:solidFill>
                  <a:schemeClr val="tx1"/>
                </a:solidFill>
              </a:rPr>
              <a:t>articles for additional reading</a:t>
            </a:r>
          </a:p>
          <a:p>
            <a:pPr>
              <a:lnSpc>
                <a:spcPct val="150000"/>
              </a:lnSpc>
              <a:spcBef>
                <a:spcPts val="0"/>
              </a:spcBef>
              <a:spcAft>
                <a:spcPts val="1200"/>
              </a:spcAft>
            </a:pPr>
            <a:r>
              <a:rPr lang="en-US" sz="2400" b="1" dirty="0">
                <a:solidFill>
                  <a:srgbClr val="6ECECB"/>
                </a:solidFill>
              </a:rPr>
              <a:t>d.</a:t>
            </a:r>
            <a:r>
              <a:rPr lang="sl-SI" sz="2400" b="1" dirty="0">
                <a:solidFill>
                  <a:srgbClr val="6ECECB"/>
                </a:solidFill>
              </a:rPr>
              <a:t> </a:t>
            </a:r>
            <a:r>
              <a:rPr lang="en-US" sz="2400" dirty="0">
                <a:solidFill>
                  <a:schemeClr val="tx1"/>
                </a:solidFill>
              </a:rPr>
              <a:t> </a:t>
            </a:r>
            <a:r>
              <a:rPr lang="sl-SI" sz="2400" dirty="0">
                <a:solidFill>
                  <a:schemeClr val="tx1"/>
                </a:solidFill>
              </a:rPr>
              <a:t>1 </a:t>
            </a:r>
            <a:r>
              <a:rPr lang="en-US" sz="2400" dirty="0">
                <a:solidFill>
                  <a:schemeClr val="tx1"/>
                </a:solidFill>
              </a:rPr>
              <a:t>assignment</a:t>
            </a:r>
          </a:p>
        </p:txBody>
      </p:sp>
      <p:pic>
        <p:nvPicPr>
          <p:cNvPr id="14" name="Imagem 13">
            <a:extLst>
              <a:ext uri="{FF2B5EF4-FFF2-40B4-BE49-F238E27FC236}">
                <a16:creationId xmlns:a16="http://schemas.microsoft.com/office/drawing/2014/main" id="{849C121B-957A-4F72-9850-371FD254B419}"/>
              </a:ext>
            </a:extLst>
          </p:cNvPr>
          <p:cNvPicPr>
            <a:picLocks noChangeAspect="1"/>
          </p:cNvPicPr>
          <p:nvPr/>
        </p:nvPicPr>
        <p:blipFill>
          <a:blip r:embed="rId2"/>
          <a:stretch>
            <a:fillRect/>
          </a:stretch>
        </p:blipFill>
        <p:spPr>
          <a:xfrm>
            <a:off x="4666485" y="1551386"/>
            <a:ext cx="720000" cy="720000"/>
          </a:xfrm>
          <a:prstGeom prst="rect">
            <a:avLst/>
          </a:prstGeom>
        </p:spPr>
      </p:pic>
      <p:pic>
        <p:nvPicPr>
          <p:cNvPr id="16" name="Imagem 15">
            <a:extLst>
              <a:ext uri="{FF2B5EF4-FFF2-40B4-BE49-F238E27FC236}">
                <a16:creationId xmlns:a16="http://schemas.microsoft.com/office/drawing/2014/main" id="{9AAC5D90-FEAE-4651-B0F9-7D2C2D9AF917}"/>
              </a:ext>
            </a:extLst>
          </p:cNvPr>
          <p:cNvPicPr>
            <a:picLocks noChangeAspect="1"/>
          </p:cNvPicPr>
          <p:nvPr/>
        </p:nvPicPr>
        <p:blipFill>
          <a:blip r:embed="rId3"/>
          <a:stretch>
            <a:fillRect/>
          </a:stretch>
        </p:blipFill>
        <p:spPr>
          <a:xfrm>
            <a:off x="10430462" y="1495970"/>
            <a:ext cx="720000" cy="720000"/>
          </a:xfrm>
          <a:prstGeom prst="rect">
            <a:avLst/>
          </a:prstGeom>
        </p:spPr>
      </p:pic>
    </p:spTree>
    <p:extLst>
      <p:ext uri="{BB962C8B-B14F-4D97-AF65-F5344CB8AC3E}">
        <p14:creationId xmlns:p14="http://schemas.microsoft.com/office/powerpoint/2010/main" val="39192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1E044B1-423A-4675-9F8D-1F070C6A9CF7}"/>
              </a:ext>
            </a:extLst>
          </p:cNvPr>
          <p:cNvSpPr>
            <a:spLocks noGrp="1"/>
          </p:cNvSpPr>
          <p:nvPr>
            <p:ph type="body" sz="quarter" idx="13"/>
          </p:nvPr>
        </p:nvSpPr>
        <p:spPr/>
        <p:txBody>
          <a:bodyPr/>
          <a:lstStyle/>
          <a:p>
            <a:r>
              <a:rPr lang="sl-SI" sz="4800" dirty="0">
                <a:solidFill>
                  <a:schemeClr val="bg1"/>
                </a:solidFill>
                <a:effectLst>
                  <a:outerShdw blurRad="38100" dist="38100" dir="2700000" algn="tl">
                    <a:srgbClr val="000000">
                      <a:alpha val="43137"/>
                    </a:srgbClr>
                  </a:outerShdw>
                </a:effectLst>
              </a:rPr>
              <a:t>1.1.</a:t>
            </a:r>
            <a:endParaRPr lang="en-US" sz="4800" dirty="0">
              <a:solidFill>
                <a:schemeClr val="bg1"/>
              </a:solidFill>
              <a:effectLst>
                <a:outerShdw blurRad="38100" dist="38100" dir="2700000" algn="tl">
                  <a:srgbClr val="000000">
                    <a:alpha val="43137"/>
                  </a:srgbClr>
                </a:outerShdw>
              </a:effectLst>
            </a:endParaRPr>
          </a:p>
          <a:p>
            <a:r>
              <a:rPr lang="sl-SI" sz="4800" dirty="0">
                <a:solidFill>
                  <a:schemeClr val="bg1"/>
                </a:solidFill>
                <a:effectLst>
                  <a:outerShdw blurRad="38100" dist="38100" dir="2700000" algn="tl">
                    <a:srgbClr val="000000">
                      <a:alpha val="43137"/>
                    </a:srgbClr>
                  </a:outerShdw>
                </a:effectLst>
              </a:rPr>
              <a:t>WELLNESS </a:t>
            </a:r>
            <a:endParaRPr lang="en-US" sz="4800" spc="-50" dirty="0">
              <a:solidFill>
                <a:schemeClr val="bg1"/>
              </a:solidFill>
              <a:effectLst>
                <a:outerShdw blurRad="38100" dist="38100" dir="2700000" algn="tl">
                  <a:srgbClr val="000000">
                    <a:alpha val="43137"/>
                  </a:srgbClr>
                </a:outerShdw>
              </a:effectLst>
            </a:endParaRPr>
          </a:p>
          <a:p>
            <a:endParaRPr lang="sl-SI" dirty="0"/>
          </a:p>
        </p:txBody>
      </p:sp>
      <p:sp>
        <p:nvSpPr>
          <p:cNvPr id="3" name="Označba mesta besedila 2">
            <a:extLst>
              <a:ext uri="{FF2B5EF4-FFF2-40B4-BE49-F238E27FC236}">
                <a16:creationId xmlns:a16="http://schemas.microsoft.com/office/drawing/2014/main" id="{0F91511A-00F2-4914-A099-63F42224DCE1}"/>
              </a:ext>
            </a:extLst>
          </p:cNvPr>
          <p:cNvSpPr>
            <a:spLocks noGrp="1"/>
          </p:cNvSpPr>
          <p:nvPr>
            <p:ph type="body" sz="quarter" idx="14"/>
          </p:nvPr>
        </p:nvSpPr>
        <p:spPr>
          <a:xfrm>
            <a:off x="497155" y="5114135"/>
            <a:ext cx="9422097" cy="469184"/>
          </a:xfrm>
        </p:spPr>
        <p:txBody>
          <a:bodyPr/>
          <a:lstStyle/>
          <a:p>
            <a:r>
              <a:rPr lang="en-US" dirty="0"/>
              <a:t>Wellness is the realization of a healthy lifestyle and the path to oneself.</a:t>
            </a:r>
            <a:endParaRPr lang="sl-SI" dirty="0"/>
          </a:p>
        </p:txBody>
      </p:sp>
      <p:pic>
        <p:nvPicPr>
          <p:cNvPr id="7" name="Označba mesta slike 6">
            <a:extLst>
              <a:ext uri="{FF2B5EF4-FFF2-40B4-BE49-F238E27FC236}">
                <a16:creationId xmlns:a16="http://schemas.microsoft.com/office/drawing/2014/main" id="{086A1C5D-DFE6-434C-A01F-EC3705EE57BD}"/>
              </a:ext>
            </a:extLst>
          </p:cNvPr>
          <p:cNvPicPr>
            <a:picLocks noGrp="1" noChangeAspect="1"/>
          </p:cNvPicPr>
          <p:nvPr>
            <p:ph type="pic" sz="quarter" idx="19"/>
          </p:nvPr>
        </p:nvPicPr>
        <p:blipFill>
          <a:blip r:embed="rId3"/>
          <a:srcRect l="6748" r="6748"/>
          <a:stretch>
            <a:fillRect/>
          </a:stretch>
        </p:blipFill>
        <p:spPr>
          <a:prstGeom prst="rect">
            <a:avLst/>
          </a:prstGeom>
        </p:spPr>
      </p:pic>
    </p:spTree>
    <p:extLst>
      <p:ext uri="{BB962C8B-B14F-4D97-AF65-F5344CB8AC3E}">
        <p14:creationId xmlns:p14="http://schemas.microsoft.com/office/powerpoint/2010/main" val="1016596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8C8E12-58F5-4534-BED2-A7D8C763AE96}">
  <ds:schemaRefs>
    <ds:schemaRef ds:uri="http://purl.org/dc/elements/1.1/"/>
    <ds:schemaRef ds:uri="http://schemas.microsoft.com/office/2006/metadata/properties"/>
    <ds:schemaRef ds:uri="25ce85cd-ae62-4235-a222-d67401b0d1b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F04FE5B0-C887-405F-8F2F-36532E061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E53323-B6F2-4550-8713-98E0B42A7F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23997</TotalTime>
  <Words>6372</Words>
  <Application>Microsoft Office PowerPoint</Application>
  <PresentationFormat>Širokozaslonsko</PresentationFormat>
  <Paragraphs>450</Paragraphs>
  <Slides>55</Slides>
  <Notes>39</Notes>
  <HiddenSlides>0</HiddenSlides>
  <MMClips>2</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55</vt:i4>
      </vt:variant>
    </vt:vector>
  </HeadingPairs>
  <TitlesOfParts>
    <vt:vector size="63" baseType="lpstr">
      <vt:lpstr>Arial</vt:lpstr>
      <vt:lpstr>Calibri</vt:lpstr>
      <vt:lpstr>Calibri Light</vt:lpstr>
      <vt:lpstr>Montserrat</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1115</cp:revision>
  <dcterms:created xsi:type="dcterms:W3CDTF">2019-11-20T14:08:21Z</dcterms:created>
  <dcterms:modified xsi:type="dcterms:W3CDTF">2021-07-06T06:35:22Z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